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slideLayouts/slideLayout30.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9.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27.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4C75311-A616-4468-8659-A9507DAEDA26}">
  <a:tblStyle styleId="{34C75311-A616-4468-8659-A9507DAEDA2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7499970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Identifying and understanding the role of affixes (prefixes and suffixes) when they are added to a base word allows students to more easily decode and understand an unknown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spelling generalizations for words in this lesson take a long time to develop and mastery is not expected at this point. Because of this the first part of the work time practice involves brainstorming words with ending sounds /ch/, /tch/, /dge/, /j/ /k/, and /ik/ while the teacher records them and reviews generalizations. Two possible sentences are given that allow for the review of most of these patterns (including some words with affixes). Consider presenting students with the two sentences and allowing them to choose which to use for the lesson. Because these words contain patterns students are working on, spelling should be accurate, not invented.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latin typeface="Calibri"/>
                <a:ea typeface="Calibri"/>
                <a:cs typeface="Calibri"/>
                <a:sym typeface="Calibri"/>
              </a:rPr>
              <a:t>The </a:t>
            </a:r>
            <a:r>
              <a:rPr lang="en" sz="1200" dirty="0">
                <a:latin typeface="Calibri"/>
                <a:ea typeface="Calibri"/>
                <a:cs typeface="Calibri"/>
                <a:sym typeface="Calibri"/>
              </a:rPr>
              <a:t>goal is for students to develop automaticity with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06709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a970e66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4a970e665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476635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EL Education’s Grade 1, Modules 1 and 2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drawn/posted on board with headings: “C-le”, “-ch”, “-tch”, “-k”, “-ck”, “-dge”, “-</a:t>
            </a:r>
            <a:r>
              <a:rPr lang="en" sz="1200" dirty="0" smtClean="0">
                <a:solidFill>
                  <a:schemeClr val="dk1"/>
                </a:solidFill>
                <a:latin typeface="Calibri"/>
                <a:ea typeface="Calibri"/>
                <a:cs typeface="Calibri"/>
                <a:sym typeface="Calibri"/>
              </a:rPr>
              <a:t>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Draws a T-chart on the board with seven columns and writes the following headings: </a:t>
            </a:r>
            <a:r>
              <a:rPr lang="en" sz="1200" dirty="0" smtClean="0">
                <a:solidFill>
                  <a:schemeClr val="dk1"/>
                </a:solidFill>
                <a:latin typeface="Calibri"/>
                <a:ea typeface="Calibri"/>
                <a:cs typeface="Calibri"/>
                <a:sym typeface="Calibri"/>
              </a:rPr>
              <a:t>“C-le,” </a:t>
            </a:r>
            <a:r>
              <a:rPr lang="en" sz="1200" dirty="0">
                <a:solidFill>
                  <a:schemeClr val="dk1"/>
                </a:solidFill>
                <a:latin typeface="Calibri"/>
                <a:ea typeface="Calibri"/>
                <a:cs typeface="Calibri"/>
                <a:sym typeface="Calibri"/>
              </a:rPr>
              <a:t>“-ch,” “-tch,” “-k,” “-ck,” “-dge,” “-ge”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“Today we have a particularly challenging task when writing our silly sentence. Our silly sentence will help us review the C-le syllable type, but it will also help us review the various spellings we know for the sounds /ch/, /k/, and /j/ at the end of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“Let’s start with words with the C-le syllable type</a:t>
            </a:r>
            <a:r>
              <a:rPr lang="en" sz="1200" i="1" dirty="0" smtClean="0">
                <a:solidFill>
                  <a:schemeClr val="dk1"/>
                </a:solidFill>
                <a:latin typeface="Calibri"/>
                <a:ea typeface="Calibri"/>
                <a:cs typeface="Calibri"/>
                <a:sym typeface="Calibri"/>
              </a:rPr>
              <a:t>. Turn </a:t>
            </a:r>
            <a:r>
              <a:rPr lang="en" sz="1200" i="1" dirty="0">
                <a:solidFill>
                  <a:schemeClr val="dk1"/>
                </a:solidFill>
                <a:latin typeface="Calibri"/>
                <a:ea typeface="Calibri"/>
                <a:cs typeface="Calibri"/>
                <a:sym typeface="Calibri"/>
              </a:rPr>
              <a:t>to an elbow partner and tell him or her one word you can think of with that ending. It’s okay if you can’t think of one right away—we’ll help each other.”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their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or three students to share and list those words in the C-le column, discussing any </a:t>
            </a:r>
            <a:r>
              <a:rPr lang="en" sz="1200" dirty="0" smtClean="0">
                <a:solidFill>
                  <a:schemeClr val="dk1"/>
                </a:solidFill>
                <a:latin typeface="Calibri"/>
                <a:ea typeface="Calibri"/>
                <a:cs typeface="Calibri"/>
                <a:sym typeface="Calibri"/>
              </a:rPr>
              <a:t>unique </a:t>
            </a:r>
            <a:r>
              <a:rPr lang="en" sz="1200" dirty="0">
                <a:solidFill>
                  <a:schemeClr val="dk1"/>
                </a:solidFill>
                <a:latin typeface="Calibri"/>
                <a:ea typeface="Calibri"/>
                <a:cs typeface="Calibri"/>
                <a:sym typeface="Calibri"/>
              </a:rPr>
              <a:t>spelling challenges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“-ch” and “-tch” column and say: </a:t>
            </a:r>
            <a:r>
              <a:rPr lang="en" sz="1200" i="1" dirty="0">
                <a:solidFill>
                  <a:schemeClr val="dk1"/>
                </a:solidFill>
                <a:latin typeface="Calibri"/>
                <a:ea typeface="Calibri"/>
                <a:cs typeface="Calibri"/>
                <a:sym typeface="Calibri"/>
              </a:rPr>
              <a:t>“Now let’s think about the /ch/ sound at the end of words. Turn to an elbow partner and tell him or her one word you can think of that has the /ch/ sound at the end.”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their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or three students to share and list those words in the appropriate column (“-ch” or “-tch”), reviewing the generalizations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6–8 with words ending in /k/ and then /j/ sounds.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job! </a:t>
            </a:r>
            <a:r>
              <a:rPr lang="en" sz="1200" i="1" dirty="0" smtClean="0">
                <a:solidFill>
                  <a:schemeClr val="dk1"/>
                </a:solidFill>
                <a:latin typeface="Calibri"/>
                <a:ea typeface="Calibri"/>
                <a:cs typeface="Calibri"/>
                <a:sym typeface="Calibri"/>
              </a:rPr>
              <a:t>Now </a:t>
            </a:r>
            <a:r>
              <a:rPr lang="en" sz="1200" i="1" dirty="0">
                <a:solidFill>
                  <a:schemeClr val="dk1"/>
                </a:solidFill>
                <a:latin typeface="Calibri"/>
                <a:ea typeface="Calibri"/>
                <a:cs typeface="Calibri"/>
                <a:sym typeface="Calibri"/>
              </a:rPr>
              <a:t>it’s time to create a silly sentence that will help us practice all of these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generate a sentence using as many of the patterns as possible </a:t>
            </a:r>
            <a:r>
              <a:rPr lang="en" sz="1200" dirty="0" smtClean="0">
                <a:solidFill>
                  <a:schemeClr val="dk1"/>
                </a:solidFill>
                <a:latin typeface="Calibri"/>
                <a:ea typeface="Calibri"/>
                <a:cs typeface="Calibri"/>
                <a:sym typeface="Calibri"/>
              </a:rPr>
              <a:t>(“C-le,” </a:t>
            </a:r>
            <a:r>
              <a:rPr lang="en" sz="1200" dirty="0">
                <a:solidFill>
                  <a:schemeClr val="dk1"/>
                </a:solidFill>
                <a:latin typeface="Calibri"/>
                <a:ea typeface="Calibri"/>
                <a:cs typeface="Calibri"/>
                <a:sym typeface="Calibri"/>
              </a:rPr>
              <a:t>“-dge,” “-ge,” “-ck,” “-k,” “-ch,” or “-tch”) or offer predetermined choices for students to decide (see Teaching Notes, “In Advance”). Example: </a:t>
            </a:r>
            <a:r>
              <a:rPr lang="en" sz="1200" i="1" dirty="0">
                <a:solidFill>
                  <a:schemeClr val="dk1"/>
                </a:solidFill>
                <a:latin typeface="Calibri"/>
                <a:ea typeface="Calibri"/>
                <a:cs typeface="Calibri"/>
                <a:sym typeface="Calibri"/>
              </a:rPr>
              <a:t>“The helpful eagle is able to quickly bring apples to the gentle chipmunk on the bridge.”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16)</a:t>
            </a:r>
            <a:endParaRPr lang="en"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“Yes! We will write a 16-word sentence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and students share the pen to take turns interactively writing sentence (refer to the Interactive Writing lessons in EL Education’s Grade 1, Modules 1–2 for additional guidance).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sentence is finished, say: </a:t>
            </a:r>
            <a:r>
              <a:rPr lang="en" sz="1200" i="1" dirty="0">
                <a:solidFill>
                  <a:schemeClr val="dk1"/>
                </a:solidFill>
                <a:latin typeface="Calibri"/>
                <a:ea typeface="Calibri"/>
                <a:cs typeface="Calibri"/>
                <a:sym typeface="Calibri"/>
              </a:rPr>
              <a:t>“Let’s read our silly sentence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together chorally.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of focus for this cycle.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of the spelling generalizations for /j/, /ch/, and /k/ at the end of a word. Consider displaying them somewhere in the room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Generalizations for /j/ spelled “-dge” or “-ge”:</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 after a long vowel sound or “l,” “n,” “r”</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“-dge” after a short vowel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Generalizations for /ch/ are as follows: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“-tch” after a short vowel sound</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 after a vowel team</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 after an r-controlled vowel</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 after the consonants “l” and “n”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“-tch” in the middle of multisyllabic words — Generalizations for /k/ spelled “-k” or “-ck”:</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 after a long vowel sound (example: after a vowel team)</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 after an r-controlled vowel</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 after the consonants “l,” “n,” and “s”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“-ck” after a short vowel sound</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“-ic” at the end of multisyllabic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7001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5-10</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901700" marR="0" lvl="2"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a:solidFill>
                  <a:schemeClr val="dk1"/>
                </a:solidFill>
                <a:latin typeface="Calibri"/>
                <a:ea typeface="Calibri"/>
                <a:cs typeface="Calibri"/>
                <a:sym typeface="Calibri"/>
              </a:rPr>
              <a:t>Teacher </a:t>
            </a:r>
            <a:r>
              <a:rPr lang="en" sz="1200">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ctions:</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respond to the reflection question and share with a partner. </a:t>
            </a:r>
            <a:endParaRPr sz="120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Responses will vary. Example: “I can ask someone to look over my work and give me feedback.”</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Provide sentence frames. Examples:</a:t>
            </a:r>
            <a:endParaRPr sz="120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I see someone____, I’ll be sure to______.”</a:t>
            </a:r>
            <a:endParaRPr sz="120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someone asks me to,_______ I will___________.”</a:t>
            </a:r>
            <a:endParaRPr sz="120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I have a question or need help, I’ll __________.</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p:txBody>
      </p:sp>
      <p:sp>
        <p:nvSpPr>
          <p:cNvPr id="352" name="Google Shape;352;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3" name="Google Shape;353;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6716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a:t>
            </a:r>
            <a:r>
              <a:rPr lang="en" sz="1200" dirty="0" smtClean="0">
                <a:solidFill>
                  <a:schemeClr val="dk1"/>
                </a:solidFill>
                <a:latin typeface="Calibri"/>
                <a:ea typeface="Calibri"/>
                <a:cs typeface="Calibri"/>
                <a:sym typeface="Calibri"/>
              </a:rPr>
              <a:t>with.</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They </a:t>
            </a:r>
            <a:r>
              <a:rPr lang="en" sz="1200" dirty="0">
                <a:solidFill>
                  <a:schemeClr val="dk1"/>
                </a:solidFill>
                <a:latin typeface="Calibri"/>
                <a:ea typeface="Calibri"/>
                <a:cs typeface="Calibri"/>
                <a:sym typeface="Calibri"/>
              </a:rPr>
              <a:t>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23332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a:solidFill>
                  <a:schemeClr val="dk1"/>
                </a:solidFill>
                <a:highlight>
                  <a:srgbClr val="FFFFFF"/>
                </a:highlight>
                <a:latin typeface="Calibri"/>
                <a:ea typeface="Calibri"/>
                <a:cs typeface="Calibri"/>
                <a:sym typeface="Calibri"/>
              </a:rPr>
              <a:t>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564837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per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or white boards and markers for Writing Pairs and Independent Writers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paper and pencil or white boards for Teacher Silly Sentence group</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as </a:t>
            </a:r>
            <a:r>
              <a:rPr lang="en" sz="1200" dirty="0">
                <a:solidFill>
                  <a:schemeClr val="dk1"/>
                </a:solidFill>
                <a:latin typeface="Calibri"/>
                <a:ea typeface="Calibri"/>
                <a:cs typeface="Calibri"/>
                <a:sym typeface="Calibri"/>
              </a:rPr>
              <a:t>needed for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a:t>
            </a:r>
            <a:r>
              <a:rPr lang="en" sz="1200" baseline="0" dirty="0" smtClean="0">
                <a:solidFill>
                  <a:schemeClr val="dk1"/>
                </a:solidFill>
                <a:latin typeface="Calibri"/>
                <a:ea typeface="Calibri"/>
                <a:cs typeface="Calibri"/>
                <a:sym typeface="Calibri"/>
              </a:rPr>
              <a:t> the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 “tools” from the Reader’s Toolbox if they encounter a word they have trouble reading.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686567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a8c290e0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4a8c290e0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15</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11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Parts Cards or Word list (“help”, “quick”, “slow”, “use”, “kind”, “-er”, “-est”, “-un”, “-ly”, “-ful”, “-less”)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Parts T-chart (3 column chart with headings Prefix, Base Word, Suffix)</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Silly sentence examples (optional)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or paper/ pencil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4068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Handwriting Guidance Document (found in the K-2 Reading Foundations Skills Block Resource Manual)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936158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previously introduced in the cycle. Students apply what they are learning to construct a shared sentence. The sound spelling patterns in this cycle are difficult to generalize. Therefore, emphasis in this cycle is on developing familiarity with these patterns for the purpose of automaticity with decoding and pronunciation.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follow basic concepts of print such as directionality and spacing.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identify and apply spelling patterns based on syllable types of words spelled with “oo” “ou” “ui,” “ue”,  “ew”, and contractions with “will”.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1007257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6025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 by reminding students of the lyrics they just sang or chanted in the transition. Explain that they are going to be making and reading words with parts added to the beginning or the end. This can be brief </a:t>
            </a:r>
            <a:r>
              <a:rPr lang="en" sz="1200" dirty="0">
                <a:solidFill>
                  <a:schemeClr val="dk1"/>
                </a:solidFill>
                <a:latin typeface="Calibri"/>
                <a:ea typeface="Calibri"/>
                <a:cs typeface="Calibri"/>
                <a:sym typeface="Calibri"/>
              </a:rPr>
              <a:t>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52166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6fd580da7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6fd580da7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Begin the Word Parts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help,”“quick,”“slow,” “use,” “kind,” “-er,” “-est,” “-un,” “-ly,” “-ful,” “-less.”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“Turn and talk with an elbow partner about what you notice on the board.”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volunteers to share their ideas. (words, word parts, base words,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and point to each heading in turn and ask: </a:t>
            </a:r>
            <a:endParaRPr lang="en" sz="1200" dirty="0" smtClean="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prefix?”</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word part added to the beginning of a word</a:t>
            </a:r>
            <a:r>
              <a:rPr lang="en" sz="1200" b="1" dirty="0" smtClean="0">
                <a:solidFill>
                  <a:schemeClr val="dk1"/>
                </a:solidFill>
                <a:latin typeface="Calibri"/>
                <a:ea typeface="Calibri"/>
                <a:cs typeface="Calibri"/>
                <a:sym typeface="Calibri"/>
              </a:rPr>
              <a:t>)</a:t>
            </a: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base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word that has meaning all on its own</a:t>
            </a:r>
            <a:r>
              <a:rPr lang="en" sz="1200" b="1" dirty="0" smtClean="0">
                <a:solidFill>
                  <a:schemeClr val="dk1"/>
                </a:solidFill>
                <a:latin typeface="Calibri"/>
                <a:ea typeface="Calibri"/>
                <a:cs typeface="Calibri"/>
                <a:sym typeface="Calibri"/>
              </a:rPr>
              <a:t>)</a:t>
            </a:r>
            <a:endParaRPr lang="en"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suffix?”</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word part added to the end of a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sort the Base Word Cards by moving them into the Base Word column on the Word Part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 5 with the Prefix Cards and Suffix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word “kindest</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“Take </a:t>
            </a:r>
            <a:r>
              <a:rPr lang="en" sz="1200" i="1" dirty="0">
                <a:solidFill>
                  <a:schemeClr val="dk1"/>
                </a:solidFill>
                <a:latin typeface="Calibri"/>
                <a:ea typeface="Calibri"/>
                <a:cs typeface="Calibri"/>
                <a:sym typeface="Calibri"/>
              </a:rPr>
              <a:t>the word </a:t>
            </a:r>
            <a:r>
              <a:rPr lang="en" sz="1200" i="1" dirty="0" smtClean="0">
                <a:solidFill>
                  <a:schemeClr val="dk1"/>
                </a:solidFill>
                <a:latin typeface="Calibri"/>
                <a:ea typeface="Calibri"/>
                <a:cs typeface="Calibri"/>
                <a:sym typeface="Calibri"/>
              </a:rPr>
              <a:t>‘kind’ </a:t>
            </a:r>
            <a:r>
              <a:rPr lang="en" sz="1200" i="1" dirty="0">
                <a:solidFill>
                  <a:schemeClr val="dk1"/>
                </a:solidFill>
                <a:latin typeface="Calibri"/>
                <a:ea typeface="Calibri"/>
                <a:cs typeface="Calibri"/>
                <a:sym typeface="Calibri"/>
              </a:rPr>
              <a:t>out of the Base Word column and place </a:t>
            </a:r>
            <a:r>
              <a:rPr lang="en" sz="1200" i="1" dirty="0" smtClean="0">
                <a:solidFill>
                  <a:schemeClr val="dk1"/>
                </a:solidFill>
                <a:latin typeface="Calibri"/>
                <a:ea typeface="Calibri"/>
                <a:cs typeface="Calibri"/>
                <a:sym typeface="Calibri"/>
              </a:rPr>
              <a:t>‘-est’ </a:t>
            </a:r>
            <a:r>
              <a:rPr lang="en" sz="1200" i="1" dirty="0">
                <a:solidFill>
                  <a:schemeClr val="dk1"/>
                </a:solidFill>
                <a:latin typeface="Calibri"/>
                <a:ea typeface="Calibri"/>
                <a:cs typeface="Calibri"/>
                <a:sym typeface="Calibri"/>
              </a:rPr>
              <a:t>at the end to build </a:t>
            </a:r>
            <a:r>
              <a:rPr lang="en" sz="1200" i="1" dirty="0" smtClean="0">
                <a:solidFill>
                  <a:schemeClr val="dk1"/>
                </a:solidFill>
                <a:latin typeface="Calibri"/>
                <a:ea typeface="Calibri"/>
                <a:cs typeface="Calibri"/>
                <a:sym typeface="Calibri"/>
              </a:rPr>
              <a:t>‘kindest.’”</a:t>
            </a:r>
            <a:endParaRPr lang="en"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smtClean="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“Kindest. That makes sense.”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use the word “kindest” in a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volunteers to share their sentence with the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Ask: </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does the suffix ‘-est’ change the meaning of the base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makes it mean “the most kind.”)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not all prefixes and suffixes work with all base words to make real new words. Let’s see what real words we can make.”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volunteer to build a word with any of the base words and affixes.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Each time a new word is built, invite the students to use the word in a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 14 with as many volunteers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if you come to a word that you do not know how to read or you are not sure of the meaning, look really closely to see if you recognize the base word, the suffix, or the prefix. If you do, it may help you read the word or understand what it means.”</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write words on whiteboards and holding up/showing words as they are written for a choral/signal response to quickly assess student performance with skill.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become familiar with the routine and the definition of prefix, base word, and suffix, consider skipping steps 2–4.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come up with words using both a prefix and suffix such as “unkindly,” consider modeling this with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adjusting the number of affixes used in this lesson depending on your stu- dents’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explaining to students that words with the suffix “-ly” such as “quickly” and “slowly” are adverbs (words that describe verbs). Adding the suffix “-ly” describes the way in which the action happens. (Example: “Runs quickly” means “runs in a slow way.”)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590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they’ve been reading words with base words and suffixes for a long time, and that suffixes change the meaning of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check their paper or white board answers using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I notice “unpack” is a two syllable word, and “unpacking” has three syllables.”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8000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888090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19: Lesson 93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25" name="Google Shape;225;p39"/>
          <p:cNvSpPr txBox="1">
            <a:spLocks noGrp="1"/>
          </p:cNvSpPr>
          <p:nvPr>
            <p:ph type="body" idx="1"/>
          </p:nvPr>
        </p:nvSpPr>
        <p:spPr>
          <a:xfrm>
            <a:off x="311700" y="954025"/>
            <a:ext cx="8520600" cy="3615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i="1" dirty="0">
                <a:solidFill>
                  <a:schemeClr val="dk1"/>
                </a:solidFill>
              </a:rPr>
              <a:t>This lesson </a:t>
            </a:r>
            <a:r>
              <a:rPr lang="en" sz="1800" i="1" dirty="0"/>
              <a:t>uses </a:t>
            </a:r>
            <a:r>
              <a:rPr lang="en" sz="1800" i="1" dirty="0" smtClean="0"/>
              <a:t>the </a:t>
            </a:r>
            <a:r>
              <a:rPr lang="en" sz="1800" i="1" dirty="0"/>
              <a:t>instructional practices: Word Parts and Interactive Writing. In the Opening, students build on their understanding of affixes by working with known word parts to create, read and define new words with one syllable base words. In Work Time, students compose silly sentences using words they made as well as words containing: “-ch”, “-tch”, “-dge”, “-ge”, “-ck”, “-k”, and “-ic”.</a:t>
            </a:r>
            <a:endParaRPr sz="1600" b="1" i="1" dirty="0">
              <a:highlight>
                <a:srgbClr val="FFFF00"/>
              </a:highlight>
            </a:endParaRPr>
          </a:p>
          <a:p>
            <a:pPr marL="0" lvl="0" indent="0" algn="l" rtl="0">
              <a:lnSpc>
                <a:spcPct val="70000"/>
              </a:lnSpc>
              <a:spcBef>
                <a:spcPts val="1000"/>
              </a:spcBef>
              <a:spcAft>
                <a:spcPts val="0"/>
              </a:spcAft>
              <a:buClr>
                <a:schemeClr val="dk1"/>
              </a:buClr>
              <a:buSzPts val="1100"/>
              <a:buFont typeface="Arial"/>
              <a:buNone/>
            </a:pPr>
            <a:r>
              <a:rPr lang="en" sz="1600" b="1" i="1" dirty="0"/>
              <a:t>Be sure that students pay careful attention to:</a:t>
            </a:r>
            <a:r>
              <a:rPr lang="en" sz="1600" dirty="0"/>
              <a:t> </a:t>
            </a:r>
            <a:endParaRPr sz="1600" dirty="0"/>
          </a:p>
          <a:p>
            <a:pPr marL="457200" lvl="0" indent="-342900" algn="l" rtl="0">
              <a:lnSpc>
                <a:spcPct val="70000"/>
              </a:lnSpc>
              <a:spcBef>
                <a:spcPts val="1000"/>
              </a:spcBef>
              <a:spcAft>
                <a:spcPts val="0"/>
              </a:spcAft>
              <a:buSzPts val="1800"/>
              <a:buFont typeface="Arial"/>
              <a:buChar char="•"/>
            </a:pPr>
            <a:r>
              <a:rPr lang="en" sz="1800" dirty="0"/>
              <a:t>Spelling patterns: “au” “aw” and syllable pattern C-le</a:t>
            </a:r>
            <a:endParaRPr sz="1800" dirty="0"/>
          </a:p>
          <a:p>
            <a:pPr marL="457200" lvl="0" indent="-342900" algn="l" rtl="0">
              <a:lnSpc>
                <a:spcPct val="70000"/>
              </a:lnSpc>
              <a:spcBef>
                <a:spcPts val="1000"/>
              </a:spcBef>
              <a:spcAft>
                <a:spcPts val="0"/>
              </a:spcAft>
              <a:buSzPts val="1800"/>
              <a:buFont typeface="Arial"/>
              <a:buChar char="•"/>
            </a:pPr>
            <a:r>
              <a:rPr lang="en" sz="1800" dirty="0"/>
              <a:t>Prefixes, suffixes and base </a:t>
            </a:r>
            <a:r>
              <a:rPr lang="en" sz="1800" dirty="0" smtClean="0"/>
              <a:t>words</a:t>
            </a:r>
            <a:endParaRPr lang="en" sz="1800" dirty="0"/>
          </a:p>
          <a:p>
            <a:pPr marL="457200" lvl="0" indent="-342900" algn="l" rtl="0">
              <a:lnSpc>
                <a:spcPct val="70000"/>
              </a:lnSpc>
              <a:spcBef>
                <a:spcPts val="1000"/>
              </a:spcBef>
              <a:spcAft>
                <a:spcPts val="0"/>
              </a:spcAft>
              <a:buSzPts val="1800"/>
              <a:buFont typeface="Arial"/>
              <a:buChar char="•"/>
            </a:pPr>
            <a:r>
              <a:rPr lang="en" sz="1800" dirty="0" smtClean="0"/>
              <a:t>Words </a:t>
            </a:r>
            <a:r>
              <a:rPr lang="en" sz="1800" dirty="0"/>
              <a:t>dictated in a sentence</a:t>
            </a:r>
            <a:r>
              <a:rPr lang="en" sz="1600" dirty="0"/>
              <a:t/>
            </a:r>
            <a:br>
              <a:rPr lang="en" sz="1600"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40" name="Google Shape;340;p48"/>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a:t>I can write a sentence using words with the spelling patterns “C-le”, “-ch”, “-tch”, “-k”, “-ck”, “-dge”, “-ge” and high-frequency words. </a:t>
            </a:r>
            <a:endParaRPr sz="2400"/>
          </a:p>
          <a:p>
            <a:pPr marL="457200" lvl="0" indent="-381000" algn="l" rtl="0">
              <a:lnSpc>
                <a:spcPct val="115000"/>
              </a:lnSpc>
              <a:spcBef>
                <a:spcPts val="0"/>
              </a:spcBef>
              <a:spcAft>
                <a:spcPts val="0"/>
              </a:spcAft>
              <a:buSzPts val="2400"/>
              <a:buChar char="•"/>
            </a:pPr>
            <a:r>
              <a:rPr lang="en" sz="2400"/>
              <a:t>I can write a sentence with correct spacing, capitalization and punctuation.</a:t>
            </a:r>
            <a:endParaRPr sz="2400"/>
          </a:p>
          <a:p>
            <a:pPr marL="0" lvl="0" indent="0" algn="l" rtl="0">
              <a:lnSpc>
                <a:spcPct val="115000"/>
              </a:lnSpc>
              <a:spcBef>
                <a:spcPts val="800"/>
              </a:spcBef>
              <a:spcAft>
                <a:spcPts val="500"/>
              </a:spcAft>
              <a:buNone/>
            </a:pPr>
            <a:endParaRPr sz="2000"/>
          </a:p>
        </p:txBody>
      </p:sp>
      <p:pic>
        <p:nvPicPr>
          <p:cNvPr id="341" name="Google Shape;341;p48"/>
          <p:cNvPicPr preferRelativeResize="0"/>
          <p:nvPr/>
        </p:nvPicPr>
        <p:blipFill>
          <a:blip r:embed="rId3">
            <a:alphaModFix/>
          </a:blip>
          <a:stretch>
            <a:fillRect/>
          </a:stretch>
        </p:blipFill>
        <p:spPr>
          <a:xfrm>
            <a:off x="8218714" y="4288971"/>
            <a:ext cx="831300" cy="6079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47" name="Google Shape;347;p49"/>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48" name="Google Shape;348;p49"/>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56" name="Google Shape;356;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17500" algn="l" rtl="0">
              <a:spcBef>
                <a:spcPts val="0"/>
              </a:spcBef>
              <a:spcAft>
                <a:spcPts val="0"/>
              </a:spcAft>
              <a:buSzPts val="2400"/>
              <a:buFont typeface="Century Gothic"/>
              <a:buChar char="•"/>
            </a:pPr>
            <a:r>
              <a:rPr lang="en">
                <a:latin typeface="Century Gothic"/>
                <a:ea typeface="Century Gothic"/>
                <a:cs typeface="Century Gothic"/>
                <a:sym typeface="Century Gothic"/>
              </a:rPr>
              <a:t>What did you do or will you do today to help build a classroom community where all of us can grow and flourish as readers and writers?</a:t>
            </a:r>
            <a:endParaRPr>
              <a:latin typeface="Century Gothic"/>
              <a:ea typeface="Century Gothic"/>
              <a:cs typeface="Century Gothic"/>
              <a:sym typeface="Century Gothic"/>
            </a:endParaRPr>
          </a:p>
        </p:txBody>
      </p:sp>
      <p:pic>
        <p:nvPicPr>
          <p:cNvPr id="357" name="Google Shape;357;p50"/>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63" name="Google Shape;363;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69" name="Google Shape;369;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create and write a silly sentence using high frequency words and words with a variety of vowel spelling patterns.</a:t>
            </a:r>
            <a:endParaRPr sz="2600"/>
          </a:p>
          <a:p>
            <a:pPr marL="177800" lvl="0" indent="0" algn="l" rtl="0">
              <a:spcBef>
                <a:spcPts val="800"/>
              </a:spcBef>
              <a:spcAft>
                <a:spcPts val="0"/>
              </a:spcAft>
              <a:buNone/>
            </a:pPr>
            <a:endParaRPr sz="260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800"/>
              </a:spcBef>
              <a:spcAft>
                <a:spcPts val="500"/>
              </a:spcAft>
              <a:buNone/>
            </a:pPr>
            <a:endParaRPr sz="2000"/>
          </a:p>
        </p:txBody>
      </p:sp>
      <p:pic>
        <p:nvPicPr>
          <p:cNvPr id="370" name="Google Shape;370;p52"/>
          <p:cNvPicPr preferRelativeResize="0"/>
          <p:nvPr/>
        </p:nvPicPr>
        <p:blipFill>
          <a:blip r:embed="rId3">
            <a:alphaModFix/>
          </a:blip>
          <a:stretch>
            <a:fillRect/>
          </a:stretch>
        </p:blipFill>
        <p:spPr>
          <a:xfrm>
            <a:off x="8203842" y="4254023"/>
            <a:ext cx="918386" cy="651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graphicFrame>
        <p:nvGraphicFramePr>
          <p:cNvPr id="375" name="Google Shape;375;p53"/>
          <p:cNvGraphicFramePr/>
          <p:nvPr>
            <p:extLst>
              <p:ext uri="{D42A27DB-BD31-4B8C-83A1-F6EECF244321}">
                <p14:modId xmlns:p14="http://schemas.microsoft.com/office/powerpoint/2010/main" val="2607146932"/>
              </p:ext>
            </p:extLst>
          </p:nvPr>
        </p:nvGraphicFramePr>
        <p:xfrm>
          <a:off x="0" y="0"/>
          <a:ext cx="9144000" cy="5090100"/>
        </p:xfrm>
        <a:graphic>
          <a:graphicData uri="http://schemas.openxmlformats.org/drawingml/2006/table">
            <a:tbl>
              <a:tblPr>
                <a:noFill/>
                <a:tableStyleId>{34C75311-A616-4468-8659-A9507DAEDA26}</a:tableStyleId>
              </a:tblPr>
              <a:tblGrid>
                <a:gridCol w="3038700"/>
                <a:gridCol w="3050000"/>
                <a:gridCol w="3055300"/>
              </a:tblGrid>
              <a:tr h="4824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39961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Let’s </a:t>
                      </a:r>
                      <a:r>
                        <a:rPr lang="en" sz="1500" dirty="0">
                          <a:solidFill>
                            <a:schemeClr val="dk1"/>
                          </a:solidFill>
                          <a:latin typeface="Century Gothic" panose="020B0502020202020204" pitchFamily="34" charset="0"/>
                          <a:ea typeface="Century Gothic"/>
                          <a:cs typeface="Century Gothic"/>
                          <a:sym typeface="Century Gothic"/>
                        </a:rPr>
                        <a:t>create another silly </a:t>
                      </a:r>
                      <a:r>
                        <a:rPr lang="en" sz="1500" dirty="0" smtClean="0">
                          <a:solidFill>
                            <a:schemeClr val="dk1"/>
                          </a:solidFill>
                          <a:latin typeface="Century Gothic" panose="020B0502020202020204" pitchFamily="34" charset="0"/>
                          <a:ea typeface="Century Gothic"/>
                          <a:cs typeface="Century Gothic"/>
                          <a:sym typeface="Century Gothic"/>
                        </a:rPr>
                        <a:t>sentence.</a:t>
                      </a:r>
                      <a:endParaRPr lang="en" sz="15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Use </a:t>
                      </a:r>
                      <a:r>
                        <a:rPr lang="en" sz="1500" dirty="0">
                          <a:solidFill>
                            <a:schemeClr val="dk1"/>
                          </a:solidFill>
                          <a:latin typeface="Century Gothic" panose="020B0502020202020204" pitchFamily="34" charset="0"/>
                          <a:ea typeface="Century Gothic"/>
                          <a:cs typeface="Century Gothic"/>
                          <a:sym typeface="Century Gothic"/>
                        </a:rPr>
                        <a:t>words with short vowel patterns and high frequency </a:t>
                      </a:r>
                      <a:r>
                        <a:rPr lang="en" sz="1500" dirty="0" smtClean="0">
                          <a:solidFill>
                            <a:schemeClr val="dk1"/>
                          </a:solidFill>
                          <a:latin typeface="Century Gothic" panose="020B0502020202020204" pitchFamily="34" charset="0"/>
                          <a:ea typeface="Century Gothic"/>
                          <a:cs typeface="Century Gothic"/>
                          <a:sym typeface="Century Gothic"/>
                        </a:rPr>
                        <a:t>words.</a:t>
                      </a:r>
                      <a:endParaRPr lang="en" sz="15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Talk </a:t>
                      </a:r>
                      <a:r>
                        <a:rPr lang="en" sz="1500" dirty="0">
                          <a:solidFill>
                            <a:schemeClr val="dk1"/>
                          </a:solidFill>
                          <a:latin typeface="Century Gothic" panose="020B0502020202020204" pitchFamily="34" charset="0"/>
                          <a:ea typeface="Century Gothic"/>
                          <a:cs typeface="Century Gothic"/>
                          <a:sym typeface="Century Gothic"/>
                        </a:rPr>
                        <a:t>about the sentence to agree on the sentence to write.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Write </a:t>
                      </a:r>
                      <a:r>
                        <a:rPr lang="en" sz="1500" dirty="0">
                          <a:solidFill>
                            <a:schemeClr val="dk1"/>
                          </a:solidFill>
                          <a:latin typeface="Century Gothic" panose="020B0502020202020204" pitchFamily="34" charset="0"/>
                          <a:ea typeface="Century Gothic"/>
                          <a:cs typeface="Century Gothic"/>
                          <a:sym typeface="Century Gothic"/>
                        </a:rPr>
                        <a:t>the sentence on your board.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Check </a:t>
                      </a:r>
                      <a:r>
                        <a:rPr lang="en" sz="1500" dirty="0">
                          <a:solidFill>
                            <a:schemeClr val="dk1"/>
                          </a:solidFill>
                          <a:latin typeface="Century Gothic" panose="020B0502020202020204" pitchFamily="34" charset="0"/>
                          <a:ea typeface="Century Gothic"/>
                          <a:cs typeface="Century Gothic"/>
                          <a:sym typeface="Century Gothic"/>
                        </a:rPr>
                        <a:t>it for spelling, capitalization and punctuation as we go.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entury Gothic"/>
                          <a:cs typeface="Century Gothic"/>
                          <a:sym typeface="Century Gothic"/>
                        </a:rPr>
                        <a:t>We </a:t>
                      </a:r>
                      <a:r>
                        <a:rPr lang="en" sz="1500" dirty="0">
                          <a:solidFill>
                            <a:schemeClr val="dk1"/>
                          </a:solidFill>
                          <a:latin typeface="Century Gothic" panose="020B0502020202020204" pitchFamily="34" charset="0"/>
                          <a:ea typeface="Century Gothic"/>
                          <a:cs typeface="Century Gothic"/>
                          <a:sym typeface="Century Gothic"/>
                        </a:rPr>
                        <a:t>will read our silly sentence together and use the Reader’s Toolbox if we need help reading a word.</a:t>
                      </a:r>
                      <a:endParaRPr sz="1500"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panose="020B0502020202020204" pitchFamily="34" charset="0"/>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Create </a:t>
                      </a:r>
                      <a:r>
                        <a:rPr lang="en" sz="1500" dirty="0">
                          <a:solidFill>
                            <a:schemeClr val="dk1"/>
                          </a:solidFill>
                          <a:latin typeface="Century Gothic" panose="020B0502020202020204" pitchFamily="34" charset="0"/>
                          <a:ea typeface="Calibri"/>
                          <a:cs typeface="Calibri"/>
                          <a:sym typeface="Calibri"/>
                        </a:rPr>
                        <a:t>a new silly sentence with a </a:t>
                      </a:r>
                      <a:r>
                        <a:rPr lang="en" sz="1500" dirty="0" smtClean="0">
                          <a:solidFill>
                            <a:schemeClr val="dk1"/>
                          </a:solidFill>
                          <a:latin typeface="Century Gothic" panose="020B0502020202020204" pitchFamily="34" charset="0"/>
                          <a:ea typeface="Calibri"/>
                          <a:cs typeface="Calibri"/>
                          <a:sym typeface="Calibri"/>
                        </a:rPr>
                        <a:t>partner.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Use </a:t>
                      </a:r>
                      <a:r>
                        <a:rPr lang="en" sz="1500" dirty="0">
                          <a:solidFill>
                            <a:schemeClr val="dk1"/>
                          </a:solidFill>
                          <a:latin typeface="Century Gothic" panose="020B0502020202020204" pitchFamily="34" charset="0"/>
                          <a:ea typeface="Calibri"/>
                          <a:cs typeface="Calibri"/>
                          <a:sym typeface="Calibri"/>
                        </a:rPr>
                        <a:t>words with C-le, vowel teams “aw” and “au” and high frequency </a:t>
                      </a:r>
                      <a:r>
                        <a:rPr lang="en" sz="1500" dirty="0" smtClean="0">
                          <a:solidFill>
                            <a:schemeClr val="dk1"/>
                          </a:solidFill>
                          <a:latin typeface="Century Gothic" panose="020B0502020202020204" pitchFamily="34" charset="0"/>
                          <a:ea typeface="Calibri"/>
                          <a:cs typeface="Calibri"/>
                          <a:sym typeface="Calibri"/>
                        </a:rPr>
                        <a:t>words.</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Talk </a:t>
                      </a:r>
                      <a:r>
                        <a:rPr lang="en" sz="1500" dirty="0">
                          <a:solidFill>
                            <a:schemeClr val="dk1"/>
                          </a:solidFill>
                          <a:latin typeface="Century Gothic" panose="020B0502020202020204" pitchFamily="34" charset="0"/>
                          <a:ea typeface="Calibri"/>
                          <a:cs typeface="Calibri"/>
                          <a:sym typeface="Calibri"/>
                        </a:rPr>
                        <a:t>about your sentence until you agree on the sentence you will write, then write </a:t>
                      </a:r>
                      <a:r>
                        <a:rPr lang="en" sz="1500" dirty="0" smtClean="0">
                          <a:solidFill>
                            <a:schemeClr val="dk1"/>
                          </a:solidFill>
                          <a:latin typeface="Century Gothic" panose="020B0502020202020204" pitchFamily="34" charset="0"/>
                          <a:ea typeface="Calibri"/>
                          <a:cs typeface="Calibri"/>
                          <a:sym typeface="Calibri"/>
                        </a:rPr>
                        <a:t>it.</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Check </a:t>
                      </a:r>
                      <a:r>
                        <a:rPr lang="en" sz="1500" dirty="0">
                          <a:solidFill>
                            <a:schemeClr val="dk1"/>
                          </a:solidFill>
                          <a:latin typeface="Century Gothic" panose="020B0502020202020204" pitchFamily="34" charset="0"/>
                          <a:ea typeface="Calibri"/>
                          <a:cs typeface="Calibri"/>
                          <a:sym typeface="Calibri"/>
                        </a:rPr>
                        <a:t>your sentence for spelling, capitalization and punctuation. Make edits and corrections as </a:t>
                      </a:r>
                      <a:r>
                        <a:rPr lang="en" sz="1500" dirty="0" smtClean="0">
                          <a:solidFill>
                            <a:schemeClr val="dk1"/>
                          </a:solidFill>
                          <a:latin typeface="Century Gothic" panose="020B0502020202020204" pitchFamily="34" charset="0"/>
                          <a:ea typeface="Calibri"/>
                          <a:cs typeface="Calibri"/>
                          <a:sym typeface="Calibri"/>
                        </a:rPr>
                        <a:t>needed.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Share </a:t>
                      </a:r>
                      <a:r>
                        <a:rPr lang="en" sz="1500" dirty="0">
                          <a:solidFill>
                            <a:schemeClr val="dk1"/>
                          </a:solidFill>
                          <a:latin typeface="Century Gothic" panose="020B0502020202020204" pitchFamily="34" charset="0"/>
                          <a:ea typeface="Calibri"/>
                          <a:cs typeface="Calibri"/>
                          <a:sym typeface="Calibri"/>
                        </a:rPr>
                        <a:t>your sentence with another writing </a:t>
                      </a:r>
                      <a:r>
                        <a:rPr lang="en" sz="1500" dirty="0" smtClean="0">
                          <a:solidFill>
                            <a:schemeClr val="dk1"/>
                          </a:solidFill>
                          <a:latin typeface="Century Gothic" panose="020B0502020202020204" pitchFamily="34" charset="0"/>
                          <a:ea typeface="Calibri"/>
                          <a:cs typeface="Calibri"/>
                          <a:sym typeface="Calibri"/>
                        </a:rPr>
                        <a:t>pair.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Use </a:t>
                      </a:r>
                      <a:r>
                        <a:rPr lang="en" sz="1500" dirty="0">
                          <a:solidFill>
                            <a:schemeClr val="dk1"/>
                          </a:solidFill>
                          <a:latin typeface="Century Gothic" panose="020B0502020202020204" pitchFamily="34" charset="0"/>
                          <a:ea typeface="Calibri"/>
                          <a:cs typeface="Calibri"/>
                          <a:sym typeface="Calibri"/>
                        </a:rPr>
                        <a:t>the Reader’s Toolbox if you need help reading a word.</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Create </a:t>
                      </a:r>
                      <a:r>
                        <a:rPr lang="en" sz="1400" dirty="0">
                          <a:solidFill>
                            <a:schemeClr val="dk1"/>
                          </a:solidFill>
                          <a:latin typeface="Century Gothic" panose="020B0502020202020204" pitchFamily="34" charset="0"/>
                          <a:ea typeface="Century Gothic"/>
                          <a:cs typeface="Century Gothic"/>
                          <a:sym typeface="Century Gothic"/>
                        </a:rPr>
                        <a:t>a new silly sentence </a:t>
                      </a:r>
                      <a:r>
                        <a:rPr lang="en" sz="1400" dirty="0" smtClean="0">
                          <a:solidFill>
                            <a:schemeClr val="dk1"/>
                          </a:solidFill>
                          <a:latin typeface="Century Gothic" panose="020B0502020202020204" pitchFamily="34" charset="0"/>
                          <a:ea typeface="Century Gothic"/>
                          <a:cs typeface="Century Gothic"/>
                          <a:sym typeface="Century Gothic"/>
                        </a:rPr>
                        <a:t>independently.</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Use words </a:t>
                      </a:r>
                      <a:r>
                        <a:rPr lang="en" sz="1400" dirty="0">
                          <a:solidFill>
                            <a:schemeClr val="dk1"/>
                          </a:solidFill>
                          <a:latin typeface="Century Gothic" panose="020B0502020202020204" pitchFamily="34" charset="0"/>
                          <a:ea typeface="Century Gothic"/>
                          <a:cs typeface="Century Gothic"/>
                          <a:sym typeface="Century Gothic"/>
                        </a:rPr>
                        <a:t>with vowel teams we have learned, C-le, and high frequency </a:t>
                      </a:r>
                      <a:r>
                        <a:rPr lang="en" sz="1400" dirty="0" smtClean="0">
                          <a:solidFill>
                            <a:schemeClr val="dk1"/>
                          </a:solidFill>
                          <a:latin typeface="Century Gothic" panose="020B0502020202020204" pitchFamily="34" charset="0"/>
                          <a:ea typeface="Century Gothic"/>
                          <a:cs typeface="Century Gothic"/>
                          <a:sym typeface="Century Gothic"/>
                        </a:rPr>
                        <a:t>words.</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Write </a:t>
                      </a:r>
                      <a:r>
                        <a:rPr lang="en" sz="1400" dirty="0">
                          <a:solidFill>
                            <a:schemeClr val="dk1"/>
                          </a:solidFill>
                          <a:latin typeface="Century Gothic" panose="020B0502020202020204" pitchFamily="34" charset="0"/>
                          <a:ea typeface="Century Gothic"/>
                          <a:cs typeface="Century Gothic"/>
                          <a:sym typeface="Century Gothic"/>
                        </a:rPr>
                        <a:t>your silly sentence on your </a:t>
                      </a:r>
                      <a:r>
                        <a:rPr lang="en" sz="1400" dirty="0" smtClean="0">
                          <a:solidFill>
                            <a:schemeClr val="dk1"/>
                          </a:solidFill>
                          <a:latin typeface="Century Gothic" panose="020B0502020202020204" pitchFamily="34" charset="0"/>
                          <a:ea typeface="Century Gothic"/>
                          <a:cs typeface="Century Gothic"/>
                          <a:sym typeface="Century Gothic"/>
                        </a:rPr>
                        <a:t>paper.</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Check </a:t>
                      </a:r>
                      <a:r>
                        <a:rPr lang="en" sz="1400" dirty="0">
                          <a:solidFill>
                            <a:schemeClr val="dk1"/>
                          </a:solidFill>
                          <a:latin typeface="Century Gothic" panose="020B0502020202020204" pitchFamily="34" charset="0"/>
                          <a:ea typeface="Century Gothic"/>
                          <a:cs typeface="Century Gothic"/>
                          <a:sym typeface="Century Gothic"/>
                        </a:rPr>
                        <a:t>your sentence for spelling, capitalization and punctuation. Make edits and corrections as </a:t>
                      </a:r>
                      <a:r>
                        <a:rPr lang="en" sz="1400" dirty="0" smtClean="0">
                          <a:solidFill>
                            <a:schemeClr val="dk1"/>
                          </a:solidFill>
                          <a:latin typeface="Century Gothic" panose="020B0502020202020204" pitchFamily="34" charset="0"/>
                          <a:ea typeface="Century Gothic"/>
                          <a:cs typeface="Century Gothic"/>
                          <a:sym typeface="Century Gothic"/>
                        </a:rPr>
                        <a:t>needed.</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Share </a:t>
                      </a:r>
                      <a:r>
                        <a:rPr lang="en" sz="1400" dirty="0">
                          <a:solidFill>
                            <a:schemeClr val="dk1"/>
                          </a:solidFill>
                          <a:latin typeface="Century Gothic" panose="020B0502020202020204" pitchFamily="34" charset="0"/>
                          <a:ea typeface="Century Gothic"/>
                          <a:cs typeface="Century Gothic"/>
                          <a:sym typeface="Century Gothic"/>
                        </a:rPr>
                        <a:t>your silly sentence with another independent </a:t>
                      </a:r>
                      <a:r>
                        <a:rPr lang="en" sz="1400" dirty="0" smtClean="0">
                          <a:solidFill>
                            <a:schemeClr val="dk1"/>
                          </a:solidFill>
                          <a:latin typeface="Century Gothic" panose="020B0502020202020204" pitchFamily="34" charset="0"/>
                          <a:ea typeface="Century Gothic"/>
                          <a:cs typeface="Century Gothic"/>
                          <a:sym typeface="Century Gothic"/>
                        </a:rPr>
                        <a:t>writer.</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Check </a:t>
                      </a:r>
                      <a:r>
                        <a:rPr lang="en" sz="1400" dirty="0">
                          <a:solidFill>
                            <a:schemeClr val="dk1"/>
                          </a:solidFill>
                          <a:latin typeface="Century Gothic" panose="020B0502020202020204" pitchFamily="34" charset="0"/>
                          <a:ea typeface="Century Gothic"/>
                          <a:cs typeface="Century Gothic"/>
                          <a:sym typeface="Century Gothic"/>
                        </a:rPr>
                        <a:t>each other’s sentences and make any corrections </a:t>
                      </a:r>
                      <a:r>
                        <a:rPr lang="en" sz="1400" dirty="0" smtClean="0">
                          <a:solidFill>
                            <a:schemeClr val="dk1"/>
                          </a:solidFill>
                          <a:latin typeface="Century Gothic" panose="020B0502020202020204" pitchFamily="34" charset="0"/>
                          <a:ea typeface="Century Gothic"/>
                          <a:cs typeface="Century Gothic"/>
                          <a:sym typeface="Century Gothic"/>
                        </a:rPr>
                        <a:t>needed.</a:t>
                      </a:r>
                      <a:endParaRPr lang="en" sz="1400" dirty="0">
                        <a:solidFill>
                          <a:schemeClr val="dk1"/>
                        </a:solidFill>
                        <a:latin typeface="Century Gothic" panose="020B0502020202020204" pitchFamily="34" charset="0"/>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panose="020B0502020202020204" pitchFamily="34" charset="0"/>
                          <a:ea typeface="Century Gothic"/>
                          <a:cs typeface="Century Gothic"/>
                          <a:sym typeface="Century Gothic"/>
                        </a:rPr>
                        <a:t>Use </a:t>
                      </a:r>
                      <a:r>
                        <a:rPr lang="en" sz="1400" dirty="0">
                          <a:solidFill>
                            <a:schemeClr val="dk1"/>
                          </a:solidFill>
                          <a:latin typeface="Century Gothic" panose="020B0502020202020204" pitchFamily="34" charset="0"/>
                          <a:ea typeface="Century Gothic"/>
                          <a:cs typeface="Century Gothic"/>
                          <a:sym typeface="Century Gothic"/>
                        </a:rPr>
                        <a:t>the Reader’s Toolbox if you need help reading a word.</a:t>
                      </a:r>
                      <a:endParaRPr sz="1400"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panose="020B0502020202020204" pitchFamily="34" charset="0"/>
                        <a:ea typeface="Calibri"/>
                        <a:cs typeface="Calibri"/>
                        <a:sym typeface="Calibri"/>
                      </a:endParaRPr>
                    </a:p>
                  </a:txBody>
                  <a:tcPr marL="91425" marR="91425" marT="91425" marB="91425"/>
                </a:tc>
              </a:tr>
            </a:tbl>
          </a:graphicData>
        </a:graphic>
      </p:graphicFrame>
      <p:pic>
        <p:nvPicPr>
          <p:cNvPr id="376" name="Google Shape;376;p53"/>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77" name="Google Shape;377;p53"/>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54"/>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83" name="Google Shape;383;p5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84" name="Google Shape;384;p5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85" name="Google Shape;385;p5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86" name="Google Shape;386;p54"/>
          <p:cNvGraphicFramePr/>
          <p:nvPr>
            <p:extLst>
              <p:ext uri="{D42A27DB-BD31-4B8C-83A1-F6EECF244321}">
                <p14:modId xmlns:p14="http://schemas.microsoft.com/office/powerpoint/2010/main" val="1006604742"/>
              </p:ext>
            </p:extLst>
          </p:nvPr>
        </p:nvGraphicFramePr>
        <p:xfrm>
          <a:off x="4572000" y="19125"/>
          <a:ext cx="4328900" cy="4941495"/>
        </p:xfrm>
        <a:graphic>
          <a:graphicData uri="http://schemas.openxmlformats.org/drawingml/2006/table">
            <a:tbl>
              <a:tblPr>
                <a:noFill/>
                <a:tableStyleId>{34C75311-A616-4468-8659-A9507DAEDA26}</a:tableStyleId>
              </a:tblPr>
              <a:tblGrid>
                <a:gridCol w="537150"/>
                <a:gridCol w="3791750"/>
              </a:tblGrid>
              <a:tr h="381000">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87" name="Google Shape;387;p54"/>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388" name="Google Shape;388;p5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89" name="Google Shape;389;p5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90" name="Google Shape;390;p54"/>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391" name="Google Shape;391;p5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33471" y="1151129"/>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93</a:t>
            </a:r>
            <a:r>
              <a:rPr lang="en" b="1" dirty="0">
                <a:solidFill>
                  <a:schemeClr val="dk1"/>
                </a:solidFill>
              </a:rPr>
              <a:t>: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177800" lvl="0" indent="-152400" algn="l" rtl="0">
              <a:spcBef>
                <a:spcPts val="800"/>
              </a:spcBef>
              <a:spcAft>
                <a:spcPts val="0"/>
              </a:spcAft>
              <a:buClr>
                <a:schemeClr val="dk1"/>
              </a:buClr>
              <a:buSzPts val="1800"/>
              <a:buChar char="•"/>
            </a:pPr>
            <a:r>
              <a:rPr lang="en" sz="1800" dirty="0"/>
              <a:t>Word Parts T-chart (three column chart with headings Prefix, Base Word and Suffix</a:t>
            </a:r>
            <a:endParaRPr sz="1800" dirty="0"/>
          </a:p>
          <a:p>
            <a:pPr marL="177800" lvl="0" indent="-152400" algn="l" rtl="0">
              <a:spcBef>
                <a:spcPts val="1000"/>
              </a:spcBef>
              <a:spcAft>
                <a:spcPts val="0"/>
              </a:spcAft>
              <a:buClr>
                <a:schemeClr val="dk1"/>
              </a:buClr>
              <a:buSzPts val="1800"/>
              <a:buChar char="•"/>
            </a:pPr>
            <a:r>
              <a:rPr lang="en" sz="1800" dirty="0"/>
              <a:t>Word Parts Word Cards or Word List (one to display; one set per pair of students)</a:t>
            </a:r>
            <a:endParaRPr sz="1800" dirty="0"/>
          </a:p>
          <a:p>
            <a:pPr marL="177800" lvl="0" indent="-152400" algn="l" rtl="0">
              <a:spcBef>
                <a:spcPts val="1000"/>
              </a:spcBef>
              <a:spcAft>
                <a:spcPts val="0"/>
              </a:spcAft>
              <a:buClr>
                <a:schemeClr val="dk1"/>
              </a:buClr>
              <a:buSzPts val="1800"/>
              <a:buChar char="•"/>
            </a:pPr>
            <a:r>
              <a:rPr lang="en" sz="1800" dirty="0"/>
              <a:t>Silly sentence examples (optional)</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57200" lvl="0" indent="-342900" algn="l" rtl="0">
              <a:spcBef>
                <a:spcPts val="1000"/>
              </a:spcBef>
              <a:spcAft>
                <a:spcPts val="0"/>
              </a:spcAft>
              <a:buSzPts val="1800"/>
              <a:buChar char="•"/>
            </a:pPr>
            <a:r>
              <a:rPr lang="en" sz="1800" dirty="0"/>
              <a:t>White boards, white 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237450" y="28621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19: Lesson 93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r>
              <a:rPr lang="en" sz="2800"/>
              <a:t>Grade 2: Module 3: Part 2: Cycle 19: Lesson 93</a:t>
            </a:r>
            <a:endParaRPr sz="2800"/>
          </a:p>
          <a:p>
            <a:pPr marL="0" lvl="0" indent="0" algn="l" rtl="0">
              <a:lnSpc>
                <a:spcPct val="108000"/>
              </a:lnSpc>
              <a:spcBef>
                <a:spcPts val="0"/>
              </a:spcBef>
              <a:spcAft>
                <a:spcPts val="0"/>
              </a:spcAft>
              <a:buClr>
                <a:schemeClr val="dk1"/>
              </a:buClr>
              <a:buSzPts val="1100"/>
              <a:buFont typeface="Arial"/>
              <a:buNone/>
            </a:pPr>
            <a:r>
              <a:rPr lang="en" sz="2400" b="1"/>
              <a:t>Teacher slide, before teaching.</a:t>
            </a:r>
            <a:endParaRPr sz="2400" b="1"/>
          </a:p>
          <a:p>
            <a:pPr marL="0" lvl="0" indent="0" algn="l" rtl="0">
              <a:lnSpc>
                <a:spcPct val="115000"/>
              </a:lnSpc>
              <a:spcBef>
                <a:spcPts val="0"/>
              </a:spcBef>
              <a:spcAft>
                <a:spcPts val="0"/>
              </a:spcAft>
              <a:buClr>
                <a:schemeClr val="dk1"/>
              </a:buClr>
              <a:buSzPts val="1100"/>
              <a:buFont typeface="Arial"/>
              <a:buNone/>
            </a:pPr>
            <a:endParaRPr sz="2400" b="1"/>
          </a:p>
          <a:p>
            <a:pPr marL="0" lvl="0" indent="0" algn="l" rtl="0">
              <a:spcBef>
                <a:spcPts val="0"/>
              </a:spcBef>
              <a:spcAft>
                <a:spcPts val="0"/>
              </a:spcAft>
              <a:buNone/>
            </a:pPr>
            <a:endParaRPr/>
          </a:p>
        </p:txBody>
      </p:sp>
      <p:sp>
        <p:nvSpPr>
          <p:cNvPr id="237" name="Google Shape;237;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a:solidFill>
                  <a:schemeClr val="dk1"/>
                </a:solidFill>
              </a:rPr>
              <a:t>Preparing for Lesson #</a:t>
            </a:r>
            <a:r>
              <a:rPr lang="en" sz="2400" b="1"/>
              <a:t>93</a:t>
            </a:r>
            <a:r>
              <a:rPr lang="en" sz="2400" b="1">
                <a:solidFill>
                  <a:schemeClr val="dk1"/>
                </a:solidFill>
              </a:rPr>
              <a:t>:</a:t>
            </a:r>
            <a:endParaRPr sz="2400" b="1"/>
          </a:p>
          <a:p>
            <a:pPr marL="0" lvl="0" indent="0" algn="l" rtl="0">
              <a:lnSpc>
                <a:spcPct val="108000"/>
              </a:lnSpc>
              <a:spcBef>
                <a:spcPts val="800"/>
              </a:spcBef>
              <a:spcAft>
                <a:spcPts val="0"/>
              </a:spcAft>
              <a:buClr>
                <a:schemeClr val="dk1"/>
              </a:buClr>
              <a:buSzPts val="1100"/>
              <a:buFont typeface="Arial"/>
              <a:buNone/>
            </a:pPr>
            <a:r>
              <a:rPr lang="en" sz="1600">
                <a:solidFill>
                  <a:schemeClr val="dk1"/>
                </a:solidFill>
              </a:rPr>
              <a:t>Reading and protocols to read in preparation:</a:t>
            </a:r>
            <a:endParaRPr sz="160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a:solidFill>
                  <a:schemeClr val="dk1"/>
                </a:solidFill>
              </a:rPr>
              <a:t>Handwriting Guidance Document (found in the K-2 Reading Foundations Skills Block Resource Manual)</a:t>
            </a:r>
            <a:endParaRPr sz="1600"/>
          </a:p>
          <a:p>
            <a:pPr marL="457200" lvl="0" indent="-330200" algn="l" rtl="0">
              <a:lnSpc>
                <a:spcPct val="120000"/>
              </a:lnSpc>
              <a:spcBef>
                <a:spcPts val="0"/>
              </a:spcBef>
              <a:spcAft>
                <a:spcPts val="0"/>
              </a:spcAft>
              <a:buClr>
                <a:schemeClr val="dk1"/>
              </a:buClr>
              <a:buSzPts val="1600"/>
              <a:buChar char="•"/>
            </a:pPr>
            <a:r>
              <a:rPr lang="en" sz="1600">
                <a:solidFill>
                  <a:srgbClr val="333333"/>
                </a:solidFill>
                <a:highlight>
                  <a:srgbClr val="FFFFFF"/>
                </a:highlight>
              </a:rPr>
              <a:t>View the Video, Interactive Writing:</a:t>
            </a:r>
            <a:r>
              <a:rPr lang="en" sz="1600">
                <a:solidFill>
                  <a:srgbClr val="333333"/>
                </a:solidFill>
                <a:highlight>
                  <a:srgbClr val="FFFFFF"/>
                </a:highlight>
                <a:uFill>
                  <a:noFill/>
                </a:uFill>
                <a:hlinkClick r:id="rId3"/>
              </a:rPr>
              <a:t> </a:t>
            </a:r>
            <a:r>
              <a:rPr lang="en" sz="1600" u="sng">
                <a:solidFill>
                  <a:srgbClr val="0563C1"/>
                </a:solidFill>
                <a:highlight>
                  <a:srgbClr val="FFFFFF"/>
                </a:highlight>
                <a:hlinkClick r:id="rId3"/>
              </a:rPr>
              <a:t>https://vimeo.com/168991757</a:t>
            </a:r>
            <a:endParaRPr sz="16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19: Lesson 93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217500"/>
            <a:ext cx="8520600" cy="60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Transition Song</a:t>
            </a:r>
            <a:endParaRPr sz="2800" dirty="0"/>
          </a:p>
        </p:txBody>
      </p:sp>
      <p:sp>
        <p:nvSpPr>
          <p:cNvPr id="252" name="Google Shape;252;p43"/>
          <p:cNvSpPr txBox="1">
            <a:spLocks noGrp="1"/>
          </p:cNvSpPr>
          <p:nvPr>
            <p:ph type="body" idx="1"/>
          </p:nvPr>
        </p:nvSpPr>
        <p:spPr>
          <a:xfrm>
            <a:off x="311700" y="976658"/>
            <a:ext cx="7991400" cy="3853500"/>
          </a:xfrm>
          <a:prstGeom prst="rect">
            <a:avLst/>
          </a:prstGeom>
        </p:spPr>
        <p:txBody>
          <a:bodyPr spcFirstLastPara="1" wrap="square" lIns="68575" tIns="34275" rIns="68575" bIns="34275" anchor="t" anchorCtr="0">
            <a:noAutofit/>
          </a:bodyPr>
          <a:lstStyle/>
          <a:p>
            <a:pPr marL="0" lvl="0" indent="0" algn="l" rtl="0">
              <a:lnSpc>
                <a:spcPct val="115000"/>
              </a:lnSpc>
              <a:spcBef>
                <a:spcPts val="1000"/>
              </a:spcBef>
              <a:spcAft>
                <a:spcPts val="0"/>
              </a:spcAft>
              <a:buNone/>
            </a:pPr>
            <a:r>
              <a:rPr lang="en" sz="2400" b="1" i="1" dirty="0">
                <a:solidFill>
                  <a:srgbClr val="FF0000"/>
                </a:solidFill>
              </a:rPr>
              <a:t>Teacher</a:t>
            </a:r>
            <a:r>
              <a:rPr lang="en" sz="2400" i="1" dirty="0">
                <a:solidFill>
                  <a:srgbClr val="FF0000"/>
                </a:solidFill>
              </a:rPr>
              <a:t>: “Can you build a word from scratch? A word from scratch, a word from scratch? Can you build a word from scratch using many parts?”</a:t>
            </a:r>
            <a:endParaRPr sz="2400" i="1" dirty="0">
              <a:solidFill>
                <a:srgbClr val="FF0000"/>
              </a:solidFill>
            </a:endParaRPr>
          </a:p>
          <a:p>
            <a:pPr marL="0" lvl="0" indent="0" algn="l" rtl="0">
              <a:lnSpc>
                <a:spcPct val="115000"/>
              </a:lnSpc>
              <a:spcBef>
                <a:spcPts val="1000"/>
              </a:spcBef>
              <a:spcAft>
                <a:spcPts val="0"/>
              </a:spcAft>
              <a:buNone/>
            </a:pPr>
            <a:endParaRPr lang="en" sz="2400" b="1" i="1" dirty="0" smtClean="0">
              <a:solidFill>
                <a:srgbClr val="FF0000"/>
              </a:solidFill>
            </a:endParaRPr>
          </a:p>
          <a:p>
            <a:pPr marL="0" lvl="0" indent="0" algn="l" rtl="0">
              <a:lnSpc>
                <a:spcPct val="115000"/>
              </a:lnSpc>
              <a:spcBef>
                <a:spcPts val="1000"/>
              </a:spcBef>
              <a:spcAft>
                <a:spcPts val="0"/>
              </a:spcAft>
              <a:buNone/>
            </a:pPr>
            <a:r>
              <a:rPr lang="en" sz="2400" b="1" i="1" dirty="0" smtClean="0">
                <a:solidFill>
                  <a:srgbClr val="FF0000"/>
                </a:solidFill>
              </a:rPr>
              <a:t>Students</a:t>
            </a:r>
            <a:r>
              <a:rPr lang="en" sz="2400" i="1" dirty="0">
                <a:solidFill>
                  <a:srgbClr val="FF0000"/>
                </a:solidFill>
              </a:rPr>
              <a:t>: “Yes, we’ll build a brand new word, a brand new word, a brand new word. Yes, we’ll build a brand new word by using many parts.”</a:t>
            </a:r>
            <a:endParaRPr sz="24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marR="0" lvl="0" indent="-406400" algn="l" rtl="0">
              <a:lnSpc>
                <a:spcPct val="90000"/>
              </a:lnSpc>
              <a:spcBef>
                <a:spcPts val="1000"/>
              </a:spcBef>
              <a:spcAft>
                <a:spcPts val="0"/>
              </a:spcAft>
              <a:buSzPts val="2800"/>
              <a:buChar char="•"/>
            </a:pPr>
            <a:r>
              <a:rPr lang="en" sz="2800"/>
              <a:t>I can make and decode a new word by adding a prefix and/or a suffix to a base word.</a:t>
            </a:r>
            <a:endParaRPr sz="2800"/>
          </a:p>
          <a:p>
            <a:pPr marL="177800" lvl="0" indent="0" algn="l" rtl="0">
              <a:lnSpc>
                <a:spcPct val="90000"/>
              </a:lnSpc>
              <a:spcBef>
                <a:spcPts val="1000"/>
              </a:spcBef>
              <a:spcAft>
                <a:spcPts val="1000"/>
              </a:spcAft>
              <a:buNone/>
            </a:pPr>
            <a:endParaRPr sz="2800"/>
          </a:p>
        </p:txBody>
      </p:sp>
      <p:pic>
        <p:nvPicPr>
          <p:cNvPr id="259" name="Google Shape;259;p44"/>
          <p:cNvPicPr preferRelativeResize="0"/>
          <p:nvPr/>
        </p:nvPicPr>
        <p:blipFill>
          <a:blip r:embed="rId3">
            <a:alphaModFix/>
          </a:blip>
          <a:stretch>
            <a:fillRect/>
          </a:stretch>
        </p:blipFill>
        <p:spPr>
          <a:xfrm>
            <a:off x="8270711" y="4230803"/>
            <a:ext cx="873289" cy="6761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221300" y="14953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 Parts </a:t>
            </a:r>
            <a:endParaRPr sz="3000" dirty="0"/>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66" name="Google Shape;266;p4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68" name="Google Shape;268;p4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6" name="Google Shape;276;p45"/>
          <p:cNvSpPr txBox="1"/>
          <p:nvPr/>
        </p:nvSpPr>
        <p:spPr>
          <a:xfrm>
            <a:off x="144450" y="3376050"/>
            <a:ext cx="1792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kind + </a:t>
            </a:r>
            <a:r>
              <a:rPr lang="en" sz="2400" b="1" dirty="0">
                <a:solidFill>
                  <a:srgbClr val="CC0000"/>
                </a:solidFill>
                <a:latin typeface="Century Gothic"/>
                <a:ea typeface="Century Gothic"/>
                <a:cs typeface="Century Gothic"/>
                <a:sym typeface="Century Gothic"/>
              </a:rPr>
              <a:t>est</a:t>
            </a:r>
            <a:r>
              <a:rPr lang="en" sz="2400"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           </a:t>
            </a:r>
            <a:endParaRPr dirty="0"/>
          </a:p>
        </p:txBody>
      </p:sp>
      <p:sp>
        <p:nvSpPr>
          <p:cNvPr id="277" name="Google Shape;277;p4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8" name="Google Shape;278;p4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	</a:t>
            </a:r>
            <a:endParaRPr sz="2400" b="1" u="sng">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sp>
        <p:nvSpPr>
          <p:cNvPr id="280" name="Google Shape;280;p45"/>
          <p:cNvSpPr txBox="1"/>
          <p:nvPr/>
        </p:nvSpPr>
        <p:spPr>
          <a:xfrm>
            <a:off x="-46075" y="474249"/>
            <a:ext cx="4141200" cy="21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u="sng">
              <a:solidFill>
                <a:schemeClr val="dk1"/>
              </a:solidFill>
            </a:endParaRPr>
          </a:p>
          <a:p>
            <a:pPr marL="0" lvl="0" indent="0" algn="l" rtl="0">
              <a:spcBef>
                <a:spcPts val="0"/>
              </a:spcBef>
              <a:spcAft>
                <a:spcPts val="0"/>
              </a:spcAft>
              <a:buNone/>
            </a:pPr>
            <a:endParaRPr sz="3000"/>
          </a:p>
          <a:p>
            <a:pPr marL="0" lvl="0" indent="0" algn="l" rtl="0">
              <a:spcBef>
                <a:spcPts val="0"/>
              </a:spcBef>
              <a:spcAft>
                <a:spcPts val="0"/>
              </a:spcAft>
              <a:buNone/>
            </a:pPr>
            <a:endParaRPr sz="3000"/>
          </a:p>
          <a:p>
            <a:pPr marL="0" lvl="0" indent="0" algn="l" rtl="0">
              <a:spcBef>
                <a:spcPts val="0"/>
              </a:spcBef>
              <a:spcAft>
                <a:spcPts val="0"/>
              </a:spcAft>
              <a:buClr>
                <a:schemeClr val="dk1"/>
              </a:buClr>
              <a:buSzPts val="1100"/>
              <a:buFont typeface="Arial"/>
              <a:buNone/>
            </a:pPr>
            <a:endParaRPr sz="3000"/>
          </a:p>
        </p:txBody>
      </p:sp>
      <p:graphicFrame>
        <p:nvGraphicFramePr>
          <p:cNvPr id="281" name="Google Shape;281;p45"/>
          <p:cNvGraphicFramePr/>
          <p:nvPr/>
        </p:nvGraphicFramePr>
        <p:xfrm>
          <a:off x="4425800" y="163100"/>
          <a:ext cx="4597200" cy="4663365"/>
        </p:xfrm>
        <a:graphic>
          <a:graphicData uri="http://schemas.openxmlformats.org/drawingml/2006/table">
            <a:tbl>
              <a:tblPr>
                <a:noFill/>
                <a:tableStyleId>{34C75311-A616-4468-8659-A9507DAEDA26}</a:tableStyleId>
              </a:tblPr>
              <a:tblGrid>
                <a:gridCol w="1371625"/>
                <a:gridCol w="1693175"/>
                <a:gridCol w="1532400"/>
              </a:tblGrid>
              <a:tr h="548625">
                <a:tc gridSpan="3">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Word Parts T-chart</a:t>
                      </a:r>
                      <a:endParaRPr sz="2400" b="1">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tc hMerge="1">
                  <a:txBody>
                    <a:bodyPr/>
                    <a:lstStyle/>
                    <a:p>
                      <a:endParaRPr lang="en-US"/>
                    </a:p>
                  </a:txBody>
                  <a:tcPr/>
                </a:tc>
              </a:tr>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Prefix</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l" rtl="0">
                        <a:spcBef>
                          <a:spcPts val="0"/>
                        </a:spcBef>
                        <a:spcAft>
                          <a:spcPts val="0"/>
                        </a:spcAft>
                        <a:buNone/>
                      </a:pPr>
                      <a:r>
                        <a:rPr lang="en" sz="2200" b="1">
                          <a:latin typeface="Century Gothic"/>
                          <a:ea typeface="Century Gothic"/>
                          <a:cs typeface="Century Gothic"/>
                          <a:sym typeface="Century Gothic"/>
                        </a:rPr>
                        <a:t>Base Word</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Suffix</a:t>
                      </a:r>
                      <a:endParaRPr sz="2200" b="1">
                        <a:latin typeface="Century Gothic"/>
                        <a:ea typeface="Century Gothic"/>
                        <a:cs typeface="Century Gothic"/>
                        <a:sym typeface="Century Gothic"/>
                      </a:endParaRPr>
                    </a:p>
                  </a:txBody>
                  <a:tcPr marL="91425" marR="91425" marT="91425" marB="91425">
                    <a:solidFill>
                      <a:srgbClr val="EFEFEF"/>
                    </a:solidFill>
                  </a:tcPr>
                </a:tc>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bl>
          </a:graphicData>
        </a:graphic>
      </p:graphicFrame>
      <p:graphicFrame>
        <p:nvGraphicFramePr>
          <p:cNvPr id="282" name="Google Shape;282;p45"/>
          <p:cNvGraphicFramePr/>
          <p:nvPr>
            <p:extLst>
              <p:ext uri="{D42A27DB-BD31-4B8C-83A1-F6EECF244321}">
                <p14:modId xmlns:p14="http://schemas.microsoft.com/office/powerpoint/2010/main" val="585703489"/>
              </p:ext>
            </p:extLst>
          </p:nvPr>
        </p:nvGraphicFramePr>
        <p:xfrm>
          <a:off x="225334" y="1038383"/>
          <a:ext cx="3790950" cy="2072520"/>
        </p:xfrm>
        <a:graphic>
          <a:graphicData uri="http://schemas.openxmlformats.org/drawingml/2006/table">
            <a:tbl>
              <a:tblPr>
                <a:noFill/>
                <a:tableStyleId>{34C75311-A616-4468-8659-A9507DAEDA26}</a:tableStyleId>
              </a:tblPr>
              <a:tblGrid>
                <a:gridCol w="1263650"/>
                <a:gridCol w="1263650"/>
                <a:gridCol w="1263650"/>
              </a:tblGrid>
              <a:tr h="381000">
                <a:tc>
                  <a:txBody>
                    <a:bodyPr/>
                    <a:lstStyle/>
                    <a:p>
                      <a:pPr marL="0" lvl="0" indent="0" algn="ctr" rtl="0">
                        <a:spcBef>
                          <a:spcPts val="0"/>
                        </a:spcBef>
                        <a:spcAft>
                          <a:spcPts val="0"/>
                        </a:spcAft>
                        <a:buNone/>
                      </a:pPr>
                      <a:r>
                        <a:rPr lang="en" sz="2200" b="1" dirty="0">
                          <a:latin typeface="Century Gothic"/>
                          <a:ea typeface="Century Gothic"/>
                          <a:cs typeface="Century Gothic"/>
                          <a:sym typeface="Century Gothic"/>
                        </a:rPr>
                        <a:t>un-</a:t>
                      </a:r>
                      <a:endParaRPr sz="22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help</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-ful</a:t>
                      </a:r>
                      <a:endParaRPr sz="2200">
                        <a:latin typeface="Century Gothic"/>
                        <a:ea typeface="Century Gothic"/>
                        <a:cs typeface="Century Gothic"/>
                        <a:sym typeface="Century Gothic"/>
                      </a:endParaRPr>
                    </a:p>
                  </a:txBody>
                  <a:tcPr marL="91425" marR="91425" marT="91425" marB="91425"/>
                </a:tc>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-ly</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quick</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-est</a:t>
                      </a:r>
                      <a:endParaRPr sz="2200">
                        <a:latin typeface="Century Gothic"/>
                        <a:ea typeface="Century Gothic"/>
                        <a:cs typeface="Century Gothic"/>
                        <a:sym typeface="Century Gothic"/>
                      </a:endParaRPr>
                    </a:p>
                  </a:txBody>
                  <a:tcPr marL="91425" marR="91425" marT="91425" marB="91425"/>
                </a:tc>
              </a:tr>
              <a:tr h="381000">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-er</a:t>
                      </a:r>
                      <a:endParaRPr sz="22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use</a:t>
                      </a:r>
                      <a:endParaRPr sz="22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kind</a:t>
                      </a:r>
                      <a:endParaRPr sz="2200" b="1">
                        <a:solidFill>
                          <a:schemeClr val="dk1"/>
                        </a:solidFill>
                        <a:latin typeface="Century Gothic"/>
                        <a:ea typeface="Century Gothic"/>
                        <a:cs typeface="Century Gothic"/>
                        <a:sym typeface="Century Gothic"/>
                      </a:endParaRPr>
                    </a:p>
                  </a:txBody>
                  <a:tcPr marL="91425" marR="91425" marT="91425" marB="91425"/>
                </a:tc>
              </a:tr>
              <a:tr h="381000">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slow</a:t>
                      </a:r>
                      <a:endParaRPr sz="22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-less</a:t>
                      </a:r>
                      <a:endParaRPr sz="22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200" b="1" dirty="0">
                        <a:solidFill>
                          <a:schemeClr val="dk1"/>
                        </a:solidFill>
                        <a:latin typeface="Century Gothic"/>
                        <a:ea typeface="Century Gothic"/>
                        <a:cs typeface="Century Gothic"/>
                        <a:sym typeface="Century Gothic"/>
                      </a:endParaRPr>
                    </a:p>
                  </a:txBody>
                  <a:tcPr marL="91425" marR="91425" marT="91425" marB="91425">
                    <a:solidFill>
                      <a:srgbClr val="9FC5E8"/>
                    </a:solidFill>
                  </a:tcPr>
                </a:tc>
              </a:tr>
            </a:tbl>
          </a:graphicData>
        </a:graphic>
      </p:graphicFrame>
      <p:sp>
        <p:nvSpPr>
          <p:cNvPr id="283" name="Google Shape;283;p45"/>
          <p:cNvSpPr txBox="1"/>
          <p:nvPr/>
        </p:nvSpPr>
        <p:spPr>
          <a:xfrm>
            <a:off x="4946925" y="1299100"/>
            <a:ext cx="8505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4" name="Google Shape;284;p45"/>
          <p:cNvSpPr txBox="1"/>
          <p:nvPr/>
        </p:nvSpPr>
        <p:spPr>
          <a:xfrm>
            <a:off x="7742875" y="1265050"/>
            <a:ext cx="9447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entury Gothic"/>
                <a:ea typeface="Century Gothic"/>
                <a:cs typeface="Century Gothic"/>
                <a:sym typeface="Century Gothic"/>
              </a:rPr>
              <a:t>-ful</a:t>
            </a:r>
            <a:endParaRPr sz="3000">
              <a:latin typeface="Century Gothic"/>
              <a:ea typeface="Century Gothic"/>
              <a:cs typeface="Century Gothic"/>
              <a:sym typeface="Century Gothic"/>
            </a:endParaRPr>
          </a:p>
        </p:txBody>
      </p:sp>
      <p:sp>
        <p:nvSpPr>
          <p:cNvPr id="285" name="Google Shape;285;p45"/>
          <p:cNvSpPr txBox="1"/>
          <p:nvPr/>
        </p:nvSpPr>
        <p:spPr>
          <a:xfrm>
            <a:off x="4762938" y="1803700"/>
            <a:ext cx="1180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86" name="Google Shape;286;p45"/>
          <p:cNvSpPr txBox="1"/>
          <p:nvPr/>
        </p:nvSpPr>
        <p:spPr>
          <a:xfrm>
            <a:off x="6953475" y="1703300"/>
            <a:ext cx="1180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87" name="Google Shape;287;p45"/>
          <p:cNvSpPr txBox="1"/>
          <p:nvPr/>
        </p:nvSpPr>
        <p:spPr>
          <a:xfrm>
            <a:off x="4573763" y="2143263"/>
            <a:ext cx="9447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88" name="Google Shape;288;p45"/>
          <p:cNvSpPr txBox="1"/>
          <p:nvPr/>
        </p:nvSpPr>
        <p:spPr>
          <a:xfrm>
            <a:off x="4684650" y="2517825"/>
            <a:ext cx="13374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p45"/>
          <p:cNvSpPr txBox="1"/>
          <p:nvPr/>
        </p:nvSpPr>
        <p:spPr>
          <a:xfrm>
            <a:off x="6014575" y="1337725"/>
            <a:ext cx="1180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help</a:t>
            </a:r>
            <a:endParaRPr sz="3000">
              <a:latin typeface="Century Gothic"/>
              <a:ea typeface="Century Gothic"/>
              <a:cs typeface="Century Gothic"/>
              <a:sym typeface="Century Gothic"/>
            </a:endParaRPr>
          </a:p>
        </p:txBody>
      </p:sp>
      <p:sp>
        <p:nvSpPr>
          <p:cNvPr id="290" name="Google Shape;290;p45"/>
          <p:cNvSpPr txBox="1"/>
          <p:nvPr/>
        </p:nvSpPr>
        <p:spPr>
          <a:xfrm>
            <a:off x="5936275" y="2143263"/>
            <a:ext cx="13374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 quick</a:t>
            </a:r>
            <a:endParaRPr sz="3000">
              <a:latin typeface="Century Gothic"/>
              <a:ea typeface="Century Gothic"/>
              <a:cs typeface="Century Gothic"/>
              <a:sym typeface="Century Gothic"/>
            </a:endParaRPr>
          </a:p>
        </p:txBody>
      </p:sp>
      <p:sp>
        <p:nvSpPr>
          <p:cNvPr id="291" name="Google Shape;291;p45"/>
          <p:cNvSpPr txBox="1"/>
          <p:nvPr/>
        </p:nvSpPr>
        <p:spPr>
          <a:xfrm>
            <a:off x="6076800" y="2965800"/>
            <a:ext cx="1180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kind</a:t>
            </a:r>
            <a:endParaRPr sz="3000">
              <a:latin typeface="Century Gothic"/>
              <a:ea typeface="Century Gothic"/>
              <a:cs typeface="Century Gothic"/>
              <a:sym typeface="Century Gothic"/>
            </a:endParaRPr>
          </a:p>
        </p:txBody>
      </p:sp>
      <p:sp>
        <p:nvSpPr>
          <p:cNvPr id="292" name="Google Shape;292;p45"/>
          <p:cNvSpPr txBox="1"/>
          <p:nvPr/>
        </p:nvSpPr>
        <p:spPr>
          <a:xfrm>
            <a:off x="6076800" y="3650225"/>
            <a:ext cx="1180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slow</a:t>
            </a:r>
            <a:endParaRPr sz="3000">
              <a:latin typeface="Century Gothic"/>
              <a:ea typeface="Century Gothic"/>
              <a:cs typeface="Century Gothic"/>
              <a:sym typeface="Century Gothic"/>
            </a:endParaRPr>
          </a:p>
        </p:txBody>
      </p:sp>
      <p:sp>
        <p:nvSpPr>
          <p:cNvPr id="293" name="Google Shape;293;p45"/>
          <p:cNvSpPr txBox="1"/>
          <p:nvPr/>
        </p:nvSpPr>
        <p:spPr>
          <a:xfrm>
            <a:off x="4626009" y="1333450"/>
            <a:ext cx="7260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un</a:t>
            </a:r>
            <a:endParaRPr sz="3000">
              <a:latin typeface="Century Gothic"/>
              <a:ea typeface="Century Gothic"/>
              <a:cs typeface="Century Gothic"/>
              <a:sym typeface="Century Gothic"/>
            </a:endParaRPr>
          </a:p>
        </p:txBody>
      </p:sp>
      <p:sp>
        <p:nvSpPr>
          <p:cNvPr id="294" name="Google Shape;294;p45"/>
          <p:cNvSpPr txBox="1"/>
          <p:nvPr/>
        </p:nvSpPr>
        <p:spPr>
          <a:xfrm>
            <a:off x="7844450" y="1975000"/>
            <a:ext cx="9447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-ly</a:t>
            </a:r>
            <a:endParaRPr sz="3000">
              <a:latin typeface="Century Gothic"/>
              <a:ea typeface="Century Gothic"/>
              <a:cs typeface="Century Gothic"/>
              <a:sym typeface="Century Gothic"/>
            </a:endParaRPr>
          </a:p>
        </p:txBody>
      </p:sp>
      <p:sp>
        <p:nvSpPr>
          <p:cNvPr id="295" name="Google Shape;295;p45"/>
          <p:cNvSpPr txBox="1"/>
          <p:nvPr/>
        </p:nvSpPr>
        <p:spPr>
          <a:xfrm>
            <a:off x="7891550" y="2647875"/>
            <a:ext cx="8505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-er</a:t>
            </a:r>
            <a:endParaRPr sz="3000">
              <a:latin typeface="Century Gothic"/>
              <a:ea typeface="Century Gothic"/>
              <a:cs typeface="Century Gothic"/>
              <a:sym typeface="Century Gothic"/>
            </a:endParaRPr>
          </a:p>
        </p:txBody>
      </p:sp>
      <p:sp>
        <p:nvSpPr>
          <p:cNvPr id="296" name="Google Shape;296;p45"/>
          <p:cNvSpPr txBox="1"/>
          <p:nvPr/>
        </p:nvSpPr>
        <p:spPr>
          <a:xfrm>
            <a:off x="7742875" y="3305800"/>
            <a:ext cx="9447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-est</a:t>
            </a:r>
            <a:endParaRPr sz="3000">
              <a:latin typeface="Century Gothic"/>
              <a:ea typeface="Century Gothic"/>
              <a:cs typeface="Century Gothic"/>
              <a:sym typeface="Century Gothic"/>
            </a:endParaRPr>
          </a:p>
        </p:txBody>
      </p:sp>
      <p:sp>
        <p:nvSpPr>
          <p:cNvPr id="297" name="Google Shape;297;p45"/>
          <p:cNvSpPr txBox="1"/>
          <p:nvPr/>
        </p:nvSpPr>
        <p:spPr>
          <a:xfrm>
            <a:off x="7736000" y="3909475"/>
            <a:ext cx="1005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-less</a:t>
            </a:r>
            <a:endParaRPr sz="3000">
              <a:latin typeface="Century Gothic"/>
              <a:ea typeface="Century Gothic"/>
              <a:cs typeface="Century Gothic"/>
              <a:sym typeface="Century Gothic"/>
            </a:endParaRPr>
          </a:p>
        </p:txBody>
      </p:sp>
      <p:sp>
        <p:nvSpPr>
          <p:cNvPr id="298" name="Google Shape;298;p45"/>
          <p:cNvSpPr txBox="1"/>
          <p:nvPr/>
        </p:nvSpPr>
        <p:spPr>
          <a:xfrm>
            <a:off x="2268836" y="3345600"/>
            <a:ext cx="18252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dk1"/>
                </a:solidFill>
                <a:latin typeface="Century Gothic"/>
                <a:ea typeface="Century Gothic"/>
                <a:cs typeface="Century Gothic"/>
                <a:sym typeface="Century Gothic"/>
              </a:rPr>
              <a:t>kind</a:t>
            </a:r>
            <a:r>
              <a:rPr lang="en" sz="2400" b="1" dirty="0">
                <a:solidFill>
                  <a:srgbClr val="CC0000"/>
                </a:solidFill>
                <a:latin typeface="Century Gothic"/>
                <a:ea typeface="Century Gothic"/>
                <a:cs typeface="Century Gothic"/>
                <a:sym typeface="Century Gothic"/>
              </a:rPr>
              <a:t>est</a:t>
            </a:r>
            <a:r>
              <a:rPr lang="en" sz="2400" dirty="0">
                <a:solidFill>
                  <a:schemeClr val="dk1"/>
                </a:solidFill>
                <a:latin typeface="Century Gothic"/>
                <a:ea typeface="Century Gothic"/>
                <a:cs typeface="Century Gothic"/>
                <a:sym typeface="Century Gothic"/>
              </a:rPr>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1"/>
                                        </p:tgtEl>
                                        <p:attrNameLst>
                                          <p:attrName>style.visibility</p:attrName>
                                        </p:attrNameLst>
                                      </p:cBhvr>
                                      <p:to>
                                        <p:strVal val="visible"/>
                                      </p:to>
                                    </p:set>
                                    <p:animEffect transition="in" filter="fade">
                                      <p:cBhvr>
                                        <p:cTn id="12" dur="1000"/>
                                        <p:tgtEl>
                                          <p:spTgt spid="2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9"/>
                                        </p:tgtEl>
                                        <p:attrNameLst>
                                          <p:attrName>style.visibility</p:attrName>
                                        </p:attrNameLst>
                                      </p:cBhvr>
                                      <p:to>
                                        <p:strVal val="visible"/>
                                      </p:to>
                                    </p:set>
                                    <p:animEffect transition="in" filter="fade">
                                      <p:cBhvr>
                                        <p:cTn id="17" dur="1000"/>
                                        <p:tgtEl>
                                          <p:spTgt spid="28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0"/>
                                        </p:tgtEl>
                                        <p:attrNameLst>
                                          <p:attrName>style.visibility</p:attrName>
                                        </p:attrNameLst>
                                      </p:cBhvr>
                                      <p:to>
                                        <p:strVal val="visible"/>
                                      </p:to>
                                    </p:set>
                                    <p:animEffect transition="in" filter="fade">
                                      <p:cBhvr>
                                        <p:cTn id="22" dur="1000"/>
                                        <p:tgtEl>
                                          <p:spTgt spid="2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1"/>
                                        </p:tgtEl>
                                        <p:attrNameLst>
                                          <p:attrName>style.visibility</p:attrName>
                                        </p:attrNameLst>
                                      </p:cBhvr>
                                      <p:to>
                                        <p:strVal val="visible"/>
                                      </p:to>
                                    </p:set>
                                    <p:animEffect transition="in" filter="fade">
                                      <p:cBhvr>
                                        <p:cTn id="27" dur="1000"/>
                                        <p:tgtEl>
                                          <p:spTgt spid="2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2"/>
                                        </p:tgtEl>
                                        <p:attrNameLst>
                                          <p:attrName>style.visibility</p:attrName>
                                        </p:attrNameLst>
                                      </p:cBhvr>
                                      <p:to>
                                        <p:strVal val="visible"/>
                                      </p:to>
                                    </p:set>
                                    <p:animEffect transition="in" filter="fade">
                                      <p:cBhvr>
                                        <p:cTn id="32" dur="1000"/>
                                        <p:tgtEl>
                                          <p:spTgt spid="29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3"/>
                                        </p:tgtEl>
                                        <p:attrNameLst>
                                          <p:attrName>style.visibility</p:attrName>
                                        </p:attrNameLst>
                                      </p:cBhvr>
                                      <p:to>
                                        <p:strVal val="visible"/>
                                      </p:to>
                                    </p:set>
                                    <p:animEffect transition="in" filter="fade">
                                      <p:cBhvr>
                                        <p:cTn id="37" dur="1000"/>
                                        <p:tgtEl>
                                          <p:spTgt spid="29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4"/>
                                        </p:tgtEl>
                                        <p:attrNameLst>
                                          <p:attrName>style.visibility</p:attrName>
                                        </p:attrNameLst>
                                      </p:cBhvr>
                                      <p:to>
                                        <p:strVal val="visible"/>
                                      </p:to>
                                    </p:set>
                                    <p:animEffect transition="in" filter="fade">
                                      <p:cBhvr>
                                        <p:cTn id="42" dur="1000"/>
                                        <p:tgtEl>
                                          <p:spTgt spid="28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4"/>
                                        </p:tgtEl>
                                        <p:attrNameLst>
                                          <p:attrName>style.visibility</p:attrName>
                                        </p:attrNameLst>
                                      </p:cBhvr>
                                      <p:to>
                                        <p:strVal val="visible"/>
                                      </p:to>
                                    </p:set>
                                    <p:animEffect transition="in" filter="fade">
                                      <p:cBhvr>
                                        <p:cTn id="47" dur="1000"/>
                                        <p:tgtEl>
                                          <p:spTgt spid="29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5"/>
                                        </p:tgtEl>
                                        <p:attrNameLst>
                                          <p:attrName>style.visibility</p:attrName>
                                        </p:attrNameLst>
                                      </p:cBhvr>
                                      <p:to>
                                        <p:strVal val="visible"/>
                                      </p:to>
                                    </p:set>
                                    <p:animEffect transition="in" filter="fade">
                                      <p:cBhvr>
                                        <p:cTn id="52" dur="1000"/>
                                        <p:tgtEl>
                                          <p:spTgt spid="29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6"/>
                                        </p:tgtEl>
                                        <p:attrNameLst>
                                          <p:attrName>style.visibility</p:attrName>
                                        </p:attrNameLst>
                                      </p:cBhvr>
                                      <p:to>
                                        <p:strVal val="visible"/>
                                      </p:to>
                                    </p:set>
                                    <p:animEffect transition="in" filter="fade">
                                      <p:cBhvr>
                                        <p:cTn id="57" dur="1000"/>
                                        <p:tgtEl>
                                          <p:spTgt spid="29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7"/>
                                        </p:tgtEl>
                                        <p:attrNameLst>
                                          <p:attrName>style.visibility</p:attrName>
                                        </p:attrNameLst>
                                      </p:cBhvr>
                                      <p:to>
                                        <p:strVal val="visible"/>
                                      </p:to>
                                    </p:set>
                                    <p:animEffect transition="in" filter="fade">
                                      <p:cBhvr>
                                        <p:cTn id="62" dur="1000"/>
                                        <p:tgtEl>
                                          <p:spTgt spid="29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76"/>
                                        </p:tgtEl>
                                        <p:attrNameLst>
                                          <p:attrName>style.visibility</p:attrName>
                                        </p:attrNameLst>
                                      </p:cBhvr>
                                      <p:to>
                                        <p:strVal val="visible"/>
                                      </p:to>
                                    </p:set>
                                    <p:animEffect transition="in" filter="fade">
                                      <p:cBhvr>
                                        <p:cTn id="67" dur="1000"/>
                                        <p:tgtEl>
                                          <p:spTgt spid="27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8"/>
                                        </p:tgtEl>
                                        <p:attrNameLst>
                                          <p:attrName>style.visibility</p:attrName>
                                        </p:attrNameLst>
                                      </p:cBhvr>
                                      <p:to>
                                        <p:strVal val="visible"/>
                                      </p:to>
                                    </p:set>
                                    <p:animEffect transition="in" filter="fade">
                                      <p:cBhvr>
                                        <p:cTn id="72" dur="10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2295600" cy="367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 Parts! </a:t>
            </a:r>
            <a:endParaRPr sz="3000"/>
          </a:p>
        </p:txBody>
      </p:sp>
      <p:sp>
        <p:nvSpPr>
          <p:cNvPr id="304" name="Google Shape;304;p46"/>
          <p:cNvSpPr txBox="1">
            <a:spLocks noGrp="1"/>
          </p:cNvSpPr>
          <p:nvPr>
            <p:ph type="body" idx="1"/>
          </p:nvPr>
        </p:nvSpPr>
        <p:spPr>
          <a:xfrm>
            <a:off x="341050" y="773200"/>
            <a:ext cx="1886100" cy="4056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b="1">
                <a:solidFill>
                  <a:srgbClr val="000000"/>
                </a:solidFill>
              </a:rPr>
              <a:t>kind</a:t>
            </a:r>
            <a:r>
              <a:rPr lang="en" sz="3000" b="1">
                <a:solidFill>
                  <a:srgbClr val="CC0000"/>
                </a:solidFill>
              </a:rPr>
              <a:t>est</a:t>
            </a:r>
            <a:endParaRPr sz="3000" b="1">
              <a:solidFill>
                <a:srgbClr val="CC0000"/>
              </a:solidFill>
            </a:endParaRPr>
          </a:p>
          <a:p>
            <a:pPr marL="0" lvl="0" indent="0" algn="l" rtl="0">
              <a:spcBef>
                <a:spcPts val="800"/>
              </a:spcBef>
              <a:spcAft>
                <a:spcPts val="0"/>
              </a:spcAft>
              <a:buNone/>
            </a:pPr>
            <a:r>
              <a:rPr lang="en" sz="3000" b="1">
                <a:solidFill>
                  <a:srgbClr val="CC0000"/>
                </a:solidFill>
              </a:rPr>
              <a:t>un</a:t>
            </a:r>
            <a:r>
              <a:rPr lang="en" sz="3000" b="1"/>
              <a:t>kind</a:t>
            </a:r>
            <a:endParaRPr sz="3000" b="1"/>
          </a:p>
          <a:p>
            <a:pPr marL="0" lvl="0" indent="0" algn="l" rtl="0">
              <a:spcBef>
                <a:spcPts val="800"/>
              </a:spcBef>
              <a:spcAft>
                <a:spcPts val="0"/>
              </a:spcAft>
              <a:buNone/>
            </a:pPr>
            <a:r>
              <a:rPr lang="en" sz="3000" b="1"/>
              <a:t>kind</a:t>
            </a:r>
            <a:r>
              <a:rPr lang="en" sz="3000" b="1">
                <a:solidFill>
                  <a:srgbClr val="CC0000"/>
                </a:solidFill>
              </a:rPr>
              <a:t>er</a:t>
            </a:r>
            <a:endParaRPr sz="3000" b="1">
              <a:solidFill>
                <a:srgbClr val="CC0000"/>
              </a:solidFill>
            </a:endParaRPr>
          </a:p>
          <a:p>
            <a:pPr marL="0" lvl="0" indent="0" algn="l" rtl="0">
              <a:spcBef>
                <a:spcPts val="800"/>
              </a:spcBef>
              <a:spcAft>
                <a:spcPts val="0"/>
              </a:spcAft>
              <a:buNone/>
            </a:pPr>
            <a:r>
              <a:rPr lang="en" sz="3000" b="1">
                <a:solidFill>
                  <a:srgbClr val="000000"/>
                </a:solidFill>
              </a:rPr>
              <a:t>kind</a:t>
            </a:r>
            <a:r>
              <a:rPr lang="en" sz="3000" b="1">
                <a:solidFill>
                  <a:srgbClr val="CC0000"/>
                </a:solidFill>
              </a:rPr>
              <a:t>ly</a:t>
            </a:r>
            <a:endParaRPr sz="3000" b="1">
              <a:solidFill>
                <a:srgbClr val="CC0000"/>
              </a:solidFill>
            </a:endParaRPr>
          </a:p>
          <a:p>
            <a:pPr marL="0" lvl="0" indent="0" algn="l" rtl="0">
              <a:spcBef>
                <a:spcPts val="800"/>
              </a:spcBef>
              <a:spcAft>
                <a:spcPts val="0"/>
              </a:spcAft>
              <a:buNone/>
            </a:pPr>
            <a:endParaRPr/>
          </a:p>
        </p:txBody>
      </p:sp>
      <p:sp>
        <p:nvSpPr>
          <p:cNvPr id="306" name="Google Shape;306;p46"/>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307" name="Google Shape;307;p46"/>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308" name="Google Shape;308;p46"/>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p46"/>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310" name="Google Shape;310;p46"/>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311" name="Google Shape;311;p46"/>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312" name="Google Shape;312;p46"/>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313" name="Google Shape;313;p46"/>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314" name="Google Shape;314;p46"/>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315" name="Google Shape;315;p46"/>
          <p:cNvSpPr txBox="1"/>
          <p:nvPr/>
        </p:nvSpPr>
        <p:spPr>
          <a:xfrm>
            <a:off x="3144725" y="1796875"/>
            <a:ext cx="2488800" cy="8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r>
              <a:rPr lang="en" sz="3600" b="1">
                <a:latin typeface="Century Gothic"/>
                <a:ea typeface="Century Gothic"/>
                <a:cs typeface="Century Gothic"/>
                <a:sym typeface="Century Gothic"/>
              </a:rPr>
              <a:t> </a:t>
            </a:r>
            <a:r>
              <a:rPr lang="en" sz="2000">
                <a:latin typeface="Century Gothic"/>
                <a:ea typeface="Century Gothic"/>
                <a:cs typeface="Century Gothic"/>
                <a:sym typeface="Century Gothic"/>
              </a:rPr>
              <a:t>            </a:t>
            </a:r>
            <a:endParaRPr/>
          </a:p>
        </p:txBody>
      </p:sp>
      <p:sp>
        <p:nvSpPr>
          <p:cNvPr id="316" name="Google Shape;316;p46"/>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317" name="Google Shape;317;p46"/>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318" name="Google Shape;318;p46"/>
          <p:cNvSpPr txBox="1"/>
          <p:nvPr/>
        </p:nvSpPr>
        <p:spPr>
          <a:xfrm>
            <a:off x="5432825" y="1568625"/>
            <a:ext cx="25761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19" name="Google Shape;319;p46"/>
          <p:cNvSpPr txBox="1"/>
          <p:nvPr/>
        </p:nvSpPr>
        <p:spPr>
          <a:xfrm>
            <a:off x="3377800" y="2653975"/>
            <a:ext cx="2488800" cy="64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20" name="Google Shape;320;p46"/>
          <p:cNvSpPr txBox="1"/>
          <p:nvPr/>
        </p:nvSpPr>
        <p:spPr>
          <a:xfrm>
            <a:off x="5599925" y="2882650"/>
            <a:ext cx="22419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21" name="Google Shape;321;p46"/>
          <p:cNvSpPr txBox="1"/>
          <p:nvPr/>
        </p:nvSpPr>
        <p:spPr>
          <a:xfrm>
            <a:off x="5476475" y="3264875"/>
            <a:ext cx="2488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22" name="Google Shape;322;p46"/>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323" name="Google Shape;323;p46"/>
          <p:cNvSpPr txBox="1"/>
          <p:nvPr/>
        </p:nvSpPr>
        <p:spPr>
          <a:xfrm>
            <a:off x="2772750" y="2589775"/>
            <a:ext cx="29643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4800" b="1">
              <a:latin typeface="Century Gothic"/>
              <a:ea typeface="Century Gothic"/>
              <a:cs typeface="Century Gothic"/>
              <a:sym typeface="Century Gothic"/>
            </a:endParaRPr>
          </a:p>
        </p:txBody>
      </p:sp>
      <p:sp>
        <p:nvSpPr>
          <p:cNvPr id="324" name="Google Shape;324;p46"/>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25" name="Google Shape;325;p46"/>
          <p:cNvSpPr txBox="1"/>
          <p:nvPr/>
        </p:nvSpPr>
        <p:spPr>
          <a:xfrm>
            <a:off x="4572000" y="10656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6" name="Google Shape;326;p46"/>
          <p:cNvSpPr txBox="1"/>
          <p:nvPr/>
        </p:nvSpPr>
        <p:spPr>
          <a:xfrm>
            <a:off x="4618800" y="791125"/>
            <a:ext cx="1768500" cy="216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entury Gothic"/>
                <a:ea typeface="Century Gothic"/>
                <a:cs typeface="Century Gothic"/>
                <a:sym typeface="Century Gothic"/>
              </a:rPr>
              <a:t>quick</a:t>
            </a:r>
            <a:r>
              <a:rPr lang="en" sz="3000" b="1">
                <a:solidFill>
                  <a:srgbClr val="CC0000"/>
                </a:solidFill>
                <a:latin typeface="Century Gothic"/>
                <a:ea typeface="Century Gothic"/>
                <a:cs typeface="Century Gothic"/>
                <a:sym typeface="Century Gothic"/>
              </a:rPr>
              <a:t>ly</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b="1">
                <a:latin typeface="Century Gothic"/>
                <a:ea typeface="Century Gothic"/>
                <a:cs typeface="Century Gothic"/>
                <a:sym typeface="Century Gothic"/>
              </a:rPr>
              <a:t>quick</a:t>
            </a:r>
            <a:r>
              <a:rPr lang="en" sz="3000" b="1">
                <a:solidFill>
                  <a:srgbClr val="CC0000"/>
                </a:solidFill>
                <a:latin typeface="Century Gothic"/>
                <a:ea typeface="Century Gothic"/>
                <a:cs typeface="Century Gothic"/>
                <a:sym typeface="Century Gothic"/>
              </a:rPr>
              <a:t>er</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b="1">
                <a:latin typeface="Century Gothic"/>
                <a:ea typeface="Century Gothic"/>
                <a:cs typeface="Century Gothic"/>
                <a:sym typeface="Century Gothic"/>
              </a:rPr>
              <a:t>quick</a:t>
            </a:r>
            <a:r>
              <a:rPr lang="en" sz="3000" b="1">
                <a:solidFill>
                  <a:srgbClr val="CC0000"/>
                </a:solidFill>
                <a:latin typeface="Century Gothic"/>
                <a:ea typeface="Century Gothic"/>
                <a:cs typeface="Century Gothic"/>
                <a:sym typeface="Century Gothic"/>
              </a:rPr>
              <a:t>est</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b="1">
                <a:solidFill>
                  <a:srgbClr val="CC0000"/>
                </a:solidFill>
                <a:latin typeface="Century Gothic"/>
                <a:ea typeface="Century Gothic"/>
                <a:cs typeface="Century Gothic"/>
                <a:sym typeface="Century Gothic"/>
              </a:rPr>
              <a:t>  </a:t>
            </a:r>
            <a:endParaRPr sz="3000" b="1">
              <a:solidFill>
                <a:srgbClr val="CC0000"/>
              </a:solidFill>
              <a:latin typeface="Century Gothic"/>
              <a:ea typeface="Century Gothic"/>
              <a:cs typeface="Century Gothic"/>
              <a:sym typeface="Century Gothic"/>
            </a:endParaRPr>
          </a:p>
        </p:txBody>
      </p:sp>
      <p:sp>
        <p:nvSpPr>
          <p:cNvPr id="327" name="Google Shape;327;p46"/>
          <p:cNvSpPr txBox="1"/>
          <p:nvPr/>
        </p:nvSpPr>
        <p:spPr>
          <a:xfrm>
            <a:off x="2396100" y="791125"/>
            <a:ext cx="2049300" cy="2493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help</a:t>
            </a:r>
            <a:r>
              <a:rPr lang="en" sz="3000" b="1">
                <a:solidFill>
                  <a:srgbClr val="CC0000"/>
                </a:solidFill>
                <a:latin typeface="Century Gothic"/>
                <a:ea typeface="Century Gothic"/>
                <a:cs typeface="Century Gothic"/>
                <a:sym typeface="Century Gothic"/>
              </a:rPr>
              <a:t>ful</a:t>
            </a:r>
            <a:endParaRPr sz="3000" b="1">
              <a:solidFill>
                <a:srgbClr val="CC0000"/>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help</a:t>
            </a:r>
            <a:r>
              <a:rPr lang="en" sz="3000" b="1">
                <a:solidFill>
                  <a:srgbClr val="CC0000"/>
                </a:solidFill>
                <a:latin typeface="Century Gothic"/>
                <a:ea typeface="Century Gothic"/>
                <a:cs typeface="Century Gothic"/>
                <a:sym typeface="Century Gothic"/>
              </a:rPr>
              <a:t>er</a:t>
            </a:r>
            <a:endParaRPr sz="3000" b="1">
              <a:solidFill>
                <a:srgbClr val="CC0000"/>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help</a:t>
            </a:r>
            <a:r>
              <a:rPr lang="en" sz="3000" b="1">
                <a:solidFill>
                  <a:srgbClr val="CC0000"/>
                </a:solidFill>
                <a:latin typeface="Century Gothic"/>
                <a:ea typeface="Century Gothic"/>
                <a:cs typeface="Century Gothic"/>
                <a:sym typeface="Century Gothic"/>
              </a:rPr>
              <a:t>less</a:t>
            </a:r>
            <a:endParaRPr sz="3000" b="1">
              <a:solidFill>
                <a:srgbClr val="CC0000"/>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b="1">
                <a:solidFill>
                  <a:srgbClr val="CC0000"/>
                </a:solidFill>
                <a:latin typeface="Century Gothic"/>
                <a:ea typeface="Century Gothic"/>
                <a:cs typeface="Century Gothic"/>
                <a:sym typeface="Century Gothic"/>
              </a:rPr>
              <a:t>un</a:t>
            </a:r>
            <a:r>
              <a:rPr lang="en" sz="3000" b="1">
                <a:latin typeface="Century Gothic"/>
                <a:ea typeface="Century Gothic"/>
                <a:cs typeface="Century Gothic"/>
                <a:sym typeface="Century Gothic"/>
              </a:rPr>
              <a:t>help</a:t>
            </a:r>
            <a:r>
              <a:rPr lang="en" sz="3000" b="1">
                <a:solidFill>
                  <a:srgbClr val="CC0000"/>
                </a:solidFill>
                <a:latin typeface="Century Gothic"/>
                <a:ea typeface="Century Gothic"/>
                <a:cs typeface="Century Gothic"/>
                <a:sym typeface="Century Gothic"/>
              </a:rPr>
              <a:t>ful</a:t>
            </a:r>
            <a:endParaRPr sz="3000" b="1">
              <a:solidFill>
                <a:srgbClr val="CC0000"/>
              </a:solidFill>
              <a:latin typeface="Century Gothic"/>
              <a:ea typeface="Century Gothic"/>
              <a:cs typeface="Century Gothic"/>
              <a:sym typeface="Century Gothic"/>
            </a:endParaRPr>
          </a:p>
        </p:txBody>
      </p:sp>
      <p:sp>
        <p:nvSpPr>
          <p:cNvPr id="328" name="Google Shape;328;p46"/>
          <p:cNvSpPr txBox="1"/>
          <p:nvPr/>
        </p:nvSpPr>
        <p:spPr>
          <a:xfrm>
            <a:off x="6774025" y="823625"/>
            <a:ext cx="1886100" cy="249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entury Gothic"/>
                <a:ea typeface="Century Gothic"/>
                <a:cs typeface="Century Gothic"/>
                <a:sym typeface="Century Gothic"/>
              </a:rPr>
              <a:t>slow</a:t>
            </a:r>
            <a:r>
              <a:rPr lang="en" sz="3000" b="1">
                <a:solidFill>
                  <a:srgbClr val="CC0000"/>
                </a:solidFill>
                <a:latin typeface="Century Gothic"/>
                <a:ea typeface="Century Gothic"/>
                <a:cs typeface="Century Gothic"/>
                <a:sym typeface="Century Gothic"/>
              </a:rPr>
              <a:t>ly</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b="1">
                <a:latin typeface="Century Gothic"/>
                <a:ea typeface="Century Gothic"/>
                <a:cs typeface="Century Gothic"/>
                <a:sym typeface="Century Gothic"/>
              </a:rPr>
              <a:t>slow</a:t>
            </a:r>
            <a:r>
              <a:rPr lang="en" sz="3000" b="1">
                <a:solidFill>
                  <a:srgbClr val="CC0000"/>
                </a:solidFill>
                <a:latin typeface="Century Gothic"/>
                <a:ea typeface="Century Gothic"/>
                <a:cs typeface="Century Gothic"/>
                <a:sym typeface="Century Gothic"/>
              </a:rPr>
              <a:t>er</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r>
              <a:rPr lang="en" sz="3000" b="1">
                <a:latin typeface="Century Gothic"/>
                <a:ea typeface="Century Gothic"/>
                <a:cs typeface="Century Gothic"/>
                <a:sym typeface="Century Gothic"/>
              </a:rPr>
              <a:t>slow</a:t>
            </a:r>
            <a:r>
              <a:rPr lang="en" sz="3000" b="1">
                <a:solidFill>
                  <a:srgbClr val="CC0000"/>
                </a:solidFill>
                <a:latin typeface="Century Gothic"/>
                <a:ea typeface="Century Gothic"/>
                <a:cs typeface="Century Gothic"/>
                <a:sym typeface="Century Gothic"/>
              </a:rPr>
              <a:t>est</a:t>
            </a:r>
            <a:endParaRPr sz="3000" b="1">
              <a:solidFill>
                <a:srgbClr val="CC0000"/>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4"/>
                                        </p:tgtEl>
                                        <p:attrNameLst>
                                          <p:attrName>style.visibility</p:attrName>
                                        </p:attrNameLst>
                                      </p:cBhvr>
                                      <p:to>
                                        <p:strVal val="visible"/>
                                      </p:to>
                                    </p:set>
                                    <p:animEffect transition="in" filter="fade">
                                      <p:cBhvr>
                                        <p:cTn id="7" dur="1000"/>
                                        <p:tgtEl>
                                          <p:spTgt spid="3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
                                        </p:tgtEl>
                                        <p:attrNameLst>
                                          <p:attrName>style.visibility</p:attrName>
                                        </p:attrNameLst>
                                      </p:cBhvr>
                                      <p:to>
                                        <p:strVal val="visible"/>
                                      </p:to>
                                    </p:set>
                                    <p:animEffect transition="in" filter="fade">
                                      <p:cBhvr>
                                        <p:cTn id="12" dur="1000"/>
                                        <p:tgtEl>
                                          <p:spTgt spid="3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6"/>
                                        </p:tgtEl>
                                        <p:attrNameLst>
                                          <p:attrName>style.visibility</p:attrName>
                                        </p:attrNameLst>
                                      </p:cBhvr>
                                      <p:to>
                                        <p:strVal val="visible"/>
                                      </p:to>
                                    </p:set>
                                    <p:animEffect transition="in" filter="fade">
                                      <p:cBhvr>
                                        <p:cTn id="17" dur="1000"/>
                                        <p:tgtEl>
                                          <p:spTgt spid="3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8"/>
                                        </p:tgtEl>
                                        <p:attrNameLst>
                                          <p:attrName>style.visibility</p:attrName>
                                        </p:attrNameLst>
                                      </p:cBhvr>
                                      <p:to>
                                        <p:strVal val="visible"/>
                                      </p:to>
                                    </p:set>
                                    <p:animEffect transition="in" filter="fade">
                                      <p:cBhvr>
                                        <p:cTn id="22" dur="1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34" name="Google Shape;334;p47"/>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dirty="0">
                <a:solidFill>
                  <a:srgbClr val="FF0000"/>
                </a:solidFill>
              </a:rPr>
              <a:t>Teacher</a:t>
            </a:r>
            <a:r>
              <a:rPr lang="en" sz="2200" i="1" dirty="0">
                <a:solidFill>
                  <a:srgbClr val="FF0000"/>
                </a:solidFill>
              </a:rPr>
              <a:t>: “Do you know the words we’ll write, the words we’ll write, the words we’ll write? Do you know the words we’ll write on our boards today</a:t>
            </a:r>
            <a:r>
              <a:rPr lang="en" sz="2200" i="1" dirty="0" smtClean="0">
                <a:solidFill>
                  <a:srgbClr val="FF0000"/>
                </a:solidFill>
              </a:rPr>
              <a:t>?”</a:t>
            </a:r>
            <a:endParaRPr sz="2200" i="1" dirty="0">
              <a:solidFill>
                <a:srgbClr val="FF0000"/>
              </a:solidFill>
            </a:endParaRPr>
          </a:p>
          <a:p>
            <a:pPr marL="0" lvl="0" indent="0" algn="l" rtl="0">
              <a:lnSpc>
                <a:spcPct val="150000"/>
              </a:lnSpc>
              <a:spcBef>
                <a:spcPts val="1000"/>
              </a:spcBef>
              <a:spcAft>
                <a:spcPts val="0"/>
              </a:spcAft>
              <a:buNone/>
            </a:pPr>
            <a:r>
              <a:rPr lang="en" sz="2200" b="1" i="1" dirty="0">
                <a:solidFill>
                  <a:srgbClr val="FF0000"/>
                </a:solidFill>
              </a:rPr>
              <a:t>Students</a:t>
            </a:r>
            <a:r>
              <a:rPr lang="en" sz="2200" i="1" dirty="0">
                <a:solidFill>
                  <a:srgbClr val="FF0000"/>
                </a:solidFill>
              </a:rPr>
              <a:t>: “Yes, we know the words we’ll write, the words we’ll write, the words we’ll write. Yes, we know the words we’ll write on our boards today!”</a:t>
            </a:r>
            <a:endParaRPr sz="2200" i="1"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1E8034A-B8FF-422E-B982-1984A91C5E84}"/>
</file>

<file path=customXml/itemProps2.xml><?xml version="1.0" encoding="utf-8"?>
<ds:datastoreItem xmlns:ds="http://schemas.openxmlformats.org/officeDocument/2006/customXml" ds:itemID="{6D8B2320-7866-4BFA-97B3-5A08CE75AC21}"/>
</file>

<file path=customXml/itemProps3.xml><?xml version="1.0" encoding="utf-8"?>
<ds:datastoreItem xmlns:ds="http://schemas.openxmlformats.org/officeDocument/2006/customXml" ds:itemID="{97B167B8-8AEE-4622-BEF3-7AF5E183FB12}"/>
</file>

<file path=docProps/app.xml><?xml version="1.0" encoding="utf-8"?>
<Properties xmlns="http://schemas.openxmlformats.org/officeDocument/2006/extended-properties" xmlns:vt="http://schemas.openxmlformats.org/officeDocument/2006/docPropsVTypes">
  <TotalTime>47</TotalTime>
  <Words>4152</Words>
  <Application>Microsoft Office PowerPoint</Application>
  <PresentationFormat>On-screen Show (16:9)</PresentationFormat>
  <Paragraphs>439</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Arial</vt:lpstr>
      <vt:lpstr>Office Theme</vt:lpstr>
      <vt:lpstr>Office Theme</vt:lpstr>
      <vt:lpstr>Simple Light</vt:lpstr>
      <vt:lpstr>Grade 2: Module 3: Part 2: Cycle 19: Lesson 93 Teacher slide, before teaching.</vt:lpstr>
      <vt:lpstr>Grade 2: Module 3: Part 2: Cycle 19: Lesson 93 Teacher slide, before teaching.</vt:lpstr>
      <vt:lpstr>  Grade 2: Module 3: Part 2: Cycle 19: Lesson 93 Teacher slide, before teaching.  </vt:lpstr>
      <vt:lpstr>PowerPoint Presentation</vt:lpstr>
      <vt:lpstr>Transition Song</vt:lpstr>
      <vt:lpstr>Opening: Learning Targets</vt:lpstr>
      <vt:lpstr>Word Parts </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19: Lesson 93 Teacher slide, before teaching.</dc:title>
  <dc:creator>nbravo</dc:creator>
  <cp:lastModifiedBy>Nicole Bravo</cp:lastModifiedBy>
  <cp:revision>7</cp:revision>
  <dcterms:modified xsi:type="dcterms:W3CDTF">2019-01-07T04:53:48Z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