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Overlock"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9087E-B046-4D92-8730-7374011B6766}" v="33" dt="2018-09-06T18:33:01.071"/>
  </p1510:revLst>
</p1510:revInfo>
</file>

<file path=ppt/tableStyles.xml><?xml version="1.0" encoding="utf-8"?>
<a:tblStyleLst xmlns:a="http://schemas.openxmlformats.org/drawingml/2006/main" def="{91AF41CD-6682-49BF-95DC-4B0A41BD3CD8}">
  <a:tblStyle styleId="{91AF41CD-6682-49BF-95DC-4B0A41BD3CD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26" autoAdjust="0"/>
  </p:normalViewPr>
  <p:slideViewPr>
    <p:cSldViewPr snapToGrid="0">
      <p:cViewPr varScale="1">
        <p:scale>
          <a:sx n="105" d="100"/>
          <a:sy n="105" d="100"/>
        </p:scale>
        <p:origin x="798"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9.fntdata"/><Relationship Id="rId21" Type="http://schemas.openxmlformats.org/officeDocument/2006/relationships/slide" Target="slides/slide16.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AE9087E-B046-4D92-8730-7374011B6766}"/>
    <pc:docChg chg="modSld modMainMaster">
      <pc:chgData name="Natalie Ivey" userId="2c81a4b0-7596-4a42-b4da-e7aac4dfeff9" providerId="ADAL" clId="{3AE9087E-B046-4D92-8730-7374011B6766}" dt="2018-09-06T18:33:01.071" v="32" actId="1076"/>
      <pc:docMkLst>
        <pc:docMk/>
      </pc:docMkLst>
      <pc:sldChg chg="addSp modSp">
        <pc:chgData name="Natalie Ivey" userId="2c81a4b0-7596-4a42-b4da-e7aac4dfeff9" providerId="ADAL" clId="{3AE9087E-B046-4D92-8730-7374011B6766}" dt="2018-09-06T18:30:54.935" v="6" actId="1076"/>
        <pc:sldMkLst>
          <pc:docMk/>
          <pc:sldMk cId="0" sldId="258"/>
        </pc:sldMkLst>
        <pc:picChg chg="add mod">
          <ac:chgData name="Natalie Ivey" userId="2c81a4b0-7596-4a42-b4da-e7aac4dfeff9" providerId="ADAL" clId="{3AE9087E-B046-4D92-8730-7374011B6766}" dt="2018-09-06T18:30:54.935" v="6" actId="1076"/>
          <ac:picMkLst>
            <pc:docMk/>
            <pc:sldMk cId="0" sldId="258"/>
            <ac:picMk id="3" creationId="{F6B245FB-F808-4A88-8515-9D012946E834}"/>
          </ac:picMkLst>
        </pc:picChg>
      </pc:sldChg>
      <pc:sldChg chg="addSp modSp">
        <pc:chgData name="Natalie Ivey" userId="2c81a4b0-7596-4a42-b4da-e7aac4dfeff9" providerId="ADAL" clId="{3AE9087E-B046-4D92-8730-7374011B6766}" dt="2018-09-06T18:31:31.484" v="18" actId="1076"/>
        <pc:sldMkLst>
          <pc:docMk/>
          <pc:sldMk cId="3248838775" sldId="273"/>
        </pc:sldMkLst>
        <pc:spChg chg="mod">
          <ac:chgData name="Natalie Ivey" userId="2c81a4b0-7596-4a42-b4da-e7aac4dfeff9" providerId="ADAL" clId="{3AE9087E-B046-4D92-8730-7374011B6766}" dt="2018-09-06T18:31:18.540" v="14" actId="14100"/>
          <ac:spMkLst>
            <pc:docMk/>
            <pc:sldMk cId="3248838775" sldId="273"/>
            <ac:spMk id="130" creationId="{00000000-0000-0000-0000-000000000000}"/>
          </ac:spMkLst>
        </pc:spChg>
        <pc:spChg chg="mod">
          <ac:chgData name="Natalie Ivey" userId="2c81a4b0-7596-4a42-b4da-e7aac4dfeff9" providerId="ADAL" clId="{3AE9087E-B046-4D92-8730-7374011B6766}" dt="2018-09-06T18:31:12.186" v="12" actId="14100"/>
          <ac:spMkLst>
            <pc:docMk/>
            <pc:sldMk cId="3248838775" sldId="273"/>
            <ac:spMk id="131" creationId="{00000000-0000-0000-0000-000000000000}"/>
          </ac:spMkLst>
        </pc:spChg>
        <pc:picChg chg="add mod">
          <ac:chgData name="Natalie Ivey" userId="2c81a4b0-7596-4a42-b4da-e7aac4dfeff9" providerId="ADAL" clId="{3AE9087E-B046-4D92-8730-7374011B6766}" dt="2018-09-06T18:31:31.484" v="18" actId="1076"/>
          <ac:picMkLst>
            <pc:docMk/>
            <pc:sldMk cId="3248838775" sldId="273"/>
            <ac:picMk id="3" creationId="{44F3547C-AF36-4B29-87DC-FFF652E2C512}"/>
          </ac:picMkLst>
        </pc:picChg>
      </pc:sldChg>
      <pc:sldMasterChg chg="addSp modSp">
        <pc:chgData name="Natalie Ivey" userId="2c81a4b0-7596-4a42-b4da-e7aac4dfeff9" providerId="ADAL" clId="{3AE9087E-B046-4D92-8730-7374011B6766}" dt="2018-09-06T18:32:24.240" v="25" actId="1076"/>
        <pc:sldMasterMkLst>
          <pc:docMk/>
          <pc:sldMasterMk cId="0" sldId="2147483670"/>
        </pc:sldMasterMkLst>
        <pc:picChg chg="add mod">
          <ac:chgData name="Natalie Ivey" userId="2c81a4b0-7596-4a42-b4da-e7aac4dfeff9" providerId="ADAL" clId="{3AE9087E-B046-4D92-8730-7374011B6766}" dt="2018-09-06T18:31:59.549" v="20" actId="1076"/>
          <ac:picMkLst>
            <pc:docMk/>
            <pc:sldMasterMk cId="0" sldId="2147483670"/>
            <ac:picMk id="3" creationId="{11B08A78-72E4-4474-B92C-F2A6A85E28A4}"/>
          </ac:picMkLst>
        </pc:picChg>
        <pc:picChg chg="add mod">
          <ac:chgData name="Natalie Ivey" userId="2c81a4b0-7596-4a42-b4da-e7aac4dfeff9" providerId="ADAL" clId="{3AE9087E-B046-4D92-8730-7374011B6766}" dt="2018-09-06T18:32:14.321" v="23" actId="1076"/>
          <ac:picMkLst>
            <pc:docMk/>
            <pc:sldMasterMk cId="0" sldId="2147483670"/>
            <ac:picMk id="5" creationId="{DBDF8290-F840-4F31-81AF-B52DE82140FE}"/>
          </ac:picMkLst>
        </pc:picChg>
        <pc:picChg chg="add mod">
          <ac:chgData name="Natalie Ivey" userId="2c81a4b0-7596-4a42-b4da-e7aac4dfeff9" providerId="ADAL" clId="{3AE9087E-B046-4D92-8730-7374011B6766}" dt="2018-09-06T18:32:24.240" v="25" actId="1076"/>
          <ac:picMkLst>
            <pc:docMk/>
            <pc:sldMasterMk cId="0" sldId="2147483670"/>
            <ac:picMk id="7" creationId="{4E549B2B-4FEF-491F-9DF2-EA10F746C643}"/>
          </ac:picMkLst>
        </pc:picChg>
      </pc:sldMasterChg>
      <pc:sldMasterChg chg="addSp modSp">
        <pc:chgData name="Natalie Ivey" userId="2c81a4b0-7596-4a42-b4da-e7aac4dfeff9" providerId="ADAL" clId="{3AE9087E-B046-4D92-8730-7374011B6766}" dt="2018-09-06T18:33:01.071" v="32" actId="1076"/>
        <pc:sldMasterMkLst>
          <pc:docMk/>
          <pc:sldMasterMk cId="0" sldId="2147483671"/>
        </pc:sldMasterMkLst>
        <pc:picChg chg="add mod">
          <ac:chgData name="Natalie Ivey" userId="2c81a4b0-7596-4a42-b4da-e7aac4dfeff9" providerId="ADAL" clId="{3AE9087E-B046-4D92-8730-7374011B6766}" dt="2018-09-06T18:32:39.174" v="27" actId="1076"/>
          <ac:picMkLst>
            <pc:docMk/>
            <pc:sldMasterMk cId="0" sldId="2147483671"/>
            <ac:picMk id="3" creationId="{E0C36580-8B75-4DA0-8CFE-A1E2C8128EDD}"/>
          </ac:picMkLst>
        </pc:picChg>
        <pc:picChg chg="add mod">
          <ac:chgData name="Natalie Ivey" userId="2c81a4b0-7596-4a42-b4da-e7aac4dfeff9" providerId="ADAL" clId="{3AE9087E-B046-4D92-8730-7374011B6766}" dt="2018-09-06T18:32:50.159" v="30" actId="1076"/>
          <ac:picMkLst>
            <pc:docMk/>
            <pc:sldMasterMk cId="0" sldId="2147483671"/>
            <ac:picMk id="5" creationId="{4E4F9640-EAAC-4DB0-BF05-CAA077983BDD}"/>
          </ac:picMkLst>
        </pc:picChg>
        <pc:picChg chg="add mod">
          <ac:chgData name="Natalie Ivey" userId="2c81a4b0-7596-4a42-b4da-e7aac4dfeff9" providerId="ADAL" clId="{3AE9087E-B046-4D92-8730-7374011B6766}" dt="2018-09-06T18:33:01.071" v="32" actId="1076"/>
          <ac:picMkLst>
            <pc:docMk/>
            <pc:sldMasterMk cId="0" sldId="2147483671"/>
            <ac:picMk id="7" creationId="{4BEC6AFA-E996-446A-A4AA-3EEAD7B4D267}"/>
          </ac:picMkLst>
        </pc:picChg>
      </pc:sldMasterChg>
    </pc:docChg>
  </pc:docChgLst>
  <pc:docChgLst>
    <pc:chgData clId="Web-{4E5082F7-C2FB-4FFE-AF12-8368B2CE9832}"/>
    <pc:docChg chg="modSld">
      <pc:chgData name="" userId="" providerId="" clId="Web-{4E5082F7-C2FB-4FFE-AF12-8368B2CE9832}" dt="2018-08-09T00:43:51.295" v="5" actId="14100"/>
      <pc:docMkLst>
        <pc:docMk/>
      </pc:docMkLst>
      <pc:sldChg chg="addSp modSp">
        <pc:chgData name="" userId="" providerId="" clId="Web-{4E5082F7-C2FB-4FFE-AF12-8368B2CE9832}" dt="2018-08-09T00:42:55.983" v="2" actId="14100"/>
        <pc:sldMkLst>
          <pc:docMk/>
          <pc:sldMk cId="0" sldId="266"/>
        </pc:sldMkLst>
        <pc:picChg chg="add mod">
          <ac:chgData name="" userId="" providerId="" clId="Web-{4E5082F7-C2FB-4FFE-AF12-8368B2CE9832}" dt="2018-08-09T00:42:55.983" v="2" actId="14100"/>
          <ac:picMkLst>
            <pc:docMk/>
            <pc:sldMk cId="0" sldId="266"/>
            <ac:picMk id="2" creationId="{B9B23264-F718-4E57-8441-B53CA850D14D}"/>
          </ac:picMkLst>
        </pc:picChg>
      </pc:sldChg>
      <pc:sldChg chg="addSp modSp">
        <pc:chgData name="" userId="" providerId="" clId="Web-{4E5082F7-C2FB-4FFE-AF12-8368B2CE9832}" dt="2018-08-09T00:43:51.295" v="5" actId="14100"/>
        <pc:sldMkLst>
          <pc:docMk/>
          <pc:sldMk cId="3667894618" sldId="276"/>
        </pc:sldMkLst>
        <pc:picChg chg="add mod">
          <ac:chgData name="" userId="" providerId="" clId="Web-{4E5082F7-C2FB-4FFE-AF12-8368B2CE9832}" dt="2018-08-09T00:43:51.295" v="5" actId="14100"/>
          <ac:picMkLst>
            <pc:docMk/>
            <pc:sldMk cId="3667894618" sldId="276"/>
            <ac:picMk id="2" creationId="{BA1D82CD-C767-4122-A1AB-DAC01ACFC8AE}"/>
          </ac:picMkLst>
        </pc:picChg>
      </pc:sldChg>
    </pc:docChg>
  </pc:docChgLst>
  <pc:docChgLst>
    <pc:chgData name="April Imperio" userId="S::april.imperio@detroitk12.org::016b43d7-eba5-4d9b-8296-c2a9482fb2a0" providerId="AD" clId="Web-{75E7B7BA-F801-039E-DCAA-33FFD0B974F8}"/>
    <pc:docChg chg="addSld">
      <pc:chgData name="April Imperio" userId="S::april.imperio@detroitk12.org::016b43d7-eba5-4d9b-8296-c2a9482fb2a0" providerId="AD" clId="Web-{75E7B7BA-F801-039E-DCAA-33FFD0B974F8}" dt="2019-03-26T00:38:16.326" v="0"/>
      <pc:docMkLst>
        <pc:docMk/>
      </pc:docMkLst>
      <pc:sldChg chg="add">
        <pc:chgData name="April Imperio" userId="S::april.imperio@detroitk12.org::016b43d7-eba5-4d9b-8296-c2a9482fb2a0" providerId="AD" clId="Web-{75E7B7BA-F801-039E-DCAA-33FFD0B974F8}" dt="2019-03-26T00:38:16.326" v="0"/>
        <pc:sldMkLst>
          <pc:docMk/>
          <pc:sldMk cId="4171512678" sldId="2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30489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None/>
            </a:pPr>
            <a:r>
              <a:rPr lang="en-US" dirty="0"/>
              <a:t>Teaching Notes:</a:t>
            </a:r>
            <a:endParaRPr dirty="0"/>
          </a:p>
          <a:p>
            <a:pPr marL="457200" lvl="0" indent="-304800" rtl="0">
              <a:lnSpc>
                <a:spcPct val="90000"/>
              </a:lnSpc>
              <a:spcBef>
                <a:spcPts val="1000"/>
              </a:spcBef>
              <a:spcAft>
                <a:spcPts val="0"/>
              </a:spcAft>
              <a:buSzPts val="1200"/>
              <a:buChar char="●"/>
            </a:pPr>
            <a:r>
              <a:rPr lang="en-US" dirty="0"/>
              <a:t>Be sure to notice and provide specific positive feedback when students follow these routines (for example, doing the entry task quickly and individually, following routines for showing their homework, having focused conversations with their discussion partners). Building these routines early in the unit will create efficiencies and allow students to learn as much as possible from the tasks that are the building blocks of this unit.</a:t>
            </a:r>
            <a:endParaRPr dirty="0"/>
          </a:p>
          <a:p>
            <a:pPr marL="457200" lvl="0" indent="0" rtl="0">
              <a:spcBef>
                <a:spcPts val="1000"/>
              </a:spcBef>
              <a:spcAft>
                <a:spcPts val="0"/>
              </a:spcAft>
              <a:buNone/>
            </a:pPr>
            <a:endParaRPr dirty="0"/>
          </a:p>
        </p:txBody>
      </p:sp>
    </p:spTree>
    <p:extLst>
      <p:ext uri="{BB962C8B-B14F-4D97-AF65-F5344CB8AC3E}">
        <p14:creationId xmlns:p14="http://schemas.microsoft.com/office/powerpoint/2010/main" val="2218557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d8138d8c2_0_8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Google Shape;194;g3d8138d8c2_0_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3-5 minutes </a:t>
            </a:r>
            <a:endParaRPr dirty="0"/>
          </a:p>
          <a:p>
            <a:pPr marL="0" lvl="0" indent="0" rtl="0">
              <a:spcBef>
                <a:spcPts val="0"/>
              </a:spcBef>
              <a:spcAft>
                <a:spcPts val="0"/>
              </a:spcAft>
              <a:buClr>
                <a:schemeClr val="dk1"/>
              </a:buClr>
              <a:buSzPts val="1100"/>
              <a:buFont typeface="Arial"/>
              <a:buNone/>
            </a:pPr>
            <a:r>
              <a:rPr lang="en-US" b="1" dirty="0"/>
              <a:t>Grouping:  Whole Class</a:t>
            </a:r>
            <a:endParaRPr sz="1100" dirty="0"/>
          </a:p>
          <a:p>
            <a:pPr marL="0" lvl="0" indent="0" rtl="0">
              <a:spcBef>
                <a:spcPts val="0"/>
              </a:spcBef>
              <a:spcAft>
                <a:spcPts val="0"/>
              </a:spcAft>
              <a:buNone/>
            </a:pPr>
            <a:endParaRPr sz="1100" dirty="0"/>
          </a:p>
          <a:p>
            <a:pPr marL="0" lvl="0" indent="0" rtl="0">
              <a:spcBef>
                <a:spcPts val="0"/>
              </a:spcBef>
              <a:spcAft>
                <a:spcPts val="0"/>
              </a:spcAft>
              <a:buNone/>
            </a:pPr>
            <a:r>
              <a:rPr lang="en-US" dirty="0"/>
              <a:t>Teaching Notes: None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Direct students’ attention to the </a:t>
            </a:r>
            <a:r>
              <a:rPr lang="en-US" b="1" dirty="0"/>
              <a:t>Reader’s Notes </a:t>
            </a:r>
            <a:r>
              <a:rPr lang="en-US" b="0" dirty="0"/>
              <a:t>for Chapters 9 and 10</a:t>
            </a:r>
            <a:r>
              <a:rPr lang="en-US" dirty="0"/>
              <a:t>. </a:t>
            </a:r>
            <a:endParaRPr dirty="0"/>
          </a:p>
          <a:p>
            <a:pPr marL="457200" lvl="0" indent="-304800" rtl="0">
              <a:spcBef>
                <a:spcPts val="0"/>
              </a:spcBef>
              <a:spcAft>
                <a:spcPts val="0"/>
              </a:spcAft>
              <a:buSzPts val="1200"/>
              <a:buFont typeface="Calibri"/>
              <a:buAutoNum type="arabicPeriod"/>
            </a:pPr>
            <a:r>
              <a:rPr lang="en-US" dirty="0"/>
              <a:t>Read all listed words in the </a:t>
            </a:r>
            <a:r>
              <a:rPr lang="en-US" b="1" dirty="0"/>
              <a:t>Reader’s Dictionary </a:t>
            </a:r>
            <a:r>
              <a:rPr lang="en-US" dirty="0"/>
              <a:t>aloud and briefly review the provided definitions. Do not define words that do not have definitions, and remind students to use the </a:t>
            </a:r>
            <a:r>
              <a:rPr lang="en-US" b="1" dirty="0"/>
              <a:t>Reader’s Dictionary</a:t>
            </a:r>
            <a:r>
              <a:rPr lang="en-US" dirty="0"/>
              <a:t> for reference as they complete their homework.</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a:spcBef>
                <a:spcPts val="0"/>
              </a:spcBef>
              <a:spcAft>
                <a:spcPts val="0"/>
              </a:spcAft>
              <a:buNone/>
            </a:pPr>
            <a:endParaRPr dirty="0"/>
          </a:p>
        </p:txBody>
      </p:sp>
      <p:sp>
        <p:nvSpPr>
          <p:cNvPr id="195" name="Google Shape;195;g3d8138d8c2_0_8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471692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sz="1200" b="1" dirty="0"/>
              <a:t>Suggested slide pacing: 5-7 minutes</a:t>
            </a:r>
            <a:endParaRPr sz="1200" dirty="0"/>
          </a:p>
          <a:p>
            <a:pPr marL="0" lvl="0" indent="0">
              <a:spcBef>
                <a:spcPts val="0"/>
              </a:spcBef>
              <a:spcAft>
                <a:spcPts val="0"/>
              </a:spcAft>
              <a:buClr>
                <a:schemeClr val="dk1"/>
              </a:buClr>
              <a:buSzPts val="1100"/>
              <a:buFont typeface="Arial"/>
              <a:buNone/>
            </a:pPr>
            <a:r>
              <a:rPr lang="en-US" sz="1200" b="1" dirty="0"/>
              <a:t>Student Grouping: Whole Group</a:t>
            </a:r>
            <a:endParaRPr sz="1200" b="1" dirty="0"/>
          </a:p>
          <a:p>
            <a:pPr marL="0" lvl="0" indent="0">
              <a:spcBef>
                <a:spcPts val="0"/>
              </a:spcBef>
              <a:spcAft>
                <a:spcPts val="0"/>
              </a:spcAft>
              <a:buClr>
                <a:schemeClr val="dk1"/>
              </a:buClr>
              <a:buSzPts val="1100"/>
              <a:buFont typeface="Arial"/>
              <a:buNone/>
            </a:pPr>
            <a:endParaRPr sz="1200" dirty="0"/>
          </a:p>
          <a:p>
            <a:pPr marL="0" lvl="0" indent="0">
              <a:spcBef>
                <a:spcPts val="0"/>
              </a:spcBef>
              <a:spcAft>
                <a:spcPts val="0"/>
              </a:spcAft>
              <a:buClr>
                <a:schemeClr val="dk1"/>
              </a:buClr>
              <a:buSzPts val="1100"/>
              <a:buFont typeface="Arial"/>
              <a:buNone/>
            </a:pPr>
            <a:r>
              <a:rPr lang="en-US" sz="1200" dirty="0"/>
              <a:t>Teaching Notes: None</a:t>
            </a:r>
            <a:endParaRPr sz="1200" dirty="0"/>
          </a:p>
          <a:p>
            <a:pPr marL="0" lvl="0" indent="0">
              <a:spcBef>
                <a:spcPts val="0"/>
              </a:spcBef>
              <a:spcAft>
                <a:spcPts val="0"/>
              </a:spcAft>
              <a:buClr>
                <a:schemeClr val="dk1"/>
              </a:buClr>
              <a:buSzPts val="1100"/>
              <a:buFont typeface="Arial"/>
              <a:buNone/>
            </a:pPr>
            <a:endParaRPr sz="1200" b="1" dirty="0"/>
          </a:p>
          <a:p>
            <a:pPr marL="0" lvl="0" indent="0">
              <a:spcBef>
                <a:spcPts val="0"/>
              </a:spcBef>
              <a:spcAft>
                <a:spcPts val="0"/>
              </a:spcAft>
              <a:buClr>
                <a:schemeClr val="dk1"/>
              </a:buClr>
              <a:buSzPts val="1100"/>
              <a:buFont typeface="Arial"/>
              <a:buNone/>
            </a:pPr>
            <a:r>
              <a:rPr lang="en-US" sz="1200" dirty="0"/>
              <a:t>Teacher Actions:     </a:t>
            </a:r>
            <a:endParaRPr sz="1200" dirty="0"/>
          </a:p>
          <a:p>
            <a:pPr marL="457200" lvl="0" indent="-304800" rtl="0">
              <a:spcBef>
                <a:spcPts val="0"/>
              </a:spcBef>
              <a:spcAft>
                <a:spcPts val="0"/>
              </a:spcAft>
              <a:buSzPts val="1200"/>
              <a:buFont typeface="Calibri"/>
              <a:buAutoNum type="arabicPeriod"/>
            </a:pPr>
            <a:r>
              <a:rPr lang="en-US" sz="1200" dirty="0"/>
              <a:t>Ask students which learning target they were working on when they talked about what </a:t>
            </a:r>
            <a:r>
              <a:rPr lang="en-US" sz="1200" i="1" dirty="0"/>
              <a:t>desperate</a:t>
            </a:r>
            <a:r>
              <a:rPr lang="en-US" sz="1200" dirty="0"/>
              <a:t> means. Tell them to raise their hand when they know. When most of the class has a hand up, call on one student to share. </a:t>
            </a:r>
            <a:r>
              <a:rPr lang="en-US" sz="1200" b="1" dirty="0"/>
              <a:t>(“I can break a word into parts in order to determine its meaning and figure out what words it is related to.”)</a:t>
            </a:r>
            <a:endParaRPr sz="1200" b="1" dirty="0"/>
          </a:p>
          <a:p>
            <a:pPr marL="457200" lvl="0" indent="-304800" rtl="0">
              <a:spcBef>
                <a:spcPts val="0"/>
              </a:spcBef>
              <a:spcAft>
                <a:spcPts val="0"/>
              </a:spcAft>
              <a:buSzPts val="1200"/>
              <a:buFont typeface="Calibri"/>
              <a:buAutoNum type="arabicPeriod"/>
            </a:pPr>
            <a:r>
              <a:rPr lang="en-US" sz="1200" dirty="0"/>
              <a:t>Next, direct students’ attention to the new learning target: “I can cite several pieces of text-based evidence to support my claims about the factors that allowed </a:t>
            </a:r>
            <a:r>
              <a:rPr lang="en-US" sz="1200" dirty="0" err="1"/>
              <a:t>Salva</a:t>
            </a:r>
            <a:r>
              <a:rPr lang="en-US" sz="1200" dirty="0"/>
              <a:t> and </a:t>
            </a:r>
            <a:r>
              <a:rPr lang="en-US" sz="1200" dirty="0" err="1"/>
              <a:t>Nya</a:t>
            </a:r>
            <a:r>
              <a:rPr lang="en-US" sz="1200" dirty="0"/>
              <a:t> to survive in </a:t>
            </a:r>
            <a:r>
              <a:rPr lang="en-US" sz="1200" i="1" dirty="0"/>
              <a:t>A Long Walk to Water</a:t>
            </a:r>
            <a:r>
              <a:rPr lang="en-US" sz="1200" dirty="0"/>
              <a:t>.”</a:t>
            </a:r>
            <a:endParaRPr sz="1200" dirty="0"/>
          </a:p>
          <a:p>
            <a:pPr marL="457200" lvl="0" indent="-304800" rtl="0">
              <a:spcBef>
                <a:spcPts val="0"/>
              </a:spcBef>
              <a:spcAft>
                <a:spcPts val="0"/>
              </a:spcAft>
              <a:buSzPts val="1200"/>
              <a:buFont typeface="Calibri"/>
              <a:buAutoNum type="arabicPeriod"/>
            </a:pPr>
            <a:r>
              <a:rPr lang="en-US" sz="1200" dirty="0"/>
              <a:t>Confirm that they remember what it means to cite text-based evidence (see Unit 1, Lesson 4). Introduce the term </a:t>
            </a:r>
            <a:r>
              <a:rPr lang="en-US" sz="1200" i="1" dirty="0"/>
              <a:t>claim</a:t>
            </a:r>
            <a:r>
              <a:rPr lang="en-US" sz="1200" dirty="0"/>
              <a:t>. Help students connect to the contexts in which they already know this word: I claimed that seat. She claimed that she had already paid for the shoes. A </a:t>
            </a:r>
            <a:r>
              <a:rPr lang="en-US" sz="1200" i="1" dirty="0"/>
              <a:t>claim</a:t>
            </a:r>
            <a:r>
              <a:rPr lang="en-US" sz="1200" dirty="0"/>
              <a:t> is a statement that something is true, and it needs to be supported. When we write about texts, we often make claims about a text and support those claims with evidence from the text. </a:t>
            </a:r>
            <a:endParaRPr sz="1200" dirty="0"/>
          </a:p>
          <a:p>
            <a:pPr marL="457200" lvl="0" indent="-304800" rtl="0">
              <a:spcBef>
                <a:spcPts val="0"/>
              </a:spcBef>
              <a:spcAft>
                <a:spcPts val="0"/>
              </a:spcAft>
              <a:buSzPts val="1200"/>
              <a:buFont typeface="Calibri"/>
              <a:buAutoNum type="arabicPeriod"/>
            </a:pPr>
            <a:r>
              <a:rPr lang="en-US" sz="1200" dirty="0"/>
              <a:t>Ask: </a:t>
            </a:r>
            <a:r>
              <a:rPr lang="en-US" sz="1200" i="1" dirty="0"/>
              <a:t>“When is another time in this module that you did this thinking?” </a:t>
            </a:r>
            <a:endParaRPr sz="1200" i="1" dirty="0"/>
          </a:p>
          <a:p>
            <a:pPr marL="457200" lvl="0" indent="-304800" rtl="0">
              <a:spcBef>
                <a:spcPts val="0"/>
              </a:spcBef>
              <a:spcAft>
                <a:spcPts val="0"/>
              </a:spcAft>
              <a:buSzPts val="1200"/>
              <a:buFont typeface="Calibri"/>
              <a:buAutoNum type="arabicPeriod"/>
            </a:pPr>
            <a:r>
              <a:rPr lang="en-US" sz="1200" dirty="0"/>
              <a:t>Confirm that students remember meaning of </a:t>
            </a:r>
            <a:r>
              <a:rPr lang="en-US" sz="1200" i="1" dirty="0"/>
              <a:t>cite </a:t>
            </a:r>
            <a:r>
              <a:rPr lang="en-US" sz="1200" dirty="0"/>
              <a:t>and </a:t>
            </a:r>
            <a:r>
              <a:rPr lang="en-US" sz="1200" i="1" dirty="0"/>
              <a:t>evidence</a:t>
            </a:r>
            <a:r>
              <a:rPr lang="en-US" sz="1200" dirty="0"/>
              <a:t>.</a:t>
            </a:r>
            <a:endParaRPr sz="1200" dirty="0"/>
          </a:p>
          <a:p>
            <a:pPr marL="457200" lvl="0" indent="-304800" rtl="0">
              <a:spcBef>
                <a:spcPts val="0"/>
              </a:spcBef>
              <a:spcAft>
                <a:spcPts val="0"/>
              </a:spcAft>
              <a:buSzPts val="1200"/>
              <a:buFont typeface="Calibri"/>
              <a:buAutoNum type="arabicPeriod"/>
            </a:pPr>
            <a:r>
              <a:rPr lang="en-US" sz="1200" dirty="0"/>
              <a:t>Ask students to get out the </a:t>
            </a:r>
            <a:r>
              <a:rPr lang="en-US" sz="1200" b="1" dirty="0"/>
              <a:t>Reading Closely: Guiding Questions</a:t>
            </a:r>
            <a:r>
              <a:rPr lang="en-US" sz="1200" dirty="0"/>
              <a:t> </a:t>
            </a:r>
            <a:r>
              <a:rPr lang="en-US" sz="1200" b="1" dirty="0"/>
              <a:t>handout</a:t>
            </a:r>
            <a:r>
              <a:rPr lang="en-US" sz="1200" dirty="0"/>
              <a:t> and look in particular at Section III. </a:t>
            </a:r>
            <a:endParaRPr sz="1200" dirty="0"/>
          </a:p>
          <a:p>
            <a:pPr marL="457200" lvl="0" indent="-304800" rtl="0">
              <a:spcBef>
                <a:spcPts val="0"/>
              </a:spcBef>
              <a:spcAft>
                <a:spcPts val="0"/>
              </a:spcAft>
              <a:buSzPts val="1200"/>
              <a:buFont typeface="Calibri"/>
              <a:buAutoNum type="arabicPeriod"/>
            </a:pPr>
            <a:r>
              <a:rPr lang="en-US" sz="1200" dirty="0"/>
              <a:t>Ask: </a:t>
            </a:r>
            <a:r>
              <a:rPr lang="en-US" sz="1200" i="1" dirty="0"/>
              <a:t>“What phrases do you see on this handout that describe this learning target? When you find one, put your finger on it.”</a:t>
            </a:r>
            <a:endParaRPr sz="1200" i="1" dirty="0"/>
          </a:p>
          <a:p>
            <a:pPr marL="457200" lvl="0" indent="-304800" rtl="0">
              <a:spcBef>
                <a:spcPts val="0"/>
              </a:spcBef>
              <a:spcAft>
                <a:spcPts val="0"/>
              </a:spcAft>
              <a:buSzPts val="1200"/>
              <a:buFont typeface="Calibri"/>
              <a:buAutoNum type="arabicPeriod"/>
            </a:pPr>
            <a:r>
              <a:rPr lang="en-US" sz="1200" dirty="0"/>
              <a:t>When most students have their finger on one, ask a few students to share out. </a:t>
            </a:r>
            <a:endParaRPr sz="1200" dirty="0"/>
          </a:p>
          <a:p>
            <a:pPr marL="457200" lvl="0" indent="-304800" rtl="0">
              <a:spcBef>
                <a:spcPts val="0"/>
              </a:spcBef>
              <a:spcAft>
                <a:spcPts val="0"/>
              </a:spcAft>
              <a:buSzPts val="1200"/>
              <a:buFont typeface="Calibri"/>
              <a:buAutoNum type="arabicPeriod"/>
            </a:pPr>
            <a:r>
              <a:rPr lang="en-US" sz="1200" dirty="0"/>
              <a:t>Ask all students to star a statement that relates to this learning target.</a:t>
            </a:r>
            <a:endParaRPr sz="1200" dirty="0"/>
          </a:p>
          <a:p>
            <a:pPr marL="0" lvl="0" indent="0">
              <a:spcBef>
                <a:spcPts val="0"/>
              </a:spcBef>
              <a:spcAft>
                <a:spcPts val="0"/>
              </a:spcAft>
              <a:buClr>
                <a:schemeClr val="dk1"/>
              </a:buClr>
              <a:buSzPts val="1200"/>
              <a:buFont typeface="Calibri"/>
              <a:buNone/>
            </a:pPr>
            <a:endParaRPr sz="1200" dirty="0"/>
          </a:p>
          <a:p>
            <a:pPr marL="0" lvl="0" indent="0">
              <a:spcBef>
                <a:spcPts val="0"/>
              </a:spcBef>
              <a:spcAft>
                <a:spcPts val="0"/>
              </a:spcAft>
              <a:buClr>
                <a:srgbClr val="000000"/>
              </a:buClr>
              <a:buSzPts val="1100"/>
              <a:buFont typeface="Arial"/>
              <a:buNone/>
            </a:pPr>
            <a:r>
              <a:rPr lang="en-US" sz="1200" dirty="0"/>
              <a:t>Student Look-</a:t>
            </a:r>
            <a:r>
              <a:rPr lang="en-US" sz="1200" dirty="0" err="1"/>
              <a:t>Fors</a:t>
            </a:r>
            <a:r>
              <a:rPr lang="en-US" sz="1200" dirty="0"/>
              <a:t>/Listen-</a:t>
            </a:r>
            <a:r>
              <a:rPr lang="en-US" sz="1200" dirty="0" err="1"/>
              <a:t>Fors</a:t>
            </a:r>
            <a:r>
              <a:rPr lang="en-US" sz="1200" dirty="0"/>
              <a:t>:</a:t>
            </a:r>
            <a:endParaRPr sz="1200" dirty="0"/>
          </a:p>
          <a:p>
            <a:pPr marL="457200" lvl="0" indent="-304800" rtl="0">
              <a:spcBef>
                <a:spcPts val="0"/>
              </a:spcBef>
              <a:spcAft>
                <a:spcPts val="0"/>
              </a:spcAft>
              <a:buClr>
                <a:schemeClr val="dk1"/>
              </a:buClr>
              <a:buSzPts val="1200"/>
              <a:buFont typeface="Calibri"/>
              <a:buChar char="●"/>
            </a:pPr>
            <a:r>
              <a:rPr lang="en-US" sz="1200" dirty="0"/>
              <a:t>Students will focus their attention on the slide</a:t>
            </a:r>
            <a:endParaRPr sz="1200" dirty="0"/>
          </a:p>
          <a:p>
            <a:pPr marL="457200" lvl="0" indent="-304800" rtl="0">
              <a:spcBef>
                <a:spcPts val="0"/>
              </a:spcBef>
              <a:spcAft>
                <a:spcPts val="0"/>
              </a:spcAft>
              <a:buClr>
                <a:schemeClr val="dk1"/>
              </a:buClr>
              <a:buSzPts val="1200"/>
              <a:buFont typeface="Calibri"/>
              <a:buChar char="●"/>
            </a:pPr>
            <a:r>
              <a:rPr lang="en-US" sz="1200" dirty="0"/>
              <a:t>Listen for students to say: “What details, information, and ideas are repeated throughout the text?” or “Which details are most important to help me understand the text?” or “How are the details I find related in ways that build ideas and themes?”</a:t>
            </a:r>
            <a:endParaRPr sz="1200" dirty="0"/>
          </a:p>
          <a:p>
            <a:pPr marL="0" lvl="0" indent="0">
              <a:spcBef>
                <a:spcPts val="0"/>
              </a:spcBef>
              <a:spcAft>
                <a:spcPts val="0"/>
              </a:spcAft>
              <a:buClr>
                <a:schemeClr val="dk1"/>
              </a:buClr>
              <a:buSzPts val="1100"/>
              <a:buFont typeface="Arial"/>
              <a:buNone/>
            </a:pPr>
            <a:endParaRPr sz="1200" dirty="0"/>
          </a:p>
          <a:p>
            <a:pPr marL="0" lvl="0" indent="0" rtl="0">
              <a:spcBef>
                <a:spcPts val="0"/>
              </a:spcBef>
              <a:spcAft>
                <a:spcPts val="0"/>
              </a:spcAft>
              <a:buClr>
                <a:schemeClr val="dk1"/>
              </a:buClr>
              <a:buSzPts val="1100"/>
              <a:buFont typeface="Arial"/>
              <a:buNone/>
            </a:pPr>
            <a:r>
              <a:rPr lang="en-US" sz="1200" dirty="0"/>
              <a:t>Support for Any Students Who Need It: None</a:t>
            </a:r>
            <a:endParaRPr sz="1200" dirty="0"/>
          </a:p>
        </p:txBody>
      </p:sp>
      <p:sp>
        <p:nvSpPr>
          <p:cNvPr id="204" name="Google Shape;20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455304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dirty="0"/>
              <a:t>Suggested slide pacing</a:t>
            </a:r>
            <a:r>
              <a:rPr lang="en-US" sz="1200" b="1" i="0" u="none" strike="noStrike" cap="none" dirty="0">
                <a:solidFill>
                  <a:schemeClr val="dk1"/>
                </a:solidFill>
              </a:rPr>
              <a:t>: </a:t>
            </a:r>
            <a:r>
              <a:rPr lang="en-US" sz="1200" b="1" dirty="0"/>
              <a:t>10 -12 </a:t>
            </a:r>
            <a:r>
              <a:rPr lang="en-US" sz="1200" b="1" i="0" u="none" strike="noStrike" cap="none" dirty="0">
                <a:solidFill>
                  <a:schemeClr val="dk1"/>
                </a:solidFill>
              </a:rPr>
              <a:t>minutes</a:t>
            </a:r>
            <a:endParaRPr sz="1200"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rPr>
              <a:t>Student Grouping:</a:t>
            </a:r>
            <a:r>
              <a:rPr lang="en-US" sz="1200" b="1" dirty="0"/>
              <a:t> seating pairs and whole group</a:t>
            </a:r>
            <a:endParaRPr sz="1200" dirty="0"/>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endParaRPr>
          </a:p>
          <a:p>
            <a:pPr marL="0" marR="0" lvl="0" indent="0" algn="l" rtl="0">
              <a:lnSpc>
                <a:spcPct val="100000"/>
              </a:lnSpc>
              <a:spcBef>
                <a:spcPts val="0"/>
              </a:spcBef>
              <a:spcAft>
                <a:spcPts val="0"/>
              </a:spcAft>
              <a:buNone/>
            </a:pPr>
            <a:r>
              <a:rPr lang="en-US" sz="1200" dirty="0"/>
              <a:t>Teaching Notes</a:t>
            </a:r>
            <a:r>
              <a:rPr lang="en-US" sz="1200" i="0" u="none" strike="noStrike" cap="none" dirty="0">
                <a:solidFill>
                  <a:schemeClr val="dk1"/>
                </a:solidFill>
              </a:rPr>
              <a:t>: </a:t>
            </a:r>
            <a:endParaRPr sz="1200" i="0" u="none" strike="noStrike" cap="none" dirty="0">
              <a:solidFill>
                <a:schemeClr val="dk1"/>
              </a:solidFill>
            </a:endParaRPr>
          </a:p>
          <a:p>
            <a:pPr marL="457200" marR="0" lvl="0" indent="-298450" algn="l" rtl="0">
              <a:lnSpc>
                <a:spcPct val="100000"/>
              </a:lnSpc>
              <a:spcBef>
                <a:spcPts val="0"/>
              </a:spcBef>
              <a:spcAft>
                <a:spcPts val="0"/>
              </a:spcAft>
              <a:buSzPts val="1100"/>
              <a:buChar char="●"/>
            </a:pPr>
            <a:r>
              <a:rPr lang="en-US" sz="1200" dirty="0"/>
              <a:t>The </a:t>
            </a:r>
            <a:r>
              <a:rPr lang="en-US" sz="1200" b="1" dirty="0" err="1"/>
              <a:t>Salva</a:t>
            </a:r>
            <a:r>
              <a:rPr lang="en-US" sz="1200" b="1" dirty="0"/>
              <a:t>/</a:t>
            </a:r>
            <a:r>
              <a:rPr lang="en-US" sz="1200" b="1" dirty="0" err="1"/>
              <a:t>Nya</a:t>
            </a:r>
            <a:r>
              <a:rPr lang="en-US" sz="1200" b="1" dirty="0"/>
              <a:t> chart </a:t>
            </a:r>
            <a:r>
              <a:rPr lang="en-US" sz="1200" dirty="0"/>
              <a:t>is helping students think more about</a:t>
            </a:r>
            <a:r>
              <a:rPr lang="en-US" sz="1200" b="1" dirty="0"/>
              <a:t> </a:t>
            </a:r>
            <a:r>
              <a:rPr lang="en-US" sz="1200" b="0" dirty="0"/>
              <a:t>plot</a:t>
            </a:r>
            <a:r>
              <a:rPr lang="en-US" sz="1200" dirty="0"/>
              <a:t> in order to keep track what happened to each main character in each chapter.</a:t>
            </a:r>
            <a:endParaRPr sz="1200" dirty="0"/>
          </a:p>
          <a:p>
            <a:pPr marL="457200" marR="0" lvl="0" indent="-298450" algn="l" rtl="0">
              <a:lnSpc>
                <a:spcPct val="100000"/>
              </a:lnSpc>
              <a:spcBef>
                <a:spcPts val="0"/>
              </a:spcBef>
              <a:spcAft>
                <a:spcPts val="0"/>
              </a:spcAft>
              <a:buSzPts val="1100"/>
              <a:buChar char="●"/>
            </a:pPr>
            <a:r>
              <a:rPr lang="en-US" sz="1200" dirty="0"/>
              <a:t>The </a:t>
            </a:r>
            <a:r>
              <a:rPr lang="en-US" sz="1200" b="1" dirty="0"/>
              <a:t>Survival anchor chart </a:t>
            </a:r>
            <a:r>
              <a:rPr lang="en-US" sz="1200" dirty="0"/>
              <a:t>is helping students think more about </a:t>
            </a:r>
            <a:r>
              <a:rPr lang="en-US" sz="1200" b="0" dirty="0"/>
              <a:t>theme</a:t>
            </a:r>
            <a:r>
              <a:rPr lang="en-US" sz="1200" b="1" dirty="0"/>
              <a:t>.</a:t>
            </a:r>
            <a:endParaRPr sz="1200" dirty="0"/>
          </a:p>
          <a:p>
            <a:pPr marL="0" marR="0" lvl="0" indent="0" algn="l" rtl="0">
              <a:lnSpc>
                <a:spcPct val="100000"/>
              </a:lnSpc>
              <a:spcBef>
                <a:spcPts val="0"/>
              </a:spcBef>
              <a:spcAft>
                <a:spcPts val="0"/>
              </a:spcAft>
              <a:buClr>
                <a:schemeClr val="dk1"/>
              </a:buClr>
              <a:buSzPts val="1200"/>
              <a:buFont typeface="Calibri"/>
              <a:buNone/>
            </a:pPr>
            <a:endParaRPr sz="1200"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Tell students that they are getting more familiar with the novel and with the routines for taking notes on the class’ two anchor charts. So starting today, while most of the class works on one chart, one pair will work on the other. In effect, this pair will be teaching the class. A new pair will have this job each day.</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Ask all students to work with seat partners to discuss what they might add to the </a:t>
            </a:r>
            <a:r>
              <a:rPr lang="en-US" sz="1200" b="1" dirty="0">
                <a:solidFill>
                  <a:srgbClr val="000000"/>
                </a:solidFill>
              </a:rPr>
              <a:t>Survival anchor chart </a:t>
            </a:r>
            <a:r>
              <a:rPr lang="en-US" sz="1200" dirty="0">
                <a:solidFill>
                  <a:srgbClr val="000000"/>
                </a:solidFill>
              </a:rPr>
              <a:t>from last night’s reading. Prompt them to use their </a:t>
            </a:r>
            <a:r>
              <a:rPr lang="en-US" sz="1200" b="1" dirty="0">
                <a:solidFill>
                  <a:srgbClr val="000000"/>
                </a:solidFill>
              </a:rPr>
              <a:t>Reader’s Notes </a:t>
            </a:r>
            <a:r>
              <a:rPr lang="en-US" sz="1200" dirty="0">
                <a:solidFill>
                  <a:srgbClr val="000000"/>
                </a:solidFill>
              </a:rPr>
              <a:t>for this work.</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As all pairs work, select one strong pair and invite them to come to the </a:t>
            </a:r>
            <a:r>
              <a:rPr lang="en-US" sz="1200" b="1" dirty="0" err="1">
                <a:solidFill>
                  <a:srgbClr val="000000"/>
                </a:solidFill>
              </a:rPr>
              <a:t>Salva</a:t>
            </a:r>
            <a:r>
              <a:rPr lang="en-US" sz="1200" b="1" dirty="0">
                <a:solidFill>
                  <a:srgbClr val="000000"/>
                </a:solidFill>
              </a:rPr>
              <a:t>/</a:t>
            </a:r>
            <a:r>
              <a:rPr lang="en-US" sz="1200" b="1" dirty="0" err="1">
                <a:solidFill>
                  <a:srgbClr val="000000"/>
                </a:solidFill>
              </a:rPr>
              <a:t>Nya</a:t>
            </a:r>
            <a:r>
              <a:rPr lang="en-US" sz="1200" b="1" dirty="0">
                <a:solidFill>
                  <a:srgbClr val="000000"/>
                </a:solidFill>
              </a:rPr>
              <a:t> anchor chart</a:t>
            </a:r>
            <a:r>
              <a:rPr lang="en-US" sz="1200" dirty="0">
                <a:solidFill>
                  <a:srgbClr val="000000"/>
                </a:solidFill>
              </a:rPr>
              <a:t>.</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Direct their attention to the criteria on the anchor chart for strong gist statements: remind them that these chapter-wide gist statements are still informal notes, but becoming closer to actual summaries.</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Ask this pair to add to the </a:t>
            </a:r>
            <a:r>
              <a:rPr lang="en-US" sz="1200" b="1" dirty="0" err="1">
                <a:solidFill>
                  <a:srgbClr val="000000"/>
                </a:solidFill>
              </a:rPr>
              <a:t>Salva</a:t>
            </a:r>
            <a:r>
              <a:rPr lang="en-US" sz="1200" b="1" dirty="0">
                <a:solidFill>
                  <a:srgbClr val="000000"/>
                </a:solidFill>
              </a:rPr>
              <a:t>/</a:t>
            </a:r>
            <a:r>
              <a:rPr lang="en-US" sz="1200" b="1" dirty="0" err="1">
                <a:solidFill>
                  <a:srgbClr val="000000"/>
                </a:solidFill>
              </a:rPr>
              <a:t>Nya</a:t>
            </a:r>
            <a:r>
              <a:rPr lang="en-US" sz="1200" b="1" dirty="0">
                <a:solidFill>
                  <a:srgbClr val="000000"/>
                </a:solidFill>
              </a:rPr>
              <a:t> chart</a:t>
            </a:r>
            <a:r>
              <a:rPr lang="en-US" sz="1200" dirty="0">
                <a:solidFill>
                  <a:srgbClr val="000000"/>
                </a:solidFill>
              </a:rPr>
              <a:t>.</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Focus students whole group and ask them to look at the pair’s work on the </a:t>
            </a:r>
            <a:r>
              <a:rPr lang="en-US" sz="1200" b="1" dirty="0" err="1">
                <a:solidFill>
                  <a:srgbClr val="000000"/>
                </a:solidFill>
              </a:rPr>
              <a:t>Salva</a:t>
            </a:r>
            <a:r>
              <a:rPr lang="en-US" sz="1200" b="1" dirty="0">
                <a:solidFill>
                  <a:srgbClr val="000000"/>
                </a:solidFill>
              </a:rPr>
              <a:t>/</a:t>
            </a:r>
            <a:r>
              <a:rPr lang="en-US" sz="1200" b="1" dirty="0" err="1">
                <a:solidFill>
                  <a:srgbClr val="000000"/>
                </a:solidFill>
              </a:rPr>
              <a:t>Nya</a:t>
            </a:r>
            <a:r>
              <a:rPr lang="en-US" sz="1200" b="1" dirty="0">
                <a:solidFill>
                  <a:srgbClr val="000000"/>
                </a:solidFill>
              </a:rPr>
              <a:t> anchor chart</a:t>
            </a:r>
            <a:r>
              <a:rPr lang="en-US" sz="1200" dirty="0">
                <a:solidFill>
                  <a:srgbClr val="000000"/>
                </a:solidFill>
              </a:rPr>
              <a:t>.</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Invite the pair of students who added to the </a:t>
            </a:r>
            <a:r>
              <a:rPr lang="en-US" sz="1200" b="1" dirty="0" err="1">
                <a:solidFill>
                  <a:srgbClr val="000000"/>
                </a:solidFill>
              </a:rPr>
              <a:t>Salva</a:t>
            </a:r>
            <a:r>
              <a:rPr lang="en-US" sz="1200" b="1" dirty="0">
                <a:solidFill>
                  <a:srgbClr val="000000"/>
                </a:solidFill>
              </a:rPr>
              <a:t>/</a:t>
            </a:r>
            <a:r>
              <a:rPr lang="en-US" sz="1200" b="1" dirty="0" err="1">
                <a:solidFill>
                  <a:srgbClr val="000000"/>
                </a:solidFill>
              </a:rPr>
              <a:t>Nya</a:t>
            </a:r>
            <a:r>
              <a:rPr lang="en-US" sz="1200" b="1" dirty="0">
                <a:solidFill>
                  <a:srgbClr val="000000"/>
                </a:solidFill>
              </a:rPr>
              <a:t> chart </a:t>
            </a:r>
            <a:r>
              <a:rPr lang="en-US" sz="1200" dirty="0">
                <a:solidFill>
                  <a:srgbClr val="000000"/>
                </a:solidFill>
              </a:rPr>
              <a:t>to share their work with the class. </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Ask if anyone wants to clarify or add anything to the entry. </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Prompt students to use this chart and the criteria list to check their </a:t>
            </a:r>
            <a:r>
              <a:rPr lang="en-US" sz="1200" b="1" dirty="0">
                <a:solidFill>
                  <a:srgbClr val="000000"/>
                </a:solidFill>
              </a:rPr>
              <a:t>Reader’s Notes </a:t>
            </a:r>
            <a:r>
              <a:rPr lang="en-US" sz="1200" dirty="0">
                <a:solidFill>
                  <a:srgbClr val="000000"/>
                </a:solidFill>
              </a:rPr>
              <a:t>and make sure their notes are of high quality. </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Focus the group on the </a:t>
            </a:r>
            <a:r>
              <a:rPr lang="en-US" sz="1200" b="1" dirty="0">
                <a:solidFill>
                  <a:srgbClr val="000000"/>
                </a:solidFill>
              </a:rPr>
              <a:t>Survival anchor chart</a:t>
            </a:r>
            <a:r>
              <a:rPr lang="en-US" sz="1200" dirty="0">
                <a:solidFill>
                  <a:srgbClr val="000000"/>
                </a:solidFill>
              </a:rPr>
              <a:t>.</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Cold call pairs of students to add to the </a:t>
            </a:r>
            <a:r>
              <a:rPr lang="en-US" sz="1200" b="1" dirty="0">
                <a:solidFill>
                  <a:srgbClr val="000000"/>
                </a:solidFill>
              </a:rPr>
              <a:t>Survival anchor chart</a:t>
            </a:r>
            <a:r>
              <a:rPr lang="en-US" sz="1200" dirty="0">
                <a:solidFill>
                  <a:srgbClr val="000000"/>
                </a:solidFill>
              </a:rPr>
              <a:t>.</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Remind students to update their </a:t>
            </a:r>
            <a:r>
              <a:rPr lang="en-US" sz="1200" b="1" dirty="0">
                <a:solidFill>
                  <a:srgbClr val="000000"/>
                </a:solidFill>
              </a:rPr>
              <a:t>Survival anchor chart </a:t>
            </a:r>
            <a:r>
              <a:rPr lang="en-US" sz="1200" dirty="0">
                <a:solidFill>
                  <a:srgbClr val="000000"/>
                </a:solidFill>
              </a:rPr>
              <a:t>(Student’s Notes) and return it to their binder where they will be able to access it when doing their homework.</a:t>
            </a:r>
            <a:endParaRPr sz="1200" dirty="0">
              <a:solidFill>
                <a:srgbClr val="000000"/>
              </a:solidFill>
            </a:endParaRPr>
          </a:p>
          <a:p>
            <a:pPr marL="76200" lvl="0" indent="0" rtl="0">
              <a:lnSpc>
                <a:spcPct val="115000"/>
              </a:lnSpc>
              <a:spcBef>
                <a:spcPts val="0"/>
              </a:spcBef>
              <a:spcAft>
                <a:spcPts val="0"/>
              </a:spcAft>
              <a:buClr>
                <a:srgbClr val="000000"/>
              </a:buClr>
              <a:buSzPts val="1100"/>
              <a:buFont typeface="Arial"/>
              <a:buNone/>
            </a:pPr>
            <a:r>
              <a:rPr lang="en-US" sz="1200" dirty="0">
                <a:solidFill>
                  <a:srgbClr val="000000"/>
                </a:solidFill>
              </a:rPr>
              <a:t> </a:t>
            </a:r>
            <a:endParaRPr sz="1200" dirty="0"/>
          </a:p>
          <a:p>
            <a:pPr marL="0" lvl="0" indent="0" rtl="0">
              <a:spcBef>
                <a:spcPts val="0"/>
              </a:spcBef>
              <a:spcAft>
                <a:spcPts val="0"/>
              </a:spcAft>
              <a:buNone/>
            </a:pPr>
            <a:r>
              <a:rPr lang="en-US" sz="1200" dirty="0"/>
              <a:t>Student Look-</a:t>
            </a:r>
            <a:r>
              <a:rPr lang="en-US" sz="1200" dirty="0" err="1"/>
              <a:t>Fors</a:t>
            </a:r>
            <a:r>
              <a:rPr lang="en-US" sz="1200" dirty="0"/>
              <a:t>/Listen-</a:t>
            </a:r>
            <a:r>
              <a:rPr lang="en-US" sz="1200" dirty="0" err="1"/>
              <a:t>Fors</a:t>
            </a:r>
            <a:r>
              <a:rPr lang="en-US" sz="1200" dirty="0"/>
              <a:t>:</a:t>
            </a:r>
            <a:endParaRPr sz="1200" i="0" u="none" strike="noStrike" cap="none" dirty="0">
              <a:solidFill>
                <a:schemeClr val="dk1"/>
              </a:solidFill>
            </a:endParaRPr>
          </a:p>
          <a:p>
            <a:pPr marL="457200" lvl="0" indent="-304800" rtl="0">
              <a:lnSpc>
                <a:spcPct val="115000"/>
              </a:lnSpc>
              <a:spcBef>
                <a:spcPts val="0"/>
              </a:spcBef>
              <a:spcAft>
                <a:spcPts val="0"/>
              </a:spcAft>
              <a:buClr>
                <a:schemeClr val="dk1"/>
              </a:buClr>
              <a:buSzPts val="1200"/>
              <a:buChar char="●"/>
            </a:pPr>
            <a:r>
              <a:rPr lang="en-US" sz="1200" dirty="0"/>
              <a:t> With each factor that students suggest, probe: </a:t>
            </a:r>
            <a:r>
              <a:rPr lang="en-US" sz="1200" i="1" dirty="0"/>
              <a:t>“What in the text makes you say that?”</a:t>
            </a:r>
            <a:endParaRPr sz="1200" i="1" dirty="0"/>
          </a:p>
          <a:p>
            <a:pPr marL="0" lvl="0" indent="0">
              <a:spcBef>
                <a:spcPts val="0"/>
              </a:spcBef>
              <a:spcAft>
                <a:spcPts val="0"/>
              </a:spcAft>
              <a:buClr>
                <a:schemeClr val="dk1"/>
              </a:buClr>
              <a:buSzPts val="1100"/>
              <a:buFont typeface="Arial"/>
              <a:buNone/>
            </a:pPr>
            <a:endParaRPr sz="1200" dirty="0"/>
          </a:p>
          <a:p>
            <a:pPr marL="0" lvl="0" indent="0" rtl="0">
              <a:spcBef>
                <a:spcPts val="0"/>
              </a:spcBef>
              <a:spcAft>
                <a:spcPts val="0"/>
              </a:spcAft>
              <a:buClr>
                <a:schemeClr val="dk1"/>
              </a:buClr>
              <a:buSzPts val="1100"/>
              <a:buFont typeface="Arial"/>
              <a:buNone/>
            </a:pPr>
            <a:r>
              <a:rPr lang="en-US" sz="1200" dirty="0"/>
              <a:t>Support for Any Students Who Need It:</a:t>
            </a:r>
            <a:endParaRPr sz="1200" dirty="0"/>
          </a:p>
          <a:p>
            <a:pPr marL="457200" lvl="0" indent="-304800" rtl="0">
              <a:lnSpc>
                <a:spcPct val="115000"/>
              </a:lnSpc>
              <a:spcBef>
                <a:spcPts val="0"/>
              </a:spcBef>
              <a:spcAft>
                <a:spcPts val="0"/>
              </a:spcAft>
              <a:buSzPts val="1200"/>
              <a:buChar char="●"/>
            </a:pPr>
            <a:r>
              <a:rPr lang="en-US" sz="1200" dirty="0"/>
              <a:t> If students seem unsure about what to add to the </a:t>
            </a:r>
            <a:r>
              <a:rPr lang="en-US" sz="1200" b="1" dirty="0"/>
              <a:t>survival anchor chart</a:t>
            </a:r>
            <a:r>
              <a:rPr lang="en-US" sz="1200" dirty="0"/>
              <a:t>, prompt them with specific places in these chapters that will help.</a:t>
            </a:r>
            <a:endParaRPr sz="1200" b="0" i="0" u="none" strike="noStrike" cap="none" dirty="0">
              <a:solidFill>
                <a:schemeClr val="dk1"/>
              </a:solidFill>
              <a:latin typeface="Calibri"/>
              <a:ea typeface="Calibri"/>
              <a:cs typeface="Calibri"/>
              <a:sym typeface="Calibri"/>
            </a:endParaRPr>
          </a:p>
        </p:txBody>
      </p:sp>
      <p:sp>
        <p:nvSpPr>
          <p:cNvPr id="212" name="Google Shape;21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1380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 18-20 minutes slides 14-18 (this slide, 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Kenya Discussion Partners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p>
          <a:p>
            <a:pPr marL="457200" marR="0" lvl="0" indent="-304800" algn="l" rtl="0">
              <a:lnSpc>
                <a:spcPct val="100000"/>
              </a:lnSpc>
              <a:spcBef>
                <a:spcPts val="0"/>
              </a:spcBef>
              <a:spcAft>
                <a:spcPts val="0"/>
              </a:spcAft>
              <a:buClr>
                <a:schemeClr val="dk1"/>
              </a:buClr>
              <a:buSzPts val="1200"/>
              <a:buFont typeface="Calibri"/>
              <a:buChar char="●"/>
            </a:pPr>
            <a:r>
              <a:rPr lang="en-US" dirty="0"/>
              <a:t>Discussion Appointments and other protocols that involve movement give students a needed break that allows them to better focus on challenging tasks. Here, the movement comes </a:t>
            </a:r>
            <a:r>
              <a:rPr lang="en-US"/>
              <a:t>right before </a:t>
            </a:r>
            <a:r>
              <a:rPr lang="en-US" dirty="0"/>
              <a:t>students need to engage with the most challenging section of the lesson.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work with their Kenya partner to follow the directions on page 1 of the graphic organizer to learn about how to take their notes.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100" i="0" u="none" strike="noStrike" cap="none" dirty="0">
              <a:solidFill>
                <a:schemeClr val="dk1"/>
              </a:solidFill>
            </a:endParaRPr>
          </a:p>
        </p:txBody>
      </p:sp>
      <p:sp>
        <p:nvSpPr>
          <p:cNvPr id="220" name="Google Shape;220;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44589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Partners</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i="0" u="none" strike="noStrike" cap="none" dirty="0">
                <a:solidFill>
                  <a:schemeClr val="dk1"/>
                </a:solidFill>
              </a:rPr>
              <a:t>This </a:t>
            </a:r>
            <a:r>
              <a:rPr lang="en-US" dirty="0"/>
              <a:t>slide can is the top half of the organizer instructions.  It’s a great first place to start to get students  looking more closely at complex question. It reminds them how important it is for them to understand the task before they begin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Gathering Textual Evidence Graphic Organizer.</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slide .</a:t>
            </a:r>
            <a:endParaRPr dirty="0"/>
          </a:p>
          <a:p>
            <a:pPr marL="457200" marR="0" lvl="0" indent="-304800" algn="l" rtl="0">
              <a:lnSpc>
                <a:spcPct val="100000"/>
              </a:lnSpc>
              <a:spcBef>
                <a:spcPts val="0"/>
              </a:spcBef>
              <a:spcAft>
                <a:spcPts val="0"/>
              </a:spcAft>
              <a:buSzPts val="1200"/>
              <a:buFont typeface="Calibri"/>
              <a:buAutoNum type="arabicPeriod"/>
            </a:pPr>
            <a:r>
              <a:rPr lang="en-US" dirty="0"/>
              <a:t>Pause and allow students to underline, circle, and discuss the questions. </a:t>
            </a:r>
            <a:endParaRPr dirty="0"/>
          </a:p>
          <a:p>
            <a:pPr marL="0" marR="0" lvl="0" indent="0" algn="l" rtl="0">
              <a:lnSpc>
                <a:spcPct val="100000"/>
              </a:lnSpc>
              <a:spcBef>
                <a:spcPts val="0"/>
              </a:spcBef>
              <a:spcAft>
                <a:spcPts val="0"/>
              </a:spcAft>
              <a:buNone/>
            </a:pPr>
            <a:r>
              <a:rPr lang="en-US" dirty="0"/>
              <a:t> </a:t>
            </a: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17500" rtl="0">
              <a:spcBef>
                <a:spcPts val="0"/>
              </a:spcBef>
              <a:spcAft>
                <a:spcPts val="0"/>
              </a:spcAft>
              <a:buSzPct val="100000"/>
              <a:buChar char="●"/>
            </a:pPr>
            <a:r>
              <a:rPr lang="en-US" dirty="0"/>
              <a:t>Students are working with the handout.</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During this time, you could choose to have a small group of students who need more support complete the work in a small group with you. One way of supporting struggling students is to provide them with more guided practice before releasing them to work independently.</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228" name="Google Shape;228;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5655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5 -8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This slide is a great oppor</a:t>
            </a:r>
            <a:r>
              <a:rPr lang="en-US" dirty="0"/>
              <a:t>tunity to do a model think aloud with students.  The directions seem long, but they will be very helpful.</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Walk through this thinking aloud:</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“I knew I wanted to find a quote about how important family was for survival. I had just read the chapter where </a:t>
            </a:r>
            <a:r>
              <a:rPr lang="en-US" i="1" dirty="0" err="1"/>
              <a:t>Salva</a:t>
            </a:r>
            <a:r>
              <a:rPr lang="en-US" i="1" dirty="0"/>
              <a:t> finds his uncle, and so I went back to that part of the book.”</a:t>
            </a:r>
            <a:endParaRPr i="1"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 “I could see from my </a:t>
            </a:r>
            <a:r>
              <a:rPr lang="en-US" b="1" i="1" dirty="0"/>
              <a:t>Reader’s Notes </a:t>
            </a:r>
            <a:r>
              <a:rPr lang="en-US" i="1" dirty="0"/>
              <a:t>that it was Chapter 6, so I turned to that chapter and found the part about </a:t>
            </a:r>
            <a:r>
              <a:rPr lang="en-US" i="1" dirty="0" err="1"/>
              <a:t>Salva</a:t>
            </a:r>
            <a:r>
              <a:rPr lang="en-US" i="1" dirty="0"/>
              <a:t>. I reread the pages (34 and 35) when he first finds his uncle. Open your book to those pages and take a look.”</a:t>
            </a:r>
            <a:endParaRPr i="1"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“I almost chose that quote on page 34 that says, ‘Uncle!’ he cried out, and ran into the man’s arms.’ But then I realized that this quote shows how happy he was to see his uncle, not how important his uncle was to his survival.”</a:t>
            </a:r>
            <a:endParaRPr i="1"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“So instead, I chose the quote on page 35 that you see on the chart, which says both that they are together and that his uncle will take care of him.” </a:t>
            </a:r>
            <a:endParaRPr i="1" dirty="0"/>
          </a:p>
          <a:p>
            <a:pPr marL="457200" marR="0" lvl="0" indent="-304800" algn="l" rtl="0">
              <a:lnSpc>
                <a:spcPct val="100000"/>
              </a:lnSpc>
              <a:spcBef>
                <a:spcPts val="0"/>
              </a:spcBef>
              <a:spcAft>
                <a:spcPts val="0"/>
              </a:spcAft>
              <a:buSzPts val="1200"/>
              <a:buFont typeface="Calibri"/>
              <a:buAutoNum type="arabicPeriod"/>
            </a:pPr>
            <a:r>
              <a:rPr lang="en-US" dirty="0"/>
              <a:t>Focus students on the third column, Explanation. </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“After I wrote the quote down and the page number where I found it in the text, I moved on to the third column. In this column, I explained the context of the quote, which means what happened in the story right before and right after that quote. When I look back at my chart later, this will help me remember what exactly the quote means, and I would also use this information if I were including this quote in my essay.”</a:t>
            </a:r>
            <a:endParaRPr i="1" dirty="0"/>
          </a:p>
          <a:p>
            <a:pPr marL="457200" lvl="0" indent="-304800" rtl="0">
              <a:spcBef>
                <a:spcPts val="0"/>
              </a:spcBef>
              <a:spcAft>
                <a:spcPts val="0"/>
              </a:spcAft>
              <a:buSzPts val="1200"/>
              <a:buFont typeface="Calibri"/>
              <a:buAutoNum type="arabicPeriod"/>
            </a:pPr>
            <a:r>
              <a:rPr lang="en-US" dirty="0"/>
              <a:t>Focus students on the fourth column, Significance.</a:t>
            </a:r>
            <a:endParaRPr dirty="0"/>
          </a:p>
          <a:p>
            <a:pPr marL="914400" lvl="1" indent="-304800" rtl="0">
              <a:spcBef>
                <a:spcPts val="0"/>
              </a:spcBef>
              <a:spcAft>
                <a:spcPts val="0"/>
              </a:spcAft>
              <a:buSzPts val="1200"/>
              <a:buFont typeface="Courier New" panose="02070309020205020404" pitchFamily="49" charset="0"/>
              <a:buChar char="o"/>
            </a:pPr>
            <a:r>
              <a:rPr lang="en-US" dirty="0"/>
              <a:t>Say, </a:t>
            </a:r>
            <a:r>
              <a:rPr lang="en-US" i="1" dirty="0"/>
              <a:t>“Finally, in the right-hand column, I connected this quote to a specific factor that was important in </a:t>
            </a:r>
            <a:r>
              <a:rPr lang="en-US" i="1" dirty="0" err="1"/>
              <a:t>Salva’s</a:t>
            </a:r>
            <a:r>
              <a:rPr lang="en-US" i="1" dirty="0"/>
              <a:t> survival. You’ll see that family is a factor we have listed on the chart on page 1 of this packet. In this column, I am analyzing—I am connecting this quote to a bigger idea in the story. You’ll see that I explain what happens later as a way of proving that </a:t>
            </a:r>
            <a:r>
              <a:rPr lang="en-US" i="1" dirty="0" err="1"/>
              <a:t>Salva’s</a:t>
            </a:r>
            <a:r>
              <a:rPr lang="en-US" i="1" dirty="0"/>
              <a:t> uncle did in fact take care of him and so family was an important factor in his survival.”</a:t>
            </a:r>
            <a:endParaRPr i="1" dirty="0"/>
          </a:p>
          <a:p>
            <a:pPr marL="457200" lvl="0" indent="-304800" rtl="0">
              <a:spcBef>
                <a:spcPts val="0"/>
              </a:spcBef>
              <a:spcAft>
                <a:spcPts val="0"/>
              </a:spcAft>
              <a:buSzPts val="1200"/>
              <a:buFont typeface="Calibri"/>
              <a:buAutoNum type="arabicPeriod"/>
            </a:pPr>
            <a:r>
              <a:rPr lang="en-US" dirty="0"/>
              <a:t>Now, ask students to work with a partner to fill in the chart for the next quote.</a:t>
            </a:r>
            <a:endParaRPr dirty="0"/>
          </a:p>
          <a:p>
            <a:pPr marL="0" lvl="0" indent="0" rtl="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i="0" u="none" strike="noStrike" cap="none" dirty="0">
                <a:solidFill>
                  <a:schemeClr val="dk1"/>
                </a:solidFill>
              </a:rPr>
              <a:t>Listen for them to point out that </a:t>
            </a:r>
            <a:r>
              <a:rPr lang="en-US" i="0" u="none" strike="noStrike" cap="none" dirty="0" err="1">
                <a:solidFill>
                  <a:schemeClr val="dk1"/>
                </a:solidFill>
              </a:rPr>
              <a:t>Akeer</a:t>
            </a:r>
            <a:r>
              <a:rPr lang="en-US" i="0" u="none" strike="noStrike" cap="none" dirty="0">
                <a:solidFill>
                  <a:schemeClr val="dk1"/>
                </a:solidFill>
              </a:rPr>
              <a:t> might not have survived if her family had not brought her to the clinic. Because they did bring her to the clinic, </a:t>
            </a:r>
            <a:r>
              <a:rPr lang="en-US" i="0" u="none" strike="noStrike" cap="none" dirty="0" err="1">
                <a:solidFill>
                  <a:schemeClr val="dk1"/>
                </a:solidFill>
              </a:rPr>
              <a:t>Akeer</a:t>
            </a:r>
            <a:r>
              <a:rPr lang="en-US" i="0" u="none" strike="noStrike" cap="none" dirty="0">
                <a:solidFill>
                  <a:schemeClr val="dk1"/>
                </a:solidFill>
              </a:rPr>
              <a:t> got better. You may need to push them to add the longer-term analysis (that the visit helped her get better).</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During this time, you could choose to have a small group of students who need more support complete the work in a small group with you. One way of supporting struggling students is to provide them with more guided practice before releasing them to work independently.</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237" name="Google Shape;237;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7264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cf9b7843c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g3cf9b7843c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5 - 8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 work</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AutoNum type="arabicPeriod"/>
            </a:pPr>
            <a:r>
              <a:rPr lang="en-US" dirty="0"/>
              <a:t>Tell students that now they will find, explain, and analyze a quote on their own. Focusing on Chapters 6–8, they need to find </a:t>
            </a:r>
            <a:r>
              <a:rPr lang="en-US" b="0" dirty="0"/>
              <a:t>one more quote about how family helps </a:t>
            </a:r>
            <a:r>
              <a:rPr lang="en-US" b="0" dirty="0" err="1"/>
              <a:t>Nya</a:t>
            </a:r>
            <a:r>
              <a:rPr lang="en-US" b="0" dirty="0"/>
              <a:t> or </a:t>
            </a:r>
            <a:r>
              <a:rPr lang="en-US" b="0" dirty="0" err="1"/>
              <a:t>Salva</a:t>
            </a:r>
            <a:r>
              <a:rPr lang="en-US" b="0" dirty="0"/>
              <a:t> survive.</a:t>
            </a:r>
            <a:endParaRPr b="0" dirty="0"/>
          </a:p>
          <a:p>
            <a:pPr marL="457200" marR="0" lvl="0" indent="-304800" algn="l" rtl="0">
              <a:lnSpc>
                <a:spcPct val="100000"/>
              </a:lnSpc>
              <a:spcBef>
                <a:spcPts val="0"/>
              </a:spcBef>
              <a:spcAft>
                <a:spcPts val="0"/>
              </a:spcAft>
              <a:buSzPts val="1200"/>
              <a:buFont typeface="Calibri"/>
              <a:buAutoNum type="arabicPeriod"/>
            </a:pPr>
            <a:r>
              <a:rPr lang="en-US" dirty="0"/>
              <a:t>Call on several pairs to share their work. Offer specific positive feedback for choosing a brief and relevant quote, for clearly explaining and then also analyzing that quote.</a:t>
            </a:r>
            <a:endParaRPr dirty="0"/>
          </a:p>
          <a:p>
            <a:pPr marL="457200" marR="0" lvl="0" indent="-304800" algn="l" rtl="0">
              <a:lnSpc>
                <a:spcPct val="100000"/>
              </a:lnSpc>
              <a:spcBef>
                <a:spcPts val="0"/>
              </a:spcBef>
              <a:spcAft>
                <a:spcPts val="0"/>
              </a:spcAft>
              <a:buSzPts val="1200"/>
              <a:buFont typeface="Calibri"/>
              <a:buAutoNum type="arabicPeriod"/>
            </a:pPr>
            <a:r>
              <a:rPr lang="en-US" dirty="0"/>
              <a:t>Focus students whole group. Choose a particularly strong example to add to the graphic organizer you have been using for the first two examples.</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thank their Kenya Discussion Appointment and return to their seats.</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i="0" u="none" strike="noStrike" cap="none" dirty="0">
              <a:solidFill>
                <a:schemeClr val="dk1"/>
              </a:solidFill>
            </a:endParaRPr>
          </a:p>
          <a:p>
            <a:pPr marL="457200" lvl="0" indent="-304800" rtl="0">
              <a:lnSpc>
                <a:spcPct val="115000"/>
              </a:lnSpc>
              <a:spcBef>
                <a:spcPts val="0"/>
              </a:spcBef>
              <a:spcAft>
                <a:spcPts val="0"/>
              </a:spcAft>
              <a:buSzPts val="1200"/>
              <a:buFont typeface="Calibri"/>
              <a:buChar char="●"/>
            </a:pPr>
            <a:r>
              <a:rPr lang="en-US" dirty="0"/>
              <a:t>Students are choosing relevant quotes, explaining their significance.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who are struggling with this could speak their ideas verbally with the teacher. </a:t>
            </a:r>
            <a:endParaRPr i="0" u="none" strike="noStrike" cap="none" dirty="0">
              <a:solidFill>
                <a:schemeClr val="dk1"/>
              </a:solidFill>
            </a:endParaRPr>
          </a:p>
        </p:txBody>
      </p:sp>
      <p:sp>
        <p:nvSpPr>
          <p:cNvPr id="247" name="Google Shape;247;g3cf9b7843c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1475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5" name="Google Shape;255;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 and seat partner</a:t>
            </a:r>
            <a:endParaRPr b="1"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Teaching Notes: None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Review the homework assignment, pointing out that tonight students need to reread and then also read some new chapters. Tell them that there are some difficult scenes in tonight’s reading, and have them turn to the notes from Unit 1 about reading emotionally difficult text and find one thing they can do.</a:t>
            </a:r>
            <a:endParaRPr dirty="0"/>
          </a:p>
          <a:p>
            <a:pPr marL="457200" lvl="0" indent="-304800" rtl="0">
              <a:spcBef>
                <a:spcPts val="0"/>
              </a:spcBef>
              <a:spcAft>
                <a:spcPts val="0"/>
              </a:spcAft>
              <a:buSzPts val="1200"/>
              <a:buFont typeface="Calibri"/>
              <a:buAutoNum type="arabicPeriod"/>
            </a:pPr>
            <a:r>
              <a:rPr lang="en-US" dirty="0"/>
              <a:t>Remind students that they will need their </a:t>
            </a:r>
            <a:r>
              <a:rPr lang="en-US" b="1" dirty="0"/>
              <a:t>Survival anchor chart </a:t>
            </a:r>
            <a:r>
              <a:rPr lang="en-US" dirty="0"/>
              <a:t>(Student’s Notes) to complete the homework assignment.</a:t>
            </a:r>
            <a:endParaRPr dirty="0"/>
          </a:p>
          <a:p>
            <a:pPr marL="457200" lvl="0" indent="-304800" rtl="0">
              <a:spcBef>
                <a:spcPts val="0"/>
              </a:spcBef>
              <a:spcAft>
                <a:spcPts val="0"/>
              </a:spcAft>
              <a:buSzPts val="1200"/>
              <a:buFont typeface="Calibri"/>
              <a:buAutoNum type="arabicPeriod"/>
            </a:pPr>
            <a:r>
              <a:rPr lang="en-US" dirty="0"/>
              <a:t>Invite students to turn and talk:*   </a:t>
            </a:r>
            <a:r>
              <a:rPr lang="en-US" i="1" dirty="0"/>
              <a:t>“Why is rereading important in tonight’s homework assignment?” “How much time do you think you will spend rereading?” </a:t>
            </a:r>
            <a:endParaRPr i="1" dirty="0"/>
          </a:p>
          <a:p>
            <a:pPr marL="457200" lvl="0" indent="-304800" rtl="0">
              <a:spcBef>
                <a:spcPts val="0"/>
              </a:spcBef>
              <a:spcAft>
                <a:spcPts val="0"/>
              </a:spcAft>
              <a:buSzPts val="1200"/>
              <a:buFont typeface="Calibri"/>
              <a:buAutoNum type="arabicPeriod"/>
            </a:pPr>
            <a:r>
              <a:rPr lang="en-US" dirty="0"/>
              <a:t>Encourage students to set a minimum time (5 to 10 minutes) for which they will reread.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a:t>
            </a:r>
            <a:endParaRPr dirty="0"/>
          </a:p>
          <a:p>
            <a:pPr marL="457200" lvl="0" indent="-317500" rtl="0">
              <a:spcBef>
                <a:spcPts val="0"/>
              </a:spcBef>
              <a:spcAft>
                <a:spcPts val="0"/>
              </a:spcAft>
              <a:buSzPct val="100000"/>
              <a:buChar char="●"/>
            </a:pPr>
            <a:r>
              <a:rPr lang="en-US" dirty="0"/>
              <a:t>Struggling students could be asked to add one quote from a particular chapter that relates to a specific factor (in this case, focusing them on water and Chapter 6 would work). </a:t>
            </a:r>
            <a:endParaRPr dirty="0"/>
          </a:p>
        </p:txBody>
      </p:sp>
      <p:sp>
        <p:nvSpPr>
          <p:cNvPr id="256" name="Google Shape;256;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4074489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5644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7294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dirty="0"/>
              <a:t>New Materials to Prepare in Advance: </a:t>
            </a:r>
            <a:endParaRPr dirty="0"/>
          </a:p>
          <a:p>
            <a:pPr marL="457200" lvl="0" indent="-317500">
              <a:spcBef>
                <a:spcPts val="0"/>
              </a:spcBef>
              <a:spcAft>
                <a:spcPts val="0"/>
              </a:spcAft>
              <a:buSzPct val="100000"/>
              <a:buChar char="●"/>
            </a:pPr>
            <a:r>
              <a:rPr lang="en-US" dirty="0"/>
              <a:t>Materials to Gather from Previous Lessons:</a:t>
            </a:r>
            <a:endParaRPr dirty="0"/>
          </a:p>
          <a:p>
            <a:pPr marL="457200" lvl="0" indent="-317500">
              <a:spcBef>
                <a:spcPts val="0"/>
              </a:spcBef>
              <a:spcAft>
                <a:spcPts val="0"/>
              </a:spcAft>
              <a:buSzPct val="100000"/>
              <a:buChar char="●"/>
            </a:pPr>
            <a:r>
              <a:rPr lang="en-US" dirty="0"/>
              <a:t>Make copies of Read</a:t>
            </a:r>
            <a:r>
              <a:rPr lang="en-US" b="1" dirty="0"/>
              <a:t>ing closely: Guiding questions</a:t>
            </a:r>
            <a:endParaRPr b="1" dirty="0"/>
          </a:p>
          <a:p>
            <a:pPr marL="457200" lvl="0" indent="-317500">
              <a:spcBef>
                <a:spcPts val="0"/>
              </a:spcBef>
              <a:spcAft>
                <a:spcPts val="0"/>
              </a:spcAft>
              <a:buSzPct val="100000"/>
              <a:buChar char="●"/>
            </a:pPr>
            <a:r>
              <a:rPr lang="en-US" dirty="0"/>
              <a:t>Make new packet of Reader’s notes </a:t>
            </a:r>
            <a:r>
              <a:rPr lang="en-US" dirty="0" err="1"/>
              <a:t>ch</a:t>
            </a:r>
            <a:r>
              <a:rPr lang="en-US" dirty="0"/>
              <a:t> 9-18</a:t>
            </a:r>
            <a:endParaRPr dirty="0"/>
          </a:p>
          <a:p>
            <a:pPr marL="457200" lvl="0" indent="-317500">
              <a:spcBef>
                <a:spcPts val="0"/>
              </a:spcBef>
              <a:spcAft>
                <a:spcPts val="0"/>
              </a:spcAft>
              <a:buSzPct val="100000"/>
              <a:buChar char="●"/>
            </a:pPr>
            <a:r>
              <a:rPr lang="en-US" dirty="0"/>
              <a:t>Make copies of </a:t>
            </a:r>
            <a:r>
              <a:rPr lang="en-US" b="1" dirty="0"/>
              <a:t>Gathering Textual Evidence chart </a:t>
            </a:r>
            <a:endParaRPr b="1" dirty="0"/>
          </a:p>
          <a:p>
            <a:pPr marL="457200" lvl="0" indent="0" rtl="0">
              <a:spcBef>
                <a:spcPts val="0"/>
              </a:spcBef>
              <a:spcAft>
                <a:spcPts val="0"/>
              </a:spcAft>
              <a:buNone/>
            </a:pPr>
            <a:endParaRPr dirty="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3024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6595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3561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5167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405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45" name="Google Shape;145;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154200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a:t>
            </a:r>
            <a:r>
              <a:rPr lang="en-US" dirty="0"/>
              <a:t>k-</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6902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d8138d8c2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Google Shape;158;g3d8138d8c2_0_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5-6 minutes </a:t>
            </a:r>
            <a:endParaRPr dirty="0">
              <a:solidFill>
                <a:schemeClr val="dk1"/>
              </a:solidFill>
            </a:endParaRPr>
          </a:p>
          <a:p>
            <a:pPr marL="0" lvl="0" indent="0" rtl="0">
              <a:spcBef>
                <a:spcPts val="0"/>
              </a:spcBef>
              <a:spcAft>
                <a:spcPts val="0"/>
              </a:spcAft>
              <a:buNone/>
            </a:pPr>
            <a:r>
              <a:rPr lang="en-US" b="1" dirty="0">
                <a:solidFill>
                  <a:schemeClr val="dk1"/>
                </a:solidFill>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a:t>
            </a:r>
            <a:r>
              <a:rPr lang="en-US" b="1" dirty="0">
                <a:solidFill>
                  <a:schemeClr val="dk1"/>
                </a:solidFill>
              </a:rPr>
              <a:t>instructions</a:t>
            </a:r>
            <a:endParaRPr dirty="0">
              <a:solidFill>
                <a:schemeClr val="dk1"/>
              </a:solidFill>
            </a:endParaRPr>
          </a:p>
          <a:p>
            <a:pPr marL="0" lvl="0" indent="0" rtl="0">
              <a:spcBef>
                <a:spcPts val="0"/>
              </a:spcBef>
              <a:spcAft>
                <a:spcPts val="0"/>
              </a:spcAft>
              <a:buNone/>
            </a:pPr>
            <a:endParaRPr b="1" dirty="0">
              <a:solidFill>
                <a:schemeClr val="dk1"/>
              </a:solidFill>
            </a:endParaRPr>
          </a:p>
          <a:p>
            <a:pPr marL="0" lvl="0" indent="0" rtl="0">
              <a:spcBef>
                <a:spcPts val="0"/>
              </a:spcBef>
              <a:spcAft>
                <a:spcPts val="0"/>
              </a:spcAft>
              <a:buNone/>
            </a:pPr>
            <a:r>
              <a:rPr lang="en-US" dirty="0">
                <a:solidFill>
                  <a:schemeClr val="dk1"/>
                </a:solidFill>
              </a:rPr>
              <a:t>Teaching Notes:</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dirty="0">
                <a:solidFill>
                  <a:schemeClr val="dk1"/>
                </a:solidFill>
              </a:rPr>
              <a:t>The Vocabulary Entry Task will be a feature of almost every lesson through Lesson 9. The entry task can be posted on a document camera or overhead for students to complete in a spiral notebook, or it can be distributed to students on small sheets of paper. Decide and set the routine that will work best for your students, beginning with this lesson.</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solidFill>
                  <a:schemeClr val="dk1"/>
                </a:solidFill>
              </a:rPr>
              <a:t>Ask students to take out their </a:t>
            </a:r>
            <a:r>
              <a:rPr lang="en-US" b="1" dirty="0">
                <a:solidFill>
                  <a:schemeClr val="dk1"/>
                </a:solidFill>
              </a:rPr>
              <a:t>Reader’s Notes </a:t>
            </a:r>
            <a:r>
              <a:rPr lang="en-US" dirty="0">
                <a:solidFill>
                  <a:schemeClr val="dk1"/>
                </a:solidFill>
              </a:rPr>
              <a:t>so you can check Part 1 (gist notes) for Chapter</a:t>
            </a:r>
            <a:r>
              <a:rPr lang="en-US" dirty="0"/>
              <a:t>s 7 &amp; 8</a:t>
            </a:r>
            <a:r>
              <a:rPr lang="en-US" dirty="0">
                <a:solidFill>
                  <a:schemeClr val="dk1"/>
                </a:solidFill>
              </a:rPr>
              <a:t> in a moment.</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Remind students of the expectation that the entry task is done individually. Assure them that they will get better at the skill of thinking about words in context both by grappling alone (the entry task) and by talking over their thinking (during the discussion of the entry task).</a:t>
            </a:r>
            <a:endParaRPr dirty="0"/>
          </a:p>
          <a:p>
            <a:pPr marL="457200" lvl="0" indent="-304800" rtl="0">
              <a:spcBef>
                <a:spcPts val="0"/>
              </a:spcBef>
              <a:spcAft>
                <a:spcPts val="0"/>
              </a:spcAft>
              <a:buClr>
                <a:schemeClr val="dk1"/>
              </a:buClr>
              <a:buSzPts val="1200"/>
              <a:buFont typeface="Calibri"/>
              <a:buAutoNum type="arabicPeriod"/>
            </a:pPr>
            <a:r>
              <a:rPr lang="en-US" dirty="0"/>
              <a:t>As students do the entry task, check their homework: Reader’s Notes for Chapters 7 and 8.</a:t>
            </a:r>
            <a:endParaRPr dirty="0"/>
          </a:p>
          <a:p>
            <a:pPr marL="457200" lvl="0" indent="-304800" rtl="0">
              <a:spcBef>
                <a:spcPts val="0"/>
              </a:spcBef>
              <a:spcAft>
                <a:spcPts val="0"/>
              </a:spcAft>
              <a:buClr>
                <a:schemeClr val="dk1"/>
              </a:buClr>
              <a:buSzPts val="1200"/>
              <a:buFont typeface="Calibri"/>
              <a:buAutoNum type="arabicPeriod"/>
            </a:pPr>
            <a:r>
              <a:rPr lang="en-US" dirty="0"/>
              <a:t>Provide specific positive feedback for meeting the expectation of individual grappling during the entry task and following your routine for having their homework checked.</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 </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Support for Any Students Who Need It:</a:t>
            </a:r>
            <a:r>
              <a:rPr lang="en-US" dirty="0"/>
              <a:t> None </a:t>
            </a:r>
            <a:endParaRPr dirty="0"/>
          </a:p>
        </p:txBody>
      </p:sp>
    </p:spTree>
    <p:extLst>
      <p:ext uri="{BB962C8B-B14F-4D97-AF65-F5344CB8AC3E}">
        <p14:creationId xmlns:p14="http://schemas.microsoft.com/office/powerpoint/2010/main" val="3346475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681fcb29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681fcb2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5-6 minutes </a:t>
            </a:r>
            <a:endParaRPr dirty="0"/>
          </a:p>
          <a:p>
            <a:pPr marL="0" lvl="0" indent="0" rtl="0">
              <a:spcBef>
                <a:spcPts val="0"/>
              </a:spcBef>
              <a:spcAft>
                <a:spcPts val="0"/>
              </a:spcAft>
              <a:buClr>
                <a:schemeClr val="dk1"/>
              </a:buClr>
              <a:buSzPts val="1100"/>
              <a:buFont typeface="Arial"/>
              <a:buNone/>
            </a:pPr>
            <a:r>
              <a:rPr lang="en-US" b="1" dirty="0"/>
              <a:t>Grouping: whole class instructions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Teaching Notes: None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Read the slide.</a:t>
            </a:r>
            <a:endParaRPr dirty="0"/>
          </a:p>
          <a:p>
            <a:pPr marL="457200" lvl="0" indent="-304800" rtl="0">
              <a:spcBef>
                <a:spcPts val="0"/>
              </a:spcBef>
              <a:spcAft>
                <a:spcPts val="0"/>
              </a:spcAft>
              <a:buSzPts val="1200"/>
              <a:buFont typeface="Calibri"/>
              <a:buAutoNum type="arabicPeriod"/>
            </a:pPr>
            <a:r>
              <a:rPr lang="en-US" dirty="0"/>
              <a:t>When students are finished, call on several of them to share their thinking. Help the class notice that the context for </a:t>
            </a:r>
            <a:r>
              <a:rPr lang="en-US" i="1" dirty="0"/>
              <a:t>reeds</a:t>
            </a:r>
            <a:r>
              <a:rPr lang="en-US" dirty="0"/>
              <a:t> and </a:t>
            </a:r>
            <a:r>
              <a:rPr lang="en-US" i="1" dirty="0"/>
              <a:t>papyrus</a:t>
            </a:r>
            <a:r>
              <a:rPr lang="en-US" dirty="0"/>
              <a:t> is in the same sentence, but the context for </a:t>
            </a:r>
            <a:r>
              <a:rPr lang="en-US" i="1" dirty="0"/>
              <a:t>abundance</a:t>
            </a:r>
            <a:r>
              <a:rPr lang="en-US" dirty="0"/>
              <a:t> comes from reading farther down the page on p. 47.</a:t>
            </a:r>
            <a:endParaRPr dirty="0"/>
          </a:p>
          <a:p>
            <a:pPr marL="228600" lvl="0" indent="-15240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Listen for them to explain that they kept reading (the sentence or page) or reread (the sentence or page) to gather clues; that they checked a guess by rereading and substituting the word; or other strategies for determining vocabulary in context.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17500" rtl="0">
              <a:spcBef>
                <a:spcPts val="0"/>
              </a:spcBef>
              <a:spcAft>
                <a:spcPts val="0"/>
              </a:spcAft>
              <a:buSzPct val="100000"/>
              <a:buChar char="●"/>
            </a:pPr>
            <a:r>
              <a:rPr lang="en-US" dirty="0"/>
              <a:t>If students struggle with finding the context for “abundance” point out how to look down the page. </a:t>
            </a:r>
            <a:endParaRPr dirty="0"/>
          </a:p>
          <a:p>
            <a:pPr marL="0" lvl="0" indent="0">
              <a:spcBef>
                <a:spcPts val="0"/>
              </a:spcBef>
              <a:spcAft>
                <a:spcPts val="0"/>
              </a:spcAft>
              <a:buNone/>
            </a:pPr>
            <a:endParaRPr dirty="0"/>
          </a:p>
        </p:txBody>
      </p:sp>
      <p:sp>
        <p:nvSpPr>
          <p:cNvPr id="166" name="Google Shape;166;g3a681fcb29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33825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d8138d8c2_0_6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Google Shape;173;g3d8138d8c2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1200" b="1" dirty="0">
                <a:solidFill>
                  <a:schemeClr val="dk1"/>
                </a:solidFill>
                <a:latin typeface="Calibri"/>
                <a:ea typeface="Calibri"/>
                <a:cs typeface="Calibri"/>
                <a:sym typeface="Calibri"/>
              </a:rPr>
              <a:t>Suggested slide pacing: </a:t>
            </a:r>
            <a:r>
              <a:rPr lang="en-US" sz="1200" b="1" dirty="0"/>
              <a:t>3-4</a:t>
            </a:r>
            <a:r>
              <a:rPr lang="en-US"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b="1" dirty="0">
                <a:solidFill>
                  <a:schemeClr val="dk1"/>
                </a:solidFill>
                <a:latin typeface="Calibri"/>
                <a:ea typeface="Calibri"/>
                <a:cs typeface="Calibri"/>
                <a:sym typeface="Calibri"/>
              </a:rPr>
              <a:t>Grouping: 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Teaching Notes: </a:t>
            </a:r>
            <a:r>
              <a:rPr lang="en-US" sz="1200" dirty="0"/>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p>
          <a:p>
            <a:pPr marL="0" lvl="0" indent="0" rtl="0">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Tell students that in addition to determining the meaning of words using context, we can sometimes use our knowledge of word parts and families to figure out what a word means. Point them to the word </a:t>
            </a:r>
            <a:r>
              <a:rPr lang="en-US" sz="1200" i="1" dirty="0">
                <a:solidFill>
                  <a:srgbClr val="000000"/>
                </a:solidFill>
              </a:rPr>
              <a:t>desperate </a:t>
            </a:r>
            <a:r>
              <a:rPr lang="en-US" sz="1200" dirty="0">
                <a:solidFill>
                  <a:srgbClr val="000000"/>
                </a:solidFill>
              </a:rPr>
              <a:t>(page 50). Ask: </a:t>
            </a:r>
            <a:r>
              <a:rPr lang="en-US" sz="1200" i="1" dirty="0">
                <a:solidFill>
                  <a:srgbClr val="000000"/>
                </a:solidFill>
              </a:rPr>
              <a:t>“What other words does it remind you of?” </a:t>
            </a:r>
            <a:endParaRPr sz="1200" i="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Tell students that </a:t>
            </a:r>
            <a:r>
              <a:rPr lang="en-US" sz="1200" i="1" dirty="0">
                <a:solidFill>
                  <a:srgbClr val="000000"/>
                </a:solidFill>
              </a:rPr>
              <a:t>desperate </a:t>
            </a:r>
            <a:r>
              <a:rPr lang="en-US" sz="1200" dirty="0">
                <a:solidFill>
                  <a:srgbClr val="000000"/>
                </a:solidFill>
              </a:rPr>
              <a:t>has two parts. There is a</a:t>
            </a:r>
            <a:r>
              <a:rPr lang="en-US" sz="1200" i="1" dirty="0">
                <a:solidFill>
                  <a:srgbClr val="000000"/>
                </a:solidFill>
              </a:rPr>
              <a:t> prefix, </a:t>
            </a:r>
            <a:r>
              <a:rPr lang="en-US" sz="1200" dirty="0">
                <a:solidFill>
                  <a:srgbClr val="000000"/>
                </a:solidFill>
              </a:rPr>
              <a:t>the small part of the word at the beginning. In this case, the prefix is </a:t>
            </a:r>
            <a:r>
              <a:rPr lang="en-US" sz="1200" i="1" dirty="0">
                <a:solidFill>
                  <a:srgbClr val="000000"/>
                </a:solidFill>
              </a:rPr>
              <a:t>de-</a:t>
            </a:r>
            <a:r>
              <a:rPr lang="en-US" sz="1200" dirty="0">
                <a:solidFill>
                  <a:srgbClr val="000000"/>
                </a:solidFill>
              </a:rPr>
              <a:t>, which means “down from” or “apart from.” For example, </a:t>
            </a:r>
            <a:r>
              <a:rPr lang="en-US" sz="1200" i="1" dirty="0">
                <a:solidFill>
                  <a:srgbClr val="000000"/>
                </a:solidFill>
              </a:rPr>
              <a:t>decode </a:t>
            </a:r>
            <a:r>
              <a:rPr lang="en-US" sz="1200" dirty="0">
                <a:solidFill>
                  <a:srgbClr val="000000"/>
                </a:solidFill>
              </a:rPr>
              <a:t>means to take a code apart, </a:t>
            </a:r>
            <a:r>
              <a:rPr lang="en-US" sz="1200" i="1" dirty="0">
                <a:solidFill>
                  <a:srgbClr val="000000"/>
                </a:solidFill>
              </a:rPr>
              <a:t>deforest</a:t>
            </a:r>
            <a:r>
              <a:rPr lang="en-US" sz="1200" dirty="0">
                <a:solidFill>
                  <a:srgbClr val="000000"/>
                </a:solidFill>
              </a:rPr>
              <a:t> means to take a forest down, </a:t>
            </a:r>
            <a:r>
              <a:rPr lang="en-US" sz="1200" i="1" dirty="0">
                <a:solidFill>
                  <a:srgbClr val="000000"/>
                </a:solidFill>
              </a:rPr>
              <a:t>desegregate</a:t>
            </a:r>
            <a:r>
              <a:rPr lang="en-US" sz="1200" dirty="0">
                <a:solidFill>
                  <a:srgbClr val="000000"/>
                </a:solidFill>
              </a:rPr>
              <a:t> means to take apart a segregated system.</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The main part of a word is called a </a:t>
            </a:r>
            <a:r>
              <a:rPr lang="en-US" sz="1200" i="1" dirty="0">
                <a:solidFill>
                  <a:srgbClr val="000000"/>
                </a:solidFill>
              </a:rPr>
              <a:t>root</a:t>
            </a:r>
            <a:r>
              <a:rPr lang="en-US" sz="1200" dirty="0">
                <a:solidFill>
                  <a:srgbClr val="000000"/>
                </a:solidFill>
              </a:rPr>
              <a:t>, and it is from the root that other words are built. It’s just like the root of a tree or plant: other things grow from it. The root of </a:t>
            </a:r>
            <a:r>
              <a:rPr lang="en-US" sz="1200" i="1" dirty="0">
                <a:solidFill>
                  <a:srgbClr val="000000"/>
                </a:solidFill>
              </a:rPr>
              <a:t>desperate</a:t>
            </a:r>
            <a:r>
              <a:rPr lang="en-US" sz="1200" dirty="0">
                <a:solidFill>
                  <a:srgbClr val="000000"/>
                </a:solidFill>
              </a:rPr>
              <a:t> is </a:t>
            </a:r>
            <a:r>
              <a:rPr lang="en-US" sz="1200" i="1" dirty="0" err="1">
                <a:solidFill>
                  <a:srgbClr val="000000"/>
                </a:solidFill>
              </a:rPr>
              <a:t>sper</a:t>
            </a:r>
            <a:r>
              <a:rPr lang="en-US" sz="1200" i="1" dirty="0">
                <a:solidFill>
                  <a:srgbClr val="000000"/>
                </a:solidFill>
              </a:rPr>
              <a:t>,</a:t>
            </a:r>
            <a:r>
              <a:rPr lang="en-US" sz="1200" dirty="0">
                <a:solidFill>
                  <a:srgbClr val="000000"/>
                </a:solidFill>
              </a:rPr>
              <a:t> from the Latin </a:t>
            </a:r>
            <a:r>
              <a:rPr lang="en-US" sz="1200" i="1" dirty="0" err="1">
                <a:solidFill>
                  <a:srgbClr val="000000"/>
                </a:solidFill>
              </a:rPr>
              <a:t>sperare</a:t>
            </a:r>
            <a:r>
              <a:rPr lang="en-US" sz="1200" dirty="0">
                <a:solidFill>
                  <a:srgbClr val="000000"/>
                </a:solidFill>
              </a:rPr>
              <a:t>, which means “to hope.” Many of our root words come from Latin. If you look at </a:t>
            </a:r>
            <a:r>
              <a:rPr lang="en-US" sz="1200" i="1" dirty="0">
                <a:solidFill>
                  <a:srgbClr val="000000"/>
                </a:solidFill>
              </a:rPr>
              <a:t>despair</a:t>
            </a:r>
            <a:r>
              <a:rPr lang="en-US" sz="1200" dirty="0">
                <a:solidFill>
                  <a:srgbClr val="000000"/>
                </a:solidFill>
              </a:rPr>
              <a:t> and </a:t>
            </a:r>
            <a:r>
              <a:rPr lang="en-US" sz="1200" i="1" dirty="0">
                <a:solidFill>
                  <a:srgbClr val="000000"/>
                </a:solidFill>
              </a:rPr>
              <a:t>desperado</a:t>
            </a:r>
            <a:r>
              <a:rPr lang="en-US" sz="1200" dirty="0">
                <a:solidFill>
                  <a:srgbClr val="000000"/>
                </a:solidFill>
              </a:rPr>
              <a:t>, you can see this root. </a:t>
            </a:r>
            <a:endParaRPr sz="1200"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Turn and talk: </a:t>
            </a:r>
            <a:r>
              <a:rPr lang="en-US" sz="1200" i="1" dirty="0">
                <a:solidFill>
                  <a:srgbClr val="000000"/>
                </a:solidFill>
              </a:rPr>
              <a:t>“What does desperate mean? How did you use the parts of the word to figure it out?”</a:t>
            </a:r>
            <a:endParaRPr sz="1200" i="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sz="1200" dirty="0">
                <a:solidFill>
                  <a:srgbClr val="000000"/>
                </a:solidFill>
              </a:rPr>
              <a:t>Cold call students to share their thinking. Then probe by asking them, </a:t>
            </a:r>
            <a:r>
              <a:rPr lang="en-US" sz="1200" i="1" dirty="0">
                <a:solidFill>
                  <a:srgbClr val="000000"/>
                </a:solidFill>
              </a:rPr>
              <a:t>“Is a desperate person careful? Why or why not?”</a:t>
            </a:r>
            <a:endParaRPr sz="1200" i="1" dirty="0">
              <a:solidFill>
                <a:srgbClr val="000000"/>
              </a:solidFill>
            </a:endParaRPr>
          </a:p>
          <a:p>
            <a:pPr marL="228600" lvl="0" indent="-152400" rtl="0">
              <a:spcBef>
                <a:spcPts val="0"/>
              </a:spcBef>
              <a:spcAft>
                <a:spcPts val="0"/>
              </a:spcAft>
              <a:buNone/>
            </a:pPr>
            <a:endParaRPr sz="1200" dirty="0">
              <a:solidFill>
                <a:schemeClr val="dk1"/>
              </a:solidFill>
            </a:endParaRPr>
          </a:p>
          <a:p>
            <a:pPr marL="0" lvl="0" indent="0" rtl="0">
              <a:spcBef>
                <a:spcPts val="0"/>
              </a:spcBef>
              <a:spcAft>
                <a:spcPts val="0"/>
              </a:spcAft>
              <a:buNone/>
            </a:pPr>
            <a:r>
              <a:rPr lang="en-US" sz="1200" dirty="0"/>
              <a:t>Student Look-</a:t>
            </a:r>
            <a:r>
              <a:rPr lang="en-US" sz="1200" dirty="0" err="1"/>
              <a:t>Fors</a:t>
            </a:r>
            <a:r>
              <a:rPr lang="en-US" sz="1200" dirty="0"/>
              <a:t>/Listen-</a:t>
            </a:r>
            <a:r>
              <a:rPr lang="en-US" sz="1200" dirty="0" err="1"/>
              <a:t>Fors</a:t>
            </a:r>
            <a:r>
              <a:rPr lang="en-US" sz="1200" dirty="0"/>
              <a:t>:</a:t>
            </a:r>
            <a:endParaRPr sz="1200" dirty="0">
              <a:solidFill>
                <a:schemeClr val="dk1"/>
              </a:solidFill>
            </a:endParaRPr>
          </a:p>
          <a:p>
            <a:pPr marL="457200" lvl="0" indent="-298450" rtl="0">
              <a:spcBef>
                <a:spcPts val="0"/>
              </a:spcBef>
              <a:spcAft>
                <a:spcPts val="0"/>
              </a:spcAft>
              <a:buSzPct val="100000"/>
              <a:buFont typeface="Calibri"/>
              <a:buChar char="●"/>
            </a:pPr>
            <a:r>
              <a:rPr lang="en-US" sz="1200" dirty="0"/>
              <a:t>Listen for students to mention: “despair,” “desperation,” or “desperado.”</a:t>
            </a:r>
            <a:endParaRPr sz="1200" dirty="0"/>
          </a:p>
          <a:p>
            <a:pPr marL="0" lvl="0" indent="0" rtl="0">
              <a:spcBef>
                <a:spcPts val="0"/>
              </a:spcBef>
              <a:spcAft>
                <a:spcPts val="0"/>
              </a:spcAft>
              <a:buNone/>
            </a:pPr>
            <a:endParaRPr sz="1200" dirty="0"/>
          </a:p>
          <a:p>
            <a:pPr marL="0" lvl="0" indent="0" rtl="0">
              <a:spcBef>
                <a:spcPts val="0"/>
              </a:spcBef>
              <a:spcAft>
                <a:spcPts val="0"/>
              </a:spcAft>
              <a:buNone/>
            </a:pPr>
            <a:r>
              <a:rPr lang="en-US" sz="1200" dirty="0">
                <a:solidFill>
                  <a:schemeClr val="dk1"/>
                </a:solidFill>
              </a:rPr>
              <a:t>Support for Any Students Who Need It:</a:t>
            </a:r>
            <a:r>
              <a:rPr lang="en-US" sz="1200" dirty="0"/>
              <a:t> N</a:t>
            </a:r>
            <a:r>
              <a:rPr lang="en-US" sz="1200" dirty="0">
                <a:solidFill>
                  <a:schemeClr val="dk1"/>
                </a:solidFill>
                <a:latin typeface="Calibri"/>
                <a:ea typeface="Calibri"/>
                <a:cs typeface="Calibri"/>
                <a:sym typeface="Calibri"/>
              </a:rPr>
              <a:t>one</a:t>
            </a:r>
            <a:endParaRPr sz="1200" dirty="0"/>
          </a:p>
        </p:txBody>
      </p:sp>
    </p:spTree>
    <p:extLst>
      <p:ext uri="{BB962C8B-B14F-4D97-AF65-F5344CB8AC3E}">
        <p14:creationId xmlns:p14="http://schemas.microsoft.com/office/powerpoint/2010/main" val="274301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d8138d8c2_0_10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d8138d8c2_0_10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a:t>
            </a:r>
            <a:r>
              <a:rPr lang="en-US" b="1" dirty="0"/>
              <a:t>3-5</a:t>
            </a:r>
            <a:r>
              <a:rPr lang="en-US" b="1" dirty="0">
                <a:solidFill>
                  <a:schemeClr val="dk1"/>
                </a:solidFill>
              </a:rPr>
              <a:t> minutes </a:t>
            </a:r>
            <a:endParaRPr dirty="0">
              <a:solidFill>
                <a:schemeClr val="dk1"/>
              </a:solidFill>
            </a:endParaRPr>
          </a:p>
          <a:p>
            <a:pPr marL="0" lvl="0" indent="0" rtl="0">
              <a:spcBef>
                <a:spcPts val="0"/>
              </a:spcBef>
              <a:spcAft>
                <a:spcPts val="0"/>
              </a:spcAft>
              <a:buNone/>
            </a:pPr>
            <a:r>
              <a:rPr lang="en-US" b="1" dirty="0">
                <a:solidFill>
                  <a:schemeClr val="dk1"/>
                </a:solidFill>
              </a:rPr>
              <a:t>Grouping:  Whole Class </a:t>
            </a:r>
            <a:endParaRPr dirty="0">
              <a:solidFill>
                <a:schemeClr val="dk1"/>
              </a:solidFill>
            </a:endParaRPr>
          </a:p>
          <a:p>
            <a:pPr marL="0" lvl="0" indent="0" rtl="0">
              <a:spcBef>
                <a:spcPts val="0"/>
              </a:spcBef>
              <a:spcAft>
                <a:spcPts val="0"/>
              </a:spcAft>
              <a:buNone/>
            </a:pPr>
            <a:endParaRPr b="1" dirty="0">
              <a:solidFill>
                <a:schemeClr val="dk1"/>
              </a:solidFill>
            </a:endParaRPr>
          </a:p>
          <a:p>
            <a:pPr marL="0" lvl="0" indent="0" rtl="0">
              <a:spcBef>
                <a:spcPts val="0"/>
              </a:spcBef>
              <a:spcAft>
                <a:spcPts val="0"/>
              </a:spcAft>
              <a:buNone/>
            </a:pPr>
            <a:r>
              <a:rPr lang="en-US" dirty="0">
                <a:solidFill>
                  <a:schemeClr val="dk1"/>
                </a:solidFill>
              </a:rPr>
              <a:t>Teaching Notes: </a:t>
            </a:r>
            <a:endParaRPr dirty="0"/>
          </a:p>
          <a:p>
            <a:pPr marL="457200" lvl="0" indent="-317500" rtl="0">
              <a:spcBef>
                <a:spcPts val="0"/>
              </a:spcBef>
              <a:spcAft>
                <a:spcPts val="0"/>
              </a:spcAft>
              <a:buClr>
                <a:schemeClr val="dk1"/>
              </a:buClr>
              <a:buSzPct val="100000"/>
              <a:buChar char="●"/>
            </a:pPr>
            <a:r>
              <a:rPr lang="en-US" dirty="0">
                <a:solidFill>
                  <a:schemeClr val="dk1"/>
                </a:solidFill>
              </a:rPr>
              <a:t>The purpose of a </a:t>
            </a:r>
            <a:r>
              <a:rPr lang="en-US" b="1" dirty="0">
                <a:solidFill>
                  <a:schemeClr val="dk1"/>
                </a:solidFill>
              </a:rPr>
              <a:t>Reader’s Dictionary </a:t>
            </a:r>
            <a:r>
              <a:rPr lang="en-US" dirty="0">
                <a:solidFill>
                  <a:schemeClr val="dk1"/>
                </a:solidFill>
              </a:rPr>
              <a:t>is to record a definition that students understand, not to copy one from a dictionary. Emphasize that you would prefer a mostly accurate definition in their own words to a formal dictionary definition. As they read, they will be mostly working with context clues at home, so today is their chance to practice this skill with a partner. Reassure students that they will get better at figuring out what a word means from context and writing it down in their own words as they practice over the course of the novel.</a:t>
            </a:r>
            <a:endParaRPr dirty="0">
              <a:solidFill>
                <a:schemeClr val="dk1"/>
              </a:solidFill>
            </a:endParaRPr>
          </a:p>
          <a:p>
            <a:pPr marL="457200" lvl="0" indent="-304800" rtl="0">
              <a:spcBef>
                <a:spcPts val="0"/>
              </a:spcBef>
              <a:spcAft>
                <a:spcPts val="0"/>
              </a:spcAft>
              <a:buSzPts val="1200"/>
              <a:buFont typeface="Calibri"/>
              <a:buChar char="●"/>
            </a:pPr>
            <a:r>
              <a:rPr lang="en-US" dirty="0"/>
              <a:t>Make sure you have definitions ready to fill in for students to check homework.</a:t>
            </a:r>
            <a:endParaRPr dirty="0"/>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SzPts val="1200"/>
              <a:buFont typeface="Calibri"/>
              <a:buAutoNum type="arabicPeriod"/>
            </a:pPr>
            <a:r>
              <a:rPr lang="en-US" dirty="0">
                <a:solidFill>
                  <a:schemeClr val="dk1"/>
                </a:solidFill>
              </a:rPr>
              <a:t>Ask them to locate the </a:t>
            </a:r>
            <a:r>
              <a:rPr lang="en-US" b="1" dirty="0">
                <a:solidFill>
                  <a:schemeClr val="dk1"/>
                </a:solidFill>
              </a:rPr>
              <a:t>Reader’s Dictionary </a:t>
            </a:r>
            <a:r>
              <a:rPr lang="en-US" dirty="0">
                <a:solidFill>
                  <a:schemeClr val="dk1"/>
                </a:solidFill>
              </a:rPr>
              <a:t>for Chapter </a:t>
            </a:r>
            <a:r>
              <a:rPr lang="en-US" dirty="0"/>
              <a:t>7 &amp; 8</a:t>
            </a:r>
            <a:r>
              <a:rPr lang="en-US" dirty="0">
                <a:solidFill>
                  <a:schemeClr val="dk1"/>
                </a:solidFill>
              </a:rPr>
              <a:t>.</a:t>
            </a:r>
            <a:endParaRPr dirty="0">
              <a:solidFill>
                <a:schemeClr val="dk1"/>
              </a:solidFill>
            </a:endParaRPr>
          </a:p>
          <a:p>
            <a:pPr marL="457200" lvl="0" indent="-304800" rtl="0">
              <a:spcBef>
                <a:spcPts val="0"/>
              </a:spcBef>
              <a:spcAft>
                <a:spcPts val="0"/>
              </a:spcAft>
              <a:buSzPts val="1200"/>
              <a:buFont typeface="Calibri"/>
              <a:buAutoNum type="arabicPeriod"/>
            </a:pPr>
            <a:r>
              <a:rPr lang="en-US" dirty="0">
                <a:solidFill>
                  <a:schemeClr val="dk1"/>
                </a:solidFill>
              </a:rPr>
              <a:t>Briefly review </a:t>
            </a:r>
            <a:r>
              <a:rPr lang="en-US" dirty="0"/>
              <a:t>all the </a:t>
            </a:r>
            <a:r>
              <a:rPr lang="en-US" dirty="0">
                <a:solidFill>
                  <a:schemeClr val="dk1"/>
                </a:solidFill>
              </a:rPr>
              <a:t>definitions of the words</a:t>
            </a:r>
            <a:r>
              <a:rPr lang="en-US" dirty="0"/>
              <a:t>. </a:t>
            </a:r>
            <a:r>
              <a:rPr lang="en-US" dirty="0">
                <a:solidFill>
                  <a:schemeClr val="dk1"/>
                </a:solidFill>
              </a:rPr>
              <a:t> Notice that the definitions are student-friendly and match the usage of the word in the novel; they are not comprehensive dictionary definitions.</a:t>
            </a:r>
            <a:endParaRPr dirty="0">
              <a:solidFill>
                <a:schemeClr val="dk1"/>
              </a:solidFill>
            </a:endParaRPr>
          </a:p>
          <a:p>
            <a:pPr marL="457200" lvl="0" indent="-304800" rtl="0">
              <a:spcBef>
                <a:spcPts val="0"/>
              </a:spcBef>
              <a:spcAft>
                <a:spcPts val="0"/>
              </a:spcAft>
              <a:buSzPts val="1200"/>
              <a:buFont typeface="Calibri"/>
              <a:buAutoNum type="arabicPeriod"/>
            </a:pPr>
            <a:r>
              <a:rPr lang="en-US" dirty="0">
                <a:solidFill>
                  <a:schemeClr val="dk1"/>
                </a:solidFill>
              </a:rPr>
              <a:t>Ask students to turn to Chapter </a:t>
            </a:r>
            <a:r>
              <a:rPr lang="en-US" dirty="0"/>
              <a:t>7 &amp; 8 </a:t>
            </a:r>
            <a:r>
              <a:rPr lang="en-US" dirty="0">
                <a:solidFill>
                  <a:schemeClr val="dk1"/>
                </a:solidFill>
              </a:rPr>
              <a:t>in </a:t>
            </a:r>
            <a:r>
              <a:rPr lang="en-US" i="1" dirty="0">
                <a:solidFill>
                  <a:schemeClr val="dk1"/>
                </a:solidFill>
              </a:rPr>
              <a:t>A Long Walk to Water </a:t>
            </a:r>
            <a:r>
              <a:rPr lang="en-US" dirty="0">
                <a:solidFill>
                  <a:schemeClr val="dk1"/>
                </a:solidFill>
              </a:rPr>
              <a:t>and work with their seat partners to determine the meaning of other words.</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P</a:t>
            </a:r>
            <a:r>
              <a:rPr lang="en-US" dirty="0">
                <a:solidFill>
                  <a:schemeClr val="dk1"/>
                </a:solidFill>
              </a:rPr>
              <a:t>rompt them to use their entry task work to fill in definitions for </a:t>
            </a:r>
            <a:r>
              <a:rPr lang="en-US" i="1" dirty="0">
                <a:solidFill>
                  <a:schemeClr val="dk1"/>
                </a:solidFill>
              </a:rPr>
              <a:t>solemn</a:t>
            </a:r>
            <a:r>
              <a:rPr lang="en-US" dirty="0">
                <a:solidFill>
                  <a:schemeClr val="dk1"/>
                </a:solidFill>
              </a:rPr>
              <a:t> and </a:t>
            </a:r>
            <a:r>
              <a:rPr lang="en-US" i="1" dirty="0" err="1">
                <a:solidFill>
                  <a:schemeClr val="dk1"/>
                </a:solidFill>
              </a:rPr>
              <a:t>topi</a:t>
            </a:r>
            <a:r>
              <a:rPr lang="en-US" dirty="0">
                <a:solidFill>
                  <a:schemeClr val="dk1"/>
                </a:solidFill>
              </a:rPr>
              <a:t>.</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solidFill>
                  <a:schemeClr val="dk1"/>
                </a:solidFill>
              </a:rPr>
              <a:t>After students have worked for a few minutes, post definitions on a flip chart or a screen or simply type answer into slide above.</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solidFill>
                  <a:schemeClr val="dk1"/>
                </a:solidFill>
              </a:rPr>
              <a:t>Ask students how many they got correct or close to correct. </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solidFill>
                  <a:schemeClr val="dk1"/>
                </a:solidFill>
              </a:rPr>
              <a:t>Ask students to show you with their fingers how many they got correct or close to correct and celebrate their success. Prompt them to correct any definitions that were wrong.</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Student Look-</a:t>
            </a:r>
            <a:r>
              <a:rPr lang="en-US" dirty="0" err="1"/>
              <a:t>F</a:t>
            </a:r>
            <a:r>
              <a:rPr lang="en-US" dirty="0" err="1">
                <a:solidFill>
                  <a:schemeClr val="dk1"/>
                </a:solidFill>
              </a:rPr>
              <a:t>ors</a:t>
            </a:r>
            <a:r>
              <a:rPr lang="en-US" dirty="0">
                <a:solidFill>
                  <a:schemeClr val="dk1"/>
                </a:solidFill>
              </a:rPr>
              <a:t>/Listen-</a:t>
            </a:r>
            <a:r>
              <a:rPr lang="en-US" dirty="0" err="1"/>
              <a:t>F</a:t>
            </a:r>
            <a:r>
              <a:rPr lang="en-US" dirty="0" err="1">
                <a:solidFill>
                  <a:schemeClr val="dk1"/>
                </a:solidFill>
              </a:rPr>
              <a:t>ors</a:t>
            </a:r>
            <a:r>
              <a:rPr lang="en-US" dirty="0">
                <a:solidFill>
                  <a:schemeClr val="dk1"/>
                </a:solidFill>
              </a:rPr>
              <a:t>:</a:t>
            </a:r>
            <a:endParaRPr dirty="0">
              <a:solidFill>
                <a:schemeClr val="dk1"/>
              </a:solidFill>
            </a:endParaRPr>
          </a:p>
          <a:p>
            <a:pPr marL="457200" lvl="0" indent="-317500" rtl="0">
              <a:spcBef>
                <a:spcPts val="0"/>
              </a:spcBef>
              <a:spcAft>
                <a:spcPts val="0"/>
              </a:spcAft>
              <a:buClr>
                <a:schemeClr val="dk1"/>
              </a:buClr>
              <a:buSzPct val="100000"/>
              <a:buChar char="●"/>
            </a:pPr>
            <a:r>
              <a:rPr lang="en-US" dirty="0">
                <a:solidFill>
                  <a:schemeClr val="dk1"/>
                </a:solidFill>
              </a:rPr>
              <a:t>Look for incorrect definitions and consider modeling what correct means. </a:t>
            </a:r>
            <a:endParaRPr dirty="0">
              <a:solidFill>
                <a:schemeClr val="dk1"/>
              </a:solidFill>
            </a:endParaRPr>
          </a:p>
          <a:p>
            <a:pPr marL="45720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Support for Any Students Who Need It: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dirty="0">
                <a:solidFill>
                  <a:schemeClr val="dk1"/>
                </a:solidFill>
              </a:rPr>
              <a:t>Consider doing one model think aloud for the class to get all students on the same track.</a:t>
            </a:r>
            <a:endParaRPr dirty="0"/>
          </a:p>
        </p:txBody>
      </p:sp>
    </p:spTree>
    <p:extLst>
      <p:ext uri="{BB962C8B-B14F-4D97-AF65-F5344CB8AC3E}">
        <p14:creationId xmlns:p14="http://schemas.microsoft.com/office/powerpoint/2010/main" val="9318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8138d8c2_0_15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Google Shape;186;g3d8138d8c2_0_1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3-5 minutes </a:t>
            </a:r>
            <a:endParaRPr dirty="0"/>
          </a:p>
          <a:p>
            <a:pPr marL="0" lvl="0" indent="0">
              <a:spcBef>
                <a:spcPts val="0"/>
              </a:spcBef>
              <a:spcAft>
                <a:spcPts val="0"/>
              </a:spcAft>
              <a:buNone/>
            </a:pPr>
            <a:r>
              <a:rPr lang="en-US" b="1" dirty="0"/>
              <a:t>Grouping:  Whole Class</a:t>
            </a:r>
            <a:endParaRPr b="1" dirty="0"/>
          </a:p>
          <a:p>
            <a:pPr marL="0" lvl="0" indent="0">
              <a:spcBef>
                <a:spcPts val="0"/>
              </a:spcBef>
              <a:spcAft>
                <a:spcPts val="0"/>
              </a:spcAft>
              <a:buNone/>
            </a:pPr>
            <a:endParaRPr b="1" dirty="0"/>
          </a:p>
          <a:p>
            <a:pPr marL="0" lvl="0" indent="0">
              <a:spcBef>
                <a:spcPts val="0"/>
              </a:spcBef>
              <a:spcAft>
                <a:spcPts val="0"/>
              </a:spcAft>
              <a:buNone/>
            </a:pPr>
            <a:r>
              <a:rPr lang="en-US" dirty="0"/>
              <a:t>Teaching Notes: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Read slide and wait for students to get out list of words</a:t>
            </a:r>
            <a:endParaRPr dirty="0"/>
          </a:p>
          <a:p>
            <a:pPr marL="457200" lvl="0" indent="-304800" rtl="0">
              <a:spcBef>
                <a:spcPts val="0"/>
              </a:spcBef>
              <a:spcAft>
                <a:spcPts val="0"/>
              </a:spcAft>
              <a:buSzPts val="1200"/>
              <a:buFont typeface="Calibri"/>
              <a:buAutoNum type="arabicPeriod"/>
            </a:pPr>
            <a:r>
              <a:rPr lang="en-US" dirty="0"/>
              <a:t>Click on next slide to review aloud </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lvl="0" indent="0">
              <a:spcBef>
                <a:spcPts val="0"/>
              </a:spcBef>
              <a:spcAft>
                <a:spcPts val="0"/>
              </a:spcAft>
              <a:buNone/>
            </a:pPr>
            <a:endParaRPr dirty="0"/>
          </a:p>
        </p:txBody>
      </p:sp>
      <p:sp>
        <p:nvSpPr>
          <p:cNvPr id="187" name="Google Shape;187;g3d8138d8c2_0_1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4071352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Google Shape;89;p14"/>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90" name="Google Shape;90;p14"/>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91" name="Google Shape;91;p1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5"/>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94" name="Google Shape;94;p1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97" name="Google Shape;97;p16"/>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98" name="Google Shape;98;p1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2" name="Google Shape;102;p17"/>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3" name="Google Shape;103;p1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6" name="Google Shape;106;p1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109" name="Google Shape;109;p19"/>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10" name="Google Shape;110;p1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113" name="Google Shape;113;p2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spcBef>
                <a:spcPts val="0"/>
              </a:spcBef>
              <a:spcAft>
                <a:spcPts val="0"/>
              </a:spcAft>
              <a:buNone/>
            </a:pPr>
            <a:endParaRPr/>
          </a:p>
        </p:txBody>
      </p:sp>
      <p:sp>
        <p:nvSpPr>
          <p:cNvPr id="116" name="Google Shape;116;p21"/>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18" name="Google Shape;118;p21"/>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19" name="Google Shape;119;p2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122" name="Google Shape;122;p2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126" name="Google Shape;126;p2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11B08A78-72E4-4474-B92C-F2A6A85E28A4}"/>
              </a:ext>
            </a:extLst>
          </p:cNvPr>
          <p:cNvPicPr>
            <a:picLocks noChangeAspect="1"/>
          </p:cNvPicPr>
          <p:nvPr userDrawn="1"/>
        </p:nvPicPr>
        <p:blipFill>
          <a:blip r:embed="rId13"/>
          <a:stretch>
            <a:fillRect/>
          </a:stretch>
        </p:blipFill>
        <p:spPr>
          <a:xfrm>
            <a:off x="10797746" y="6650037"/>
            <a:ext cx="762000" cy="142875"/>
          </a:xfrm>
          <a:prstGeom prst="rect">
            <a:avLst/>
          </a:prstGeom>
        </p:spPr>
      </p:pic>
      <p:pic>
        <p:nvPicPr>
          <p:cNvPr id="5" name="Picture 4">
            <a:extLst>
              <a:ext uri="{FF2B5EF4-FFF2-40B4-BE49-F238E27FC236}">
                <a16:creationId xmlns:a16="http://schemas.microsoft.com/office/drawing/2014/main" id="{DBDF8290-F840-4F31-81AF-B52DE82140FE}"/>
              </a:ext>
            </a:extLst>
          </p:cNvPr>
          <p:cNvPicPr>
            <a:picLocks noChangeAspect="1"/>
          </p:cNvPicPr>
          <p:nvPr userDrawn="1"/>
        </p:nvPicPr>
        <p:blipFill>
          <a:blip r:embed="rId14"/>
          <a:stretch>
            <a:fillRect/>
          </a:stretch>
        </p:blipFill>
        <p:spPr>
          <a:xfrm>
            <a:off x="5731475" y="6235141"/>
            <a:ext cx="729049" cy="607541"/>
          </a:xfrm>
          <a:prstGeom prst="rect">
            <a:avLst/>
          </a:prstGeom>
        </p:spPr>
      </p:pic>
      <p:pic>
        <p:nvPicPr>
          <p:cNvPr id="7" name="Picture 6">
            <a:extLst>
              <a:ext uri="{FF2B5EF4-FFF2-40B4-BE49-F238E27FC236}">
                <a16:creationId xmlns:a16="http://schemas.microsoft.com/office/drawing/2014/main" id="{4E549B2B-4FEF-491F-9DF2-EA10F746C643}"/>
              </a:ext>
            </a:extLst>
          </p:cNvPr>
          <p:cNvPicPr>
            <a:picLocks noChangeAspect="1"/>
          </p:cNvPicPr>
          <p:nvPr userDrawn="1"/>
        </p:nvPicPr>
        <p:blipFill>
          <a:blip r:embed="rId15"/>
          <a:stretch>
            <a:fillRect/>
          </a:stretch>
        </p:blipFill>
        <p:spPr>
          <a:xfrm>
            <a:off x="59320" y="628789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dirty="0"/>
          </a:p>
        </p:txBody>
      </p:sp>
      <p:sp>
        <p:nvSpPr>
          <p:cNvPr id="87" name="Google Shape;87;p1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E0C36580-8B75-4DA0-8CFE-A1E2C8128EDD}"/>
              </a:ext>
            </a:extLst>
          </p:cNvPr>
          <p:cNvPicPr>
            <a:picLocks noChangeAspect="1"/>
          </p:cNvPicPr>
          <p:nvPr userDrawn="1"/>
        </p:nvPicPr>
        <p:blipFill>
          <a:blip r:embed="rId13"/>
          <a:stretch>
            <a:fillRect/>
          </a:stretch>
        </p:blipFill>
        <p:spPr>
          <a:xfrm>
            <a:off x="11395300" y="6599447"/>
            <a:ext cx="762000" cy="142875"/>
          </a:xfrm>
          <a:prstGeom prst="rect">
            <a:avLst/>
          </a:prstGeom>
        </p:spPr>
      </p:pic>
      <p:pic>
        <p:nvPicPr>
          <p:cNvPr id="5" name="Picture 4">
            <a:extLst>
              <a:ext uri="{FF2B5EF4-FFF2-40B4-BE49-F238E27FC236}">
                <a16:creationId xmlns:a16="http://schemas.microsoft.com/office/drawing/2014/main" id="{4E4F9640-EAAC-4DB0-BF05-CAA077983BDD}"/>
              </a:ext>
            </a:extLst>
          </p:cNvPr>
          <p:cNvPicPr>
            <a:picLocks noChangeAspect="1"/>
          </p:cNvPicPr>
          <p:nvPr userDrawn="1"/>
        </p:nvPicPr>
        <p:blipFill>
          <a:blip r:embed="rId14"/>
          <a:stretch>
            <a:fillRect/>
          </a:stretch>
        </p:blipFill>
        <p:spPr>
          <a:xfrm>
            <a:off x="5785795" y="6341076"/>
            <a:ext cx="620309" cy="516924"/>
          </a:xfrm>
          <a:prstGeom prst="rect">
            <a:avLst/>
          </a:prstGeom>
        </p:spPr>
      </p:pic>
      <p:pic>
        <p:nvPicPr>
          <p:cNvPr id="7" name="Picture 6">
            <a:extLst>
              <a:ext uri="{FF2B5EF4-FFF2-40B4-BE49-F238E27FC236}">
                <a16:creationId xmlns:a16="http://schemas.microsoft.com/office/drawing/2014/main" id="{4BEC6AFA-E996-446A-A4AA-3EEAD7B4D267}"/>
              </a:ext>
            </a:extLst>
          </p:cNvPr>
          <p:cNvPicPr>
            <a:picLocks noChangeAspect="1"/>
          </p:cNvPicPr>
          <p:nvPr userDrawn="1"/>
        </p:nvPicPr>
        <p:blipFill>
          <a:blip r:embed="rId15"/>
          <a:stretch>
            <a:fillRect/>
          </a:stretch>
        </p:blipFill>
        <p:spPr>
          <a:xfrm>
            <a:off x="41138"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5"/>
          <p:cNvSpPr txBox="1">
            <a:spLocks noGrp="1"/>
          </p:cNvSpPr>
          <p:nvPr>
            <p:ph type="title"/>
          </p:nvPr>
        </p:nvSpPr>
        <p:spPr>
          <a:xfrm>
            <a:off x="547052" y="18222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3</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34" name="Google Shape;134;p25"/>
          <p:cNvSpPr txBox="1">
            <a:spLocks noGrp="1"/>
          </p:cNvSpPr>
          <p:nvPr>
            <p:ph type="body" idx="1"/>
          </p:nvPr>
        </p:nvSpPr>
        <p:spPr>
          <a:xfrm>
            <a:off x="484908" y="1760875"/>
            <a:ext cx="10965600" cy="49149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Clr>
                <a:schemeClr val="dk1"/>
              </a:buClr>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This lesson will take approximately </a:t>
            </a:r>
            <a:r>
              <a:rPr lang="en-US" sz="1800" dirty="0">
                <a:latin typeface="Century Gothic"/>
                <a:ea typeface="Century Gothic"/>
                <a:cs typeface="Century Gothic"/>
                <a:sym typeface="Century Gothic"/>
              </a:rPr>
              <a:t>50-60</a:t>
            </a:r>
            <a:r>
              <a:rPr lang="en-US" sz="1800" i="0" u="none" strike="noStrike" cap="none" dirty="0">
                <a:solidFill>
                  <a:schemeClr val="dk1"/>
                </a:solidFill>
                <a:latin typeface="Century Gothic"/>
                <a:ea typeface="Century Gothic"/>
                <a:cs typeface="Century Gothic"/>
                <a:sym typeface="Century Gothic"/>
              </a:rPr>
              <a:t> minutes to complete. </a:t>
            </a:r>
            <a:endParaRPr sz="180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The purpose of today’s lesson i</a:t>
            </a:r>
            <a:r>
              <a:rPr lang="en-US" sz="1800" dirty="0">
                <a:latin typeface="Century Gothic"/>
                <a:ea typeface="Century Gothic"/>
                <a:cs typeface="Century Gothic"/>
                <a:sym typeface="Century Gothic"/>
              </a:rPr>
              <a:t>s</a:t>
            </a:r>
            <a:r>
              <a:rPr lang="en-US" sz="1800" i="0" u="none" strike="noStrike" cap="none" dirty="0">
                <a:solidFill>
                  <a:schemeClr val="dk1"/>
                </a:solidFill>
                <a:latin typeface="Century Gothic"/>
                <a:ea typeface="Century Gothic"/>
                <a:cs typeface="Century Gothic"/>
                <a:sym typeface="Century Gothic"/>
              </a:rPr>
              <a:t> </a:t>
            </a:r>
            <a:r>
              <a:rPr lang="en-US" sz="1800" dirty="0">
                <a:latin typeface="Century Gothic"/>
                <a:ea typeface="Century Gothic"/>
                <a:cs typeface="Century Gothic"/>
                <a:sym typeface="Century Gothic"/>
              </a:rPr>
              <a:t>for  students to  practice the routines they learned in Lesson 2. In Lesson 3, students learn one more routine that is a part of every homework assignment and some lessons up through Lesson 9. They also learn how to use the </a:t>
            </a:r>
            <a:r>
              <a:rPr lang="en-US" sz="1800" b="1" dirty="0">
                <a:latin typeface="Century Gothic"/>
                <a:ea typeface="Century Gothic"/>
                <a:cs typeface="Century Gothic"/>
                <a:sym typeface="Century Gothic"/>
              </a:rPr>
              <a:t>Gathering Textual Evidence graphic organizer</a:t>
            </a:r>
            <a:r>
              <a:rPr lang="en-US" sz="1800" dirty="0">
                <a:latin typeface="Century Gothic"/>
                <a:ea typeface="Century Gothic"/>
                <a:cs typeface="Century Gothic"/>
                <a:sym typeface="Century Gothic"/>
              </a:rPr>
              <a:t>. </a:t>
            </a:r>
          </a:p>
          <a:p>
            <a:pPr marL="114300" marR="0" lvl="0" indent="0" algn="l" rtl="0">
              <a:lnSpc>
                <a:spcPct val="90000"/>
              </a:lnSpc>
              <a:spcBef>
                <a:spcPts val="1000"/>
              </a:spcBef>
              <a:spcAft>
                <a:spcPts val="0"/>
              </a:spcAft>
              <a:buClr>
                <a:schemeClr val="dk1"/>
              </a:buClr>
              <a:buSzPts val="1800"/>
              <a:buNone/>
            </a:pPr>
            <a:endParaRPr lang="en-US" sz="1800" b="1" dirty="0">
              <a:latin typeface="Century Gothic"/>
              <a:ea typeface="Century Gothic"/>
              <a:cs typeface="Century Gothic"/>
              <a:sym typeface="Century Gothic"/>
            </a:endParaRPr>
          </a:p>
          <a:p>
            <a:pPr marL="114300" marR="0" lvl="0" indent="0" algn="l" rtl="0">
              <a:lnSpc>
                <a:spcPct val="90000"/>
              </a:lnSpc>
              <a:spcBef>
                <a:spcPts val="1000"/>
              </a:spcBef>
              <a:spcAft>
                <a:spcPts val="0"/>
              </a:spcAft>
              <a:buClr>
                <a:schemeClr val="dk1"/>
              </a:buClr>
              <a:buSzPts val="1800"/>
              <a:buNone/>
            </a:pPr>
            <a:r>
              <a:rPr lang="en-US" sz="1800" b="1" dirty="0">
                <a:latin typeface="Century Gothic"/>
                <a:ea typeface="Century Gothic"/>
                <a:cs typeface="Century Gothic"/>
                <a:sym typeface="Century Gothic"/>
              </a:rPr>
              <a:t>The Learning Targets for students today are:</a:t>
            </a:r>
          </a:p>
          <a:p>
            <a:pPr marR="0" lvl="0" indent="-342900" algn="l" rtl="0">
              <a:lnSpc>
                <a:spcPct val="90000"/>
              </a:lnSpc>
              <a:spcBef>
                <a:spcPts val="1000"/>
              </a:spcBef>
              <a:spcAft>
                <a:spcPts val="0"/>
              </a:spcAft>
              <a:buClr>
                <a:schemeClr val="dk1"/>
              </a:buClr>
              <a:buSzPts val="1800"/>
              <a:buFont typeface="+mj-lt"/>
              <a:buAutoNum type="arabicPeriod"/>
            </a:pPr>
            <a:r>
              <a:rPr lang="en-US" sz="1800" b="1" dirty="0">
                <a:latin typeface="Century Gothic"/>
                <a:ea typeface="Century Gothic"/>
                <a:cs typeface="Century Gothic"/>
                <a:sym typeface="Century Gothic"/>
              </a:rPr>
              <a:t>I can use context clues (in the sentence or on the page) to determine the meaning of words in </a:t>
            </a:r>
            <a:r>
              <a:rPr lang="en-US" sz="1800" b="1" i="1" dirty="0">
                <a:latin typeface="Century Gothic"/>
                <a:ea typeface="Century Gothic"/>
                <a:cs typeface="Century Gothic"/>
                <a:sym typeface="Century Gothic"/>
              </a:rPr>
              <a:t>A Long Walk to Water.</a:t>
            </a:r>
          </a:p>
          <a:p>
            <a:pPr marR="0" lvl="0" indent="-342900" algn="l" rtl="0">
              <a:lnSpc>
                <a:spcPct val="90000"/>
              </a:lnSpc>
              <a:spcBef>
                <a:spcPts val="1000"/>
              </a:spcBef>
              <a:spcAft>
                <a:spcPts val="0"/>
              </a:spcAft>
              <a:buClr>
                <a:schemeClr val="dk1"/>
              </a:buClr>
              <a:buSzPts val="1800"/>
              <a:buFont typeface="+mj-lt"/>
              <a:buAutoNum type="arabicPeriod"/>
            </a:pPr>
            <a:r>
              <a:rPr lang="en-US" sz="1800" b="1" dirty="0">
                <a:latin typeface="Century Gothic"/>
                <a:ea typeface="Century Gothic"/>
                <a:cs typeface="Century Gothic"/>
                <a:sym typeface="Century Gothic"/>
              </a:rPr>
              <a:t>I can break a word into parts in order to determine its meaning and figure out what words it is related to.</a:t>
            </a:r>
            <a:endParaRPr sz="1800" b="1" dirty="0">
              <a:latin typeface="Century Gothic"/>
              <a:ea typeface="Century Gothic"/>
              <a:cs typeface="Century Gothic"/>
              <a:sym typeface="Century Gothic"/>
            </a:endParaRPr>
          </a:p>
          <a:p>
            <a:pPr lvl="0" indent="-342900" rtl="0">
              <a:spcBef>
                <a:spcPts val="1000"/>
              </a:spcBef>
              <a:spcAft>
                <a:spcPts val="0"/>
              </a:spcAft>
              <a:buSzPts val="1800"/>
              <a:buFont typeface="+mj-lt"/>
              <a:buAutoNum type="arabicPeriod"/>
            </a:pPr>
            <a:r>
              <a:rPr lang="en-US" sz="1800" b="1" dirty="0">
                <a:latin typeface="Century Gothic"/>
                <a:ea typeface="Century Gothic"/>
                <a:cs typeface="Century Gothic"/>
                <a:sym typeface="Century Gothic"/>
              </a:rPr>
              <a:t>I can analyze the development of a theme in a novel by identifying challenges to and factors in survival for Salva and Nya in </a:t>
            </a:r>
            <a:r>
              <a:rPr lang="en-US" sz="1800" b="1" i="1" dirty="0">
                <a:latin typeface="Century Gothic"/>
                <a:ea typeface="Century Gothic"/>
                <a:cs typeface="Century Gothic"/>
                <a:sym typeface="Century Gothic"/>
              </a:rPr>
              <a:t>A Long Walk to Water.</a:t>
            </a:r>
            <a:endParaRPr sz="1800" b="1" i="1" dirty="0">
              <a:latin typeface="Century Gothic"/>
              <a:ea typeface="Century Gothic"/>
              <a:cs typeface="Century Gothic"/>
              <a:sym typeface="Century Gothic"/>
            </a:endParaRPr>
          </a:p>
          <a:p>
            <a:pPr lvl="0" indent="-342900" rtl="0">
              <a:spcBef>
                <a:spcPts val="1000"/>
              </a:spcBef>
              <a:spcAft>
                <a:spcPts val="1000"/>
              </a:spcAft>
              <a:buSzPts val="1800"/>
              <a:buFont typeface="+mj-lt"/>
              <a:buAutoNum type="arabicPeriod"/>
            </a:pPr>
            <a:r>
              <a:rPr lang="en-US" sz="1800" b="1" dirty="0">
                <a:latin typeface="Century Gothic"/>
                <a:ea typeface="Century Gothic"/>
                <a:cs typeface="Century Gothic"/>
                <a:sym typeface="Century Gothic"/>
              </a:rPr>
              <a:t>I can cite several pieces of text-based evidence to support my claims about the factors that allowed Salva and Nya to survive in </a:t>
            </a:r>
            <a:r>
              <a:rPr lang="en-US" sz="1800" b="1" i="1" dirty="0">
                <a:latin typeface="Century Gothic"/>
                <a:ea typeface="Century Gothic"/>
                <a:cs typeface="Century Gothic"/>
                <a:sym typeface="Century Gothic"/>
              </a:rPr>
              <a:t>A Long Walk to Water. </a:t>
            </a:r>
            <a:endParaRPr sz="18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graphicFrame>
        <p:nvGraphicFramePr>
          <p:cNvPr id="197" name="Google Shape;197;p34"/>
          <p:cNvGraphicFramePr/>
          <p:nvPr>
            <p:extLst>
              <p:ext uri="{D42A27DB-BD31-4B8C-83A1-F6EECF244321}">
                <p14:modId xmlns:p14="http://schemas.microsoft.com/office/powerpoint/2010/main" val="585844414"/>
              </p:ext>
            </p:extLst>
          </p:nvPr>
        </p:nvGraphicFramePr>
        <p:xfrm>
          <a:off x="184010" y="1202216"/>
          <a:ext cx="11823980" cy="5290128"/>
        </p:xfrm>
        <a:graphic>
          <a:graphicData uri="http://schemas.openxmlformats.org/drawingml/2006/table">
            <a:tbl>
              <a:tblPr>
                <a:noFill/>
                <a:tableStyleId>{91AF41CD-6682-49BF-95DC-4B0A41BD3CD8}</a:tableStyleId>
              </a:tblPr>
              <a:tblGrid>
                <a:gridCol w="2327643">
                  <a:extLst>
                    <a:ext uri="{9D8B030D-6E8A-4147-A177-3AD203B41FA5}">
                      <a16:colId xmlns:a16="http://schemas.microsoft.com/office/drawing/2014/main" val="20000"/>
                    </a:ext>
                  </a:extLst>
                </a:gridCol>
                <a:gridCol w="959814">
                  <a:extLst>
                    <a:ext uri="{9D8B030D-6E8A-4147-A177-3AD203B41FA5}">
                      <a16:colId xmlns:a16="http://schemas.microsoft.com/office/drawing/2014/main" val="20001"/>
                    </a:ext>
                  </a:extLst>
                </a:gridCol>
                <a:gridCol w="8536523">
                  <a:extLst>
                    <a:ext uri="{9D8B030D-6E8A-4147-A177-3AD203B41FA5}">
                      <a16:colId xmlns:a16="http://schemas.microsoft.com/office/drawing/2014/main" val="20002"/>
                    </a:ext>
                  </a:extLst>
                </a:gridCol>
              </a:tblGrid>
              <a:tr h="0">
                <a:tc>
                  <a:txBody>
                    <a:bodyPr/>
                    <a:lstStyle/>
                    <a:p>
                      <a:pPr marL="88900" marR="88900" lvl="0" indent="0" rtl="0">
                        <a:lnSpc>
                          <a:spcPct val="115000"/>
                        </a:lnSpc>
                        <a:spcBef>
                          <a:spcPts val="0"/>
                        </a:spcBef>
                        <a:spcAft>
                          <a:spcPts val="0"/>
                        </a:spcAft>
                        <a:buNone/>
                      </a:pPr>
                      <a:r>
                        <a:rPr lang="en-US" sz="1300" dirty="0">
                          <a:latin typeface="Century Gothic" panose="020B0502020202020204" pitchFamily="34" charset="0"/>
                        </a:rPr>
                        <a:t>Word/Phrase</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300">
                          <a:latin typeface="Century Gothic" panose="020B0502020202020204" pitchFamily="34" charset="0"/>
                        </a:rPr>
                        <a:t>Page</a:t>
                      </a:r>
                      <a:endParaRPr sz="13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rtl="0">
                        <a:lnSpc>
                          <a:spcPct val="115000"/>
                        </a:lnSpc>
                        <a:spcBef>
                          <a:spcPts val="0"/>
                        </a:spcBef>
                        <a:spcAft>
                          <a:spcPts val="0"/>
                        </a:spcAft>
                        <a:buNone/>
                      </a:pPr>
                      <a:r>
                        <a:rPr lang="en-US" sz="1300">
                          <a:latin typeface="Century Gothic" panose="020B0502020202020204" pitchFamily="34" charset="0"/>
                        </a:rPr>
                        <a:t>Definition</a:t>
                      </a:r>
                      <a:endParaRPr sz="13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shrubs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52</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Small bushes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23850">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endured</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52</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33375">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been reduced to</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relentless</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52</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arid</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52</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Dry</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lag</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53</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23850">
                <a:tc>
                  <a:txBody>
                    <a:bodyPr/>
                    <a:lstStyle/>
                    <a:p>
                      <a:pPr marL="88900" marR="88900" lvl="0" indent="0" rtl="0">
                        <a:lnSpc>
                          <a:spcPct val="115000"/>
                        </a:lnSpc>
                        <a:spcBef>
                          <a:spcPts val="0"/>
                        </a:spcBef>
                        <a:spcAft>
                          <a:spcPts val="0"/>
                        </a:spcAft>
                        <a:buNone/>
                      </a:pPr>
                      <a:r>
                        <a:rPr lang="en-US" sz="1200" b="1">
                          <a:latin typeface="Century Gothic" panose="020B0502020202020204" pitchFamily="34" charset="0"/>
                        </a:rPr>
                        <a:t>vulture</a:t>
                      </a:r>
                      <a:endParaRPr sz="12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59</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bird that eats dead animals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corpses</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59</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23850">
                <a:tc>
                  <a:txBody>
                    <a:bodyPr/>
                    <a:lstStyle/>
                    <a:p>
                      <a:pPr marL="88900" marR="88900" lvl="0" indent="0" rtl="0">
                        <a:lnSpc>
                          <a:spcPct val="115000"/>
                        </a:lnSpc>
                        <a:spcBef>
                          <a:spcPts val="0"/>
                        </a:spcBef>
                        <a:spcAft>
                          <a:spcPts val="0"/>
                        </a:spcAft>
                        <a:buNone/>
                      </a:pPr>
                      <a:r>
                        <a:rPr lang="en-US" sz="1200" b="1">
                          <a:latin typeface="Century Gothic" panose="020B0502020202020204" pitchFamily="34" charset="0"/>
                        </a:rPr>
                        <a:t>refugee camp</a:t>
                      </a:r>
                      <a:endParaRPr sz="12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60</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temporary place to live, usually made up of tents, for large numbers of people who have fled their countries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spark of hope</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61</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vision</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61</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23850">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receding</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61</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23850">
                <a:tc>
                  <a:txBody>
                    <a:bodyPr/>
                    <a:lstStyle/>
                    <a:p>
                      <a:pPr marL="88900" marR="88900" lvl="0" indent="0" rtl="0">
                        <a:lnSpc>
                          <a:spcPct val="115000"/>
                        </a:lnSpc>
                        <a:spcBef>
                          <a:spcPts val="0"/>
                        </a:spcBef>
                        <a:spcAft>
                          <a:spcPts val="0"/>
                        </a:spcAft>
                        <a:buNone/>
                      </a:pPr>
                      <a:r>
                        <a:rPr lang="en-US" sz="1200" b="1">
                          <a:latin typeface="Century Gothic" panose="020B0502020202020204" pitchFamily="34" charset="0"/>
                        </a:rPr>
                        <a:t>ritual scarring</a:t>
                      </a:r>
                      <a:endParaRPr sz="12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62</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A scar made on purpose to show identity, a tradition in coming-of-age ceremonies in some places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323850">
                <a:tc>
                  <a:txBody>
                    <a:bodyPr/>
                    <a:lstStyle/>
                    <a:p>
                      <a:pPr marL="88900" marR="88900" lvl="0" indent="0" rtl="0">
                        <a:lnSpc>
                          <a:spcPct val="115000"/>
                        </a:lnSpc>
                        <a:spcBef>
                          <a:spcPts val="0"/>
                        </a:spcBef>
                        <a:spcAft>
                          <a:spcPts val="0"/>
                        </a:spcAft>
                        <a:buNone/>
                      </a:pPr>
                      <a:r>
                        <a:rPr lang="en-US" sz="1200" b="1" dirty="0">
                          <a:latin typeface="Century Gothic" panose="020B0502020202020204" pitchFamily="34" charset="0"/>
                        </a:rPr>
                        <a:t>Other new words you encountered:</a:t>
                      </a:r>
                      <a:endParaRPr sz="12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rtl="0">
                        <a:lnSpc>
                          <a:spcPct val="115000"/>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bl>
          </a:graphicData>
        </a:graphic>
      </p:graphicFrame>
      <p:sp>
        <p:nvSpPr>
          <p:cNvPr id="199" name="Google Shape;199;p34"/>
          <p:cNvSpPr txBox="1"/>
          <p:nvPr/>
        </p:nvSpPr>
        <p:spPr>
          <a:xfrm>
            <a:off x="184010" y="169637"/>
            <a:ext cx="10665300" cy="123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entury Gothic" panose="020B0502020202020204" pitchFamily="34" charset="0"/>
              </a:rPr>
              <a:t>Let’s  look at our </a:t>
            </a:r>
            <a:r>
              <a:rPr lang="en-US" sz="3000" b="1" dirty="0">
                <a:latin typeface="Century Gothic" panose="020B0502020202020204" pitchFamily="34" charset="0"/>
              </a:rPr>
              <a:t>Reader’s Dictionary </a:t>
            </a:r>
            <a:r>
              <a:rPr lang="en-US" sz="3000" dirty="0">
                <a:latin typeface="Century Gothic" panose="020B0502020202020204" pitchFamily="34" charset="0"/>
              </a:rPr>
              <a:t>for Chapters 9 &amp;10</a:t>
            </a:r>
            <a:endParaRPr sz="3000" dirty="0">
              <a:latin typeface="Century Gothic" panose="020B0502020202020204" pitchFamily="34" charset="0"/>
            </a:endParaRPr>
          </a:p>
        </p:txBody>
      </p:sp>
      <p:pic>
        <p:nvPicPr>
          <p:cNvPr id="6" name="Google Shape;162;p29">
            <a:extLst>
              <a:ext uri="{FF2B5EF4-FFF2-40B4-BE49-F238E27FC236}">
                <a16:creationId xmlns:a16="http://schemas.microsoft.com/office/drawing/2014/main" id="{4620A655-AE70-4F28-B41B-CA7C977220EE}"/>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5"/>
          <p:cNvSpPr txBox="1">
            <a:spLocks noGrp="1"/>
          </p:cNvSpPr>
          <p:nvPr>
            <p:ph type="title" idx="4294967295"/>
          </p:nvPr>
        </p:nvSpPr>
        <p:spPr>
          <a:xfrm>
            <a:off x="400710" y="4466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207" name="Google Shape;207;p35"/>
          <p:cNvSpPr txBox="1">
            <a:spLocks noGrp="1"/>
          </p:cNvSpPr>
          <p:nvPr>
            <p:ph type="body" idx="4294967295"/>
          </p:nvPr>
        </p:nvSpPr>
        <p:spPr>
          <a:xfrm>
            <a:off x="693225" y="1784411"/>
            <a:ext cx="10874379" cy="507361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ts val="2800"/>
              <a:buFont typeface="+mj-lt"/>
              <a:buAutoNum type="arabicPeriod"/>
            </a:pPr>
            <a:endParaRPr sz="2400" dirty="0">
              <a:latin typeface="Century Gothic"/>
              <a:ea typeface="Century Gothic"/>
              <a:cs typeface="Century Gothic"/>
              <a:sym typeface="Century Gothic"/>
            </a:endParaRPr>
          </a:p>
          <a:p>
            <a:pPr marL="419100" lvl="0" indent="-342900" rtl="0">
              <a:spcBef>
                <a:spcPts val="0"/>
              </a:spcBef>
              <a:spcAft>
                <a:spcPts val="0"/>
              </a:spcAft>
              <a:buSzPct val="100000"/>
              <a:buFont typeface="+mj-lt"/>
              <a:buAutoNum type="arabicPeriod"/>
            </a:pPr>
            <a:r>
              <a:rPr lang="en-US" sz="2000" b="1" dirty="0">
                <a:latin typeface="Century Gothic"/>
                <a:ea typeface="Century Gothic"/>
                <a:cs typeface="Century Gothic"/>
                <a:sym typeface="Century Gothic"/>
              </a:rPr>
              <a:t>I can use context clues (in the sentence or on the page) to determine the meaning of words in </a:t>
            </a:r>
            <a:r>
              <a:rPr lang="en-US" sz="2000" b="1" i="1" dirty="0">
                <a:latin typeface="Century Gothic"/>
                <a:ea typeface="Century Gothic"/>
                <a:cs typeface="Century Gothic"/>
                <a:sym typeface="Century Gothic"/>
              </a:rPr>
              <a:t>A Long Walk to Water.</a:t>
            </a:r>
          </a:p>
          <a:p>
            <a:pPr marL="419100" lvl="0" indent="-342900" rtl="0">
              <a:spcBef>
                <a:spcPts val="0"/>
              </a:spcBef>
              <a:spcAft>
                <a:spcPts val="0"/>
              </a:spcAft>
              <a:buSzPct val="100000"/>
              <a:buFont typeface="+mj-lt"/>
              <a:buAutoNum type="arabicPeriod"/>
            </a:pPr>
            <a:endParaRPr lang="en-US" sz="2000" b="1" i="1" dirty="0">
              <a:latin typeface="Century Gothic"/>
              <a:ea typeface="Century Gothic"/>
              <a:cs typeface="Century Gothic"/>
              <a:sym typeface="Century Gothic"/>
            </a:endParaRPr>
          </a:p>
          <a:p>
            <a:pPr marL="419100" lvl="0" indent="-342900" rtl="0">
              <a:spcBef>
                <a:spcPts val="0"/>
              </a:spcBef>
              <a:spcAft>
                <a:spcPts val="0"/>
              </a:spcAft>
              <a:buSzPct val="100000"/>
              <a:buFont typeface="+mj-lt"/>
              <a:buAutoNum type="arabicPeriod"/>
            </a:pPr>
            <a:r>
              <a:rPr lang="en-US" sz="2000" b="1" dirty="0">
                <a:latin typeface="Century Gothic"/>
                <a:ea typeface="Century Gothic"/>
                <a:cs typeface="Century Gothic"/>
                <a:sym typeface="Century Gothic"/>
              </a:rPr>
              <a:t>I can break a word into parts in order to determine its meaning and figure out what words it is related to.</a:t>
            </a:r>
            <a:endParaRPr sz="2000" b="1" dirty="0">
              <a:latin typeface="Century Gothic"/>
              <a:ea typeface="Century Gothic"/>
              <a:cs typeface="Century Gothic"/>
              <a:sym typeface="Century Gothic"/>
            </a:endParaRPr>
          </a:p>
          <a:p>
            <a:pPr lvl="0" indent="-342900" rtl="0">
              <a:spcBef>
                <a:spcPts val="1000"/>
              </a:spcBef>
              <a:spcAft>
                <a:spcPts val="0"/>
              </a:spcAft>
              <a:buSzPct val="100000"/>
              <a:buFont typeface="+mj-lt"/>
              <a:buAutoNum type="arabicPeriod"/>
            </a:pPr>
            <a:r>
              <a:rPr lang="en-US" sz="2000" b="1" dirty="0">
                <a:latin typeface="Century Gothic"/>
                <a:ea typeface="Century Gothic"/>
                <a:cs typeface="Century Gothic"/>
                <a:sym typeface="Century Gothic"/>
              </a:rPr>
              <a:t>I can analyze the development of a theme in a novel by identifying challenges to and factors in survival for Salva and Nya in </a:t>
            </a:r>
            <a:r>
              <a:rPr lang="en-US" sz="2000" b="1" i="1" dirty="0">
                <a:latin typeface="Century Gothic"/>
                <a:ea typeface="Century Gothic"/>
                <a:cs typeface="Century Gothic"/>
                <a:sym typeface="Century Gothic"/>
              </a:rPr>
              <a:t>A Long Walk to Water.</a:t>
            </a:r>
            <a:endParaRPr sz="2000" b="1" i="1" dirty="0">
              <a:latin typeface="Century Gothic"/>
              <a:ea typeface="Century Gothic"/>
              <a:cs typeface="Century Gothic"/>
              <a:sym typeface="Century Gothic"/>
            </a:endParaRPr>
          </a:p>
          <a:p>
            <a:pPr lvl="0" indent="-342900" rtl="0">
              <a:spcBef>
                <a:spcPts val="1000"/>
              </a:spcBef>
              <a:spcAft>
                <a:spcPts val="0"/>
              </a:spcAft>
              <a:buSzPct val="100000"/>
              <a:buFont typeface="+mj-lt"/>
              <a:buAutoNum type="arabicPeriod"/>
            </a:pPr>
            <a:r>
              <a:rPr lang="en-US" sz="2000" b="1" dirty="0">
                <a:latin typeface="Century Gothic"/>
                <a:ea typeface="Century Gothic"/>
                <a:cs typeface="Century Gothic"/>
                <a:sym typeface="Century Gothic"/>
              </a:rPr>
              <a:t>I can cite several pieces of text-based evidence to support my claims about the factors that allowed Salva and Nya to survive in </a:t>
            </a:r>
            <a:r>
              <a:rPr lang="en-US" sz="2000" b="1" i="1" dirty="0">
                <a:latin typeface="Century Gothic"/>
                <a:ea typeface="Century Gothic"/>
                <a:cs typeface="Century Gothic"/>
                <a:sym typeface="Century Gothic"/>
              </a:rPr>
              <a:t>A Long Walk to Water. </a:t>
            </a:r>
            <a:endParaRPr sz="2000" b="1" dirty="0">
              <a:latin typeface="Century Gothic"/>
              <a:ea typeface="Century Gothic"/>
              <a:cs typeface="Century Gothic"/>
              <a:sym typeface="Century Gothic"/>
            </a:endParaRPr>
          </a:p>
          <a:p>
            <a:pPr lvl="0" indent="-457200" rtl="0">
              <a:spcBef>
                <a:spcPts val="1000"/>
              </a:spcBef>
              <a:spcAft>
                <a:spcPts val="0"/>
              </a:spcAft>
              <a:buClr>
                <a:schemeClr val="dk1"/>
              </a:buClr>
              <a:buSzPct val="100000"/>
              <a:buFont typeface="+mj-lt"/>
              <a:buAutoNum type="arabicPeriod"/>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5" name="Google Shape;162;p29">
            <a:extLst>
              <a:ext uri="{FF2B5EF4-FFF2-40B4-BE49-F238E27FC236}">
                <a16:creationId xmlns:a16="http://schemas.microsoft.com/office/drawing/2014/main" id="{F2D9C7EB-4A3E-4D53-AC25-9F566AC55C7B}"/>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pic>
        <p:nvPicPr>
          <p:cNvPr id="2" name="Picture 2">
            <a:extLst>
              <a:ext uri="{FF2B5EF4-FFF2-40B4-BE49-F238E27FC236}">
                <a16:creationId xmlns:a16="http://schemas.microsoft.com/office/drawing/2014/main" id="{B9B23264-F718-4E57-8441-B53CA850D14D}"/>
              </a:ext>
            </a:extLst>
          </p:cNvPr>
          <p:cNvPicPr>
            <a:picLocks noChangeAspect="1"/>
          </p:cNvPicPr>
          <p:nvPr/>
        </p:nvPicPr>
        <p:blipFill>
          <a:blip r:embed="rId4"/>
          <a:stretch>
            <a:fillRect/>
          </a:stretch>
        </p:blipFill>
        <p:spPr>
          <a:xfrm>
            <a:off x="10972686" y="5961549"/>
            <a:ext cx="803614" cy="6236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title"/>
          </p:nvPr>
        </p:nvSpPr>
        <p:spPr>
          <a:xfrm>
            <a:off x="693225" y="4466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panose="020B0502020202020204" pitchFamily="34" charset="0"/>
                <a:ea typeface="Century Gothic"/>
                <a:cs typeface="Century Gothic"/>
                <a:sym typeface="Century Gothic"/>
              </a:rPr>
              <a:t>Let’s work on Anchor Charts!</a:t>
            </a:r>
            <a:endParaRPr sz="3400" i="0" u="none" strike="noStrike" cap="none" dirty="0">
              <a:solidFill>
                <a:schemeClr val="dk1"/>
              </a:solidFill>
              <a:latin typeface="Century Gothic" panose="020B0502020202020204" pitchFamily="34" charset="0"/>
              <a:ea typeface="Century Gothic"/>
              <a:cs typeface="Century Gothic"/>
              <a:sym typeface="Century Gothic"/>
            </a:endParaRPr>
          </a:p>
        </p:txBody>
      </p:sp>
      <p:sp>
        <p:nvSpPr>
          <p:cNvPr id="215" name="Google Shape;215;p36"/>
          <p:cNvSpPr txBox="1">
            <a:spLocks noGrp="1"/>
          </p:cNvSpPr>
          <p:nvPr>
            <p:ph type="body" idx="1"/>
          </p:nvPr>
        </p:nvSpPr>
        <p:spPr>
          <a:xfrm>
            <a:off x="693225" y="1608982"/>
            <a:ext cx="10865501" cy="5070983"/>
          </a:xfrm>
          <a:prstGeom prst="rect">
            <a:avLst/>
          </a:prstGeom>
          <a:noFill/>
          <a:ln>
            <a:noFill/>
          </a:ln>
        </p:spPr>
        <p:txBody>
          <a:bodyPr spcFirstLastPara="1" wrap="square" lIns="91425" tIns="45700" rIns="91425" bIns="45700" anchor="t" anchorCtr="0">
            <a:noAutofit/>
          </a:bodyPr>
          <a:lstStyle/>
          <a:p>
            <a:pPr marL="457200" lvl="0" indent="-419100" rtl="0">
              <a:spcBef>
                <a:spcPts val="1000"/>
              </a:spcBef>
              <a:spcAft>
                <a:spcPts val="0"/>
              </a:spcAft>
              <a:buSzPts val="3000"/>
              <a:buFont typeface="Arial"/>
              <a:buAutoNum type="arabicPeriod"/>
            </a:pPr>
            <a:r>
              <a:rPr lang="en-US" sz="3000" dirty="0">
                <a:latin typeface="Century Gothic" panose="020B0502020202020204" pitchFamily="34" charset="0"/>
                <a:ea typeface="Arial"/>
                <a:cs typeface="Arial"/>
                <a:sym typeface="Arial"/>
              </a:rPr>
              <a:t>While most of you work on the </a:t>
            </a:r>
            <a:r>
              <a:rPr lang="en-US" sz="3000" b="1" dirty="0">
                <a:latin typeface="Century Gothic" panose="020B0502020202020204" pitchFamily="34" charset="0"/>
                <a:ea typeface="Arial"/>
                <a:cs typeface="Arial"/>
                <a:sym typeface="Arial"/>
              </a:rPr>
              <a:t>Survival anchor chart,</a:t>
            </a:r>
            <a:r>
              <a:rPr lang="en-US" sz="3000" dirty="0">
                <a:latin typeface="Century Gothic" panose="020B0502020202020204" pitchFamily="34" charset="0"/>
                <a:ea typeface="Arial"/>
                <a:cs typeface="Arial"/>
                <a:sym typeface="Arial"/>
              </a:rPr>
              <a:t> one pair will work on the</a:t>
            </a:r>
            <a:r>
              <a:rPr lang="en-US" sz="3000" b="1" dirty="0">
                <a:latin typeface="Century Gothic" panose="020B0502020202020204" pitchFamily="34" charset="0"/>
                <a:ea typeface="Arial"/>
                <a:cs typeface="Arial"/>
                <a:sym typeface="Arial"/>
              </a:rPr>
              <a:t> Salva/Nya chart</a:t>
            </a:r>
            <a:r>
              <a:rPr lang="en-US" sz="3000" dirty="0">
                <a:latin typeface="Century Gothic" panose="020B0502020202020204" pitchFamily="34" charset="0"/>
                <a:ea typeface="Arial"/>
                <a:cs typeface="Arial"/>
                <a:sym typeface="Arial"/>
              </a:rPr>
              <a:t>. </a:t>
            </a:r>
            <a:endParaRPr sz="3000" dirty="0">
              <a:latin typeface="Century Gothic" panose="020B0502020202020204" pitchFamily="34" charset="0"/>
              <a:ea typeface="Arial"/>
              <a:cs typeface="Arial"/>
              <a:sym typeface="Arial"/>
            </a:endParaRPr>
          </a:p>
          <a:p>
            <a:pPr marL="457200" lvl="0" indent="0" rtl="0">
              <a:spcBef>
                <a:spcPts val="1000"/>
              </a:spcBef>
              <a:spcAft>
                <a:spcPts val="0"/>
              </a:spcAft>
              <a:buNone/>
            </a:pPr>
            <a:endParaRPr sz="1800" dirty="0">
              <a:latin typeface="Century Gothic" panose="020B0502020202020204" pitchFamily="34" charset="0"/>
              <a:ea typeface="Arial"/>
              <a:cs typeface="Arial"/>
              <a:sym typeface="Arial"/>
            </a:endParaRPr>
          </a:p>
          <a:p>
            <a:pPr marL="552450" lvl="0" indent="-514350" rtl="0">
              <a:spcBef>
                <a:spcPts val="1000"/>
              </a:spcBef>
              <a:spcAft>
                <a:spcPts val="0"/>
              </a:spcAft>
              <a:buSzPts val="3000"/>
              <a:buFont typeface="+mj-lt"/>
              <a:buAutoNum type="arabicPeriod" startAt="2"/>
            </a:pPr>
            <a:r>
              <a:rPr lang="en-US" sz="3000" dirty="0">
                <a:latin typeface="Century Gothic" panose="020B0502020202020204" pitchFamily="34" charset="0"/>
                <a:ea typeface="Arial"/>
                <a:cs typeface="Arial"/>
                <a:sym typeface="Arial"/>
              </a:rPr>
              <a:t>This pair will be teaching the class. A new pair will have this job each day.</a:t>
            </a:r>
            <a:endParaRPr sz="3000" dirty="0">
              <a:latin typeface="Century Gothic" panose="020B0502020202020204" pitchFamily="34" charset="0"/>
              <a:ea typeface="Arial"/>
              <a:cs typeface="Arial"/>
              <a:sym typeface="Arial"/>
            </a:endParaRPr>
          </a:p>
          <a:p>
            <a:pPr marL="457200" lvl="0" indent="0" rtl="0">
              <a:spcBef>
                <a:spcPts val="1000"/>
              </a:spcBef>
              <a:spcAft>
                <a:spcPts val="0"/>
              </a:spcAft>
              <a:buNone/>
            </a:pPr>
            <a:endParaRPr sz="1800" dirty="0">
              <a:latin typeface="Century Gothic" panose="020B0502020202020204" pitchFamily="34" charset="0"/>
              <a:ea typeface="Arial"/>
              <a:cs typeface="Arial"/>
              <a:sym typeface="Arial"/>
            </a:endParaRPr>
          </a:p>
          <a:p>
            <a:pPr marL="552450" lvl="0" indent="-514350" rtl="0">
              <a:spcBef>
                <a:spcPts val="1000"/>
              </a:spcBef>
              <a:spcAft>
                <a:spcPts val="0"/>
              </a:spcAft>
              <a:buSzPts val="3000"/>
              <a:buFont typeface="+mj-lt"/>
              <a:buAutoNum type="arabicPeriod" startAt="3"/>
            </a:pPr>
            <a:r>
              <a:rPr lang="en-US" sz="3000" dirty="0">
                <a:latin typeface="Century Gothic" panose="020B0502020202020204" pitchFamily="34" charset="0"/>
                <a:ea typeface="Arial"/>
                <a:cs typeface="Arial"/>
                <a:sym typeface="Arial"/>
              </a:rPr>
              <a:t>Work with seat partners to discuss what you might add to the </a:t>
            </a:r>
            <a:r>
              <a:rPr lang="en-US" sz="3000" b="1" dirty="0">
                <a:latin typeface="Century Gothic" panose="020B0502020202020204" pitchFamily="34" charset="0"/>
                <a:ea typeface="Arial"/>
                <a:cs typeface="Arial"/>
                <a:sym typeface="Arial"/>
              </a:rPr>
              <a:t>Survival anchor chart </a:t>
            </a:r>
            <a:r>
              <a:rPr lang="en-US" sz="3000" dirty="0">
                <a:latin typeface="Century Gothic" panose="020B0502020202020204" pitchFamily="34" charset="0"/>
                <a:ea typeface="Arial"/>
                <a:cs typeface="Arial"/>
                <a:sym typeface="Arial"/>
              </a:rPr>
              <a:t>from last night’s reading.</a:t>
            </a:r>
            <a:endParaRPr sz="3000" dirty="0">
              <a:latin typeface="Century Gothic" panose="020B0502020202020204" pitchFamily="34" charset="0"/>
              <a:ea typeface="Arial"/>
              <a:cs typeface="Arial"/>
              <a:sym typeface="Arial"/>
            </a:endParaRPr>
          </a:p>
          <a:p>
            <a:pPr marL="457200" lvl="0" indent="0" rtl="0">
              <a:spcBef>
                <a:spcPts val="1000"/>
              </a:spcBef>
              <a:spcAft>
                <a:spcPts val="0"/>
              </a:spcAft>
              <a:buNone/>
            </a:pPr>
            <a:endParaRPr sz="1800" dirty="0">
              <a:latin typeface="Century Gothic" panose="020B0502020202020204" pitchFamily="34" charset="0"/>
              <a:ea typeface="Arial"/>
              <a:cs typeface="Arial"/>
              <a:sym typeface="Arial"/>
            </a:endParaRPr>
          </a:p>
          <a:p>
            <a:pPr marL="552450" lvl="0" indent="-514350" rtl="0">
              <a:spcBef>
                <a:spcPts val="1000"/>
              </a:spcBef>
              <a:spcAft>
                <a:spcPts val="0"/>
              </a:spcAft>
              <a:buSzPts val="3000"/>
              <a:buFont typeface="+mj-lt"/>
              <a:buAutoNum type="arabicPeriod" startAt="4"/>
            </a:pPr>
            <a:r>
              <a:rPr lang="en-US" sz="3000" dirty="0">
                <a:latin typeface="Century Gothic" panose="020B0502020202020204" pitchFamily="34" charset="0"/>
                <a:ea typeface="Arial"/>
                <a:cs typeface="Arial"/>
                <a:sym typeface="Arial"/>
              </a:rPr>
              <a:t>Use your </a:t>
            </a:r>
            <a:r>
              <a:rPr lang="en-US" sz="3000" b="1" dirty="0">
                <a:latin typeface="Century Gothic" panose="020B0502020202020204" pitchFamily="34" charset="0"/>
                <a:ea typeface="Arial"/>
                <a:cs typeface="Arial"/>
                <a:sym typeface="Arial"/>
              </a:rPr>
              <a:t>Reader’s Notes </a:t>
            </a:r>
            <a:r>
              <a:rPr lang="en-US" sz="3000" dirty="0">
                <a:latin typeface="Century Gothic" panose="020B0502020202020204" pitchFamily="34" charset="0"/>
                <a:ea typeface="Arial"/>
                <a:cs typeface="Arial"/>
                <a:sym typeface="Arial"/>
              </a:rPr>
              <a:t>for Chapter 7 &amp; 8 to do this.</a:t>
            </a:r>
            <a:endParaRPr sz="3000" dirty="0">
              <a:latin typeface="Century Gothic" panose="020B0502020202020204" pitchFamily="34" charset="0"/>
              <a:ea typeface="Arial"/>
              <a:cs typeface="Arial"/>
              <a:sym typeface="Arial"/>
            </a:endParaRPr>
          </a:p>
          <a:p>
            <a:pPr marL="0" lvl="0" indent="0" rtl="0">
              <a:spcBef>
                <a:spcPts val="1000"/>
              </a:spcBef>
              <a:spcAft>
                <a:spcPts val="0"/>
              </a:spcAft>
              <a:buNone/>
            </a:pPr>
            <a:endParaRPr sz="3000" dirty="0">
              <a:latin typeface="Century Gothic" panose="020B0502020202020204" pitchFamily="34" charset="0"/>
              <a:ea typeface="Arial"/>
              <a:cs typeface="Arial"/>
              <a:sym typeface="Arial"/>
            </a:endParaRPr>
          </a:p>
          <a:p>
            <a:pPr marL="0" lvl="0" indent="0">
              <a:spcBef>
                <a:spcPts val="1000"/>
              </a:spcBef>
              <a:spcAft>
                <a:spcPts val="0"/>
              </a:spcAft>
              <a:buClr>
                <a:schemeClr val="dk1"/>
              </a:buClr>
              <a:buSzPts val="1100"/>
              <a:buFont typeface="Arial"/>
              <a:buNone/>
            </a:pPr>
            <a:endParaRPr sz="1100" dirty="0">
              <a:latin typeface="Century Gothic" panose="020B0502020202020204" pitchFamily="34" charset="0"/>
              <a:ea typeface="Arial"/>
              <a:cs typeface="Arial"/>
              <a:sym typeface="Arial"/>
            </a:endParaRPr>
          </a:p>
          <a:p>
            <a:pPr marL="0" lvl="0" indent="0">
              <a:spcBef>
                <a:spcPts val="1000"/>
              </a:spcBef>
              <a:spcAft>
                <a:spcPts val="0"/>
              </a:spcAft>
              <a:buClr>
                <a:schemeClr val="dk1"/>
              </a:buClr>
              <a:buSzPts val="1100"/>
              <a:buFont typeface="Arial"/>
              <a:buNone/>
            </a:pPr>
            <a:endParaRPr sz="1100" dirty="0">
              <a:latin typeface="Century Gothic" panose="020B0502020202020204" pitchFamily="34" charset="0"/>
              <a:ea typeface="Arial"/>
              <a:cs typeface="Arial"/>
              <a:sym typeface="Arial"/>
            </a:endParaRPr>
          </a:p>
          <a:p>
            <a:pPr marL="0" lvl="0" indent="0">
              <a:spcBef>
                <a:spcPts val="1000"/>
              </a:spcBef>
              <a:spcAft>
                <a:spcPts val="0"/>
              </a:spcAft>
              <a:buClr>
                <a:schemeClr val="dk1"/>
              </a:buClr>
              <a:buSzPts val="1100"/>
              <a:buFont typeface="Arial"/>
              <a:buNone/>
            </a:pPr>
            <a:endParaRPr sz="1100" dirty="0">
              <a:latin typeface="Century Gothic" panose="020B0502020202020204" pitchFamily="34" charset="0"/>
              <a:ea typeface="Arial"/>
              <a:cs typeface="Arial"/>
              <a:sym typeface="Arial"/>
            </a:endParaRPr>
          </a:p>
          <a:p>
            <a:pPr marL="0" lvl="0" indent="0">
              <a:spcBef>
                <a:spcPts val="1000"/>
              </a:spcBef>
              <a:spcAft>
                <a:spcPts val="0"/>
              </a:spcAft>
              <a:buNone/>
            </a:pPr>
            <a:endParaRPr sz="2400" dirty="0">
              <a:latin typeface="Century Gothic" panose="020B0502020202020204" pitchFamily="34" charset="0"/>
              <a:ea typeface="Century Gothic"/>
              <a:cs typeface="Century Gothic"/>
              <a:sym typeface="Century Gothic"/>
            </a:endParaRPr>
          </a:p>
          <a:p>
            <a:pPr marL="0" lvl="0" indent="0" rtl="0">
              <a:spcBef>
                <a:spcPts val="1000"/>
              </a:spcBef>
              <a:spcAft>
                <a:spcPts val="0"/>
              </a:spcAft>
              <a:buNone/>
            </a:pPr>
            <a:endParaRPr sz="1100" b="1" dirty="0">
              <a:latin typeface="Century Gothic" panose="020B0502020202020204" pitchFamily="34" charset="0"/>
              <a:ea typeface="Arial"/>
              <a:cs typeface="Arial"/>
              <a:sym typeface="Arial"/>
            </a:endParaRPr>
          </a:p>
          <a:p>
            <a:pPr marL="0" marR="0" lvl="0" indent="0" algn="l" rtl="0">
              <a:lnSpc>
                <a:spcPct val="90000"/>
              </a:lnSpc>
              <a:spcBef>
                <a:spcPts val="1000"/>
              </a:spcBef>
              <a:spcAft>
                <a:spcPts val="0"/>
              </a:spcAft>
              <a:buNone/>
            </a:pPr>
            <a:endParaRPr sz="2600" dirty="0">
              <a:latin typeface="Century Gothic" panose="020B0502020202020204" pitchFamily="34" charset="0"/>
              <a:ea typeface="Century Gothic"/>
              <a:cs typeface="Century Gothic"/>
              <a:sym typeface="Century Gothic"/>
            </a:endParaRPr>
          </a:p>
        </p:txBody>
      </p:sp>
      <p:pic>
        <p:nvPicPr>
          <p:cNvPr id="5" name="Google Shape;162;p29">
            <a:extLst>
              <a:ext uri="{FF2B5EF4-FFF2-40B4-BE49-F238E27FC236}">
                <a16:creationId xmlns:a16="http://schemas.microsoft.com/office/drawing/2014/main" id="{6B678B5B-B0CC-40A8-88AC-AA6ADD873FF9}"/>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7"/>
          <p:cNvSpPr txBox="1">
            <a:spLocks noGrp="1"/>
          </p:cNvSpPr>
          <p:nvPr>
            <p:ph type="title"/>
          </p:nvPr>
        </p:nvSpPr>
        <p:spPr>
          <a:xfrm>
            <a:off x="693225" y="5988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connect with your Kenya Discussion partner</a:t>
            </a:r>
            <a:endParaRPr sz="3400" i="0" u="none" strike="noStrike" cap="none" dirty="0">
              <a:solidFill>
                <a:schemeClr val="dk1"/>
              </a:solidFill>
              <a:latin typeface="Century Gothic"/>
              <a:ea typeface="Century Gothic"/>
              <a:cs typeface="Century Gothic"/>
              <a:sym typeface="Century Gothic"/>
            </a:endParaRPr>
          </a:p>
        </p:txBody>
      </p:sp>
      <p:sp>
        <p:nvSpPr>
          <p:cNvPr id="223" name="Google Shape;223;p37"/>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endParaRPr sz="2400" dirty="0">
              <a:latin typeface="Century Gothic"/>
              <a:ea typeface="Century Gothic"/>
              <a:cs typeface="Century Gothic"/>
              <a:sym typeface="Century Gothic"/>
            </a:endParaRPr>
          </a:p>
          <a:p>
            <a:pPr marL="457200" lvl="0" indent="-419100" rtl="0">
              <a:spcBef>
                <a:spcPts val="1000"/>
              </a:spcBef>
              <a:spcAft>
                <a:spcPts val="0"/>
              </a:spcAft>
              <a:buSzPts val="3000"/>
              <a:buFont typeface="Century Gothic"/>
              <a:buAutoNum type="arabicPeriod"/>
            </a:pPr>
            <a:r>
              <a:rPr lang="en-US" sz="3000" dirty="0">
                <a:latin typeface="Century Gothic"/>
                <a:ea typeface="Century Gothic"/>
                <a:cs typeface="Century Gothic"/>
                <a:sym typeface="Century Gothic"/>
              </a:rPr>
              <a:t>Find and sit with your Kenya discussion partner.</a:t>
            </a:r>
            <a:endParaRPr sz="3000" dirty="0">
              <a:latin typeface="Century Gothic"/>
              <a:ea typeface="Century Gothic"/>
              <a:cs typeface="Century Gothic"/>
              <a:sym typeface="Century Gothic"/>
            </a:endParaRPr>
          </a:p>
          <a:p>
            <a:pPr marL="457200" lvl="0" indent="0" rtl="0">
              <a:spcBef>
                <a:spcPts val="1000"/>
              </a:spcBef>
              <a:spcAft>
                <a:spcPts val="0"/>
              </a:spcAft>
              <a:buNone/>
            </a:pPr>
            <a:endParaRPr sz="3000" dirty="0">
              <a:latin typeface="Century Gothic"/>
              <a:ea typeface="Century Gothic"/>
              <a:cs typeface="Century Gothic"/>
              <a:sym typeface="Century Gothic"/>
            </a:endParaRPr>
          </a:p>
          <a:p>
            <a:pPr marL="552450" lvl="0" indent="-514350" rtl="0">
              <a:spcBef>
                <a:spcPts val="1000"/>
              </a:spcBef>
              <a:spcAft>
                <a:spcPts val="0"/>
              </a:spcAft>
              <a:buSzPts val="3000"/>
              <a:buFont typeface="+mj-lt"/>
              <a:buAutoNum type="arabicPeriod" startAt="2"/>
            </a:pPr>
            <a:r>
              <a:rPr lang="en-US" sz="3000" dirty="0">
                <a:latin typeface="Century Gothic"/>
                <a:ea typeface="Century Gothic"/>
                <a:cs typeface="Century Gothic"/>
                <a:sym typeface="Century Gothic"/>
              </a:rPr>
              <a:t>Have out your </a:t>
            </a:r>
            <a:r>
              <a:rPr lang="en-US" sz="3000" b="1" dirty="0">
                <a:latin typeface="Century Gothic"/>
                <a:ea typeface="Century Gothic"/>
                <a:cs typeface="Century Gothic"/>
                <a:sym typeface="Century Gothic"/>
              </a:rPr>
              <a:t>Gathering Textual Evidence graphic organizer.</a:t>
            </a:r>
            <a:endParaRPr sz="3000" b="1" dirty="0">
              <a:latin typeface="Century Gothic"/>
              <a:ea typeface="Century Gothic"/>
              <a:cs typeface="Century Gothic"/>
              <a:sym typeface="Century Gothic"/>
            </a:endParaRPr>
          </a:p>
          <a:p>
            <a:pPr marL="457200" lvl="0" indent="0" rtl="0">
              <a:spcBef>
                <a:spcPts val="1000"/>
              </a:spcBef>
              <a:spcAft>
                <a:spcPts val="0"/>
              </a:spcAft>
              <a:buNone/>
            </a:pPr>
            <a:endParaRPr sz="3000" b="1" dirty="0">
              <a:latin typeface="Century Gothic"/>
              <a:ea typeface="Century Gothic"/>
              <a:cs typeface="Century Gothic"/>
              <a:sym typeface="Century Gothic"/>
            </a:endParaRPr>
          </a:p>
          <a:p>
            <a:pPr marL="0" lvl="0" indent="0" rtl="0">
              <a:spcBef>
                <a:spcPts val="1000"/>
              </a:spcBef>
              <a:spcAft>
                <a:spcPts val="0"/>
              </a:spcAft>
              <a:buNone/>
            </a:pPr>
            <a:r>
              <a:rPr lang="en-US" sz="3000" dirty="0">
                <a:latin typeface="Century Gothic"/>
                <a:ea typeface="Century Gothic"/>
                <a:cs typeface="Century Gothic"/>
                <a:sym typeface="Century Gothic"/>
              </a:rPr>
              <a:t>3. </a:t>
            </a:r>
            <a:r>
              <a:rPr lang="en-US" sz="3000" b="1" dirty="0">
                <a:latin typeface="Century Gothic"/>
                <a:ea typeface="Century Gothic"/>
                <a:cs typeface="Century Gothic"/>
                <a:sym typeface="Century Gothic"/>
              </a:rPr>
              <a:t> </a:t>
            </a:r>
            <a:r>
              <a:rPr lang="en-US" sz="3000" dirty="0">
                <a:latin typeface="Century Gothic"/>
                <a:ea typeface="Century Gothic"/>
                <a:cs typeface="Century Gothic"/>
                <a:sym typeface="Century Gothic"/>
              </a:rPr>
              <a:t>Be ready to listen for directions. </a:t>
            </a: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700" dirty="0">
              <a:latin typeface="Times New Roman"/>
              <a:ea typeface="Times New Roman"/>
              <a:cs typeface="Times New Roman"/>
              <a:sym typeface="Times New Roman"/>
            </a:endParaRPr>
          </a:p>
          <a:p>
            <a:pPr marL="0" lvl="0" indent="0" rtl="0">
              <a:spcBef>
                <a:spcPts val="1000"/>
              </a:spcBef>
              <a:spcAft>
                <a:spcPts val="0"/>
              </a:spcAft>
              <a:buNone/>
            </a:pPr>
            <a:r>
              <a:rPr lang="en-US" sz="700" dirty="0">
                <a:latin typeface="Times New Roman"/>
                <a:ea typeface="Times New Roman"/>
                <a:cs typeface="Times New Roman"/>
                <a:sym typeface="Times New Roman"/>
              </a:rPr>
              <a:t> </a:t>
            </a:r>
            <a:endParaRPr sz="700" dirty="0">
              <a:latin typeface="Times New Roman"/>
              <a:ea typeface="Times New Roman"/>
              <a:cs typeface="Times New Roman"/>
              <a:sym typeface="Times New Roman"/>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5" name="Google Shape;162;p29">
            <a:extLst>
              <a:ext uri="{FF2B5EF4-FFF2-40B4-BE49-F238E27FC236}">
                <a16:creationId xmlns:a16="http://schemas.microsoft.com/office/drawing/2014/main" id="{060F0930-15FD-4844-9C80-4C321122C345}"/>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8"/>
          <p:cNvSpPr txBox="1">
            <a:spLocks noGrp="1"/>
          </p:cNvSpPr>
          <p:nvPr>
            <p:ph type="title"/>
          </p:nvPr>
        </p:nvSpPr>
        <p:spPr>
          <a:xfrm>
            <a:off x="363188"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and discuss</a:t>
            </a:r>
            <a:endParaRPr sz="3400" i="0" u="none" strike="noStrike" cap="none" dirty="0">
              <a:solidFill>
                <a:schemeClr val="dk1"/>
              </a:solidFill>
              <a:latin typeface="Century Gothic"/>
              <a:ea typeface="Century Gothic"/>
              <a:cs typeface="Century Gothic"/>
              <a:sym typeface="Century Gothic"/>
            </a:endParaRPr>
          </a:p>
        </p:txBody>
      </p:sp>
      <p:sp>
        <p:nvSpPr>
          <p:cNvPr id="231" name="Google Shape;231;p38"/>
          <p:cNvSpPr txBox="1">
            <a:spLocks noGrp="1"/>
          </p:cNvSpPr>
          <p:nvPr>
            <p:ph type="body" idx="1"/>
          </p:nvPr>
        </p:nvSpPr>
        <p:spPr>
          <a:xfrm>
            <a:off x="363200" y="1385950"/>
            <a:ext cx="11525100" cy="53919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None/>
            </a:pPr>
            <a:endParaRPr sz="1100" b="1">
              <a:solidFill>
                <a:srgbClr val="000000"/>
              </a:solidFill>
              <a:latin typeface="Arial"/>
              <a:ea typeface="Arial"/>
              <a:cs typeface="Arial"/>
              <a:sym typeface="Arial"/>
            </a:endParaRPr>
          </a:p>
          <a:p>
            <a:pPr marL="7620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graphicFrame>
        <p:nvGraphicFramePr>
          <p:cNvPr id="233" name="Google Shape;233;p38"/>
          <p:cNvGraphicFramePr/>
          <p:nvPr>
            <p:extLst>
              <p:ext uri="{D42A27DB-BD31-4B8C-83A1-F6EECF244321}">
                <p14:modId xmlns:p14="http://schemas.microsoft.com/office/powerpoint/2010/main" val="3404430014"/>
              </p:ext>
            </p:extLst>
          </p:nvPr>
        </p:nvGraphicFramePr>
        <p:xfrm>
          <a:off x="333450" y="1378527"/>
          <a:ext cx="11525100" cy="5216686"/>
        </p:xfrm>
        <a:graphic>
          <a:graphicData uri="http://schemas.openxmlformats.org/drawingml/2006/table">
            <a:tbl>
              <a:tblPr>
                <a:noFill/>
                <a:tableStyleId>{91AF41CD-6682-49BF-95DC-4B0A41BD3CD8}</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r>
                        <a:rPr lang="en-US" sz="1800" dirty="0">
                          <a:latin typeface="Century Gothic"/>
                          <a:ea typeface="Century Gothic"/>
                          <a:cs typeface="Century Gothic"/>
                          <a:sym typeface="Century Gothic"/>
                        </a:rPr>
                        <a:t>The two central characters in </a:t>
                      </a:r>
                      <a:r>
                        <a:rPr lang="en-US" sz="1800" i="1" dirty="0">
                          <a:latin typeface="Century Gothic"/>
                          <a:ea typeface="Century Gothic"/>
                          <a:cs typeface="Century Gothic"/>
                          <a:sym typeface="Century Gothic"/>
                        </a:rPr>
                        <a:t>A Long Walk to Water</a:t>
                      </a:r>
                      <a:r>
                        <a:rPr lang="en-US" sz="1800" dirty="0">
                          <a:latin typeface="Century Gothic"/>
                          <a:ea typeface="Century Gothic"/>
                          <a:cs typeface="Century Gothic"/>
                          <a:sym typeface="Century Gothic"/>
                        </a:rPr>
                        <a:t> are named Nya and Salva. The author of the novel, Linda Sue Park, includes a short section in each chapter that is written from Nya’s perspective, and the remainder of the chapter is written from Salva’s perspective. What factors allow the two characters to survive in challenging environments?</a:t>
                      </a:r>
                    </a:p>
                    <a:p>
                      <a:pPr marL="0" lvl="0" indent="0" rtl="0">
                        <a:lnSpc>
                          <a:spcPct val="145454"/>
                        </a:lnSpc>
                        <a:spcBef>
                          <a:spcPts val="0"/>
                        </a:spcBef>
                        <a:spcAft>
                          <a:spcPts val="0"/>
                        </a:spcAft>
                        <a:buNone/>
                      </a:pPr>
                      <a:endParaRPr sz="7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dirty="0">
                          <a:latin typeface="Century Gothic"/>
                          <a:ea typeface="Century Gothic"/>
                          <a:cs typeface="Century Gothic"/>
                          <a:sym typeface="Century Gothic"/>
                        </a:rPr>
                        <a:t>1.   What will you be gathering evidence about? </a:t>
                      </a:r>
                      <a:r>
                        <a:rPr lang="en-US" sz="1800" b="1" dirty="0">
                          <a:latin typeface="Century Gothic"/>
                          <a:ea typeface="Century Gothic"/>
                          <a:cs typeface="Century Gothic"/>
                          <a:sym typeface="Century Gothic"/>
                        </a:rPr>
                        <a:t>Underline</a:t>
                      </a:r>
                      <a:r>
                        <a:rPr lang="en-US" sz="1800" dirty="0">
                          <a:latin typeface="Century Gothic"/>
                          <a:ea typeface="Century Gothic"/>
                          <a:cs typeface="Century Gothic"/>
                          <a:sym typeface="Century Gothic"/>
                        </a:rPr>
                        <a:t> the focusing question above.</a:t>
                      </a:r>
                      <a:endParaRPr sz="1800" dirty="0">
                        <a:latin typeface="Century Gothic"/>
                        <a:ea typeface="Century Gothic"/>
                        <a:cs typeface="Century Gothic"/>
                        <a:sym typeface="Century Gothic"/>
                      </a:endParaRPr>
                    </a:p>
                    <a:p>
                      <a:pPr marL="342900" lvl="0" indent="-342900" rtl="0">
                        <a:lnSpc>
                          <a:spcPct val="145454"/>
                        </a:lnSpc>
                        <a:spcBef>
                          <a:spcPts val="0"/>
                        </a:spcBef>
                        <a:spcAft>
                          <a:spcPts val="0"/>
                        </a:spcAft>
                        <a:buAutoNum type="arabicPeriod" startAt="2"/>
                      </a:pPr>
                      <a:r>
                        <a:rPr lang="en-US" sz="1800" dirty="0">
                          <a:latin typeface="Century Gothic"/>
                          <a:ea typeface="Century Gothic"/>
                          <a:cs typeface="Century Gothic"/>
                          <a:sym typeface="Century Gothic"/>
                        </a:rPr>
                        <a:t>What information will you need to be able to answer the focusing question and to explain your answer? Turn to a partner. Look carefully at the graphic organizer as you discuss the answers to the questions below.</a:t>
                      </a:r>
                    </a:p>
                    <a:p>
                      <a:pPr marL="0" lvl="0" indent="0" rtl="0">
                        <a:lnSpc>
                          <a:spcPct val="145454"/>
                        </a:lnSpc>
                        <a:spcBef>
                          <a:spcPts val="0"/>
                        </a:spcBef>
                        <a:spcAft>
                          <a:spcPts val="0"/>
                        </a:spcAft>
                        <a:buNone/>
                      </a:pPr>
                      <a:endParaRPr sz="7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b="1" dirty="0">
                          <a:latin typeface="Century Gothic"/>
                          <a:ea typeface="Century Gothic"/>
                          <a:cs typeface="Century Gothic"/>
                          <a:sym typeface="Century Gothic"/>
                        </a:rPr>
                        <a:t>Color</a:t>
                      </a: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in</a:t>
                      </a:r>
                      <a:r>
                        <a:rPr lang="en-US" sz="1800" dirty="0">
                          <a:latin typeface="Century Gothic"/>
                          <a:ea typeface="Century Gothic"/>
                          <a:cs typeface="Century Gothic"/>
                          <a:sym typeface="Century Gothic"/>
                        </a:rPr>
                        <a:t> the circle next to each question after you have talked about it.</a:t>
                      </a:r>
                      <a:endParaRPr sz="18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dirty="0">
                          <a:latin typeface="Century Gothic"/>
                          <a:ea typeface="Century Gothic"/>
                          <a:cs typeface="Century Gothic"/>
                          <a:sym typeface="Century Gothic"/>
                        </a:rPr>
                        <a:t> o     	What information will you put in the first two columns? Where will you get this information?</a:t>
                      </a:r>
                      <a:endParaRPr sz="18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dirty="0">
                          <a:latin typeface="Century Gothic"/>
                          <a:ea typeface="Century Gothic"/>
                          <a:cs typeface="Century Gothic"/>
                          <a:sym typeface="Century Gothic"/>
                        </a:rPr>
                        <a:t> o     	What information will go in the remaining columns? Where will this information come from?</a:t>
                      </a:r>
                      <a:endParaRPr sz="18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dirty="0">
                          <a:latin typeface="Century Gothic"/>
                          <a:ea typeface="Century Gothic"/>
                          <a:cs typeface="Century Gothic"/>
                          <a:sym typeface="Century Gothic"/>
                        </a:rPr>
                        <a:t> o     	Why are you gathering all this information? What are you trying to figure out?</a:t>
                      </a:r>
                      <a:endParaRPr sz="1800" dirty="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pic>
        <p:nvPicPr>
          <p:cNvPr id="232" name="Google Shape;232;p3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9"/>
          <p:cNvSpPr txBox="1">
            <a:spLocks noGrp="1"/>
          </p:cNvSpPr>
          <p:nvPr>
            <p:ph type="title"/>
          </p:nvPr>
        </p:nvSpPr>
        <p:spPr>
          <a:xfrm>
            <a:off x="80963" y="182032"/>
            <a:ext cx="10454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evidence from the text</a:t>
            </a:r>
            <a:endParaRPr sz="3400" i="0" u="none" strike="noStrike" cap="none" dirty="0">
              <a:solidFill>
                <a:schemeClr val="dk1"/>
              </a:solidFill>
              <a:latin typeface="Century Gothic"/>
              <a:ea typeface="Century Gothic"/>
              <a:cs typeface="Century Gothic"/>
              <a:sym typeface="Century Gothic"/>
            </a:endParaRPr>
          </a:p>
        </p:txBody>
      </p:sp>
      <p:sp>
        <p:nvSpPr>
          <p:cNvPr id="240" name="Google Shape;240;p39"/>
          <p:cNvSpPr txBox="1">
            <a:spLocks noGrp="1"/>
          </p:cNvSpPr>
          <p:nvPr>
            <p:ph type="body" idx="1"/>
          </p:nvPr>
        </p:nvSpPr>
        <p:spPr>
          <a:xfrm>
            <a:off x="693225" y="1484725"/>
            <a:ext cx="11195100" cy="4965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sp>
        <p:nvSpPr>
          <p:cNvPr id="242" name="Google Shape;242;p39"/>
          <p:cNvSpPr txBox="1">
            <a:spLocks noGrp="1"/>
          </p:cNvSpPr>
          <p:nvPr>
            <p:ph type="body" idx="1"/>
          </p:nvPr>
        </p:nvSpPr>
        <p:spPr>
          <a:xfrm>
            <a:off x="845625" y="1637125"/>
            <a:ext cx="11195100" cy="4965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graphicFrame>
        <p:nvGraphicFramePr>
          <p:cNvPr id="243" name="Google Shape;243;p39"/>
          <p:cNvGraphicFramePr/>
          <p:nvPr>
            <p:extLst>
              <p:ext uri="{D42A27DB-BD31-4B8C-83A1-F6EECF244321}">
                <p14:modId xmlns:p14="http://schemas.microsoft.com/office/powerpoint/2010/main" val="3593966987"/>
              </p:ext>
            </p:extLst>
          </p:nvPr>
        </p:nvGraphicFramePr>
        <p:xfrm>
          <a:off x="80963" y="1206863"/>
          <a:ext cx="12030075" cy="5461669"/>
        </p:xfrm>
        <a:graphic>
          <a:graphicData uri="http://schemas.openxmlformats.org/drawingml/2006/table">
            <a:tbl>
              <a:tblPr>
                <a:noFill/>
                <a:tableStyleId>{91AF41CD-6682-49BF-95DC-4B0A41BD3CD8}</a:tableStyleId>
              </a:tblPr>
              <a:tblGrid>
                <a:gridCol w="24384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3409950">
                  <a:extLst>
                    <a:ext uri="{9D8B030D-6E8A-4147-A177-3AD203B41FA5}">
                      <a16:colId xmlns:a16="http://schemas.microsoft.com/office/drawing/2014/main" val="20002"/>
                    </a:ext>
                  </a:extLst>
                </a:gridCol>
                <a:gridCol w="3448050">
                  <a:extLst>
                    <a:ext uri="{9D8B030D-6E8A-4147-A177-3AD203B41FA5}">
                      <a16:colId xmlns:a16="http://schemas.microsoft.com/office/drawing/2014/main" val="20003"/>
                    </a:ext>
                  </a:extLst>
                </a:gridCol>
                <a:gridCol w="1428750">
                  <a:extLst>
                    <a:ext uri="{9D8B030D-6E8A-4147-A177-3AD203B41FA5}">
                      <a16:colId xmlns:a16="http://schemas.microsoft.com/office/drawing/2014/main" val="20004"/>
                    </a:ext>
                  </a:extLst>
                </a:gridCol>
              </a:tblGrid>
              <a:tr h="352425">
                <a:tc>
                  <a:txBody>
                    <a:bodyPr/>
                    <a:lstStyle/>
                    <a:p>
                      <a:pPr marL="0" lvl="0" indent="0"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Chapter 9-10</a:t>
                      </a:r>
                      <a:endParaRPr sz="1200" i="1" dirty="0">
                        <a:latin typeface="Century Gothic" panose="020B0502020202020204" pitchFamily="34" charset="0"/>
                        <a:ea typeface="Georgia"/>
                        <a:cs typeface="Georgia"/>
                        <a:sym typeface="Georgia"/>
                      </a:endParaRPr>
                    </a:p>
                  </a:txBody>
                  <a:tcPr marL="73025" marR="73025" marT="73025" marB="73025">
                    <a:lnB w="12700" cap="flat" cmpd="sng">
                      <a:solidFill>
                        <a:srgbClr val="000000"/>
                      </a:solidFill>
                      <a:prstDash val="solid"/>
                      <a:round/>
                      <a:headEnd type="none" w="sm" len="sm"/>
                      <a:tailEnd type="none" w="sm" len="sm"/>
                    </a:lnB>
                  </a:tcPr>
                </a:tc>
                <a:tc gridSpan="4">
                  <a:txBody>
                    <a:bodyPr/>
                    <a:lstStyle/>
                    <a:p>
                      <a:pPr marL="0" lvl="0" indent="0" rtl="0">
                        <a:spcBef>
                          <a:spcPts val="0"/>
                        </a:spcBef>
                        <a:spcAft>
                          <a:spcPts val="0"/>
                        </a:spcAft>
                        <a:buNone/>
                      </a:pPr>
                      <a:r>
                        <a:rPr lang="en-US">
                          <a:latin typeface="Century Gothic" panose="020B0502020202020204" pitchFamily="34" charset="0"/>
                        </a:rPr>
                        <a:t> </a:t>
                      </a:r>
                      <a:endParaRPr>
                        <a:latin typeface="Century Gothic" panose="020B0502020202020204" pitchFamily="34" charset="0"/>
                      </a:endParaRPr>
                    </a:p>
                  </a:txBody>
                  <a:tcPr marL="91425" marR="91425" marT="91425" marB="91425">
                    <a:lnB w="12700"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66800">
                <a:tc>
                  <a:txBody>
                    <a:bodyPr/>
                    <a:lstStyle/>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Detail/Evidence</a:t>
                      </a:r>
                      <a:endParaRPr sz="1200" i="1" dirty="0">
                        <a:latin typeface="Century Gothic" panose="020B0502020202020204" pitchFamily="34" charset="0"/>
                        <a:ea typeface="Georgia"/>
                        <a:cs typeface="Georgia"/>
                        <a:sym typeface="Georgia"/>
                      </a:endParaRPr>
                    </a:p>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 </a:t>
                      </a:r>
                      <a:endParaRPr sz="1200" i="1" dirty="0">
                        <a:latin typeface="Century Gothic" panose="020B0502020202020204" pitchFamily="34" charset="0"/>
                        <a:ea typeface="Georgia"/>
                        <a:cs typeface="Georgia"/>
                        <a:sym typeface="Georgia"/>
                      </a:endParaRPr>
                    </a:p>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 </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Page &amp; chapter</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Explanation</a:t>
                      </a:r>
                      <a:endParaRPr sz="1200" i="1" dirty="0">
                        <a:latin typeface="Century Gothic" panose="020B0502020202020204" pitchFamily="34" charset="0"/>
                        <a:ea typeface="Georgia"/>
                        <a:cs typeface="Georgia"/>
                        <a:sym typeface="Georgia"/>
                      </a:endParaRPr>
                    </a:p>
                    <a:p>
                      <a:pPr marL="0" lvl="0" indent="0" algn="ctr" rtl="0">
                        <a:lnSpc>
                          <a:spcPct val="145454"/>
                        </a:lnSpc>
                        <a:spcBef>
                          <a:spcPts val="0"/>
                        </a:spcBef>
                        <a:spcAft>
                          <a:spcPts val="0"/>
                        </a:spcAft>
                        <a:buNone/>
                      </a:pPr>
                      <a:r>
                        <a:rPr lang="en-US" sz="1200" dirty="0">
                          <a:latin typeface="Century Gothic" panose="020B0502020202020204" pitchFamily="34" charset="0"/>
                          <a:ea typeface="Georgia"/>
                          <a:cs typeface="Georgia"/>
                          <a:sym typeface="Georgia"/>
                        </a:rPr>
                        <a:t>Put the quote in context:  to which event in the story does this connect?</a:t>
                      </a:r>
                      <a:endParaRPr sz="1200"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Significance</a:t>
                      </a:r>
                      <a:endParaRPr sz="1200" i="1" dirty="0">
                        <a:latin typeface="Century Gothic" panose="020B0502020202020204" pitchFamily="34" charset="0"/>
                        <a:ea typeface="Georgia"/>
                        <a:cs typeface="Georgia"/>
                        <a:sym typeface="Georgia"/>
                      </a:endParaRPr>
                    </a:p>
                    <a:p>
                      <a:pPr marL="0" lvl="0" indent="0" algn="ctr" rtl="0">
                        <a:lnSpc>
                          <a:spcPct val="145454"/>
                        </a:lnSpc>
                        <a:spcBef>
                          <a:spcPts val="0"/>
                        </a:spcBef>
                        <a:spcAft>
                          <a:spcPts val="0"/>
                        </a:spcAft>
                        <a:buNone/>
                      </a:pPr>
                      <a:r>
                        <a:rPr lang="en-US" sz="1200" dirty="0">
                          <a:latin typeface="Century Gothic" panose="020B0502020202020204" pitchFamily="34" charset="0"/>
                          <a:ea typeface="Georgia"/>
                          <a:cs typeface="Georgia"/>
                          <a:sym typeface="Georgia"/>
                        </a:rPr>
                        <a:t>Which idea on the anchor chart does this quote connect to?  Why?</a:t>
                      </a:r>
                      <a:endParaRPr sz="1200"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Used in your writing?</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1676400">
                <a:tc>
                  <a:txBody>
                    <a:bodyPr/>
                    <a:lstStyle/>
                    <a:p>
                      <a:pPr marL="0" lvl="0" indent="0" rtl="0">
                        <a:lnSpc>
                          <a:spcPct val="145454"/>
                        </a:lnSpc>
                        <a:spcBef>
                          <a:spcPts val="0"/>
                        </a:spcBef>
                        <a:spcAft>
                          <a:spcPts val="0"/>
                        </a:spcAft>
                        <a:buNone/>
                      </a:pPr>
                      <a:r>
                        <a:rPr lang="en-US" sz="1200" dirty="0">
                          <a:latin typeface="Century Gothic" panose="020B0502020202020204" pitchFamily="34" charset="0"/>
                        </a:rPr>
                        <a:t>Quote (About Nya or </a:t>
                      </a:r>
                      <a:r>
                        <a:rPr lang="en-US" sz="1200" u="sng" dirty="0">
                          <a:latin typeface="Century Gothic" panose="020B0502020202020204" pitchFamily="34" charset="0"/>
                        </a:rPr>
                        <a:t>Salva</a:t>
                      </a:r>
                      <a:r>
                        <a:rPr lang="en-US" sz="1200" dirty="0">
                          <a:latin typeface="Century Gothic" panose="020B0502020202020204" pitchFamily="34" charset="0"/>
                        </a:rPr>
                        <a:t>?)</a:t>
                      </a:r>
                      <a:endParaRPr sz="1200" dirty="0">
                        <a:latin typeface="Century Gothic" panose="020B0502020202020204" pitchFamily="34" charset="0"/>
                      </a:endParaRPr>
                    </a:p>
                    <a:p>
                      <a:pPr marL="0" lvl="0" indent="0" rtl="0">
                        <a:lnSpc>
                          <a:spcPct val="145454"/>
                        </a:lnSpc>
                        <a:spcBef>
                          <a:spcPts val="0"/>
                        </a:spcBef>
                        <a:spcAft>
                          <a:spcPts val="0"/>
                        </a:spcAft>
                        <a:buNone/>
                      </a:pPr>
                      <a:r>
                        <a:rPr lang="en-US" sz="1200" dirty="0">
                          <a:latin typeface="Century Gothic" panose="020B0502020202020204" pitchFamily="34" charset="0"/>
                        </a:rPr>
                        <a:t>“’Eh, Nephew!’ he said in a cheerful voice. We are together now, so I will look after you.’”</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a:latin typeface="Century Gothic" panose="020B0502020202020204" pitchFamily="34" charset="0"/>
                        </a:rPr>
                        <a:t>35, ch. 6</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a:latin typeface="Century Gothic" panose="020B0502020202020204" pitchFamily="34" charset="0"/>
                        </a:rPr>
                        <a:t>Explanation</a:t>
                      </a:r>
                      <a:endParaRPr sz="1200">
                        <a:latin typeface="Century Gothic" panose="020B0502020202020204" pitchFamily="34" charset="0"/>
                      </a:endParaRPr>
                    </a:p>
                    <a:p>
                      <a:pPr marL="0" lvl="0" indent="0" rtl="0">
                        <a:lnSpc>
                          <a:spcPct val="145454"/>
                        </a:lnSpc>
                        <a:spcBef>
                          <a:spcPts val="0"/>
                        </a:spcBef>
                        <a:spcAft>
                          <a:spcPts val="0"/>
                        </a:spcAft>
                        <a:buNone/>
                      </a:pPr>
                      <a:r>
                        <a:rPr lang="en-US" sz="1200">
                          <a:latin typeface="Century Gothic" panose="020B0502020202020204" pitchFamily="34" charset="0"/>
                        </a:rPr>
                        <a:t>Salva had been travelling alone. One day, he met his uncle, who had been traveling with the same group he was in. Once he met his uncle, he had someone to take care of him and he was much less scared.</a:t>
                      </a:r>
                      <a:endParaRPr sz="1200">
                        <a:latin typeface="Century Gothic" panose="020B0502020202020204" pitchFamily="34" charset="0"/>
                      </a:endParaRPr>
                    </a:p>
                    <a:p>
                      <a:pPr marL="0" lvl="0" indent="0"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a:latin typeface="Century Gothic" panose="020B0502020202020204" pitchFamily="34" charset="0"/>
                        </a:rPr>
                        <a:t>Significance</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a:t> </a:t>
                      </a:r>
                      <a:endParaRPr sz="12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028825">
                <a:tc>
                  <a:txBody>
                    <a:bodyPr/>
                    <a:lstStyle/>
                    <a:p>
                      <a:pPr marL="0" lvl="0" indent="0" rtl="0">
                        <a:lnSpc>
                          <a:spcPct val="145454"/>
                        </a:lnSpc>
                        <a:spcBef>
                          <a:spcPts val="0"/>
                        </a:spcBef>
                        <a:spcAft>
                          <a:spcPts val="0"/>
                        </a:spcAft>
                        <a:buNone/>
                      </a:pPr>
                      <a:r>
                        <a:rPr lang="en-US" sz="1200">
                          <a:latin typeface="Century Gothic" panose="020B0502020202020204" pitchFamily="34" charset="0"/>
                        </a:rPr>
                        <a:t>Quote (About </a:t>
                      </a:r>
                      <a:r>
                        <a:rPr lang="en-US" sz="1200" u="sng">
                          <a:latin typeface="Century Gothic" panose="020B0502020202020204" pitchFamily="34" charset="0"/>
                        </a:rPr>
                        <a:t>Nya</a:t>
                      </a:r>
                      <a:r>
                        <a:rPr lang="en-US" sz="1200">
                          <a:latin typeface="Century Gothic" panose="020B0502020202020204" pitchFamily="34" charset="0"/>
                        </a:rPr>
                        <a:t> or Salva?)</a:t>
                      </a:r>
                      <a:endParaRPr sz="1200">
                        <a:latin typeface="Century Gothic" panose="020B0502020202020204" pitchFamily="34" charset="0"/>
                      </a:endParaRPr>
                    </a:p>
                    <a:p>
                      <a:pPr marL="0" lvl="0" indent="0" rtl="0">
                        <a:lnSpc>
                          <a:spcPct val="145454"/>
                        </a:lnSpc>
                        <a:spcBef>
                          <a:spcPts val="0"/>
                        </a:spcBef>
                        <a:spcAft>
                          <a:spcPts val="0"/>
                        </a:spcAft>
                        <a:buNone/>
                      </a:pPr>
                      <a:r>
                        <a:rPr lang="en-US" sz="1200">
                          <a:latin typeface="Century Gothic" panose="020B0502020202020204" pitchFamily="34" charset="0"/>
                        </a:rPr>
                        <a:t>“So Nya and her mother had taken Akeer to the special place – a big white tent full of people who were sick or hurt, with doctors and nurses to help them.”</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dirty="0">
                          <a:latin typeface="Century Gothic" panose="020B0502020202020204" pitchFamily="34" charset="0"/>
                        </a:rPr>
                        <a:t>45, </a:t>
                      </a:r>
                      <a:r>
                        <a:rPr lang="en-US" sz="1200" dirty="0" err="1">
                          <a:latin typeface="Century Gothic" panose="020B0502020202020204" pitchFamily="34" charset="0"/>
                        </a:rPr>
                        <a:t>ch.</a:t>
                      </a:r>
                      <a:r>
                        <a:rPr lang="en-US" sz="1200" dirty="0">
                          <a:latin typeface="Century Gothic" panose="020B0502020202020204" pitchFamily="34" charset="0"/>
                        </a:rPr>
                        <a:t> 8</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dirty="0">
                          <a:latin typeface="Century Gothic" panose="020B0502020202020204" pitchFamily="34" charset="0"/>
                        </a:rPr>
                        <a:t>Explanation</a:t>
                      </a:r>
                      <a:endParaRPr sz="1200" dirty="0">
                        <a:latin typeface="Century Gothic" panose="020B0502020202020204" pitchFamily="34" charset="0"/>
                      </a:endParaRPr>
                    </a:p>
                    <a:p>
                      <a:pPr marL="0" lvl="0" indent="0" rtl="0">
                        <a:lnSpc>
                          <a:spcPct val="145454"/>
                        </a:lnSpc>
                        <a:spcBef>
                          <a:spcPts val="0"/>
                        </a:spcBef>
                        <a:spcAft>
                          <a:spcPts val="0"/>
                        </a:spcAft>
                        <a:buNone/>
                      </a:pPr>
                      <a:r>
                        <a:rPr lang="en-US" sz="1200" dirty="0" err="1">
                          <a:latin typeface="Century Gothic" panose="020B0502020202020204" pitchFamily="34" charset="0"/>
                        </a:rPr>
                        <a:t>Akeer</a:t>
                      </a:r>
                      <a:r>
                        <a:rPr lang="en-US" sz="1200" dirty="0">
                          <a:latin typeface="Century Gothic" panose="020B0502020202020204" pitchFamily="34" charset="0"/>
                        </a:rPr>
                        <a:t> is Nya’s sister. She is sick because she drank contaminated water. Her family took her to the medical clinic, which was several days’ journey away.</a:t>
                      </a:r>
                      <a:endParaRPr sz="1200" dirty="0">
                        <a:latin typeface="Century Gothic" panose="020B0502020202020204" pitchFamily="34" charset="0"/>
                      </a:endParaRPr>
                    </a:p>
                    <a:p>
                      <a:pPr marL="0" lvl="0" indent="0"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p>
                      <a:pPr marL="0" lvl="0" indent="0"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dirty="0"/>
                        <a:t> </a:t>
                      </a:r>
                      <a:endParaRPr sz="1200" dirty="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41" name="Google Shape;241;p39"/>
          <p:cNvPicPr preferRelativeResize="0"/>
          <p:nvPr/>
        </p:nvPicPr>
        <p:blipFill rotWithShape="1">
          <a:blip r:embed="rId3">
            <a:alphaModFix/>
          </a:blip>
          <a:srcRect/>
          <a:stretch/>
        </p:blipFill>
        <p:spPr>
          <a:xfrm>
            <a:off x="10798665" y="165195"/>
            <a:ext cx="1089660" cy="13957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0"/>
          <p:cNvSpPr txBox="1">
            <a:spLocks noGrp="1"/>
          </p:cNvSpPr>
          <p:nvPr>
            <p:ph type="title"/>
          </p:nvPr>
        </p:nvSpPr>
        <p:spPr>
          <a:xfrm>
            <a:off x="693225" y="500050"/>
            <a:ext cx="10105500" cy="6234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try one on your own</a:t>
            </a:r>
            <a:endParaRPr sz="3400" i="0" u="none" strike="noStrike" cap="none" dirty="0">
              <a:solidFill>
                <a:schemeClr val="dk1"/>
              </a:solidFill>
              <a:latin typeface="Century Gothic"/>
              <a:ea typeface="Century Gothic"/>
              <a:cs typeface="Century Gothic"/>
              <a:sym typeface="Century Gothic"/>
            </a:endParaRPr>
          </a:p>
        </p:txBody>
      </p:sp>
      <p:sp>
        <p:nvSpPr>
          <p:cNvPr id="250" name="Google Shape;250;p40"/>
          <p:cNvSpPr txBox="1">
            <a:spLocks noGrp="1"/>
          </p:cNvSpPr>
          <p:nvPr>
            <p:ph type="body" idx="1"/>
          </p:nvPr>
        </p:nvSpPr>
        <p:spPr>
          <a:xfrm>
            <a:off x="640200" y="1664400"/>
            <a:ext cx="10911600" cy="50001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Clr>
                <a:schemeClr val="dk1"/>
              </a:buClr>
              <a:buSzPts val="1100"/>
              <a:buFont typeface="Arial"/>
              <a:buNone/>
            </a:pP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15000"/>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15000"/>
              </a:lnSpc>
              <a:spcBef>
                <a:spcPts val="0"/>
              </a:spcBef>
              <a:spcAft>
                <a:spcPts val="0"/>
              </a:spcAft>
              <a:buClr>
                <a:schemeClr val="dk1"/>
              </a:buClr>
              <a:buSzPts val="1100"/>
              <a:buFont typeface="Arial"/>
              <a:buNone/>
            </a:pPr>
            <a:endParaRPr sz="2400" b="1">
              <a:latin typeface="Century Gothic"/>
              <a:ea typeface="Century Gothic"/>
              <a:cs typeface="Century Gothic"/>
              <a:sym typeface="Century Gothic"/>
            </a:endParaRPr>
          </a:p>
        </p:txBody>
      </p:sp>
      <p:graphicFrame>
        <p:nvGraphicFramePr>
          <p:cNvPr id="251" name="Google Shape;251;p40"/>
          <p:cNvGraphicFramePr/>
          <p:nvPr>
            <p:extLst>
              <p:ext uri="{D42A27DB-BD31-4B8C-83A1-F6EECF244321}">
                <p14:modId xmlns:p14="http://schemas.microsoft.com/office/powerpoint/2010/main" val="2144066302"/>
              </p:ext>
            </p:extLst>
          </p:nvPr>
        </p:nvGraphicFramePr>
        <p:xfrm>
          <a:off x="899198" y="1664186"/>
          <a:ext cx="10563825" cy="4676002"/>
        </p:xfrm>
        <a:graphic>
          <a:graphicData uri="http://schemas.openxmlformats.org/drawingml/2006/table">
            <a:tbl>
              <a:tblPr>
                <a:noFill/>
                <a:tableStyleId>{91AF41CD-6682-49BF-95DC-4B0A41BD3CD8}</a:tableStyleId>
              </a:tblPr>
              <a:tblGrid>
                <a:gridCol w="2447925">
                  <a:extLst>
                    <a:ext uri="{9D8B030D-6E8A-4147-A177-3AD203B41FA5}">
                      <a16:colId xmlns:a16="http://schemas.microsoft.com/office/drawing/2014/main" val="20000"/>
                    </a:ext>
                  </a:extLst>
                </a:gridCol>
                <a:gridCol w="1314450">
                  <a:extLst>
                    <a:ext uri="{9D8B030D-6E8A-4147-A177-3AD203B41FA5}">
                      <a16:colId xmlns:a16="http://schemas.microsoft.com/office/drawing/2014/main" val="20001"/>
                    </a:ext>
                  </a:extLst>
                </a:gridCol>
                <a:gridCol w="2295525">
                  <a:extLst>
                    <a:ext uri="{9D8B030D-6E8A-4147-A177-3AD203B41FA5}">
                      <a16:colId xmlns:a16="http://schemas.microsoft.com/office/drawing/2014/main" val="20002"/>
                    </a:ext>
                  </a:extLst>
                </a:gridCol>
                <a:gridCol w="2324100">
                  <a:extLst>
                    <a:ext uri="{9D8B030D-6E8A-4147-A177-3AD203B41FA5}">
                      <a16:colId xmlns:a16="http://schemas.microsoft.com/office/drawing/2014/main" val="20003"/>
                    </a:ext>
                  </a:extLst>
                </a:gridCol>
                <a:gridCol w="2181825">
                  <a:extLst>
                    <a:ext uri="{9D8B030D-6E8A-4147-A177-3AD203B41FA5}">
                      <a16:colId xmlns:a16="http://schemas.microsoft.com/office/drawing/2014/main" val="20004"/>
                    </a:ext>
                  </a:extLst>
                </a:gridCol>
              </a:tblGrid>
              <a:tr h="1129287">
                <a:tc>
                  <a:txBody>
                    <a:bodyPr/>
                    <a:lstStyle/>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Detail/Evidence</a:t>
                      </a:r>
                      <a:endParaRPr sz="1200" i="1" dirty="0">
                        <a:latin typeface="Century Gothic" panose="020B0502020202020204" pitchFamily="34" charset="0"/>
                        <a:ea typeface="Georgia"/>
                        <a:cs typeface="Georgia"/>
                        <a:sym typeface="Georgia"/>
                      </a:endParaRPr>
                    </a:p>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 </a:t>
                      </a:r>
                      <a:endParaRPr sz="1200" i="1" dirty="0">
                        <a:latin typeface="Century Gothic" panose="020B0502020202020204" pitchFamily="34" charset="0"/>
                        <a:ea typeface="Georgia"/>
                        <a:cs typeface="Georgia"/>
                        <a:sym typeface="Georgia"/>
                      </a:endParaRPr>
                    </a:p>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 </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Page &amp; chapter</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Explanation</a:t>
                      </a:r>
                      <a:endParaRPr sz="1200" i="1" dirty="0">
                        <a:latin typeface="Century Gothic" panose="020B0502020202020204" pitchFamily="34" charset="0"/>
                        <a:ea typeface="Georgia"/>
                        <a:cs typeface="Georgia"/>
                        <a:sym typeface="Georgia"/>
                      </a:endParaRPr>
                    </a:p>
                    <a:p>
                      <a:pPr marL="88900" marR="88900" lvl="0" indent="0" algn="ctr" rtl="0">
                        <a:lnSpc>
                          <a:spcPct val="145454"/>
                        </a:lnSpc>
                        <a:spcBef>
                          <a:spcPts val="0"/>
                        </a:spcBef>
                        <a:spcAft>
                          <a:spcPts val="0"/>
                        </a:spcAft>
                        <a:buNone/>
                      </a:pPr>
                      <a:r>
                        <a:rPr lang="en-US" sz="1200" dirty="0">
                          <a:latin typeface="Century Gothic" panose="020B0502020202020204" pitchFamily="34" charset="0"/>
                          <a:ea typeface="Georgia"/>
                          <a:cs typeface="Georgia"/>
                          <a:sym typeface="Georgia"/>
                        </a:rPr>
                        <a:t>Put the quote in context:  to which event in the story does this connect?</a:t>
                      </a:r>
                      <a:endParaRPr sz="1200"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Significance</a:t>
                      </a:r>
                      <a:endParaRPr sz="1200" i="1" dirty="0">
                        <a:latin typeface="Century Gothic" panose="020B0502020202020204" pitchFamily="34" charset="0"/>
                        <a:ea typeface="Georgia"/>
                        <a:cs typeface="Georgia"/>
                        <a:sym typeface="Georgia"/>
                      </a:endParaRPr>
                    </a:p>
                    <a:p>
                      <a:pPr marL="88900" marR="88900" lvl="0" indent="0" algn="ctr" rtl="0">
                        <a:lnSpc>
                          <a:spcPct val="145454"/>
                        </a:lnSpc>
                        <a:spcBef>
                          <a:spcPts val="0"/>
                        </a:spcBef>
                        <a:spcAft>
                          <a:spcPts val="0"/>
                        </a:spcAft>
                        <a:buNone/>
                      </a:pPr>
                      <a:r>
                        <a:rPr lang="en-US" sz="1200" dirty="0">
                          <a:latin typeface="Century Gothic" panose="020B0502020202020204" pitchFamily="34" charset="0"/>
                          <a:ea typeface="Georgia"/>
                          <a:cs typeface="Georgia"/>
                          <a:sym typeface="Georgia"/>
                        </a:rPr>
                        <a:t>Which idea on the anchor chart does this quote connect to?  Why?</a:t>
                      </a:r>
                      <a:endParaRPr sz="1200"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200" i="1" dirty="0">
                          <a:latin typeface="Century Gothic" panose="020B0502020202020204" pitchFamily="34" charset="0"/>
                          <a:ea typeface="Georgia"/>
                          <a:cs typeface="Georgia"/>
                          <a:sym typeface="Georgia"/>
                        </a:rPr>
                        <a:t>Used in your writing?</a:t>
                      </a:r>
                      <a:endParaRPr sz="1200" i="1" dirty="0">
                        <a:latin typeface="Century Gothic" panose="020B0502020202020204" pitchFamily="34" charset="0"/>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091758">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Quote (About Nya or </a:t>
                      </a:r>
                      <a:r>
                        <a:rPr lang="en-US" sz="1200" u="sng" dirty="0">
                          <a:latin typeface="Century Gothic" panose="020B0502020202020204" pitchFamily="34" charset="0"/>
                        </a:rPr>
                        <a:t>Salva</a:t>
                      </a:r>
                      <a:r>
                        <a:rPr lang="en-US" sz="1200" dirty="0">
                          <a:latin typeface="Century Gothic" panose="020B0502020202020204" pitchFamily="34" charset="0"/>
                        </a:rPr>
                        <a:t>?)</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45454"/>
                        </a:lnSpc>
                        <a:spcBef>
                          <a:spcPts val="0"/>
                        </a:spcBef>
                        <a:spcAft>
                          <a:spcPts val="0"/>
                        </a:spcAft>
                        <a:buNone/>
                      </a:pPr>
                      <a:r>
                        <a:rPr lang="en-US" sz="1200" dirty="0">
                          <a:latin typeface="Century Gothic" panose="020B0502020202020204" pitchFamily="34" charset="0"/>
                        </a:rPr>
                        <a:t>Explanation</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45454"/>
                        </a:lnSpc>
                        <a:spcBef>
                          <a:spcPts val="0"/>
                        </a:spcBef>
                        <a:spcAft>
                          <a:spcPts val="0"/>
                        </a:spcAft>
                        <a:buNone/>
                      </a:pPr>
                      <a:r>
                        <a:rPr lang="en-US" sz="1200" dirty="0">
                          <a:latin typeface="Century Gothic" panose="020B0502020202020204" pitchFamily="34" charset="0"/>
                        </a:rPr>
                        <a:t>Significance</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a:t> </a:t>
                      </a:r>
                      <a:endParaRPr sz="12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204969">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Quote (About </a:t>
                      </a:r>
                      <a:r>
                        <a:rPr lang="en-US" sz="1200" u="sng" dirty="0">
                          <a:latin typeface="Century Gothic" panose="020B0502020202020204" pitchFamily="34" charset="0"/>
                        </a:rPr>
                        <a:t>Nya</a:t>
                      </a:r>
                      <a:r>
                        <a:rPr lang="en-US" sz="1200" dirty="0">
                          <a:latin typeface="Century Gothic" panose="020B0502020202020204" pitchFamily="34" charset="0"/>
                        </a:rPr>
                        <a:t> or Salva?)</a:t>
                      </a:r>
                      <a:endParaRPr sz="1200" dirty="0">
                        <a:latin typeface="Century Gothic" panose="020B0502020202020204" pitchFamily="34" charset="0"/>
                      </a:endParaRPr>
                    </a:p>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a:t> </a:t>
                      </a:r>
                      <a:endParaRPr sz="12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204969">
                <a:tc>
                  <a:txBody>
                    <a:bodyPr/>
                    <a:lstStyle/>
                    <a:p>
                      <a:pPr marL="88900" marR="88900" lvl="0" indent="0" algn="r" rtl="0">
                        <a:lnSpc>
                          <a:spcPct val="145454"/>
                        </a:lnSpc>
                        <a:spcBef>
                          <a:spcPts val="0"/>
                        </a:spcBef>
                        <a:spcAft>
                          <a:spcPts val="0"/>
                        </a:spcAft>
                        <a:buNone/>
                      </a:pPr>
                      <a:r>
                        <a:rPr lang="en-US" sz="1200">
                          <a:latin typeface="Century Gothic" panose="020B0502020202020204" pitchFamily="34" charset="0"/>
                        </a:rPr>
                        <a:t>Quote (About </a:t>
                      </a:r>
                      <a:r>
                        <a:rPr lang="en-US" sz="1200" u="sng">
                          <a:latin typeface="Century Gothic" panose="020B0502020202020204" pitchFamily="34" charset="0"/>
                        </a:rPr>
                        <a:t>Nya</a:t>
                      </a:r>
                      <a:r>
                        <a:rPr lang="en-US" sz="1200">
                          <a:latin typeface="Century Gothic" panose="020B0502020202020204" pitchFamily="34" charset="0"/>
                        </a:rPr>
                        <a:t> or Salva?)</a:t>
                      </a:r>
                      <a:endParaRPr sz="1200">
                        <a:latin typeface="Century Gothic" panose="020B0502020202020204" pitchFamily="34" charset="0"/>
                      </a:endParaRPr>
                    </a:p>
                    <a:p>
                      <a:pPr marL="88900" marR="88900" lvl="0" indent="0" algn="r" rtl="0">
                        <a:lnSpc>
                          <a:spcPct val="145454"/>
                        </a:lnSpc>
                        <a:spcBef>
                          <a:spcPts val="0"/>
                        </a:spcBef>
                        <a:spcAft>
                          <a:spcPts val="0"/>
                        </a:spcAft>
                        <a:buNone/>
                      </a:pPr>
                      <a:r>
                        <a:rPr lang="en-US" sz="1200">
                          <a:latin typeface="Century Gothic" panose="020B0502020202020204" pitchFamily="34" charset="0"/>
                        </a:rPr>
                        <a:t> </a:t>
                      </a:r>
                      <a:endParaRPr sz="12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latin typeface="Century Gothic" panose="020B0502020202020204" pitchFamily="34" charset="0"/>
                        </a:rPr>
                        <a:t> </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200" dirty="0"/>
                        <a:t> </a:t>
                      </a:r>
                      <a:endParaRPr sz="1200" dirty="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52" name="Google Shape;252;p4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4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59" name="Google Shape;259;p4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60" name="Google Shape;260;p41"/>
          <p:cNvSpPr txBox="1"/>
          <p:nvPr/>
        </p:nvSpPr>
        <p:spPr>
          <a:xfrm>
            <a:off x="693225" y="1766850"/>
            <a:ext cx="11076900" cy="4713900"/>
          </a:xfrm>
          <a:prstGeom prst="rect">
            <a:avLst/>
          </a:prstGeom>
          <a:noFill/>
          <a:ln>
            <a:noFill/>
          </a:ln>
        </p:spPr>
        <p:txBody>
          <a:bodyPr spcFirstLastPara="1" wrap="square" lIns="91425" tIns="91425" rIns="91425" bIns="91425" anchor="t" anchorCtr="0">
            <a:noAutofit/>
          </a:bodyPr>
          <a:lstStyle/>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Reread Chapters 6–8 and add two quotes to your </a:t>
            </a:r>
            <a:r>
              <a:rPr lang="en-US" sz="3000" b="1" dirty="0">
                <a:solidFill>
                  <a:schemeClr val="dk1"/>
                </a:solidFill>
                <a:latin typeface="Century Gothic"/>
                <a:ea typeface="Century Gothic"/>
                <a:cs typeface="Century Gothic"/>
                <a:sym typeface="Century Gothic"/>
              </a:rPr>
              <a:t>Gathering Textual Evidence graphic organizer</a:t>
            </a:r>
            <a:r>
              <a:rPr lang="en-US" sz="3000" dirty="0">
                <a:solidFill>
                  <a:schemeClr val="dk1"/>
                </a:solidFill>
                <a:latin typeface="Century Gothic"/>
                <a:ea typeface="Century Gothic"/>
                <a:cs typeface="Century Gothic"/>
                <a:sym typeface="Century Gothic"/>
              </a:rPr>
              <a:t>. These can relate to any factor important to survival on our anchor chart; they do not have to relate to family.</a:t>
            </a:r>
          </a:p>
          <a:p>
            <a:pPr marL="457200" lvl="0" indent="-419100" rtl="0">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Read Chapters 9 and 10 and complete </a:t>
            </a:r>
            <a:r>
              <a:rPr lang="en-US" sz="3000" b="1" dirty="0">
                <a:solidFill>
                  <a:schemeClr val="dk1"/>
                </a:solidFill>
                <a:latin typeface="Century Gothic"/>
                <a:ea typeface="Century Gothic"/>
                <a:cs typeface="Century Gothic"/>
                <a:sym typeface="Century Gothic"/>
              </a:rPr>
              <a:t>Reader’s Notes </a:t>
            </a:r>
            <a:r>
              <a:rPr lang="en-US" sz="3000" dirty="0">
                <a:solidFill>
                  <a:schemeClr val="dk1"/>
                </a:solidFill>
                <a:latin typeface="Century Gothic"/>
                <a:ea typeface="Century Gothic"/>
                <a:cs typeface="Century Gothic"/>
                <a:sym typeface="Century Gothic"/>
              </a:rPr>
              <a:t>(both parts) for these new chapters.</a:t>
            </a:r>
            <a:endParaRPr sz="3000" dirty="0">
              <a:solidFill>
                <a:schemeClr val="dk1"/>
              </a:solidFill>
              <a:latin typeface="Century Gothic"/>
              <a:ea typeface="Century Gothic"/>
              <a:cs typeface="Century Gothic"/>
              <a:sym typeface="Century Gothic"/>
            </a:endParaRPr>
          </a:p>
        </p:txBody>
      </p:sp>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8659" y="5906553"/>
            <a:ext cx="879731" cy="8797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82147"/>
            <a:ext cx="10515600" cy="923728"/>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40359"/>
            <a:ext cx="10515600" cy="1110342"/>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44F3547C-AF36-4B29-87DC-FFF652E2C512}"/>
              </a:ext>
            </a:extLst>
          </p:cNvPr>
          <p:cNvPicPr>
            <a:picLocks noChangeAspect="1"/>
          </p:cNvPicPr>
          <p:nvPr/>
        </p:nvPicPr>
        <p:blipFill>
          <a:blip r:embed="rId3"/>
          <a:stretch>
            <a:fillRect/>
          </a:stretch>
        </p:blipFill>
        <p:spPr>
          <a:xfrm>
            <a:off x="4736752" y="236297"/>
            <a:ext cx="2718495" cy="1249409"/>
          </a:xfrm>
          <a:prstGeom prst="rect">
            <a:avLst/>
          </a:prstGeom>
        </p:spPr>
      </p:pic>
    </p:spTree>
    <p:extLst>
      <p:ext uri="{BB962C8B-B14F-4D97-AF65-F5344CB8AC3E}">
        <p14:creationId xmlns:p14="http://schemas.microsoft.com/office/powerpoint/2010/main" val="3248838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911767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subTitle" idx="1"/>
          </p:nvPr>
        </p:nvSpPr>
        <p:spPr>
          <a:xfrm>
            <a:off x="537737" y="1616926"/>
            <a:ext cx="11116525" cy="50886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3 :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i="1" dirty="0">
                <a:latin typeface="Century Gothic"/>
                <a:ea typeface="Century Gothic"/>
                <a:cs typeface="Century Gothic"/>
                <a:sym typeface="Century Gothic"/>
              </a:rPr>
              <a:t>A Long Walk to Water </a:t>
            </a:r>
            <a:r>
              <a:rPr lang="en-US" sz="2200" dirty="0">
                <a:latin typeface="Century Gothic"/>
                <a:ea typeface="Century Gothic"/>
                <a:cs typeface="Century Gothic"/>
                <a:sym typeface="Century Gothic"/>
              </a:rPr>
              <a:t>(book; one per student)</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dirty="0">
                <a:latin typeface="Century Gothic"/>
                <a:ea typeface="Century Gothic"/>
                <a:cs typeface="Century Gothic"/>
                <a:sym typeface="Century Gothic"/>
              </a:rPr>
              <a:t>Vocabulary Entry Task (one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Reading Closely: Guiding Questions </a:t>
            </a:r>
            <a:r>
              <a:rPr lang="en-US" sz="2200" dirty="0">
                <a:latin typeface="Century Gothic"/>
                <a:ea typeface="Century Gothic"/>
                <a:cs typeface="Century Gothic"/>
                <a:sym typeface="Century Gothic"/>
              </a:rPr>
              <a:t>(from Lesson 2; one per student)</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Reader’s Notes </a:t>
            </a:r>
            <a:r>
              <a:rPr lang="en-US" sz="2200" dirty="0">
                <a:latin typeface="Century Gothic"/>
                <a:ea typeface="Century Gothic"/>
                <a:cs typeface="Century Gothic"/>
                <a:sym typeface="Century Gothic"/>
              </a:rPr>
              <a:t>(Chapters 9 and 10) (one per student)-in packet</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Survival anchor chart </a:t>
            </a:r>
            <a:r>
              <a:rPr lang="en-US" sz="2200" dirty="0">
                <a:latin typeface="Century Gothic"/>
                <a:ea typeface="Century Gothic"/>
                <a:cs typeface="Century Gothic"/>
                <a:sym typeface="Century Gothic"/>
              </a:rPr>
              <a:t>(begun in Lesson 1)</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Salva/Nya anchor chart </a:t>
            </a:r>
            <a:r>
              <a:rPr lang="en-US" sz="2200" dirty="0">
                <a:latin typeface="Century Gothic"/>
                <a:ea typeface="Century Gothic"/>
                <a:cs typeface="Century Gothic"/>
                <a:sym typeface="Century Gothic"/>
              </a:rPr>
              <a:t>(begun in Lesson 2)</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Survival anchor chart </a:t>
            </a:r>
            <a:r>
              <a:rPr lang="en-US" sz="2200" dirty="0">
                <a:latin typeface="Century Gothic"/>
                <a:ea typeface="Century Gothic"/>
                <a:cs typeface="Century Gothic"/>
                <a:sym typeface="Century Gothic"/>
              </a:rPr>
              <a:t>(Students’ Notes; begun in Lesson 1)</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Discussion Appointments in Salva’s Africa </a:t>
            </a:r>
            <a:endParaRPr sz="2200" b="1"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Gathering Textual Evidence graphic organizer </a:t>
            </a:r>
            <a:r>
              <a:rPr lang="en-US" sz="2200" dirty="0">
                <a:latin typeface="Century Gothic"/>
                <a:ea typeface="Century Gothic"/>
                <a:cs typeface="Century Gothic"/>
                <a:sym typeface="Century Gothic"/>
              </a:rPr>
              <a:t>(one per student and one to display)</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dirty="0">
                <a:latin typeface="Century Gothic"/>
                <a:ea typeface="Century Gothic"/>
                <a:cs typeface="Century Gothic"/>
                <a:sym typeface="Century Gothic"/>
              </a:rPr>
              <a:t>Document camera</a:t>
            </a:r>
            <a:endParaRPr sz="2200" dirty="0">
              <a:latin typeface="Century Gothic"/>
              <a:ea typeface="Century Gothic"/>
              <a:cs typeface="Century Gothic"/>
              <a:sym typeface="Century Gothic"/>
            </a:endParaRPr>
          </a:p>
        </p:txBody>
      </p:sp>
      <p:sp>
        <p:nvSpPr>
          <p:cNvPr id="141" name="Google Shape;141;p26"/>
          <p:cNvSpPr txBox="1">
            <a:spLocks noGrp="1"/>
          </p:cNvSpPr>
          <p:nvPr>
            <p:ph type="title" idx="4294967295"/>
          </p:nvPr>
        </p:nvSpPr>
        <p:spPr>
          <a:xfrm>
            <a:off x="537737" y="472813"/>
            <a:ext cx="10515600" cy="6801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3</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528665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Finally, let’s talk as a class about that gist of the passage.</a:t>
            </a:r>
            <a:endParaRPr sz="2667" dirty="0">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A1D82CD-C767-4122-A1AB-DAC01ACFC8AE}"/>
              </a:ext>
            </a:extLst>
          </p:cNvPr>
          <p:cNvPicPr>
            <a:picLocks noChangeAspect="1"/>
          </p:cNvPicPr>
          <p:nvPr/>
        </p:nvPicPr>
        <p:blipFill>
          <a:blip r:embed="rId3"/>
          <a:stretch>
            <a:fillRect/>
          </a:stretch>
        </p:blipFill>
        <p:spPr>
          <a:xfrm>
            <a:off x="10945090" y="5860473"/>
            <a:ext cx="852252" cy="840095"/>
          </a:xfrm>
          <a:prstGeom prst="rect">
            <a:avLst/>
          </a:prstGeom>
        </p:spPr>
      </p:pic>
    </p:spTree>
    <p:extLst>
      <p:ext uri="{BB962C8B-B14F-4D97-AF65-F5344CB8AC3E}">
        <p14:creationId xmlns:p14="http://schemas.microsoft.com/office/powerpoint/2010/main" val="3667894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055124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364646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4171512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3</a:t>
            </a:r>
            <a:endParaRPr sz="5600" b="1"/>
          </a:p>
        </p:txBody>
      </p:sp>
      <p:pic>
        <p:nvPicPr>
          <p:cNvPr id="3" name="Picture 2">
            <a:extLst>
              <a:ext uri="{FF2B5EF4-FFF2-40B4-BE49-F238E27FC236}">
                <a16:creationId xmlns:a16="http://schemas.microsoft.com/office/drawing/2014/main" id="{F6B245FB-F808-4A88-8515-9D012946E834}"/>
              </a:ext>
            </a:extLst>
          </p:cNvPr>
          <p:cNvPicPr>
            <a:picLocks noChangeAspect="1"/>
          </p:cNvPicPr>
          <p:nvPr/>
        </p:nvPicPr>
        <p:blipFill>
          <a:blip r:embed="rId3"/>
          <a:stretch>
            <a:fillRect/>
          </a:stretch>
        </p:blipFill>
        <p:spPr>
          <a:xfrm>
            <a:off x="4662107" y="136520"/>
            <a:ext cx="2867785" cy="131802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54" name="Google Shape;154;p28"/>
          <p:cNvSpPr txBox="1">
            <a:spLocks noGrp="1"/>
          </p:cNvSpPr>
          <p:nvPr>
            <p:ph type="subTitle" idx="1"/>
          </p:nvPr>
        </p:nvSpPr>
        <p:spPr>
          <a:xfrm>
            <a:off x="551475" y="1722425"/>
            <a:ext cx="11053500" cy="5272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Today you will have the opportunity to continue to practice routines we will use for the rest of the novel.  </a:t>
            </a: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Vocabulary Entry Task/Reader’s Dictionary</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Add to our </a:t>
            </a:r>
            <a:r>
              <a:rPr lang="en-US" b="1" dirty="0">
                <a:latin typeface="Century Gothic"/>
                <a:ea typeface="Century Gothic"/>
                <a:cs typeface="Century Gothic"/>
                <a:sym typeface="Century Gothic"/>
              </a:rPr>
              <a:t>Survival anchor charts</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Partner work to gather evidence</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5" name="Google Shape;162;p29">
            <a:extLst>
              <a:ext uri="{FF2B5EF4-FFF2-40B4-BE49-F238E27FC236}">
                <a16:creationId xmlns:a16="http://schemas.microsoft.com/office/drawing/2014/main" id="{47A1E0A7-983A-4ACF-B828-B27BB581988E}"/>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415600" y="507800"/>
            <a:ext cx="11360700" cy="7635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r>
              <a:rPr lang="en-US" sz="3400" dirty="0"/>
              <a:t>Let’s do our vocabulary entry task:</a:t>
            </a:r>
            <a:endParaRPr sz="3400" dirty="0"/>
          </a:p>
        </p:txBody>
      </p:sp>
      <p:sp>
        <p:nvSpPr>
          <p:cNvPr id="161" name="Google Shape;161;p29"/>
          <p:cNvSpPr txBox="1">
            <a:spLocks noGrp="1"/>
          </p:cNvSpPr>
          <p:nvPr>
            <p:ph type="body" idx="1"/>
          </p:nvPr>
        </p:nvSpPr>
        <p:spPr>
          <a:xfrm>
            <a:off x="415600" y="2155371"/>
            <a:ext cx="11360700" cy="3936462"/>
          </a:xfrm>
          <a:prstGeom prst="rect">
            <a:avLst/>
          </a:prstGeom>
        </p:spPr>
        <p:txBody>
          <a:bodyPr spcFirstLastPara="1" wrap="square" lIns="121900" tIns="121900" rIns="121900" bIns="121900" anchor="t" anchorCtr="0">
            <a:noAutofit/>
          </a:bodyPr>
          <a:lstStyle/>
          <a:p>
            <a:pPr marL="609600" lvl="0" indent="-558800" rtl="0">
              <a:spcBef>
                <a:spcPts val="0"/>
              </a:spcBef>
              <a:spcAft>
                <a:spcPts val="0"/>
              </a:spcAft>
              <a:buClr>
                <a:schemeClr val="dk1"/>
              </a:buClr>
              <a:buSzPct val="100000"/>
              <a:buAutoNum type="arabicPeriod"/>
            </a:pPr>
            <a:r>
              <a:rPr lang="en-US" sz="3000" dirty="0"/>
              <a:t>Have out your </a:t>
            </a:r>
            <a:r>
              <a:rPr lang="en-US" sz="3000" b="1" dirty="0"/>
              <a:t>Reader’s Notes </a:t>
            </a:r>
            <a:r>
              <a:rPr lang="en-US" sz="3000" dirty="0"/>
              <a:t>for me to check.</a:t>
            </a:r>
          </a:p>
          <a:p>
            <a:pPr marL="609600" lvl="0" indent="-558800" rtl="0">
              <a:spcBef>
                <a:spcPts val="0"/>
              </a:spcBef>
              <a:spcAft>
                <a:spcPts val="0"/>
              </a:spcAft>
              <a:buClr>
                <a:schemeClr val="dk1"/>
              </a:buClr>
              <a:buSzPct val="100000"/>
              <a:buAutoNum type="arabicPeriod"/>
            </a:pPr>
            <a:endParaRPr lang="en-US" sz="3000" dirty="0">
              <a:solidFill>
                <a:schemeClr val="dk1"/>
              </a:solidFill>
            </a:endParaRPr>
          </a:p>
          <a:p>
            <a:pPr marL="609600" lvl="0" indent="-558800" rtl="0">
              <a:spcBef>
                <a:spcPts val="0"/>
              </a:spcBef>
              <a:spcAft>
                <a:spcPts val="0"/>
              </a:spcAft>
              <a:buClr>
                <a:schemeClr val="dk1"/>
              </a:buClr>
              <a:buSzPct val="100000"/>
              <a:buAutoNum type="arabicPeriod"/>
            </a:pPr>
            <a:r>
              <a:rPr lang="en-US" sz="3000" dirty="0">
                <a:solidFill>
                  <a:schemeClr val="dk1"/>
                </a:solidFill>
              </a:rPr>
              <a:t>Complete the vocabulary entry task on the next slide by yourself.</a:t>
            </a:r>
            <a:endParaRPr sz="3000" dirty="0"/>
          </a:p>
        </p:txBody>
      </p:sp>
      <p:pic>
        <p:nvPicPr>
          <p:cNvPr id="162" name="Google Shape;162;p29"/>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0"/>
          <p:cNvSpPr txBox="1">
            <a:spLocks noGrp="1"/>
          </p:cNvSpPr>
          <p:nvPr>
            <p:ph type="title"/>
          </p:nvPr>
        </p:nvSpPr>
        <p:spPr>
          <a:xfrm>
            <a:off x="415650" y="502064"/>
            <a:ext cx="11360700" cy="7635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400" dirty="0"/>
              <a:t>Here is Vocabulary Task 3</a:t>
            </a:r>
            <a:endParaRPr sz="3400" dirty="0"/>
          </a:p>
        </p:txBody>
      </p:sp>
      <p:sp>
        <p:nvSpPr>
          <p:cNvPr id="169" name="Google Shape;169;p30"/>
          <p:cNvSpPr txBox="1">
            <a:spLocks noGrp="1"/>
          </p:cNvSpPr>
          <p:nvPr>
            <p:ph type="body" idx="1"/>
          </p:nvPr>
        </p:nvSpPr>
        <p:spPr>
          <a:xfrm>
            <a:off x="415650" y="1581679"/>
            <a:ext cx="11505460" cy="4882800"/>
          </a:xfrm>
          <a:prstGeom prst="rect">
            <a:avLst/>
          </a:prstGeom>
        </p:spPr>
        <p:txBody>
          <a:bodyPr spcFirstLastPara="1" wrap="square" lIns="121900" tIns="121900" rIns="121900" bIns="121900" anchor="t" anchorCtr="0">
            <a:noAutofit/>
          </a:bodyPr>
          <a:lstStyle/>
          <a:p>
            <a:pPr marL="0" lvl="0" indent="0" rtl="0">
              <a:lnSpc>
                <a:spcPct val="145454"/>
              </a:lnSpc>
              <a:spcBef>
                <a:spcPts val="0"/>
              </a:spcBef>
              <a:spcAft>
                <a:spcPts val="0"/>
              </a:spcAft>
              <a:buClr>
                <a:schemeClr val="dk1"/>
              </a:buClr>
              <a:buSzPts val="1100"/>
              <a:buFont typeface="Arial"/>
              <a:buNone/>
            </a:pPr>
            <a:r>
              <a:rPr lang="en-US" dirty="0">
                <a:solidFill>
                  <a:schemeClr val="dk1"/>
                </a:solidFill>
              </a:rPr>
              <a:t>“Salva staggered forward with yet another enormous load of reeds              in his arms. Everyone was busy. Some people were cutting down the tall papyrus grass by the water’s edge. Others, like Salva, gathered up the cut stalks . . .” (p. 43)</a:t>
            </a:r>
          </a:p>
          <a:p>
            <a:pPr marL="0" lvl="0" indent="0" rtl="0">
              <a:lnSpc>
                <a:spcPct val="145454"/>
              </a:lnSpc>
              <a:spcBef>
                <a:spcPts val="0"/>
              </a:spcBef>
              <a:spcAft>
                <a:spcPts val="0"/>
              </a:spcAft>
              <a:buClr>
                <a:schemeClr val="dk1"/>
              </a:buClr>
              <a:buSzPts val="1100"/>
              <a:buFont typeface="Arial"/>
              <a:buNone/>
            </a:pPr>
            <a:endParaRPr sz="1600" dirty="0">
              <a:solidFill>
                <a:schemeClr val="dk1"/>
              </a:solidFill>
              <a:latin typeface="Arial"/>
              <a:ea typeface="Arial"/>
              <a:cs typeface="Arial"/>
              <a:sym typeface="Arial"/>
            </a:endParaRPr>
          </a:p>
          <a:p>
            <a:pPr marL="514350" lvl="0" indent="-514350" rtl="0">
              <a:spcBef>
                <a:spcPts val="0"/>
              </a:spcBef>
              <a:spcAft>
                <a:spcPts val="0"/>
              </a:spcAft>
              <a:buClr>
                <a:schemeClr val="dk1"/>
              </a:buClr>
              <a:buSzPct val="100000"/>
              <a:buFont typeface="Arial"/>
              <a:buAutoNum type="arabicPeriod"/>
            </a:pPr>
            <a:r>
              <a:rPr lang="en-US" sz="2600" dirty="0">
                <a:solidFill>
                  <a:schemeClr val="dk1"/>
                </a:solidFill>
              </a:rPr>
              <a:t>What do the words </a:t>
            </a:r>
            <a:r>
              <a:rPr lang="en-US" sz="2600" b="1" i="1" dirty="0">
                <a:solidFill>
                  <a:schemeClr val="dk1"/>
                </a:solidFill>
              </a:rPr>
              <a:t>reed</a:t>
            </a:r>
            <a:r>
              <a:rPr lang="en-US" sz="2600" dirty="0">
                <a:solidFill>
                  <a:schemeClr val="dk1"/>
                </a:solidFill>
              </a:rPr>
              <a:t> and </a:t>
            </a:r>
            <a:r>
              <a:rPr lang="en-US" sz="2600" b="1" i="1" dirty="0">
                <a:solidFill>
                  <a:schemeClr val="dk1"/>
                </a:solidFill>
              </a:rPr>
              <a:t>papyrus</a:t>
            </a:r>
            <a:r>
              <a:rPr lang="en-US" sz="2600" dirty="0">
                <a:solidFill>
                  <a:schemeClr val="dk1"/>
                </a:solidFill>
              </a:rPr>
              <a:t> mean? </a:t>
            </a:r>
          </a:p>
          <a:p>
            <a:pPr marL="514350" lvl="0" indent="-514350" rtl="0">
              <a:spcBef>
                <a:spcPts val="0"/>
              </a:spcBef>
              <a:spcAft>
                <a:spcPts val="0"/>
              </a:spcAft>
              <a:buClr>
                <a:schemeClr val="dk1"/>
              </a:buClr>
              <a:buSzPct val="100000"/>
              <a:buFont typeface="Arial"/>
              <a:buAutoNum type="arabicPeriod"/>
            </a:pPr>
            <a:r>
              <a:rPr lang="en-US" sz="2600" dirty="0">
                <a:solidFill>
                  <a:schemeClr val="dk1"/>
                </a:solidFill>
              </a:rPr>
              <a:t>Underline the parts of the excerpt that could help you figure this out?</a:t>
            </a:r>
          </a:p>
          <a:p>
            <a:pPr marL="514350" lvl="0" indent="-514350" rtl="0">
              <a:spcBef>
                <a:spcPts val="0"/>
              </a:spcBef>
              <a:spcAft>
                <a:spcPts val="0"/>
              </a:spcAft>
              <a:buClr>
                <a:schemeClr val="dk1"/>
              </a:buClr>
              <a:buSzPct val="100000"/>
              <a:buFont typeface="Arial"/>
              <a:buAutoNum type="arabicPeriod"/>
            </a:pPr>
            <a:r>
              <a:rPr lang="en-US" sz="2600" dirty="0">
                <a:solidFill>
                  <a:schemeClr val="dk1"/>
                </a:solidFill>
              </a:rPr>
              <a:t>Now look at p. 47 in your book. What does</a:t>
            </a:r>
            <a:r>
              <a:rPr lang="en-US" sz="2600" b="1" dirty="0">
                <a:solidFill>
                  <a:schemeClr val="dk1"/>
                </a:solidFill>
              </a:rPr>
              <a:t> abundance </a:t>
            </a:r>
            <a:r>
              <a:rPr lang="en-US" sz="2600" dirty="0">
                <a:solidFill>
                  <a:schemeClr val="dk1"/>
                </a:solidFill>
              </a:rPr>
              <a:t>mean? What did you find on page 47 that helped you figure it out?</a:t>
            </a:r>
            <a:endParaRPr sz="2600"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US" sz="2600" dirty="0">
                <a:solidFill>
                  <a:schemeClr val="dk1"/>
                </a:solidFill>
                <a:latin typeface="Arial"/>
                <a:ea typeface="Arial"/>
                <a:cs typeface="Arial"/>
                <a:sym typeface="Arial"/>
              </a:rPr>
              <a:t> </a:t>
            </a:r>
            <a:endParaRPr sz="2600" dirty="0">
              <a:solidFill>
                <a:schemeClr val="dk1"/>
              </a:solidFill>
              <a:latin typeface="Arial"/>
              <a:ea typeface="Arial"/>
              <a:cs typeface="Arial"/>
              <a:sym typeface="Arial"/>
            </a:endParaRPr>
          </a:p>
          <a:p>
            <a:pPr marL="0" lvl="0" indent="0">
              <a:spcBef>
                <a:spcPts val="0"/>
              </a:spcBef>
              <a:spcAft>
                <a:spcPts val="0"/>
              </a:spcAft>
              <a:buNone/>
            </a:pPr>
            <a:endParaRPr dirty="0"/>
          </a:p>
        </p:txBody>
      </p:sp>
      <p:pic>
        <p:nvPicPr>
          <p:cNvPr id="170" name="Google Shape;170;p3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1"/>
          <p:cNvSpPr txBox="1">
            <a:spLocks noGrp="1"/>
          </p:cNvSpPr>
          <p:nvPr>
            <p:ph type="title"/>
          </p:nvPr>
        </p:nvSpPr>
        <p:spPr>
          <a:xfrm>
            <a:off x="415600" y="445583"/>
            <a:ext cx="11360700" cy="14229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400" dirty="0"/>
              <a:t>Let’s review our </a:t>
            </a:r>
            <a:r>
              <a:rPr lang="en-US" sz="3400" b="1" dirty="0"/>
              <a:t>Reader’s Dictionary</a:t>
            </a:r>
            <a:endParaRPr sz="3400" b="1" dirty="0"/>
          </a:p>
          <a:p>
            <a:pPr marL="0" lvl="0" indent="0" rtl="0">
              <a:spcBef>
                <a:spcPts val="0"/>
              </a:spcBef>
              <a:spcAft>
                <a:spcPts val="0"/>
              </a:spcAft>
              <a:buNone/>
            </a:pPr>
            <a:r>
              <a:rPr lang="en-US" sz="3400" dirty="0"/>
              <a:t>for Chapters 7 &amp; 8</a:t>
            </a:r>
            <a:endParaRPr sz="3400" dirty="0"/>
          </a:p>
        </p:txBody>
      </p:sp>
      <p:sp>
        <p:nvSpPr>
          <p:cNvPr id="176" name="Google Shape;176;p31"/>
          <p:cNvSpPr txBox="1">
            <a:spLocks noGrp="1"/>
          </p:cNvSpPr>
          <p:nvPr>
            <p:ph type="body" idx="1"/>
          </p:nvPr>
        </p:nvSpPr>
        <p:spPr>
          <a:xfrm>
            <a:off x="415600" y="2388093"/>
            <a:ext cx="11360700" cy="3703608"/>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200" b="1" dirty="0"/>
              <a:t>Find the word ‘desperate’ on page 50</a:t>
            </a:r>
            <a:endParaRPr sz="3200" b="1" dirty="0"/>
          </a:p>
          <a:p>
            <a:pPr marL="571500" indent="-571500">
              <a:buSzPct val="100000"/>
            </a:pPr>
            <a:r>
              <a:rPr lang="en-US" sz="3200" dirty="0"/>
              <a:t>What other words does it remind you of?</a:t>
            </a:r>
            <a:endParaRPr sz="3200" dirty="0"/>
          </a:p>
          <a:p>
            <a:pPr marL="0" lvl="0" indent="0" rtl="0">
              <a:spcBef>
                <a:spcPts val="0"/>
              </a:spcBef>
              <a:spcAft>
                <a:spcPts val="0"/>
              </a:spcAft>
              <a:buNone/>
            </a:pPr>
            <a:endParaRPr sz="3200" dirty="0"/>
          </a:p>
        </p:txBody>
      </p:sp>
      <p:pic>
        <p:nvPicPr>
          <p:cNvPr id="5" name="Google Shape;162;p29">
            <a:extLst>
              <a:ext uri="{FF2B5EF4-FFF2-40B4-BE49-F238E27FC236}">
                <a16:creationId xmlns:a16="http://schemas.microsoft.com/office/drawing/2014/main" id="{D6F973D0-932D-4F34-AA64-81665C00F3D2}"/>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pic>
        <p:nvPicPr>
          <p:cNvPr id="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8659" y="5906553"/>
            <a:ext cx="879731" cy="8797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aphicFrame>
        <p:nvGraphicFramePr>
          <p:cNvPr id="182" name="Google Shape;182;p32"/>
          <p:cNvGraphicFramePr/>
          <p:nvPr>
            <p:extLst>
              <p:ext uri="{D42A27DB-BD31-4B8C-83A1-F6EECF244321}">
                <p14:modId xmlns:p14="http://schemas.microsoft.com/office/powerpoint/2010/main" val="2008790969"/>
              </p:ext>
            </p:extLst>
          </p:nvPr>
        </p:nvGraphicFramePr>
        <p:xfrm>
          <a:off x="127592" y="843933"/>
          <a:ext cx="11936800" cy="5797952"/>
        </p:xfrm>
        <a:graphic>
          <a:graphicData uri="http://schemas.openxmlformats.org/drawingml/2006/table">
            <a:tbl>
              <a:tblPr>
                <a:noFill/>
                <a:tableStyleId>{91AF41CD-6682-49BF-95DC-4B0A41BD3CD8}</a:tableStyleId>
              </a:tblPr>
              <a:tblGrid>
                <a:gridCol w="2213625">
                  <a:extLst>
                    <a:ext uri="{9D8B030D-6E8A-4147-A177-3AD203B41FA5}">
                      <a16:colId xmlns:a16="http://schemas.microsoft.com/office/drawing/2014/main" val="20000"/>
                    </a:ext>
                  </a:extLst>
                </a:gridCol>
                <a:gridCol w="976600">
                  <a:extLst>
                    <a:ext uri="{9D8B030D-6E8A-4147-A177-3AD203B41FA5}">
                      <a16:colId xmlns:a16="http://schemas.microsoft.com/office/drawing/2014/main" val="20001"/>
                    </a:ext>
                  </a:extLst>
                </a:gridCol>
                <a:gridCol w="8746575">
                  <a:extLst>
                    <a:ext uri="{9D8B030D-6E8A-4147-A177-3AD203B41FA5}">
                      <a16:colId xmlns:a16="http://schemas.microsoft.com/office/drawing/2014/main" val="20002"/>
                    </a:ext>
                  </a:extLst>
                </a:gridCol>
              </a:tblGrid>
              <a:tr h="227150">
                <a:tc>
                  <a:txBody>
                    <a:bodyPr/>
                    <a:lstStyle/>
                    <a:p>
                      <a:pPr marL="0" lvl="0" indent="0" rtl="0">
                        <a:lnSpc>
                          <a:spcPct val="145454"/>
                        </a:lnSpc>
                        <a:spcBef>
                          <a:spcPts val="0"/>
                        </a:spcBef>
                        <a:spcAft>
                          <a:spcPts val="0"/>
                        </a:spcAft>
                        <a:buNone/>
                      </a:pPr>
                      <a:r>
                        <a:rPr lang="en-US" sz="1600">
                          <a:latin typeface="Century Gothic" panose="020B0502020202020204" pitchFamily="34" charset="0"/>
                        </a:rPr>
                        <a:t>Word/Phrase</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Page</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Definition</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741325">
                <a:tc>
                  <a:txBody>
                    <a:bodyPr/>
                    <a:lstStyle/>
                    <a:p>
                      <a:pPr marL="0" lvl="0" indent="0" rtl="0">
                        <a:lnSpc>
                          <a:spcPct val="145454"/>
                        </a:lnSpc>
                        <a:spcBef>
                          <a:spcPts val="0"/>
                        </a:spcBef>
                        <a:spcAft>
                          <a:spcPts val="0"/>
                        </a:spcAft>
                        <a:buNone/>
                      </a:pPr>
                      <a:r>
                        <a:rPr lang="en-US" sz="1600" b="1" dirty="0">
                          <a:latin typeface="Century Gothic" panose="020B0502020202020204" pitchFamily="34" charset="0"/>
                        </a:rPr>
                        <a:t>generation</a:t>
                      </a:r>
                      <a:endParaRPr sz="1600" b="1"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33</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2000">
                          <a:latin typeface="Century Gothic" panose="020B0502020202020204" pitchFamily="34" charset="0"/>
                        </a:rPr>
                        <a:t>The average amount of time between the birth of a person and the birth of their children</a:t>
                      </a:r>
                      <a:endParaRPr sz="20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44639">
                <a:tc>
                  <a:txBody>
                    <a:bodyPr/>
                    <a:lstStyle/>
                    <a:p>
                      <a:pPr marL="0" lvl="0" indent="0" rtl="0">
                        <a:lnSpc>
                          <a:spcPct val="145454"/>
                        </a:lnSpc>
                        <a:spcBef>
                          <a:spcPts val="0"/>
                        </a:spcBef>
                        <a:spcAft>
                          <a:spcPts val="0"/>
                        </a:spcAft>
                        <a:buNone/>
                      </a:pPr>
                      <a:r>
                        <a:rPr lang="en-US" sz="1600">
                          <a:latin typeface="Century Gothic" panose="020B0502020202020204" pitchFamily="34" charset="0"/>
                        </a:rPr>
                        <a:t>makeshift</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dirty="0">
                          <a:latin typeface="Century Gothic" panose="020B0502020202020204" pitchFamily="34" charset="0"/>
                        </a:rPr>
                        <a:t>33</a:t>
                      </a:r>
                      <a:endParaRPr sz="1600"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1600"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3643">
                <a:tc>
                  <a:txBody>
                    <a:bodyPr/>
                    <a:lstStyle/>
                    <a:p>
                      <a:pPr marL="0" lvl="0" indent="0" rtl="0">
                        <a:lnSpc>
                          <a:spcPct val="145454"/>
                        </a:lnSpc>
                        <a:spcBef>
                          <a:spcPts val="0"/>
                        </a:spcBef>
                        <a:spcAft>
                          <a:spcPts val="0"/>
                        </a:spcAft>
                        <a:buNone/>
                      </a:pPr>
                      <a:r>
                        <a:rPr lang="en-US" sz="1600" dirty="0">
                          <a:latin typeface="Century Gothic" panose="020B0502020202020204" pitchFamily="34" charset="0"/>
                        </a:rPr>
                        <a:t>hopes were dashed</a:t>
                      </a:r>
                      <a:endParaRPr sz="1600"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34</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1600"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25150">
                <a:tc>
                  <a:txBody>
                    <a:bodyPr/>
                    <a:lstStyle/>
                    <a:p>
                      <a:pPr marL="0" lvl="0" indent="0" rtl="0">
                        <a:lnSpc>
                          <a:spcPct val="145454"/>
                        </a:lnSpc>
                        <a:spcBef>
                          <a:spcPts val="0"/>
                        </a:spcBef>
                        <a:spcAft>
                          <a:spcPts val="0"/>
                        </a:spcAft>
                        <a:buNone/>
                      </a:pPr>
                      <a:r>
                        <a:rPr lang="en-US" sz="1600">
                          <a:latin typeface="Century Gothic" panose="020B0502020202020204" pitchFamily="34" charset="0"/>
                        </a:rPr>
                        <a:t>solemn</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35, 37</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900">
                          <a:latin typeface="Century Gothic" panose="020B0502020202020204" pitchFamily="34" charset="0"/>
                        </a:rPr>
                        <a:t> </a:t>
                      </a:r>
                      <a:endParaRPr sz="900">
                        <a:latin typeface="Century Gothic" panose="020B0502020202020204" pitchFamily="34" charset="0"/>
                      </a:endParaRPr>
                    </a:p>
                    <a:p>
                      <a:pPr marL="0" lvl="0" indent="0" rtl="0">
                        <a:lnSpc>
                          <a:spcPct val="145454"/>
                        </a:lnSpc>
                        <a:spcBef>
                          <a:spcPts val="0"/>
                        </a:spcBef>
                        <a:spcAft>
                          <a:spcPts val="0"/>
                        </a:spcAft>
                        <a:buNone/>
                      </a:pPr>
                      <a:r>
                        <a:rPr lang="en-US" sz="900">
                          <a:latin typeface="Century Gothic" panose="020B0502020202020204" pitchFamily="34" charset="0"/>
                        </a:rPr>
                        <a:t> </a:t>
                      </a:r>
                      <a:endParaRPr sz="9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0845">
                <a:tc>
                  <a:txBody>
                    <a:bodyPr/>
                    <a:lstStyle/>
                    <a:p>
                      <a:pPr marL="0" lvl="0" indent="0" rtl="0">
                        <a:lnSpc>
                          <a:spcPct val="145454"/>
                        </a:lnSpc>
                        <a:spcBef>
                          <a:spcPts val="0"/>
                        </a:spcBef>
                        <a:spcAft>
                          <a:spcPts val="0"/>
                        </a:spcAft>
                        <a:buNone/>
                      </a:pPr>
                      <a:r>
                        <a:rPr lang="en-US" sz="1600">
                          <a:latin typeface="Century Gothic" panose="020B0502020202020204" pitchFamily="34" charset="0"/>
                        </a:rPr>
                        <a:t>topi</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36</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9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84721">
                <a:tc>
                  <a:txBody>
                    <a:bodyPr/>
                    <a:lstStyle/>
                    <a:p>
                      <a:pPr marL="0" lvl="0" indent="0" rtl="0">
                        <a:lnSpc>
                          <a:spcPct val="145454"/>
                        </a:lnSpc>
                        <a:spcBef>
                          <a:spcPts val="0"/>
                        </a:spcBef>
                        <a:spcAft>
                          <a:spcPts val="0"/>
                        </a:spcAft>
                        <a:buNone/>
                      </a:pPr>
                      <a:r>
                        <a:rPr lang="en-US" sz="1600">
                          <a:latin typeface="Century Gothic" panose="020B0502020202020204" pitchFamily="34" charset="0"/>
                        </a:rPr>
                        <a:t>aroma</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36</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900">
                          <a:latin typeface="Century Gothic" panose="020B0502020202020204" pitchFamily="34" charset="0"/>
                        </a:rPr>
                        <a:t> </a:t>
                      </a:r>
                      <a:endParaRPr sz="900">
                        <a:latin typeface="Century Gothic" panose="020B0502020202020204" pitchFamily="34" charset="0"/>
                      </a:endParaRPr>
                    </a:p>
                    <a:p>
                      <a:pPr marL="0" lvl="0" indent="0" rtl="0">
                        <a:lnSpc>
                          <a:spcPct val="145454"/>
                        </a:lnSpc>
                        <a:spcBef>
                          <a:spcPts val="0"/>
                        </a:spcBef>
                        <a:spcAft>
                          <a:spcPts val="0"/>
                        </a:spcAft>
                        <a:buNone/>
                      </a:pPr>
                      <a:r>
                        <a:rPr lang="en-US" sz="900">
                          <a:latin typeface="Century Gothic" panose="020B0502020202020204" pitchFamily="34" charset="0"/>
                        </a:rPr>
                        <a:t> </a:t>
                      </a:r>
                      <a:endParaRPr sz="9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870325">
                <a:tc>
                  <a:txBody>
                    <a:bodyPr/>
                    <a:lstStyle/>
                    <a:p>
                      <a:pPr marL="0" lvl="0" indent="0" rtl="0">
                        <a:lnSpc>
                          <a:spcPct val="145454"/>
                        </a:lnSpc>
                        <a:spcBef>
                          <a:spcPts val="0"/>
                        </a:spcBef>
                        <a:spcAft>
                          <a:spcPts val="0"/>
                        </a:spcAft>
                        <a:buNone/>
                      </a:pPr>
                      <a:r>
                        <a:rPr lang="en-US" sz="1600">
                          <a:latin typeface="Century Gothic" panose="020B0502020202020204" pitchFamily="34" charset="0"/>
                        </a:rPr>
                        <a:t>cold fist gripped his heart</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38</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9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870325">
                <a:tc>
                  <a:txBody>
                    <a:bodyPr/>
                    <a:lstStyle/>
                    <a:p>
                      <a:pPr marL="0" lvl="0" indent="0" rtl="0">
                        <a:lnSpc>
                          <a:spcPct val="145454"/>
                        </a:lnSpc>
                        <a:spcBef>
                          <a:spcPts val="0"/>
                        </a:spcBef>
                        <a:spcAft>
                          <a:spcPts val="0"/>
                        </a:spcAft>
                        <a:buNone/>
                      </a:pPr>
                      <a:r>
                        <a:rPr lang="en-US" sz="1600" b="1">
                          <a:latin typeface="Century Gothic" panose="020B0502020202020204" pitchFamily="34" charset="0"/>
                        </a:rPr>
                        <a:t>Other new words you encountered:</a:t>
                      </a:r>
                      <a:endParaRPr sz="1600" b="1">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600">
                          <a:latin typeface="Century Gothic" panose="020B0502020202020204" pitchFamily="34" charset="0"/>
                        </a:rPr>
                        <a:t>47</a:t>
                      </a:r>
                      <a:endParaRPr sz="160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900" dirty="0">
                        <a:latin typeface="Century Gothic" panose="020B0502020202020204" pitchFamily="34" charset="0"/>
                      </a:endParaRPr>
                    </a:p>
                  </a:txBody>
                  <a:tcPr marL="97375" marR="97375" marT="97375" marB="9737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183" name="Google Shape;183;p32"/>
          <p:cNvSpPr txBox="1"/>
          <p:nvPr/>
        </p:nvSpPr>
        <p:spPr>
          <a:xfrm>
            <a:off x="127592" y="108641"/>
            <a:ext cx="12064500" cy="1141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entury Gothic" panose="020B0502020202020204" pitchFamily="34" charset="0"/>
              </a:rPr>
              <a:t>Let’s check our definitions for Reader’s Notes for Chapters 7 &amp; 8!</a:t>
            </a:r>
            <a:endParaRPr sz="3000" dirty="0">
              <a:latin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3"/>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3400" dirty="0"/>
              <a:t>Let’s continue with vocabulary</a:t>
            </a:r>
            <a:endParaRPr sz="3400" dirty="0"/>
          </a:p>
        </p:txBody>
      </p:sp>
      <p:sp>
        <p:nvSpPr>
          <p:cNvPr id="190" name="Google Shape;190;p33"/>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p>
            <a:pPr marL="0" lvl="0" indent="0">
              <a:spcBef>
                <a:spcPts val="0"/>
              </a:spcBef>
              <a:spcAft>
                <a:spcPts val="0"/>
              </a:spcAft>
              <a:buClr>
                <a:schemeClr val="dk1"/>
              </a:buClr>
              <a:buSzPts val="1100"/>
              <a:buFont typeface="Arial"/>
              <a:buNone/>
            </a:pPr>
            <a:endParaRPr sz="3200" b="1" dirty="0">
              <a:solidFill>
                <a:schemeClr val="dk1"/>
              </a:solidFill>
            </a:endParaRPr>
          </a:p>
          <a:p>
            <a:pPr marL="0" lvl="0" indent="0" rtl="0">
              <a:spcBef>
                <a:spcPts val="0"/>
              </a:spcBef>
              <a:spcAft>
                <a:spcPts val="0"/>
              </a:spcAft>
              <a:buClr>
                <a:schemeClr val="dk1"/>
              </a:buClr>
              <a:buSzPts val="1100"/>
              <a:buFont typeface="Arial"/>
              <a:buNone/>
            </a:pPr>
            <a:r>
              <a:rPr lang="en-US" sz="3200" b="1" dirty="0">
                <a:solidFill>
                  <a:schemeClr val="dk1"/>
                </a:solidFill>
              </a:rPr>
              <a:t>Find your Reader’s Notes for 9 &amp; 10 and listen as I read them aloud. </a:t>
            </a:r>
            <a:r>
              <a:rPr lang="en-US" sz="3200" dirty="0">
                <a:solidFill>
                  <a:schemeClr val="dk1"/>
                </a:solidFill>
              </a:rPr>
              <a:t>(Hint: they can be found in your packet)</a:t>
            </a:r>
            <a:endParaRPr sz="3200" dirty="0">
              <a:solidFill>
                <a:schemeClr val="dk1"/>
              </a:solidFill>
            </a:endParaRPr>
          </a:p>
          <a:p>
            <a:pPr marL="0" lvl="0" indent="0">
              <a:spcBef>
                <a:spcPts val="0"/>
              </a:spcBef>
              <a:spcAft>
                <a:spcPts val="0"/>
              </a:spcAft>
              <a:buNone/>
            </a:pPr>
            <a:endParaRPr sz="3200" dirty="0"/>
          </a:p>
        </p:txBody>
      </p:sp>
      <p:pic>
        <p:nvPicPr>
          <p:cNvPr id="5" name="Google Shape;162;p29">
            <a:extLst>
              <a:ext uri="{FF2B5EF4-FFF2-40B4-BE49-F238E27FC236}">
                <a16:creationId xmlns:a16="http://schemas.microsoft.com/office/drawing/2014/main" id="{104ABD2B-24C3-4D7D-B3E4-E3E4A4B989DB}"/>
              </a:ext>
            </a:extLst>
          </p:cNvPr>
          <p:cNvPicPr preferRelativeResize="0"/>
          <p:nvPr/>
        </p:nvPicPr>
        <p:blipFill rotWithShape="1">
          <a:blip r:embed="rId3">
            <a:alphaModFix/>
          </a:blip>
          <a:srcRect/>
          <a:stretch/>
        </p:blipFill>
        <p:spPr>
          <a:xfrm>
            <a:off x="10665300" y="178034"/>
            <a:ext cx="1111000" cy="142303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8EBD3D-6577-4CE8-B079-803E6466B087}">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6A39FF08-7E0A-4B30-9469-617DB120E217}">
  <ds:schemaRefs>
    <ds:schemaRef ds:uri="http://schemas.microsoft.com/sharepoint/v3/contenttype/forms"/>
  </ds:schemaRefs>
</ds:datastoreItem>
</file>

<file path=customXml/itemProps3.xml><?xml version="1.0" encoding="utf-8"?>
<ds:datastoreItem xmlns:ds="http://schemas.openxmlformats.org/officeDocument/2006/customXml" ds:itemID="{A06F8265-E2CC-4518-AEDA-2C980696E384}"/>
</file>

<file path=docProps/app.xml><?xml version="1.0" encoding="utf-8"?>
<Properties xmlns="http://schemas.openxmlformats.org/officeDocument/2006/extended-properties" xmlns:vt="http://schemas.openxmlformats.org/officeDocument/2006/docPropsVTypes">
  <TotalTime>43</TotalTime>
  <Words>5904</Words>
  <Application>Microsoft Office PowerPoint</Application>
  <PresentationFormat>Widescreen</PresentationFormat>
  <Paragraphs>597</Paragraphs>
  <Slides>24</Slides>
  <Notes>23</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 Theme</vt:lpstr>
      <vt:lpstr>Simple Light</vt:lpstr>
      <vt:lpstr>Grade 7: Module 1: Unit 2: Lesson 3 Teacher slide, before teaching.</vt:lpstr>
      <vt:lpstr>Grade 7: Module 1: Unit 2: Lesson 3 Teacher slide, before teaching.</vt:lpstr>
      <vt:lpstr>Grade 7: Module 1:  Unit 2: Lesson 3</vt:lpstr>
      <vt:lpstr>Hello, students!</vt:lpstr>
      <vt:lpstr>Let’s do our vocabulary entry task:</vt:lpstr>
      <vt:lpstr>Here is Vocabulary Task 3</vt:lpstr>
      <vt:lpstr>Let’s review our Reader’s Dictionary for Chapters 7 &amp; 8</vt:lpstr>
      <vt:lpstr>PowerPoint Presentation</vt:lpstr>
      <vt:lpstr>Let’s continue with vocabulary</vt:lpstr>
      <vt:lpstr>PowerPoint Presentation</vt:lpstr>
      <vt:lpstr>Let’s look at our learning targets</vt:lpstr>
      <vt:lpstr>Let’s work on Anchor Charts!</vt:lpstr>
      <vt:lpstr>Let’s connect with your Kenya Discussion partner</vt:lpstr>
      <vt:lpstr>Let’s review and discuss</vt:lpstr>
      <vt:lpstr>Let’s gather evidence from the text</vt:lpstr>
      <vt:lpstr>Let’s try one on your own</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3 Teacher slide, before teaching.</dc:title>
  <dc:creator>tfiller</dc:creator>
  <cp:lastModifiedBy>Natalie Ivey</cp:lastModifiedBy>
  <cp:revision>18</cp:revision>
  <dcterms:modified xsi:type="dcterms:W3CDTF">2019-03-26T00:38:18Z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