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slideMasters/slideMaster1.xml" ContentType="application/vnd.openxmlformats-officedocument.presentationml.slideMaster+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28.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23.xml" ContentType="application/vnd.openxmlformats-officedocument.presentationml.notesSlide+xml"/>
  <Override PartName="/ppt/slideLayouts/slideLayout33.xml" ContentType="application/vnd.openxmlformats-officedocument.presentationml.slideLayout+xml"/>
  <Override PartName="/ppt/slideLayouts/slideLayout35.xml" ContentType="application/vnd.openxmlformats-officedocument.presentationml.slideLayout+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slideLayouts/slideLayout34.xml" ContentType="application/vnd.openxmlformats-officedocument.presentationml.slideLayout+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6.xml" ContentType="application/vnd.openxmlformats-officedocument.presentationml.slideLayout+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267A972-CE64-4E04-8146-1B53B025D63A}">
  <a:tblStyle styleId="{8267A972-CE64-4E04-8146-1B53B025D63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072" autoAdjust="0"/>
  </p:normalViewPr>
  <p:slideViewPr>
    <p:cSldViewPr snapToGrid="0">
      <p:cViewPr varScale="1">
        <p:scale>
          <a:sx n="119" d="100"/>
          <a:sy n="119" d="100"/>
        </p:scale>
        <p:origin x="-800" y="-104"/>
      </p:cViewPr>
      <p:guideLst>
        <p:guide orient="horz" pos="1620"/>
        <p:guide pos="2880"/>
      </p:guideLst>
    </p:cSldViewPr>
  </p:slideViewPr>
  <p:notesTextViewPr>
    <p:cViewPr>
      <p:scale>
        <a:sx n="1" d="1"/>
        <a:sy n="1" d="1"/>
      </p:scale>
      <p:origin x="0" y="57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ustomXml" Target="../customXml/item1.xml"/><Relationship Id="rId7" Type="http://schemas.openxmlformats.org/officeDocument/2006/relationships/slide" Target="slides/slide4.xml"/><Relationship Id="rId20" Type="http://schemas.openxmlformats.org/officeDocument/2006/relationships/slide" Target="slides/slide17.xml"/><Relationship Id="rId29" Type="http://schemas.openxmlformats.org/officeDocument/2006/relationships/slide" Target="slides/slide26.xml"/><Relationship Id="rId2" Type="http://schemas.openxmlformats.org/officeDocument/2006/relationships/slideMaster" Target="slideMasters/slideMaster2.xml"/><Relationship Id="rId16" Type="http://schemas.openxmlformats.org/officeDocument/2006/relationships/slide" Target="slides/slide13.xml"/><Relationship Id="rId41" Type="http://schemas.openxmlformats.org/officeDocument/2006/relationships/tableStyles" Target="tableStyles.xml"/><Relationship Id="rId24" Type="http://schemas.openxmlformats.org/officeDocument/2006/relationships/slide" Target="slides/slide21.xml"/><Relationship Id="rId1" Type="http://schemas.openxmlformats.org/officeDocument/2006/relationships/slideMaster" Target="slideMasters/slideMaster1.xml"/><Relationship Id="rId32" Type="http://schemas.openxmlformats.org/officeDocument/2006/relationships/slide" Target="slides/slide29.xml"/><Relationship Id="rId6" Type="http://schemas.openxmlformats.org/officeDocument/2006/relationships/slide" Target="slides/slide3.xml"/><Relationship Id="rId11" Type="http://schemas.openxmlformats.org/officeDocument/2006/relationships/slide" Target="slides/slide8.xml"/><Relationship Id="rId37" Type="http://schemas.openxmlformats.org/officeDocument/2006/relationships/printerSettings" Target="printerSettings/printerSettings1.bin"/><Relationship Id="rId40" Type="http://schemas.openxmlformats.org/officeDocument/2006/relationships/theme" Target="theme/theme1.xml"/><Relationship Id="rId23" Type="http://schemas.openxmlformats.org/officeDocument/2006/relationships/slide" Target="slides/slide20.xml"/><Relationship Id="rId28" Type="http://schemas.openxmlformats.org/officeDocument/2006/relationships/slide" Target="slides/slide25.xml"/><Relationship Id="rId5" Type="http://schemas.openxmlformats.org/officeDocument/2006/relationships/slide" Target="slides/slide2.xml"/><Relationship Id="rId36" Type="http://schemas.openxmlformats.org/officeDocument/2006/relationships/notesMaster" Target="notesMasters/notesMaster1.xml"/><Relationship Id="rId15" Type="http://schemas.openxmlformats.org/officeDocument/2006/relationships/slide" Target="slides/slide12.xml"/><Relationship Id="rId31" Type="http://schemas.openxmlformats.org/officeDocument/2006/relationships/slide" Target="slides/slide28.xml"/><Relationship Id="rId10" Type="http://schemas.openxmlformats.org/officeDocument/2006/relationships/slide" Target="slides/slide7.xml"/><Relationship Id="rId19" Type="http://schemas.openxmlformats.org/officeDocument/2006/relationships/slide" Target="slides/slide16.xml"/><Relationship Id="rId44" Type="http://schemas.openxmlformats.org/officeDocument/2006/relationships/customXml" Target="../customXml/item3.xml"/><Relationship Id="rId22" Type="http://schemas.openxmlformats.org/officeDocument/2006/relationships/slide" Target="slides/slide19.xml"/><Relationship Id="rId27" Type="http://schemas.openxmlformats.org/officeDocument/2006/relationships/slide" Target="slides/slide24.xml"/><Relationship Id="rId4" Type="http://schemas.openxmlformats.org/officeDocument/2006/relationships/slide" Target="slides/slide1.xml"/><Relationship Id="rId30" Type="http://schemas.openxmlformats.org/officeDocument/2006/relationships/slide" Target="slides/slide27.xml"/><Relationship Id="rId9" Type="http://schemas.openxmlformats.org/officeDocument/2006/relationships/slide" Target="slides/slide6.xml"/><Relationship Id="rId35" Type="http://schemas.openxmlformats.org/officeDocument/2006/relationships/slide" Target="slides/slide32.xml"/><Relationship Id="rId14" Type="http://schemas.openxmlformats.org/officeDocument/2006/relationships/slide" Target="slides/slide11.xml"/><Relationship Id="rId43" Type="http://schemas.openxmlformats.org/officeDocument/2006/relationships/customXml" Target="../customXml/item2.xml"/><Relationship Id="rId8" Type="http://schemas.openxmlformats.org/officeDocument/2006/relationships/slide" Target="slides/slide5.xml"/><Relationship Id="rId3" Type="http://schemas.openxmlformats.org/officeDocument/2006/relationships/slideMaster" Target="slideMasters/slideMaster3.xml"/><Relationship Id="rId25" Type="http://schemas.openxmlformats.org/officeDocument/2006/relationships/slide" Target="slides/slide22.xml"/><Relationship Id="rId33" Type="http://schemas.openxmlformats.org/officeDocument/2006/relationships/slide" Target="slides/slide30.xml"/><Relationship Id="rId12" Type="http://schemas.openxmlformats.org/officeDocument/2006/relationships/slide" Target="slides/slide9.xml"/><Relationship Id="rId17" Type="http://schemas.openxmlformats.org/officeDocument/2006/relationships/slide" Target="slides/slide14.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046011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the Opening, students work with the Engagement Text: “All about Maps.” This text serves to pique students’ interest about the Decodable Reader, introduced in Work Time B, by incorporating the topic and some words from this cycle into an engaging read-aloud. Students will notice that this Engagement Text has a different format: an informative, nonfiction text.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Although the </a:t>
            </a:r>
            <a:r>
              <a:rPr lang="en" sz="1200" b="0" dirty="0">
                <a:latin typeface="Calibri"/>
                <a:ea typeface="Calibri"/>
                <a:cs typeface="Calibri"/>
                <a:sym typeface="Calibri"/>
              </a:rPr>
              <a:t>K–2 Skills Block </a:t>
            </a:r>
            <a:r>
              <a:rPr lang="en" sz="1200" dirty="0">
                <a:latin typeface="Calibri"/>
                <a:ea typeface="Calibri"/>
                <a:cs typeface="Calibri"/>
                <a:sym typeface="Calibri"/>
              </a:rPr>
              <a:t>focuses primarily on RF standards, comprehension is an integral part of reading development. Leading a brief discussion after the read-aloud connects students to key ideas, details, and vocabulary contained within it. Because these questions likely cause the Opening to take longer than 5 minutes, they are optional. Consider adjusting differentiated small group instruction time accordingly to accommodate the extended Opening.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examine the following high-frequency words: “across,” “America,” “could,” “entire,” “I’ve,” “once,” “they’ve,” “we’d.”  Students must determine which are “snap” (easily decodable) and which are “trap” (difficult to </a:t>
            </a:r>
            <a:r>
              <a:rPr lang="en" sz="1200" dirty="0" smtClean="0">
                <a:latin typeface="Calibri"/>
                <a:ea typeface="Calibri"/>
                <a:cs typeface="Calibri"/>
                <a:sym typeface="Calibri"/>
              </a:rPr>
              <a:t>decode/irregular)</a:t>
            </a:r>
            <a:r>
              <a:rPr lang="en-US" sz="1200" baseline="0" dirty="0" smtClean="0">
                <a:latin typeface="Calibri"/>
                <a:ea typeface="Calibri"/>
                <a:cs typeface="Calibri"/>
                <a:sym typeface="Calibri"/>
              </a:rPr>
              <a:t> </a:t>
            </a:r>
            <a:r>
              <a:rPr lang="en" sz="1200" dirty="0" smtClean="0">
                <a:latin typeface="Calibri"/>
                <a:ea typeface="Calibri"/>
                <a:cs typeface="Calibri"/>
                <a:sym typeface="Calibri"/>
              </a:rPr>
              <a:t>words </a:t>
            </a:r>
            <a:r>
              <a:rPr lang="en" sz="1200" dirty="0">
                <a:latin typeface="Calibri"/>
                <a:ea typeface="Calibri"/>
                <a:cs typeface="Calibri"/>
                <a:sym typeface="Calibri"/>
              </a:rPr>
              <a:t>and explain their thinking. This lesson includes a contraction that is also a homophone (“you’re”). While students are familiar with the word, this provides an opportunity to review “you’re” as both a contraction for you” and “are,” and as a homophone of “your.”</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Before students read the </a:t>
            </a:r>
            <a:r>
              <a:rPr lang="en" sz="1200" b="1" dirty="0">
                <a:solidFill>
                  <a:schemeClr val="dk1"/>
                </a:solidFill>
                <a:latin typeface="Calibri"/>
                <a:ea typeface="Calibri"/>
                <a:cs typeface="Calibri"/>
                <a:sym typeface="Calibri"/>
              </a:rPr>
              <a:t>Decodable Student Reader: “All About Maps,” </a:t>
            </a:r>
            <a:r>
              <a:rPr lang="en" sz="1200" dirty="0">
                <a:solidFill>
                  <a:schemeClr val="dk1"/>
                </a:solidFill>
                <a:latin typeface="Calibri"/>
                <a:ea typeface="Calibri"/>
                <a:cs typeface="Calibri"/>
                <a:sym typeface="Calibri"/>
              </a:rPr>
              <a:t>alone or in pairs, they search for the high-frequency words from Work Time A. Pairing students during the Decodable Reader routine provides support </a:t>
            </a:r>
            <a:r>
              <a:rPr lang="en" sz="1200" dirty="0" smtClean="0">
                <a:solidFill>
                  <a:schemeClr val="dk1"/>
                </a:solidFill>
                <a:latin typeface="Calibri"/>
                <a:ea typeface="Calibri"/>
                <a:cs typeface="Calibri"/>
                <a:sym typeface="Calibri"/>
              </a:rPr>
              <a:t>for</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those </a:t>
            </a:r>
            <a:r>
              <a:rPr lang="en" sz="1200" dirty="0">
                <a:solidFill>
                  <a:schemeClr val="dk1"/>
                </a:solidFill>
                <a:latin typeface="Calibri"/>
                <a:ea typeface="Calibri"/>
                <a:cs typeface="Calibri"/>
                <a:sym typeface="Calibri"/>
              </a:rPr>
              <a:t>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8516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“All About Maps.”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purpose of this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explain what is on a map; to explain the purpose of a map</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must a ‘map key’ or ‘legend’ be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tool that helps a person understand what the lines or colors on a map mean</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Are there real lines that separate states, like the boundaries on a map?</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 the lines used on a map only represent the state boundaries.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other types of information might a map give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will vary; Possible responses: “directions”, “landmarks”, etc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364903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“All About Maps.” </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an atlas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book full of maps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According to the text, ‘If a reader is unsure how to read a map, she or he can use the map key or legend to find out what different lines or colors represent.’ What does ‘unsure’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not sure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part of the word tells us it means ‘</a:t>
            </a:r>
            <a:r>
              <a:rPr lang="en" sz="1200" i="1" dirty="0" smtClean="0">
                <a:solidFill>
                  <a:schemeClr val="dk1"/>
                </a:solidFill>
                <a:latin typeface="Calibri"/>
                <a:ea typeface="Calibri"/>
                <a:cs typeface="Calibri"/>
                <a:sym typeface="Calibri"/>
              </a:rPr>
              <a:t>not?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 prefix “un”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reread portion of text with the information to answer the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3005201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7602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a:t>
            </a:r>
            <a:r>
              <a:rPr lang="en-US" sz="1200" i="1" dirty="0" smtClean="0">
                <a:solidFill>
                  <a:schemeClr val="dk1"/>
                </a:solidFill>
                <a:latin typeface="Calibri"/>
                <a:ea typeface="Calibri"/>
                <a:cs typeface="Calibri"/>
                <a:sym typeface="Calibri"/>
              </a:rPr>
              <a:t>read </a:t>
            </a:r>
            <a:r>
              <a:rPr lang="en" sz="1200" i="1" dirty="0" smtClean="0">
                <a:solidFill>
                  <a:schemeClr val="dk1"/>
                </a:solidFill>
                <a:latin typeface="Calibri"/>
                <a:ea typeface="Calibri"/>
                <a:cs typeface="Calibri"/>
                <a:sym typeface="Calibri"/>
              </a:rPr>
              <a:t>some </a:t>
            </a:r>
            <a:r>
              <a:rPr lang="en" sz="1200" i="1" dirty="0">
                <a:solidFill>
                  <a:schemeClr val="dk1"/>
                </a:solidFill>
                <a:latin typeface="Calibri"/>
                <a:ea typeface="Calibri"/>
                <a:cs typeface="Calibri"/>
                <a:sym typeface="Calibri"/>
              </a:rPr>
              <a:t>high-frequency words. Some of these words we will know in a “snap” because those words ‘play fair” and some words  are ‘trap words’ and ‘don’t play fair.’ That means that some of these words don’t allow us to use the sounds that we have learned. When we learn a word that “doesn’t 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8755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some words can be hard to read and spell because they don’t look and sound like they should. We say those words ‘don’t play fair.’ Today we’re going to look at words like this and figure out what makes them hard to read and spell.”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a:t>
            </a:r>
            <a:r>
              <a:rPr lang="en" sz="1200" b="1" dirty="0">
                <a:solidFill>
                  <a:schemeClr val="dk1"/>
                </a:solidFill>
                <a:latin typeface="Calibri"/>
                <a:ea typeface="Calibri"/>
                <a:cs typeface="Calibri"/>
                <a:sym typeface="Calibri"/>
              </a:rPr>
              <a:t>Snap or Trap Word Cards </a:t>
            </a:r>
            <a:r>
              <a:rPr lang="en" sz="1200" dirty="0">
                <a:solidFill>
                  <a:schemeClr val="dk1"/>
                </a:solidFill>
                <a:latin typeface="Calibri"/>
                <a:ea typeface="Calibri"/>
                <a:cs typeface="Calibri"/>
                <a:sym typeface="Calibri"/>
              </a:rPr>
              <a:t>or project slide/post on board (“across,” “America,” “could,” “entire,” “I’ve,” “once,” “they’ve,” “we’d”) and a </a:t>
            </a:r>
            <a:r>
              <a:rPr lang="en" sz="1200" b="1" dirty="0">
                <a:solidFill>
                  <a:schemeClr val="dk1"/>
                </a:solidFill>
                <a:latin typeface="Calibri"/>
                <a:ea typeface="Calibri"/>
                <a:cs typeface="Calibri"/>
                <a:sym typeface="Calibri"/>
              </a:rPr>
              <a:t>Snap or Trap T-chart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Trap column (words that don’t play fair) and which ones go in the Snap column (words that do play fair)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and then reread the word “entire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Take a minute to think about this word and read it to yourself</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a:t>
            </a:r>
            <a:r>
              <a:rPr lang="en" sz="1200" dirty="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snap</a:t>
            </a:r>
            <a:r>
              <a:rPr lang="en"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why this is a </a:t>
            </a:r>
            <a:r>
              <a:rPr lang="en-US" sz="1200" i="1" dirty="0" smtClean="0">
                <a:solidFill>
                  <a:schemeClr val="dk1"/>
                </a:solidFill>
                <a:latin typeface="Calibri"/>
                <a:ea typeface="Calibri"/>
                <a:cs typeface="Calibri"/>
                <a:sym typeface="Calibri"/>
              </a:rPr>
              <a:t>snap </a:t>
            </a:r>
            <a:r>
              <a:rPr lang="en" sz="1200" i="1" dirty="0" smtClean="0">
                <a:solidFill>
                  <a:schemeClr val="dk1"/>
                </a:solidFill>
                <a:latin typeface="Calibri"/>
                <a:ea typeface="Calibri"/>
                <a:cs typeface="Calibri"/>
                <a:sym typeface="Calibri"/>
              </a:rPr>
              <a:t>word</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because it is spelled just </a:t>
            </a:r>
            <a:r>
              <a:rPr lang="en" sz="1200" b="1" dirty="0">
                <a:solidFill>
                  <a:schemeClr val="dk1"/>
                </a:solidFill>
                <a:latin typeface="Calibri"/>
                <a:ea typeface="Calibri"/>
                <a:cs typeface="Calibri"/>
                <a:sym typeface="Calibri"/>
              </a:rPr>
              <a:t>as it sounds; it follows the spelling patterns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Trap column on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each high-frequency word first and then analyze the word after reading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supports future learning in morphology.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9372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14</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1607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0486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a:t>
            </a:r>
            <a:r>
              <a:rPr lang="en" sz="1200" b="1" i="1" dirty="0">
                <a:solidFill>
                  <a:schemeClr val="dk1"/>
                </a:solidFill>
                <a:latin typeface="Calibri"/>
                <a:ea typeface="Calibri"/>
                <a:cs typeface="Calibri"/>
                <a:sym typeface="Calibri"/>
              </a:rPr>
              <a:t>decodable text “All About Maps.’”</a:t>
            </a:r>
            <a:endParaRPr sz="1200" b="1"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9098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a:t>
            </a:r>
            <a:r>
              <a:rPr lang="en" sz="1200" b="1" dirty="0">
                <a:solidFill>
                  <a:schemeClr val="dk1"/>
                </a:solidFill>
                <a:latin typeface="Calibri"/>
                <a:ea typeface="Calibri"/>
                <a:cs typeface="Calibri"/>
                <a:sym typeface="Calibri"/>
              </a:rPr>
              <a:t>Enlarged Decodable Reader “All About Maps.”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“First we read the text, ‘All </a:t>
            </a:r>
            <a:r>
              <a:rPr lang="en-US" sz="1200" i="1" dirty="0" smtClean="0">
                <a:solidFill>
                  <a:schemeClr val="dk1"/>
                </a:solidFill>
                <a:latin typeface="Calibri"/>
                <a:ea typeface="Calibri"/>
                <a:cs typeface="Calibri"/>
                <a:sym typeface="Calibri"/>
              </a:rPr>
              <a:t>About </a:t>
            </a:r>
            <a:r>
              <a:rPr lang="en" sz="1200" i="1" dirty="0" smtClean="0">
                <a:solidFill>
                  <a:schemeClr val="dk1"/>
                </a:solidFill>
                <a:latin typeface="Calibri"/>
                <a:ea typeface="Calibri"/>
                <a:cs typeface="Calibri"/>
                <a:sym typeface="Calibri"/>
              </a:rPr>
              <a:t>Maps</a:t>
            </a:r>
            <a:r>
              <a:rPr lang="en" sz="1200" i="1" dirty="0">
                <a:solidFill>
                  <a:schemeClr val="dk1"/>
                </a:solidFill>
                <a:latin typeface="Calibri"/>
                <a:ea typeface="Calibri"/>
                <a:cs typeface="Calibri"/>
                <a:sym typeface="Calibri"/>
              </a:rPr>
              <a:t>,’ together. Now we will read a related text with the same title. This text is filled with words that YOU can read! There are decodable words, and there are some words that don’t play fair, like ‘another.’”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high-frequency words(“across,” “America,” “could,” “entire,” “I’ve,” “once,” “they’ve,” “we’d”) on the </a:t>
            </a:r>
            <a:r>
              <a:rPr lang="en" sz="1200" b="1" dirty="0">
                <a:solidFill>
                  <a:schemeClr val="dk1"/>
                </a:solidFill>
                <a:latin typeface="Calibri"/>
                <a:ea typeface="Calibri"/>
                <a:cs typeface="Calibri"/>
                <a:sym typeface="Calibri"/>
              </a:rPr>
              <a:t>Interactive Word Wall.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Decodable Reader: “All About Maps.” </a:t>
            </a:r>
            <a:r>
              <a:rPr lang="en" sz="1200" dirty="0">
                <a:solidFill>
                  <a:schemeClr val="dk1"/>
                </a:solidFill>
                <a:latin typeface="Calibri"/>
                <a:ea typeface="Calibri"/>
                <a:cs typeface="Calibri"/>
                <a:sym typeface="Calibri"/>
              </a:rPr>
              <a:t>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a:t>
            </a:r>
            <a:r>
              <a:rPr lang="en" sz="1200" b="1" dirty="0">
                <a:solidFill>
                  <a:schemeClr val="dk1"/>
                </a:solidFill>
                <a:latin typeface="Calibri"/>
                <a:ea typeface="Calibri"/>
                <a:cs typeface="Calibri"/>
                <a:sym typeface="Calibri"/>
              </a:rPr>
              <a:t>Decodable Reader: “All About Maps.” </a:t>
            </a:r>
            <a:r>
              <a:rPr lang="en" sz="1200" dirty="0">
                <a:solidFill>
                  <a:schemeClr val="dk1"/>
                </a:solidFill>
                <a:latin typeface="Calibri"/>
                <a:ea typeface="Calibri"/>
                <a:cs typeface="Calibri"/>
                <a:sym typeface="Calibri"/>
              </a:rPr>
              <a:t>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“All About Maps.”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readers in the Partial Alphabetic phase have trouble finding the high-frequency words, consider allowing a reader in the Full or Consolidated Alphabetic phase to help them. Or consider asking them to find the beginning letter of the word instead of the whole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their “Reader’s Toolbox” as needed to decode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a:t>
            </a:r>
            <a:r>
              <a:rPr lang="en" sz="1200" b="1" dirty="0">
                <a:solidFill>
                  <a:schemeClr val="dk1"/>
                </a:solidFill>
                <a:latin typeface="Calibri"/>
                <a:ea typeface="Calibri"/>
                <a:cs typeface="Calibri"/>
                <a:sym typeface="Calibri"/>
              </a:rPr>
              <a:t>Fluency Rubric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667881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18</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2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3886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Engagement Text: “All about Maps”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“All about Maps”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Trap Word Cards (Supporting Materials-Teacher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t>
            </a:r>
            <a:r>
              <a:rPr lang="en" sz="1200" b="1" dirty="0">
                <a:solidFill>
                  <a:schemeClr val="dk1"/>
                </a:solidFill>
                <a:latin typeface="Calibri"/>
                <a:ea typeface="Calibri"/>
                <a:cs typeface="Calibri"/>
                <a:sym typeface="Calibri"/>
              </a:rPr>
              <a:t>ap or Trap T-chart </a:t>
            </a:r>
            <a:r>
              <a:rPr lang="en" sz="1200" dirty="0">
                <a:solidFill>
                  <a:schemeClr val="dk1"/>
                </a:solidFill>
                <a:latin typeface="Calibri"/>
                <a:ea typeface="Calibri"/>
                <a:cs typeface="Calibri"/>
                <a:sym typeface="Calibri"/>
              </a:rPr>
              <a:t>(on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Enlarged Decodable Reader: “All About Maps”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Decodable Reader: “All About Maps” </a:t>
            </a:r>
            <a:r>
              <a:rPr lang="en" sz="1200" dirty="0">
                <a:solidFill>
                  <a:schemeClr val="dk1"/>
                </a:solidFill>
                <a:latin typeface="Calibri"/>
                <a:ea typeface="Calibri"/>
                <a:cs typeface="Calibri"/>
                <a:sym typeface="Calibri"/>
              </a:rPr>
              <a:t>(one per student, see Student Workbook)</a:t>
            </a:r>
            <a:endParaRPr sz="1200"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a:t>
            </a:r>
            <a:r>
              <a:rPr lang="en" sz="1200" dirty="0" smtClean="0">
                <a:solidFill>
                  <a:schemeClr val="dk1"/>
                </a:solidFill>
                <a:latin typeface="Calibri"/>
                <a:ea typeface="Calibri"/>
                <a:cs typeface="Calibri"/>
                <a:sym typeface="Calibri"/>
              </a:rPr>
              <a:t>retelling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59582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3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728125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4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234318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5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00397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6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954427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7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2820449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8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0289906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487bed37bf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487bed37bf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9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485163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473c041cd8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g473c041cd8_0_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2-3</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901700" marR="0" lvl="2" indent="0" algn="l" rtl="0">
              <a:spcBef>
                <a:spcPts val="0"/>
              </a:spcBef>
              <a:spcAft>
                <a:spcPts val="0"/>
              </a:spcAft>
              <a:buNone/>
            </a:pPr>
            <a:endParaRPr sz="120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a:solidFill>
                  <a:schemeClr val="dk1"/>
                </a:solidFill>
                <a:latin typeface="Calibri"/>
                <a:ea typeface="Calibri"/>
                <a:cs typeface="Calibri"/>
                <a:sym typeface="Calibri"/>
              </a:rPr>
              <a:t>Teacher </a:t>
            </a:r>
            <a:r>
              <a:rPr lang="en" sz="1200">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ctions:</a:t>
            </a:r>
            <a:endParaRPr sz="120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a:latin typeface="Calibri"/>
                <a:ea typeface="Calibri"/>
                <a:cs typeface="Calibri"/>
                <a:sym typeface="Calibri"/>
              </a:rPr>
              <a:t>Invite students to reflect and share with a partner (or whole group). </a:t>
            </a:r>
            <a:endParaRPr sz="120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a:latin typeface="Calibri"/>
                <a:ea typeface="Calibri"/>
                <a:cs typeface="Calibri"/>
                <a:sym typeface="Calibri"/>
              </a:rPr>
              <a:t>Ask: </a:t>
            </a:r>
            <a:r>
              <a:rPr lang="en" sz="1200" i="1">
                <a:latin typeface="Calibri"/>
                <a:ea typeface="Calibri"/>
                <a:cs typeface="Calibri"/>
                <a:sym typeface="Calibri"/>
              </a:rPr>
              <a:t>“What does it mean to be independent?” (examples: </a:t>
            </a:r>
            <a:r>
              <a:rPr lang="en" sz="1200" b="1" i="1">
                <a:latin typeface="Calibri"/>
                <a:ea typeface="Calibri"/>
                <a:cs typeface="Calibri"/>
                <a:sym typeface="Calibri"/>
              </a:rPr>
              <a:t>be able to do something on your own, be able to help myself with something</a:t>
            </a:r>
            <a:r>
              <a:rPr lang="en" sz="1200" i="1">
                <a:latin typeface="Calibri"/>
                <a:ea typeface="Calibri"/>
                <a:cs typeface="Calibri"/>
                <a:sym typeface="Calibri"/>
              </a:rPr>
              <a:t>) “What does it mean to be an independent reader?” (examples: </a:t>
            </a:r>
            <a:r>
              <a:rPr lang="en" sz="1200" b="1" i="1">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1">
                <a:latin typeface="Calibri"/>
                <a:ea typeface="Calibri"/>
                <a:cs typeface="Calibri"/>
                <a:sym typeface="Calibri"/>
              </a:rPr>
              <a:t>)</a:t>
            </a:r>
            <a:endParaRPr sz="1200" b="1">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a:t>
            </a:r>
            <a:endParaRPr sz="120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need additional support organizing their ideas: Consider providing sentence frames. Examples: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“One thing an independent reader has to be able to do is _____.”</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“As an independent reader, I can _____.”</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“I can show independence by _____.”</a:t>
            </a:r>
            <a:endParaRPr sz="1200">
              <a:solidFill>
                <a:schemeClr val="dk1"/>
              </a:solidFill>
              <a:latin typeface="Calibri"/>
              <a:ea typeface="Calibri"/>
              <a:cs typeface="Calibri"/>
              <a:sym typeface="Calibri"/>
            </a:endParaRPr>
          </a:p>
        </p:txBody>
      </p:sp>
      <p:sp>
        <p:nvSpPr>
          <p:cNvPr id="405" name="Google Shape;405;g473c041cd8_0_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6" name="Google Shape;406;g473c041cd8_0_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58393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43218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8398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“All about </a:t>
            </a:r>
            <a:r>
              <a:rPr lang="en" sz="1200" dirty="0" smtClean="0">
                <a:solidFill>
                  <a:schemeClr val="dk1"/>
                </a:solidFill>
                <a:latin typeface="Calibri"/>
                <a:ea typeface="Calibri"/>
                <a:cs typeface="Calibri"/>
                <a:sym typeface="Calibri"/>
              </a:rPr>
              <a:t>Maps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92093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a:t>
            </a:r>
            <a:r>
              <a:rPr lang="en-US" sz="1200" dirty="0" smtClean="0">
                <a:solidFill>
                  <a:schemeClr val="dk1"/>
                </a:solidFill>
                <a:latin typeface="Calibri"/>
                <a:ea typeface="Calibri"/>
                <a:cs typeface="Calibri"/>
                <a:sym typeface="Calibri"/>
              </a:rPr>
              <a:t>the </a:t>
            </a:r>
            <a:r>
              <a:rPr lang="en" sz="1200" dirty="0" smtClean="0">
                <a:solidFill>
                  <a:schemeClr val="dk1"/>
                </a:solidFill>
                <a:latin typeface="Calibri"/>
                <a:ea typeface="Calibri"/>
                <a:cs typeface="Calibri"/>
                <a:sym typeface="Calibri"/>
              </a:rPr>
              <a:t>slide</a:t>
            </a:r>
            <a:r>
              <a:rPr lang="en" sz="1200" dirty="0">
                <a:solidFill>
                  <a:schemeClr val="dk1"/>
                </a:solidFill>
                <a:latin typeface="Calibri"/>
                <a:ea typeface="Calibri"/>
                <a:cs typeface="Calibri"/>
                <a:sym typeface="Calibri"/>
              </a:rPr>
              <a:t>.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A c</a:t>
            </a:r>
            <a:r>
              <a:rPr lang="en" sz="1200" dirty="0" smtClean="0">
                <a:solidFill>
                  <a:schemeClr val="dk1"/>
                </a:solidFill>
                <a:latin typeface="Calibri"/>
                <a:ea typeface="Calibri"/>
                <a:cs typeface="Calibri"/>
                <a:sym typeface="Calibri"/>
              </a:rPr>
              <a:t>opy </a:t>
            </a:r>
            <a:r>
              <a:rPr lang="en" sz="1200" dirty="0">
                <a:solidFill>
                  <a:schemeClr val="dk1"/>
                </a:solidFill>
                <a:latin typeface="Calibri"/>
                <a:ea typeface="Calibri"/>
                <a:cs typeface="Calibri"/>
                <a:sym typeface="Calibri"/>
              </a:rPr>
              <a:t>per student  of “</a:t>
            </a:r>
            <a:r>
              <a:rPr lang="en" sz="1200" b="1" dirty="0">
                <a:solidFill>
                  <a:schemeClr val="dk1"/>
                </a:solidFill>
                <a:latin typeface="Calibri"/>
                <a:ea typeface="Calibri"/>
                <a:cs typeface="Calibri"/>
                <a:sym typeface="Calibri"/>
              </a:rPr>
              <a:t>All About Maps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a:t>
            </a:r>
            <a:r>
              <a:rPr lang="en" sz="1200" b="1" dirty="0" smtClean="0">
                <a:solidFill>
                  <a:schemeClr val="dk1"/>
                </a:solidFill>
                <a:latin typeface="Calibri"/>
                <a:ea typeface="Calibri"/>
                <a:cs typeface="Calibri"/>
                <a:sym typeface="Calibri"/>
              </a:rPr>
              <a:t>text</a:t>
            </a:r>
            <a:r>
              <a:rPr lang="en-US" sz="1200" b="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1" dirty="0">
                <a:solidFill>
                  <a:schemeClr val="dk1"/>
                </a:solidFill>
                <a:latin typeface="Calibri"/>
                <a:ea typeface="Calibri"/>
                <a:cs typeface="Calibri"/>
                <a:sym typeface="Calibri"/>
              </a:rPr>
              <a:t>: Fluency Rubric</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dirty="0" smtClean="0">
                <a:solidFill>
                  <a:schemeClr val="dk1"/>
                </a:solidFill>
                <a:latin typeface="Calibri"/>
                <a:ea typeface="Calibri"/>
                <a:cs typeface="Calibri"/>
                <a:sym typeface="Calibri"/>
              </a:rPr>
              <a:t>on </a:t>
            </a:r>
            <a:r>
              <a:rPr lang="en" sz="1200" dirty="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a:t>
            </a:r>
            <a:r>
              <a:rPr lang="en" sz="1200" b="1" dirty="0">
                <a:solidFill>
                  <a:schemeClr val="dk1"/>
                </a:solidFill>
                <a:latin typeface="Calibri"/>
                <a:ea typeface="Calibri"/>
                <a:cs typeface="Calibri"/>
                <a:sym typeface="Calibri"/>
              </a:rPr>
              <a:t>Fluency Rubric</a:t>
            </a:r>
            <a:r>
              <a:rPr lang="en" sz="1200" dirty="0" smtClean="0">
                <a:solidFill>
                  <a:schemeClr val="dk1"/>
                </a:solidFill>
                <a:latin typeface="Calibri"/>
                <a:ea typeface="Calibri"/>
                <a:cs typeface="Calibri"/>
                <a:sym typeface="Calibri"/>
              </a:rPr>
              <a:t>?</a:t>
            </a:r>
            <a:br>
              <a:rPr lang="en" sz="1200" dirty="0" smtClean="0">
                <a:solidFill>
                  <a:schemeClr val="dk1"/>
                </a:solidFill>
                <a:latin typeface="Calibri"/>
                <a:ea typeface="Calibri"/>
                <a:cs typeface="Calibri"/>
                <a:sym typeface="Calibri"/>
              </a:rPr>
            </a:br>
            <a:endParaRPr sz="1200"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for independent reading in place of or in addition to the decodable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their “Reader’s Toolbox” tools as needed to decode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9737761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33b2018b4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4" name="Google Shape;434;g33b2018b4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30</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Suggested </a:t>
            </a:r>
            <a:r>
              <a:rPr lang="en" sz="1200" b="1" dirty="0">
                <a:solidFill>
                  <a:schemeClr val="dk1"/>
                </a:solidFill>
                <a:latin typeface="Calibri"/>
                <a:ea typeface="Calibri"/>
                <a:cs typeface="Calibri"/>
                <a:sym typeface="Calibri"/>
              </a:rPr>
              <a:t>Fluency Rubric </a:t>
            </a:r>
            <a:r>
              <a:rPr lang="en" sz="1200" dirty="0">
                <a:solidFill>
                  <a:schemeClr val="dk1"/>
                </a:solidFill>
                <a:latin typeface="Calibri"/>
                <a:ea typeface="Calibri"/>
                <a:cs typeface="Calibri"/>
                <a:sym typeface="Calibri"/>
              </a:rPr>
              <a:t>for refer</a:t>
            </a:r>
            <a:r>
              <a:rPr lang="en" sz="1200" dirty="0">
                <a:latin typeface="Calibri"/>
                <a:ea typeface="Calibri"/>
                <a:cs typeface="Calibri"/>
                <a:sym typeface="Calibri"/>
              </a:rPr>
              <a:t>ence as needed</a:t>
            </a:r>
            <a:r>
              <a:rPr lang="en"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6131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33b2018b40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33b2018b40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30</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6189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apply what they have learned about the schwa sound to reading words containing /ə/ spelled with “e” and “o.” Students also apply knowledge of vowel sounds to decode and analyze high-frequency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high frequency words and determine why the words are regularly or irregularly spelled.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decode words containing the /ə/ sound, multisyllabic words, and irregularly spelled high-frequency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Key Vocabulary: </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comprehension, grapple, responsibility, retelling (L)</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atlas, boundaries, capital, deserts, features, legend (T)</a:t>
            </a:r>
            <a:endParaRPr sz="1200">
              <a:latin typeface="Calibri"/>
              <a:ea typeface="Calibri"/>
              <a:cs typeface="Calibri"/>
              <a:sym typeface="Calibri"/>
            </a:endParaRPr>
          </a:p>
        </p:txBody>
      </p:sp>
    </p:spTree>
    <p:extLst>
      <p:ext uri="{BB962C8B-B14F-4D97-AF65-F5344CB8AC3E}">
        <p14:creationId xmlns:p14="http://schemas.microsoft.com/office/powerpoint/2010/main" val="1757532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6852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a:t>
            </a:r>
            <a:r>
              <a:rPr lang="en" sz="1200" i="1" dirty="0">
                <a:latin typeface="Calibri" panose="020F0502020204030204" pitchFamily="34" charset="0"/>
                <a:sym typeface="Calibri"/>
              </a:rPr>
              <a:t>retell</a:t>
            </a:r>
            <a:r>
              <a:rPr lang="en" sz="1200" dirty="0">
                <a:latin typeface="Calibri" panose="020F0502020204030204" pitchFamily="34" charset="0"/>
                <a:sym typeface="Calibri"/>
              </a:rPr>
              <a:t>,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6516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6b4a2a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86b4a2a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latin typeface="Calibri" panose="020F0502020204030204" pitchFamily="34" charset="0"/>
                <a:sym typeface="Calibri"/>
              </a:rPr>
              <a:t> 3 - 5 minutes for uninterrupted first read and 8 - 15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Engagement Text includes three slides with this slide.  Continue to the next two slides to complete reading the Engagement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“All About Maps” aloud twice. The first time, uninterrupted. After the second read, students turn to a partner and retell the story in their own words. Engage students in a comprehension discussion  including any new vocabulary.  (Questions are found on the slides following the Engagement Text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 ‘All About Maps.’ 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“All About Maps.”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Consider asking students to make connections to the text, such as connections to when maps have been used in the classroom or at home.</a:t>
            </a:r>
            <a:endParaRPr sz="1200" dirty="0">
              <a:latin typeface="Calibri" panose="020F0502020204030204" pitchFamily="34" charset="0"/>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16733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87bed37bf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487bed37bf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latin typeface="Calibri" panose="020F0502020204030204" pitchFamily="34" charset="0"/>
                <a:sym typeface="Calibri"/>
              </a:rPr>
              <a:t>Suggested slide pacing: see slide 7</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latin typeface="Calibri" panose="020F0502020204030204" pitchFamily="34" charset="0"/>
                <a:sym typeface="Calibri"/>
              </a:rPr>
              <a:t>Grouping: Whole Group</a:t>
            </a:r>
            <a:endParaRPr sz="1200" b="1" dirty="0">
              <a:latin typeface="Calibri" panose="020F0502020204030204" pitchFamily="34" charset="0"/>
              <a:sym typeface="Calibri"/>
            </a:endParaRPr>
          </a:p>
          <a:p>
            <a:pPr marL="0" lvl="0" indent="0" algn="l" rtl="0">
              <a:spcBef>
                <a:spcPts val="0"/>
              </a:spcBef>
              <a:spcAft>
                <a:spcPts val="0"/>
              </a:spcAft>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Teaching Notes: Slide 2 of 3</a:t>
            </a:r>
            <a:endParaRPr sz="1200" dirty="0">
              <a:latin typeface="Calibri" panose="020F0502020204030204" pitchFamily="34" charset="0"/>
              <a:sym typeface="Calibri"/>
            </a:endParaRPr>
          </a:p>
          <a:p>
            <a:pPr marL="0" lvl="0" indent="0" algn="l" rtl="0">
              <a:spcBef>
                <a:spcPts val="0"/>
              </a:spcBef>
              <a:spcAft>
                <a:spcPts val="0"/>
              </a:spcAft>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Teacher Actions:</a:t>
            </a:r>
            <a:r>
              <a:rPr lang="en" sz="1200" dirty="0">
                <a:latin typeface="Calibri" panose="020F0502020204030204" pitchFamily="34" charset="0"/>
              </a:rPr>
              <a:t> </a:t>
            </a:r>
            <a:r>
              <a:rPr lang="en" sz="1200" dirty="0" smtClean="0">
                <a:latin typeface="Calibri" panose="020F0502020204030204" pitchFamily="34" charset="0"/>
              </a:rPr>
              <a:t>None</a:t>
            </a:r>
            <a:r>
              <a:rPr lang="en-US" sz="1200" dirty="0" smtClean="0">
                <a:latin typeface="Calibri" panose="020F0502020204030204" pitchFamily="34" charset="0"/>
              </a:rPr>
              <a:t>.</a:t>
            </a:r>
            <a:r>
              <a:rPr lang="en" sz="1200" dirty="0" smtClean="0">
                <a:latin typeface="Calibri" panose="020F0502020204030204" pitchFamily="34" charset="0"/>
              </a:rPr>
              <a:t> </a:t>
            </a:r>
            <a:endParaRPr sz="1200" dirty="0">
              <a:latin typeface="Calibri" panose="020F0502020204030204" pitchFamily="34" charset="0"/>
            </a:endParaRPr>
          </a:p>
          <a:p>
            <a:pPr marL="0" lvl="0" indent="0" algn="l" rtl="0">
              <a:spcBef>
                <a:spcPts val="0"/>
              </a:spcBef>
              <a:spcAft>
                <a:spcPts val="0"/>
              </a:spcAft>
              <a:buNone/>
            </a:pPr>
            <a:endParaRPr sz="1200" dirty="0">
              <a:latin typeface="Calibri" panose="020F0502020204030204" pitchFamily="34" charset="0"/>
            </a:endParaRPr>
          </a:p>
          <a:p>
            <a:pPr marL="0" lvl="0" indent="0" algn="l" rtl="0">
              <a:spcBef>
                <a:spcPts val="0"/>
              </a:spcBef>
              <a:spcAft>
                <a:spcPts val="0"/>
              </a:spcAft>
              <a:buNone/>
            </a:pPr>
            <a:r>
              <a:rPr lang="en" sz="1200" dirty="0">
                <a:latin typeface="Calibri" panose="020F0502020204030204" pitchFamily="34" charset="0"/>
                <a:sym typeface="Calibri"/>
              </a:rPr>
              <a:t>Student </a:t>
            </a:r>
            <a:r>
              <a:rPr lang="en" sz="1200" dirty="0" smtClean="0">
                <a:latin typeface="Calibri" panose="020F0502020204030204" pitchFamily="34" charset="0"/>
                <a:sym typeface="Calibri"/>
              </a:rPr>
              <a:t>Look-fors/Listen-fors:</a:t>
            </a:r>
            <a:r>
              <a:rPr lang="en" sz="1200" baseline="0" dirty="0" smtClean="0">
                <a:latin typeface="Calibri" panose="020F0502020204030204" pitchFamily="34" charset="0"/>
                <a:sym typeface="Calibri"/>
              </a:rPr>
              <a:t>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r>
              <a:rPr lang="en" sz="1200" dirty="0" smtClean="0">
                <a:latin typeface="Calibri" panose="020F0502020204030204" pitchFamily="34" charset="0"/>
                <a:sym typeface="Calibri"/>
              </a:rPr>
              <a:t> </a:t>
            </a:r>
            <a:endParaRPr sz="1200" dirty="0">
              <a:latin typeface="Calibri" panose="020F0502020204030204" pitchFamily="34" charset="0"/>
              <a:sym typeface="Calibri"/>
            </a:endParaRPr>
          </a:p>
          <a:p>
            <a:pPr marL="0" lvl="0" indent="0" algn="l" rtl="0">
              <a:spcBef>
                <a:spcPts val="0"/>
              </a:spcBef>
              <a:spcAft>
                <a:spcPts val="0"/>
              </a:spcAft>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Student Supports/Meeting Student Needs: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r>
              <a:rPr lang="en" sz="1200" dirty="0" smtClean="0">
                <a:latin typeface="Calibri" panose="020F0502020204030204" pitchFamily="34" charset="0"/>
                <a:sym typeface="Calibri"/>
              </a:rPr>
              <a:t> </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963227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87bed37b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487bed37b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latin typeface="Calibri" panose="020F0502020204030204" pitchFamily="34" charset="0"/>
                <a:sym typeface="Calibri"/>
              </a:rPr>
              <a:t>Suggested slide pacing: see slide 7</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latin typeface="Calibri" panose="020F0502020204030204" pitchFamily="34" charset="0"/>
                <a:sym typeface="Calibri"/>
              </a:rPr>
              <a:t>Grouping: Whole Group</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Teaching Notes: Slide 3 of 3</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Teacher Actions:</a:t>
            </a:r>
            <a:r>
              <a:rPr lang="en" sz="1200" dirty="0">
                <a:latin typeface="Calibri" panose="020F0502020204030204" pitchFamily="34" charset="0"/>
              </a:rPr>
              <a:t> </a:t>
            </a:r>
            <a:r>
              <a:rPr lang="en" sz="1200" dirty="0" smtClean="0">
                <a:latin typeface="Calibri" panose="020F0502020204030204" pitchFamily="34" charset="0"/>
              </a:rPr>
              <a:t>None</a:t>
            </a:r>
            <a:r>
              <a:rPr lang="en-US" sz="1200" dirty="0" smtClean="0">
                <a:latin typeface="Calibri" panose="020F0502020204030204" pitchFamily="34" charset="0"/>
              </a:rPr>
              <a:t>.</a:t>
            </a:r>
            <a:endParaRPr sz="1200" dirty="0">
              <a:latin typeface="Calibri" panose="020F0502020204030204" pitchFamily="34" charset="0"/>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a:t>
            </a:r>
            <a:r>
              <a:rPr lang="en" sz="1200" dirty="0" smtClean="0">
                <a:latin typeface="Calibri" panose="020F0502020204030204" pitchFamily="34" charset="0"/>
                <a:sym typeface="Calibri"/>
              </a:rPr>
              <a:t>Look-fors/Listen-fors: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r>
              <a:rPr lang="en" sz="1200" dirty="0" smtClean="0">
                <a:latin typeface="Calibri" panose="020F0502020204030204" pitchFamily="34" charset="0"/>
                <a:sym typeface="Calibri"/>
              </a:rPr>
              <a:t>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r>
              <a:rPr lang="en" sz="1200" dirty="0" smtClean="0">
                <a:latin typeface="Calibri" panose="020F0502020204030204" pitchFamily="34" charset="0"/>
                <a:sym typeface="Calibri"/>
              </a:rPr>
              <a:t> </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6133057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4"/>
        <p:cNvGrpSpPr/>
        <p:nvPr/>
      </p:nvGrpSpPr>
      <p:grpSpPr>
        <a:xfrm>
          <a:off x="0" y="0"/>
          <a:ext cx="0" cy="0"/>
          <a:chOff x="0" y="0"/>
          <a:chExt cx="0" cy="0"/>
        </a:xfrm>
      </p:grpSpPr>
      <p:sp>
        <p:nvSpPr>
          <p:cNvPr id="185" name="Google Shape;185;p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6" name="Google Shape;186;p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7" name="Google Shape;18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8"/>
        <p:cNvGrpSpPr/>
        <p:nvPr/>
      </p:nvGrpSpPr>
      <p:grpSpPr>
        <a:xfrm>
          <a:off x="0" y="0"/>
          <a:ext cx="0" cy="0"/>
          <a:chOff x="0" y="0"/>
          <a:chExt cx="0" cy="0"/>
        </a:xfrm>
      </p:grpSpPr>
      <p:sp>
        <p:nvSpPr>
          <p:cNvPr id="189" name="Google Shape;189;p3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0" name="Google Shape;190;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3" name="Google Shape;19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8" name="Google Shape;198;p3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9" name="Google Shape;199;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0"/>
        <p:cNvGrpSpPr/>
        <p:nvPr/>
      </p:nvGrpSpPr>
      <p:grpSpPr>
        <a:xfrm>
          <a:off x="0" y="0"/>
          <a:ext cx="0" cy="0"/>
          <a:chOff x="0" y="0"/>
          <a:chExt cx="0" cy="0"/>
        </a:xfrm>
      </p:grpSpPr>
      <p:sp>
        <p:nvSpPr>
          <p:cNvPr id="201" name="Google Shape;20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6" name="Google Shape;206;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10"/>
        <p:cNvGrpSpPr/>
        <p:nvPr/>
      </p:nvGrpSpPr>
      <p:grpSpPr>
        <a:xfrm>
          <a:off x="0" y="0"/>
          <a:ext cx="0" cy="0"/>
          <a:chOff x="0" y="0"/>
          <a:chExt cx="0" cy="0"/>
        </a:xfrm>
      </p:grpSpPr>
      <p:sp>
        <p:nvSpPr>
          <p:cNvPr id="211" name="Google Shape;211;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13" name="Google Shape;213;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4" name="Google Shape;214;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5" name="Google Shape;21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6"/>
        <p:cNvGrpSpPr/>
        <p:nvPr/>
      </p:nvGrpSpPr>
      <p:grpSpPr>
        <a:xfrm>
          <a:off x="0" y="0"/>
          <a:ext cx="0" cy="0"/>
          <a:chOff x="0" y="0"/>
          <a:chExt cx="0" cy="0"/>
        </a:xfrm>
      </p:grpSpPr>
      <p:sp>
        <p:nvSpPr>
          <p:cNvPr id="217" name="Google Shape;217;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8" name="Google Shape;218;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9"/>
        <p:cNvGrpSpPr/>
        <p:nvPr/>
      </p:nvGrpSpPr>
      <p:grpSpPr>
        <a:xfrm>
          <a:off x="0" y="0"/>
          <a:ext cx="0" cy="0"/>
          <a:chOff x="0" y="0"/>
          <a:chExt cx="0" cy="0"/>
        </a:xfrm>
      </p:grpSpPr>
      <p:sp>
        <p:nvSpPr>
          <p:cNvPr id="220" name="Google Shape;220;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21" name="Google Shape;221;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22" name="Google Shape;22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82" name="Google Shape;182;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83" name="Google Shape;183;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7.xml"/><Relationship Id="rId3"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vimeo.com/168991756"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2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8.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258600" y="3184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22: Lesson 107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30" name="Google Shape;230;p40"/>
          <p:cNvSpPr txBox="1">
            <a:spLocks noGrp="1"/>
          </p:cNvSpPr>
          <p:nvPr>
            <p:ph type="body" idx="1"/>
          </p:nvPr>
        </p:nvSpPr>
        <p:spPr>
          <a:xfrm>
            <a:off x="258600" y="1062600"/>
            <a:ext cx="8624143" cy="3313457"/>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i="1" dirty="0">
                <a:solidFill>
                  <a:schemeClr val="dk1"/>
                </a:solidFill>
              </a:rPr>
              <a:t>This lesson in</a:t>
            </a:r>
            <a:r>
              <a:rPr lang="en" sz="1600" i="1" dirty="0"/>
              <a:t>cludes three instructional practices: Engagement Text Read Aloud, Snap or Trap, and </a:t>
            </a:r>
            <a:r>
              <a:rPr lang="en" sz="1600" b="1" i="1" dirty="0"/>
              <a:t>Decodable Reader Partner Search and Read</a:t>
            </a:r>
            <a:r>
              <a:rPr lang="en" sz="1600" i="1" dirty="0"/>
              <a:t>. Students work with the Engagement Text: “All about Maps” to pique their interest about the Decodable Reader, by incorporating the topic and some words from this cycle into a read-aloud and engaging in a comprehension discussion. During Snap or Trap, students will determine which words are “snap” (easily decodable) and which are “trap” (difficult to decode/irregular) and explain their thinking. This lesson includes a contraction that is also a homophone (you’re).  Students will then read the decodable “All about Maps” with partners.</a:t>
            </a:r>
            <a:endParaRPr sz="1600" b="1" i="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a:t>
            </a:r>
            <a:r>
              <a:rPr lang="en" sz="1600" dirty="0"/>
              <a:t>/ə/ spelled with “e” and “o” </a:t>
            </a:r>
            <a:r>
              <a:rPr lang="en" sz="1600" dirty="0">
                <a:solidFill>
                  <a:schemeClr val="dk1"/>
                </a:solidFill>
              </a:rPr>
              <a:t>and </a:t>
            </a:r>
            <a:r>
              <a:rPr lang="en" sz="1600" dirty="0"/>
              <a:t>previous </a:t>
            </a:r>
            <a:r>
              <a:rPr lang="en" sz="1600" dirty="0">
                <a:solidFill>
                  <a:schemeClr val="dk1"/>
                </a:solidFill>
              </a:rPr>
              <a:t>cycles</a:t>
            </a:r>
            <a:r>
              <a:rPr lang="en" sz="1600" dirty="0"/>
              <a:t>’ spelling patterns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“across,” “America,” “could,” “entire,” “I’ve,” “once,” “they’ve,” “we’d”</a:t>
            </a: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196050" y="3723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292" name="Google Shape;292;p49"/>
          <p:cNvSpPr txBox="1">
            <a:spLocks noGrp="1"/>
          </p:cNvSpPr>
          <p:nvPr>
            <p:ph type="body" idx="1"/>
          </p:nvPr>
        </p:nvSpPr>
        <p:spPr>
          <a:xfrm>
            <a:off x="196050" y="658650"/>
            <a:ext cx="87519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endParaRPr sz="2400" dirty="0"/>
          </a:p>
          <a:p>
            <a:pPr marL="457200" lvl="0" indent="-381000" algn="l" rtl="0">
              <a:lnSpc>
                <a:spcPct val="115000"/>
              </a:lnSpc>
              <a:spcBef>
                <a:spcPts val="1000"/>
              </a:spcBef>
              <a:spcAft>
                <a:spcPts val="0"/>
              </a:spcAft>
              <a:buSzPts val="2400"/>
              <a:buAutoNum type="arabicPeriod"/>
            </a:pPr>
            <a:r>
              <a:rPr lang="en" sz="2400" dirty="0"/>
              <a:t>What is the purpose of the text “All About Maps?”</a:t>
            </a:r>
            <a:endParaRPr sz="2400" dirty="0"/>
          </a:p>
          <a:p>
            <a:pPr marL="457200" lvl="0" indent="-381000" algn="l" rtl="0">
              <a:lnSpc>
                <a:spcPct val="115000"/>
              </a:lnSpc>
              <a:spcBef>
                <a:spcPts val="1000"/>
              </a:spcBef>
              <a:spcAft>
                <a:spcPts val="0"/>
              </a:spcAft>
              <a:buSzPts val="2400"/>
              <a:buAutoNum type="arabicPeriod"/>
            </a:pPr>
            <a:r>
              <a:rPr lang="en" sz="2400" dirty="0"/>
              <a:t>What do you think a ‘map key’ or ‘legend’ is?</a:t>
            </a:r>
            <a:endParaRPr sz="2400" dirty="0"/>
          </a:p>
          <a:p>
            <a:pPr marL="457200" lvl="0" indent="-381000" algn="l" rtl="0">
              <a:lnSpc>
                <a:spcPct val="115000"/>
              </a:lnSpc>
              <a:spcBef>
                <a:spcPts val="1000"/>
              </a:spcBef>
              <a:spcAft>
                <a:spcPts val="0"/>
              </a:spcAft>
              <a:buSzPts val="2400"/>
              <a:buAutoNum type="arabicPeriod"/>
            </a:pPr>
            <a:r>
              <a:rPr lang="en" sz="2400" dirty="0"/>
              <a:t>What other types of information might a map give?</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1000"/>
              </a:spcAft>
              <a:buNone/>
            </a:pPr>
            <a:r>
              <a:rPr lang="en" sz="2400" dirty="0"/>
              <a:t>   </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185057" y="29944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98" name="Google Shape;298;p50"/>
          <p:cNvSpPr txBox="1">
            <a:spLocks noGrp="1"/>
          </p:cNvSpPr>
          <p:nvPr>
            <p:ph type="body" idx="1"/>
          </p:nvPr>
        </p:nvSpPr>
        <p:spPr>
          <a:xfrm>
            <a:off x="0" y="872143"/>
            <a:ext cx="9081600" cy="3373286"/>
          </a:xfrm>
          <a:prstGeom prst="rect">
            <a:avLst/>
          </a:prstGeom>
        </p:spPr>
        <p:txBody>
          <a:bodyPr spcFirstLastPara="1" wrap="square" lIns="68575" tIns="34275" rIns="68575" bIns="34275" anchor="t" anchorCtr="0">
            <a:noAutofit/>
          </a:bodyPr>
          <a:lstStyle/>
          <a:p>
            <a:pPr marL="177800" lvl="0" indent="0" algn="l" rtl="0">
              <a:lnSpc>
                <a:spcPct val="120000"/>
              </a:lnSpc>
              <a:spcBef>
                <a:spcPts val="800"/>
              </a:spcBef>
              <a:spcAft>
                <a:spcPts val="0"/>
              </a:spcAft>
              <a:buNone/>
            </a:pPr>
            <a:endParaRPr sz="1900" dirty="0"/>
          </a:p>
          <a:p>
            <a:pPr marL="457200" lvl="0" indent="-361950" algn="l" rtl="0">
              <a:lnSpc>
                <a:spcPct val="120000"/>
              </a:lnSpc>
              <a:spcBef>
                <a:spcPts val="800"/>
              </a:spcBef>
              <a:spcAft>
                <a:spcPts val="0"/>
              </a:spcAft>
              <a:buSzPts val="2100"/>
              <a:buAutoNum type="arabicPeriod"/>
            </a:pPr>
            <a:r>
              <a:rPr lang="en" dirty="0"/>
              <a:t>What is an </a:t>
            </a:r>
            <a:r>
              <a:rPr lang="en" dirty="0" smtClean="0"/>
              <a:t>atlas?</a:t>
            </a:r>
            <a:endParaRPr lang="en" dirty="0"/>
          </a:p>
          <a:p>
            <a:pPr marL="457200" lvl="0" indent="-361950" algn="l" rtl="0">
              <a:lnSpc>
                <a:spcPct val="120000"/>
              </a:lnSpc>
              <a:spcBef>
                <a:spcPts val="800"/>
              </a:spcBef>
              <a:spcAft>
                <a:spcPts val="0"/>
              </a:spcAft>
              <a:buSzPts val="2100"/>
              <a:buAutoNum type="arabicPeriod"/>
            </a:pPr>
            <a:endParaRPr lang="en" dirty="0"/>
          </a:p>
          <a:p>
            <a:pPr marL="457200" lvl="0" indent="-361950" algn="l" rtl="0">
              <a:lnSpc>
                <a:spcPct val="120000"/>
              </a:lnSpc>
              <a:spcBef>
                <a:spcPts val="800"/>
              </a:spcBef>
              <a:spcAft>
                <a:spcPts val="0"/>
              </a:spcAft>
              <a:buSzPts val="2100"/>
              <a:buAutoNum type="arabicPeriod"/>
            </a:pPr>
            <a:r>
              <a:rPr lang="en" dirty="0" smtClean="0"/>
              <a:t>According </a:t>
            </a:r>
            <a:r>
              <a:rPr lang="en" dirty="0"/>
              <a:t>to the text, ‘If a reader is unsure how to read a map, she or he can use the map key or legend to find out what different lines or colors represent.’ What does ‘unsure’ mean?</a:t>
            </a:r>
            <a:br>
              <a:rPr lang="en" dirty="0"/>
            </a:br>
            <a:r>
              <a:rPr lang="en" dirty="0"/>
              <a:t>What part of the word tells us it means ‘</a:t>
            </a:r>
            <a:r>
              <a:rPr lang="en" dirty="0" smtClean="0"/>
              <a:t>not?</a:t>
            </a:r>
            <a:r>
              <a:rPr lang="en-US" dirty="0" smtClean="0"/>
              <a:t>’</a:t>
            </a: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dirty="0"/>
          </a:p>
          <a:p>
            <a:pPr marL="177800" lvl="0" indent="0" algn="l" rtl="0">
              <a:lnSpc>
                <a:spcPct val="120000"/>
              </a:lnSpc>
              <a:spcBef>
                <a:spcPts val="800"/>
              </a:spcBef>
              <a:spcAft>
                <a:spcPts val="0"/>
              </a:spcAft>
              <a:buNone/>
            </a:pPr>
            <a:endParaRPr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04" name="Google Shape;304;p5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10" name="Google Shape;310;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11" name="Google Shape;311;p52"/>
          <p:cNvPicPr preferRelativeResize="0"/>
          <p:nvPr/>
        </p:nvPicPr>
        <p:blipFill>
          <a:blip r:embed="rId3">
            <a:alphaModFix/>
          </a:blip>
          <a:stretch>
            <a:fillRect/>
          </a:stretch>
        </p:blipFill>
        <p:spPr>
          <a:xfrm>
            <a:off x="8258014" y="4247800"/>
            <a:ext cx="792000" cy="6421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53"/>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17" name="Google Shape;317;p53"/>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across      America  	</a:t>
            </a:r>
            <a:r>
              <a:rPr lang="en" sz="3600" dirty="0" smtClean="0"/>
              <a:t> could</a:t>
            </a:r>
            <a:r>
              <a:rPr lang="en" sz="3600" dirty="0"/>
              <a:t>	    entire   </a:t>
            </a: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18" name="Google Shape;318;p53"/>
          <p:cNvSpPr txBox="1"/>
          <p:nvPr/>
        </p:nvSpPr>
        <p:spPr>
          <a:xfrm>
            <a:off x="311700" y="2347475"/>
            <a:ext cx="85206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I’ve	       once	 </a:t>
            </a:r>
            <a:r>
              <a:rPr lang="en" sz="3600" dirty="0" smtClean="0">
                <a:solidFill>
                  <a:schemeClr val="dk1"/>
                </a:solidFill>
                <a:latin typeface="Century Gothic"/>
                <a:ea typeface="Century Gothic"/>
                <a:cs typeface="Century Gothic"/>
                <a:sym typeface="Century Gothic"/>
              </a:rPr>
              <a:t>they’ve      we’d</a:t>
            </a:r>
            <a:r>
              <a:rPr lang="en" sz="3600" dirty="0">
                <a:solidFill>
                  <a:schemeClr val="dk1"/>
                </a:solidFill>
                <a:latin typeface="Century Gothic"/>
                <a:ea typeface="Century Gothic"/>
                <a:cs typeface="Century Gothic"/>
                <a:sym typeface="Century Gothic"/>
              </a:rPr>
              <a:t>	</a:t>
            </a: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24" name="Google Shape;324;p54"/>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25" name="Google Shape;325;p54"/>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26" name="Google Shape;326;p54"/>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5"/>
                                        </p:tgtEl>
                                        <p:attrNameLst>
                                          <p:attrName>style.visibility</p:attrName>
                                        </p:attrNameLst>
                                      </p:cBhvr>
                                      <p:to>
                                        <p:strVal val="visible"/>
                                      </p:to>
                                    </p:set>
                                    <p:animEffect transition="in" filter="fade">
                                      <p:cBhvr>
                                        <p:cTn id="7" dur="1000"/>
                                        <p:tgtEl>
                                          <p:spTgt spid="3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6"/>
                                        </p:tgtEl>
                                        <p:attrNameLst>
                                          <p:attrName>style.visibility</p:attrName>
                                        </p:attrNameLst>
                                      </p:cBhvr>
                                      <p:to>
                                        <p:strVal val="visible"/>
                                      </p:to>
                                    </p:set>
                                    <p:animEffect transition="in" filter="fade">
                                      <p:cBhvr>
                                        <p:cTn id="12" dur="1000"/>
                                        <p:tgtEl>
                                          <p:spTgt spid="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32" name="Google Shape;332;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38" name="Google Shape;338;p56"/>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solidFill>
                  <a:schemeClr val="dk1"/>
                </a:solidFill>
              </a:rPr>
              <a:t>I can read and understand the </a:t>
            </a:r>
            <a:r>
              <a:rPr lang="en" sz="2400" b="1" dirty="0">
                <a:solidFill>
                  <a:schemeClr val="dk1"/>
                </a:solidFill>
              </a:rPr>
              <a:t>decodable text: “</a:t>
            </a:r>
            <a:r>
              <a:rPr lang="en" sz="2400" b="1" dirty="0"/>
              <a:t>All about Maps.</a:t>
            </a:r>
            <a:r>
              <a:rPr lang="en" sz="2400" b="1" dirty="0">
                <a:solidFill>
                  <a:schemeClr val="dk1"/>
                </a:solidFill>
              </a:rPr>
              <a:t>”</a:t>
            </a:r>
            <a:endParaRPr sz="2400" b="1"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39" name="Google Shape;339;p56"/>
          <p:cNvPicPr preferRelativeResize="0"/>
          <p:nvPr/>
        </p:nvPicPr>
        <p:blipFill>
          <a:blip r:embed="rId3">
            <a:alphaModFix/>
          </a:blip>
          <a:stretch>
            <a:fillRect/>
          </a:stretch>
        </p:blipFill>
        <p:spPr>
          <a:xfrm>
            <a:off x="8258014" y="4247800"/>
            <a:ext cx="792000" cy="642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7"/>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45" name="Google Shape;345;p57"/>
          <p:cNvPicPr preferRelativeResize="0"/>
          <p:nvPr/>
        </p:nvPicPr>
        <p:blipFill>
          <a:blip r:embed="rId3">
            <a:alphaModFix/>
          </a:blip>
          <a:stretch>
            <a:fillRect/>
          </a:stretch>
        </p:blipFill>
        <p:spPr>
          <a:xfrm>
            <a:off x="464100" y="1442575"/>
            <a:ext cx="4200525" cy="1619250"/>
          </a:xfrm>
          <a:prstGeom prst="rect">
            <a:avLst/>
          </a:prstGeom>
          <a:noFill/>
          <a:ln>
            <a:noFill/>
          </a:ln>
        </p:spPr>
      </p:pic>
      <p:pic>
        <p:nvPicPr>
          <p:cNvPr id="346" name="Google Shape;346;p57"/>
          <p:cNvPicPr preferRelativeResize="0"/>
          <p:nvPr/>
        </p:nvPicPr>
        <p:blipFill>
          <a:blip r:embed="rId4">
            <a:alphaModFix/>
          </a:blip>
          <a:stretch>
            <a:fillRect/>
          </a:stretch>
        </p:blipFill>
        <p:spPr>
          <a:xfrm>
            <a:off x="4664625" y="942675"/>
            <a:ext cx="3971925" cy="28860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2" name="Google Shape;352;p58"/>
          <p:cNvPicPr preferRelativeResize="0"/>
          <p:nvPr/>
        </p:nvPicPr>
        <p:blipFill>
          <a:blip r:embed="rId3">
            <a:alphaModFix/>
          </a:blip>
          <a:stretch>
            <a:fillRect/>
          </a:stretch>
        </p:blipFill>
        <p:spPr>
          <a:xfrm>
            <a:off x="212250" y="1307775"/>
            <a:ext cx="4359750" cy="2016125"/>
          </a:xfrm>
          <a:prstGeom prst="rect">
            <a:avLst/>
          </a:prstGeom>
          <a:noFill/>
          <a:ln>
            <a:noFill/>
          </a:ln>
        </p:spPr>
      </p:pic>
      <p:pic>
        <p:nvPicPr>
          <p:cNvPr id="353" name="Google Shape;353;p58"/>
          <p:cNvPicPr preferRelativeResize="0"/>
          <p:nvPr/>
        </p:nvPicPr>
        <p:blipFill>
          <a:blip r:embed="rId4">
            <a:alphaModFix/>
          </a:blip>
          <a:stretch>
            <a:fillRect/>
          </a:stretch>
        </p:blipFill>
        <p:spPr>
          <a:xfrm>
            <a:off x="4664625" y="942675"/>
            <a:ext cx="3971925" cy="2886075"/>
          </a:xfrm>
          <a:prstGeom prst="rect">
            <a:avLst/>
          </a:prstGeom>
          <a:noFill/>
          <a:ln>
            <a:noFill/>
          </a:ln>
        </p:spPr>
      </p:pic>
      <p:sp>
        <p:nvSpPr>
          <p:cNvPr id="6" name="Google Shape;358;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1059493"/>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t>Enlarged Engagement Text: “All about Maps”</a:t>
            </a:r>
            <a:r>
              <a:rPr lang="en" sz="1800" dirty="0">
                <a:solidFill>
                  <a:schemeClr val="dk1"/>
                </a:solidFill>
              </a:rPr>
              <a:t> </a:t>
            </a:r>
            <a:endParaRPr sz="1800" dirty="0"/>
          </a:p>
          <a:p>
            <a:pPr marL="457200" lvl="0" indent="-342900" algn="l" rtl="0">
              <a:spcBef>
                <a:spcPts val="0"/>
              </a:spcBef>
              <a:spcAft>
                <a:spcPts val="0"/>
              </a:spcAft>
              <a:buClr>
                <a:schemeClr val="dk1"/>
              </a:buClr>
              <a:buSzPts val="1800"/>
              <a:buChar char="•"/>
            </a:pPr>
            <a:r>
              <a:rPr lang="en" sz="1800" b="1" dirty="0"/>
              <a:t>Snap or Trap</a:t>
            </a:r>
            <a:r>
              <a:rPr lang="en" sz="1800" b="1" dirty="0">
                <a:solidFill>
                  <a:schemeClr val="dk1"/>
                </a:solidFill>
              </a:rPr>
              <a:t> Word Cards and T-chart </a:t>
            </a:r>
            <a:endParaRPr sz="1800" b="1" dirty="0"/>
          </a:p>
          <a:p>
            <a:pPr marL="457200" lvl="0" indent="-342900" algn="l" rtl="0">
              <a:spcBef>
                <a:spcPts val="0"/>
              </a:spcBef>
              <a:spcAft>
                <a:spcPts val="0"/>
              </a:spcAft>
              <a:buSzPts val="1800"/>
              <a:buChar char="•"/>
            </a:pPr>
            <a:r>
              <a:rPr lang="en" sz="1800" b="1" dirty="0"/>
              <a:t>Enlarged Decodable Reader: “All About Maps”</a:t>
            </a:r>
            <a:endParaRPr sz="1800" b="1" dirty="0"/>
          </a:p>
          <a:p>
            <a:pPr marL="457200" lvl="0" indent="-342900" algn="l" rtl="0">
              <a:spcBef>
                <a:spcPts val="0"/>
              </a:spcBef>
              <a:spcAft>
                <a:spcPts val="0"/>
              </a:spcAft>
              <a:buSzPts val="1800"/>
              <a:buChar char="•"/>
            </a:pPr>
            <a:r>
              <a:rPr lang="en" sz="1800" b="1" dirty="0"/>
              <a:t>Decodable Reader: “All About Maps”</a:t>
            </a:r>
            <a:endParaRPr sz="18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solidFill>
                  <a:schemeClr val="dk1"/>
                </a:solidFill>
              </a:rPr>
              <a:t>Highlighters, highlighter tape (optional)</a:t>
            </a:r>
            <a:endParaRPr sz="1800" dirty="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a:t>
            </a:r>
            <a:r>
              <a:rPr lang="en" sz="2800" dirty="0" smtClean="0"/>
              <a:t>2: </a:t>
            </a:r>
            <a:r>
              <a:rPr lang="en" sz="2800" dirty="0"/>
              <a:t>Module 4: Part 1: Cycle 22: Lesson 107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9" name="Google Shape;359;p59"/>
          <p:cNvPicPr preferRelativeResize="0"/>
          <p:nvPr/>
        </p:nvPicPr>
        <p:blipFill>
          <a:blip r:embed="rId3">
            <a:alphaModFix/>
          </a:blip>
          <a:stretch>
            <a:fillRect/>
          </a:stretch>
        </p:blipFill>
        <p:spPr>
          <a:xfrm>
            <a:off x="794175" y="1172149"/>
            <a:ext cx="4265950" cy="2432175"/>
          </a:xfrm>
          <a:prstGeom prst="rect">
            <a:avLst/>
          </a:prstGeom>
          <a:noFill/>
          <a:ln>
            <a:noFill/>
          </a:ln>
        </p:spPr>
      </p:pic>
      <p:pic>
        <p:nvPicPr>
          <p:cNvPr id="360" name="Google Shape;360;p59"/>
          <p:cNvPicPr preferRelativeResize="0"/>
          <p:nvPr/>
        </p:nvPicPr>
        <p:blipFill>
          <a:blip r:embed="rId4">
            <a:alphaModFix/>
          </a:blip>
          <a:stretch>
            <a:fillRect/>
          </a:stretch>
        </p:blipFill>
        <p:spPr>
          <a:xfrm>
            <a:off x="5280925" y="760574"/>
            <a:ext cx="2943225" cy="34161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6" name="Google Shape;366;p60"/>
          <p:cNvPicPr preferRelativeResize="0"/>
          <p:nvPr/>
        </p:nvPicPr>
        <p:blipFill>
          <a:blip r:embed="rId3">
            <a:alphaModFix/>
          </a:blip>
          <a:stretch>
            <a:fillRect/>
          </a:stretch>
        </p:blipFill>
        <p:spPr>
          <a:xfrm>
            <a:off x="5213825" y="906875"/>
            <a:ext cx="3429000" cy="2895600"/>
          </a:xfrm>
          <a:prstGeom prst="rect">
            <a:avLst/>
          </a:prstGeom>
          <a:noFill/>
          <a:ln>
            <a:noFill/>
          </a:ln>
        </p:spPr>
      </p:pic>
      <p:pic>
        <p:nvPicPr>
          <p:cNvPr id="367" name="Google Shape;367;p60"/>
          <p:cNvPicPr preferRelativeResize="0"/>
          <p:nvPr/>
        </p:nvPicPr>
        <p:blipFill>
          <a:blip r:embed="rId4">
            <a:alphaModFix/>
          </a:blip>
          <a:stretch>
            <a:fillRect/>
          </a:stretch>
        </p:blipFill>
        <p:spPr>
          <a:xfrm>
            <a:off x="765850" y="1253050"/>
            <a:ext cx="4229100" cy="26955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3" name="Google Shape;373;p61"/>
          <p:cNvPicPr preferRelativeResize="0"/>
          <p:nvPr/>
        </p:nvPicPr>
        <p:blipFill>
          <a:blip r:embed="rId3">
            <a:alphaModFix/>
          </a:blip>
          <a:stretch>
            <a:fillRect/>
          </a:stretch>
        </p:blipFill>
        <p:spPr>
          <a:xfrm>
            <a:off x="5377950" y="1068900"/>
            <a:ext cx="2619375" cy="3552825"/>
          </a:xfrm>
          <a:prstGeom prst="rect">
            <a:avLst/>
          </a:prstGeom>
          <a:noFill/>
          <a:ln>
            <a:noFill/>
          </a:ln>
        </p:spPr>
      </p:pic>
      <p:pic>
        <p:nvPicPr>
          <p:cNvPr id="374" name="Google Shape;374;p61"/>
          <p:cNvPicPr preferRelativeResize="0"/>
          <p:nvPr/>
        </p:nvPicPr>
        <p:blipFill>
          <a:blip r:embed="rId4">
            <a:alphaModFix/>
          </a:blip>
          <a:stretch>
            <a:fillRect/>
          </a:stretch>
        </p:blipFill>
        <p:spPr>
          <a:xfrm>
            <a:off x="574550" y="1579100"/>
            <a:ext cx="4497025" cy="1548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80" name="Google Shape;380;p62"/>
          <p:cNvPicPr preferRelativeResize="0"/>
          <p:nvPr/>
        </p:nvPicPr>
        <p:blipFill>
          <a:blip r:embed="rId3">
            <a:alphaModFix/>
          </a:blip>
          <a:stretch>
            <a:fillRect/>
          </a:stretch>
        </p:blipFill>
        <p:spPr>
          <a:xfrm>
            <a:off x="162550" y="981075"/>
            <a:ext cx="2495550" cy="3181350"/>
          </a:xfrm>
          <a:prstGeom prst="rect">
            <a:avLst/>
          </a:prstGeom>
          <a:noFill/>
          <a:ln>
            <a:noFill/>
          </a:ln>
        </p:spPr>
      </p:pic>
      <p:pic>
        <p:nvPicPr>
          <p:cNvPr id="381" name="Google Shape;381;p62"/>
          <p:cNvPicPr preferRelativeResize="0"/>
          <p:nvPr/>
        </p:nvPicPr>
        <p:blipFill>
          <a:blip r:embed="rId4">
            <a:alphaModFix/>
          </a:blip>
          <a:stretch>
            <a:fillRect/>
          </a:stretch>
        </p:blipFill>
        <p:spPr>
          <a:xfrm>
            <a:off x="6630625" y="900113"/>
            <a:ext cx="2000250" cy="3343275"/>
          </a:xfrm>
          <a:prstGeom prst="rect">
            <a:avLst/>
          </a:prstGeom>
          <a:noFill/>
          <a:ln>
            <a:noFill/>
          </a:ln>
        </p:spPr>
      </p:pic>
      <p:pic>
        <p:nvPicPr>
          <p:cNvPr id="382" name="Google Shape;382;p62"/>
          <p:cNvPicPr preferRelativeResize="0"/>
          <p:nvPr/>
        </p:nvPicPr>
        <p:blipFill>
          <a:blip r:embed="rId5">
            <a:alphaModFix/>
          </a:blip>
          <a:stretch>
            <a:fillRect/>
          </a:stretch>
        </p:blipFill>
        <p:spPr>
          <a:xfrm>
            <a:off x="2658100" y="1272275"/>
            <a:ext cx="3972525" cy="2333650"/>
          </a:xfrm>
          <a:prstGeom prst="rect">
            <a:avLst/>
          </a:prstGeom>
          <a:noFill/>
          <a:ln>
            <a:noFill/>
          </a:ln>
        </p:spPr>
      </p:pic>
      <p:sp>
        <p:nvSpPr>
          <p:cNvPr id="7" name="Google Shape;358;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8" name="Google Shape;388;p63"/>
          <p:cNvPicPr preferRelativeResize="0"/>
          <p:nvPr/>
        </p:nvPicPr>
        <p:blipFill>
          <a:blip r:embed="rId3">
            <a:alphaModFix/>
          </a:blip>
          <a:stretch>
            <a:fillRect/>
          </a:stretch>
        </p:blipFill>
        <p:spPr>
          <a:xfrm>
            <a:off x="2123125" y="1014374"/>
            <a:ext cx="4808750" cy="2711300"/>
          </a:xfrm>
          <a:prstGeom prst="rect">
            <a:avLst/>
          </a:prstGeom>
          <a:noFill/>
          <a:ln>
            <a:noFill/>
          </a:ln>
        </p:spPr>
      </p:pic>
      <p:sp>
        <p:nvSpPr>
          <p:cNvPr id="5" name="Google Shape;358;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6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94" name="Google Shape;394;p64"/>
          <p:cNvPicPr preferRelativeResize="0"/>
          <p:nvPr/>
        </p:nvPicPr>
        <p:blipFill>
          <a:blip r:embed="rId3">
            <a:alphaModFix/>
          </a:blip>
          <a:stretch>
            <a:fillRect/>
          </a:stretch>
        </p:blipFill>
        <p:spPr>
          <a:xfrm>
            <a:off x="2087126" y="1100325"/>
            <a:ext cx="4642300" cy="25209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400" name="Google Shape;400;p65"/>
          <p:cNvPicPr preferRelativeResize="0"/>
          <p:nvPr/>
        </p:nvPicPr>
        <p:blipFill>
          <a:blip r:embed="rId3">
            <a:alphaModFix/>
          </a:blip>
          <a:stretch>
            <a:fillRect/>
          </a:stretch>
        </p:blipFill>
        <p:spPr>
          <a:xfrm>
            <a:off x="628650" y="1100125"/>
            <a:ext cx="3943350" cy="2943225"/>
          </a:xfrm>
          <a:prstGeom prst="rect">
            <a:avLst/>
          </a:prstGeom>
          <a:noFill/>
          <a:ln>
            <a:noFill/>
          </a:ln>
        </p:spPr>
      </p:pic>
      <p:pic>
        <p:nvPicPr>
          <p:cNvPr id="401" name="Google Shape;401;p65"/>
          <p:cNvPicPr preferRelativeResize="0"/>
          <p:nvPr/>
        </p:nvPicPr>
        <p:blipFill>
          <a:blip r:embed="rId4">
            <a:alphaModFix/>
          </a:blip>
          <a:stretch>
            <a:fillRect/>
          </a:stretch>
        </p:blipFill>
        <p:spPr>
          <a:xfrm>
            <a:off x="4814700" y="1292624"/>
            <a:ext cx="4017612" cy="25582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66"/>
          <p:cNvSpPr txBox="1">
            <a:spLocks noGrp="1"/>
          </p:cNvSpPr>
          <p:nvPr>
            <p:ph type="title"/>
          </p:nvPr>
        </p:nvSpPr>
        <p:spPr>
          <a:xfrm>
            <a:off x="384916"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409" name="Google Shape;409;p66"/>
          <p:cNvSpPr txBox="1">
            <a:spLocks noGrp="1"/>
          </p:cNvSpPr>
          <p:nvPr>
            <p:ph type="body" idx="1"/>
          </p:nvPr>
        </p:nvSpPr>
        <p:spPr>
          <a:xfrm>
            <a:off x="3858591" y="13649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410" name="Google Shape;410;p66"/>
          <p:cNvPicPr preferRelativeResize="0"/>
          <p:nvPr/>
        </p:nvPicPr>
        <p:blipFill>
          <a:blip r:embed="rId3">
            <a:alphaModFix/>
          </a:blip>
          <a:stretch>
            <a:fillRect/>
          </a:stretch>
        </p:blipFill>
        <p:spPr>
          <a:xfrm>
            <a:off x="666998" y="1364923"/>
            <a:ext cx="2416224" cy="24162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6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16" name="Google Shape;416;p67"/>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6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22" name="Google Shape;422;p6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 frequency words and words with the schwa sound spelled “e” and “o.”</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a:t>
            </a:r>
            <a:r>
              <a:rPr lang="en" sz="2400" b="1" dirty="0">
                <a:solidFill>
                  <a:schemeClr val="dk1"/>
                </a:solidFill>
              </a:rPr>
              <a:t>decodable text: “</a:t>
            </a:r>
            <a:r>
              <a:rPr lang="en" sz="2400" b="1" dirty="0"/>
              <a:t>All About Maps.</a:t>
            </a:r>
            <a:r>
              <a:rPr lang="en" sz="2400" b="1" dirty="0">
                <a:solidFill>
                  <a:schemeClr val="dk1"/>
                </a:solidFill>
              </a:rPr>
              <a:t>”</a:t>
            </a:r>
            <a:endParaRPr sz="2400" b="1"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23" name="Google Shape;423;p68"/>
          <p:cNvPicPr preferRelativeResize="0"/>
          <p:nvPr/>
        </p:nvPicPr>
        <p:blipFill>
          <a:blip r:embed="rId3">
            <a:alphaModFix/>
          </a:blip>
          <a:stretch>
            <a:fillRect/>
          </a:stretch>
        </p:blipFill>
        <p:spPr>
          <a:xfrm>
            <a:off x="8330228" y="4280458"/>
            <a:ext cx="792000" cy="6421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107</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All about Maps</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a:t>
            </a:r>
            <a:r>
              <a:rPr lang="en" b="1" dirty="0"/>
              <a:t>Independent and Small Group Work guidance </a:t>
            </a:r>
            <a:r>
              <a:rPr lang="en" dirty="0"/>
              <a:t>(</a:t>
            </a:r>
            <a:r>
              <a:rPr lang="en" b="1" dirty="0"/>
              <a:t>Skills Block Resource Manual</a:t>
            </a:r>
            <a:r>
              <a:rPr lang="en" dirty="0"/>
              <a:t>)</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22: Lesson 107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graphicFrame>
        <p:nvGraphicFramePr>
          <p:cNvPr id="428" name="Google Shape;428;p69"/>
          <p:cNvGraphicFramePr/>
          <p:nvPr>
            <p:extLst>
              <p:ext uri="{D42A27DB-BD31-4B8C-83A1-F6EECF244321}">
                <p14:modId xmlns:p14="http://schemas.microsoft.com/office/powerpoint/2010/main" val="785435761"/>
              </p:ext>
            </p:extLst>
          </p:nvPr>
        </p:nvGraphicFramePr>
        <p:xfrm>
          <a:off x="0" y="0"/>
          <a:ext cx="9143975" cy="5312545"/>
        </p:xfrm>
        <a:graphic>
          <a:graphicData uri="http://schemas.openxmlformats.org/drawingml/2006/table">
            <a:tbl>
              <a:tblPr>
                <a:noFill/>
                <a:tableStyleId>{8267A972-CE64-4E04-8146-1B53B025D63A}</a:tableStyleId>
              </a:tblPr>
              <a:tblGrid>
                <a:gridCol w="3120125"/>
                <a:gridCol w="3144075"/>
                <a:gridCol w="2879775"/>
              </a:tblGrid>
              <a:tr h="588175">
                <a:tc>
                  <a:txBody>
                    <a:bodyPr/>
                    <a:lstStyle/>
                    <a:p>
                      <a:pPr marL="0" lvl="0" indent="0" algn="ctr" rtl="0">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 Word Work</a:t>
                      </a:r>
                      <a:endParaRPr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   Partner Reading </a:t>
                      </a:r>
                      <a:endParaRPr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  Independent Reading</a:t>
                      </a:r>
                      <a:endParaRPr b="1">
                        <a:latin typeface="Century Gothic"/>
                        <a:ea typeface="Century Gothic"/>
                        <a:cs typeface="Century Gothic"/>
                        <a:sym typeface="Century Gothic"/>
                      </a:endParaRPr>
                    </a:p>
                  </a:txBody>
                  <a:tcPr marL="91425" marR="91425" marT="91425" marB="91425"/>
                </a:tc>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Find </a:t>
                      </a:r>
                      <a:r>
                        <a:rPr lang="en" sz="1500" dirty="0">
                          <a:solidFill>
                            <a:schemeClr val="dk1"/>
                          </a:solidFill>
                          <a:latin typeface="Century Gothic"/>
                          <a:ea typeface="Century Gothic"/>
                          <a:cs typeface="Century Gothic"/>
                          <a:sym typeface="Century Gothic"/>
                        </a:rPr>
                        <a:t>the high frequency words  ““across,” “America,” “could,” “entire,” “I’ve,” “once,” “they’ve,” “we’d</a:t>
                      </a:r>
                      <a:r>
                        <a:rPr lang="en" sz="1500" dirty="0" smtClean="0">
                          <a:solidFill>
                            <a:schemeClr val="dk1"/>
                          </a:solidFill>
                          <a:latin typeface="Century Gothic"/>
                          <a:ea typeface="Century Gothic"/>
                          <a:cs typeface="Century Gothic"/>
                          <a:sym typeface="Century Gothic"/>
                        </a:rPr>
                        <a:t>.”</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Find </a:t>
                      </a:r>
                      <a:r>
                        <a:rPr lang="en" sz="1500" dirty="0">
                          <a:solidFill>
                            <a:schemeClr val="dk1"/>
                          </a:solidFill>
                          <a:latin typeface="Century Gothic"/>
                          <a:ea typeface="Century Gothic"/>
                          <a:cs typeface="Century Gothic"/>
                          <a:sym typeface="Century Gothic"/>
                        </a:rPr>
                        <a:t>all the words with the schwa sound spelled “e” </a:t>
                      </a:r>
                      <a:r>
                        <a:rPr lang="en-US" sz="1500" dirty="0" smtClean="0">
                          <a:solidFill>
                            <a:schemeClr val="dk1"/>
                          </a:solidFill>
                          <a:latin typeface="Century Gothic"/>
                          <a:ea typeface="Century Gothic"/>
                          <a:cs typeface="Century Gothic"/>
                          <a:sym typeface="Century Gothic"/>
                        </a:rPr>
                        <a:t>and</a:t>
                      </a:r>
                      <a:r>
                        <a:rPr lang="en" sz="1500" dirty="0" smtClean="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“o</a:t>
                      </a:r>
                      <a:r>
                        <a:rPr lang="en" sz="1500" dirty="0" smtClean="0">
                          <a:solidFill>
                            <a:schemeClr val="dk1"/>
                          </a:solidFill>
                          <a:latin typeface="Century Gothic"/>
                          <a:ea typeface="Century Gothic"/>
                          <a:cs typeface="Century Gothic"/>
                          <a:sym typeface="Century Gothic"/>
                        </a:rPr>
                        <a:t>.”</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If </a:t>
                      </a:r>
                      <a:r>
                        <a:rPr lang="en" sz="1500" dirty="0">
                          <a:solidFill>
                            <a:schemeClr val="dk1"/>
                          </a:solidFill>
                          <a:latin typeface="Century Gothic"/>
                          <a:ea typeface="Century Gothic"/>
                          <a:cs typeface="Century Gothic"/>
                          <a:sym typeface="Century Gothic"/>
                        </a:rPr>
                        <a:t>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Work </a:t>
                      </a:r>
                      <a:r>
                        <a:rPr lang="en" sz="1500" dirty="0">
                          <a:solidFill>
                            <a:schemeClr val="dk1"/>
                          </a:solidFill>
                          <a:latin typeface="Century Gothic"/>
                          <a:ea typeface="Century Gothic"/>
                          <a:cs typeface="Century Gothic"/>
                          <a:sym typeface="Century Gothic"/>
                        </a:rPr>
                        <a:t>with your partner to read all the words.  Did you circle the same words?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Complete </a:t>
                      </a:r>
                      <a:r>
                        <a:rPr lang="en" dirty="0">
                          <a:solidFill>
                            <a:schemeClr val="dk1"/>
                          </a:solidFill>
                          <a:latin typeface="Century Gothic"/>
                          <a:ea typeface="Century Gothic"/>
                          <a:cs typeface="Century Gothic"/>
                          <a:sym typeface="Century Gothic"/>
                        </a:rPr>
                        <a:t>the Word </a:t>
                      </a:r>
                      <a:r>
                        <a:rPr lang="en" dirty="0" smtClean="0">
                          <a:solidFill>
                            <a:schemeClr val="dk1"/>
                          </a:solidFill>
                          <a:latin typeface="Century Gothic"/>
                          <a:ea typeface="Century Gothic"/>
                          <a:cs typeface="Century Gothic"/>
                          <a:sym typeface="Century Gothic"/>
                        </a:rPr>
                        <a:t>Work.</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Are </a:t>
                      </a:r>
                      <a:r>
                        <a:rPr lang="en"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Read </a:t>
                      </a:r>
                      <a:r>
                        <a:rPr lang="en" dirty="0">
                          <a:solidFill>
                            <a:schemeClr val="dk1"/>
                          </a:solidFill>
                          <a:latin typeface="Century Gothic"/>
                          <a:ea typeface="Century Gothic"/>
                          <a:cs typeface="Century Gothic"/>
                          <a:sym typeface="Century Gothic"/>
                        </a:rPr>
                        <a:t>the first page of “All About Maps” together, using the same </a:t>
                      </a:r>
                      <a:r>
                        <a:rPr lang="en" dirty="0" smtClean="0">
                          <a:solidFill>
                            <a:schemeClr val="dk1"/>
                          </a:solidFill>
                          <a:latin typeface="Century Gothic"/>
                          <a:ea typeface="Century Gothic"/>
                          <a:cs typeface="Century Gothic"/>
                          <a:sym typeface="Century Gothic"/>
                        </a:rPr>
                        <a:t>voice.</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Take </a:t>
                      </a:r>
                      <a:r>
                        <a:rPr lang="en" dirty="0">
                          <a:solidFill>
                            <a:schemeClr val="dk1"/>
                          </a:solidFill>
                          <a:latin typeface="Century Gothic"/>
                          <a:ea typeface="Century Gothic"/>
                          <a:cs typeface="Century Gothic"/>
                          <a:sym typeface="Century Gothic"/>
                        </a:rPr>
                        <a:t>turns reading the other pages of the </a:t>
                      </a:r>
                      <a:r>
                        <a:rPr lang="en" dirty="0" smtClean="0">
                          <a:solidFill>
                            <a:schemeClr val="dk1"/>
                          </a:solidFill>
                          <a:latin typeface="Century Gothic"/>
                          <a:ea typeface="Century Gothic"/>
                          <a:cs typeface="Century Gothic"/>
                          <a:sym typeface="Century Gothic"/>
                        </a:rPr>
                        <a:t>decodable.</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If </a:t>
                      </a:r>
                      <a:r>
                        <a:rPr lang="en" dirty="0">
                          <a:solidFill>
                            <a:schemeClr val="dk1"/>
                          </a:solidFill>
                          <a:latin typeface="Century Gothic"/>
                          <a:ea typeface="Century Gothic"/>
                          <a:cs typeface="Century Gothic"/>
                          <a:sym typeface="Century Gothic"/>
                        </a:rPr>
                        <a:t>you can’t read a word, use the Reader’s Toolbox and try </a:t>
                      </a:r>
                      <a:r>
                        <a:rPr lang="en" dirty="0" smtClean="0">
                          <a:solidFill>
                            <a:schemeClr val="dk1"/>
                          </a:solidFill>
                          <a:latin typeface="Century Gothic"/>
                          <a:ea typeface="Century Gothic"/>
                          <a:cs typeface="Century Gothic"/>
                          <a:sym typeface="Century Gothic"/>
                        </a:rPr>
                        <a:t>again.</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Check </a:t>
                      </a:r>
                      <a:r>
                        <a:rPr lang="en" dirty="0">
                          <a:solidFill>
                            <a:schemeClr val="dk1"/>
                          </a:solidFill>
                          <a:latin typeface="Century Gothic"/>
                          <a:ea typeface="Century Gothic"/>
                          <a:cs typeface="Century Gothic"/>
                          <a:sym typeface="Century Gothic"/>
                        </a:rPr>
                        <a:t>the </a:t>
                      </a:r>
                      <a:r>
                        <a:rPr lang="en" b="1" dirty="0">
                          <a:solidFill>
                            <a:schemeClr val="dk1"/>
                          </a:solidFill>
                          <a:latin typeface="Century Gothic"/>
                          <a:ea typeface="Century Gothic"/>
                          <a:cs typeface="Century Gothic"/>
                          <a:sym typeface="Century Gothic"/>
                        </a:rPr>
                        <a:t>Fluency Rubric</a:t>
                      </a:r>
                      <a:r>
                        <a:rPr lang="en" dirty="0">
                          <a:solidFill>
                            <a:schemeClr val="dk1"/>
                          </a:solidFill>
                          <a:latin typeface="Century Gothic"/>
                          <a:ea typeface="Century Gothic"/>
                          <a:cs typeface="Century Gothic"/>
                          <a:sym typeface="Century Gothic"/>
                        </a:rPr>
                        <a:t>. Did you read </a:t>
                      </a:r>
                      <a:r>
                        <a:rPr lang="en" i="1" dirty="0">
                          <a:solidFill>
                            <a:schemeClr val="dk1"/>
                          </a:solidFill>
                          <a:latin typeface="Century Gothic"/>
                          <a:ea typeface="Century Gothic"/>
                          <a:cs typeface="Century Gothic"/>
                          <a:sym typeface="Century Gothic"/>
                        </a:rPr>
                        <a:t>smoothly</a:t>
                      </a:r>
                      <a:r>
                        <a:rPr lang="en" dirty="0">
                          <a:solidFill>
                            <a:schemeClr val="dk1"/>
                          </a:solidFill>
                          <a:latin typeface="Century Gothic"/>
                          <a:ea typeface="Century Gothic"/>
                          <a:cs typeface="Century Gothic"/>
                          <a:sym typeface="Century Gothic"/>
                        </a:rPr>
                        <a:t>, </a:t>
                      </a:r>
                      <a:r>
                        <a:rPr lang="en" i="1" dirty="0">
                          <a:solidFill>
                            <a:schemeClr val="dk1"/>
                          </a:solidFill>
                          <a:latin typeface="Century Gothic"/>
                          <a:ea typeface="Century Gothic"/>
                          <a:cs typeface="Century Gothic"/>
                          <a:sym typeface="Century Gothic"/>
                        </a:rPr>
                        <a:t>with expression </a:t>
                      </a:r>
                      <a:r>
                        <a:rPr lang="en-US" i="1" dirty="0" smtClean="0">
                          <a:solidFill>
                            <a:schemeClr val="dk1"/>
                          </a:solidFill>
                          <a:latin typeface="Century Gothic"/>
                          <a:ea typeface="Century Gothic"/>
                          <a:cs typeface="Century Gothic"/>
                          <a:sym typeface="Century Gothic"/>
                        </a:rPr>
                        <a:t>and</a:t>
                      </a:r>
                      <a:r>
                        <a:rPr lang="en-US" i="1" baseline="0" dirty="0" smtClean="0">
                          <a:solidFill>
                            <a:schemeClr val="dk1"/>
                          </a:solidFill>
                          <a:latin typeface="Century Gothic"/>
                          <a:ea typeface="Century Gothic"/>
                          <a:cs typeface="Century Gothic"/>
                          <a:sym typeface="Century Gothic"/>
                        </a:rPr>
                        <a:t> </a:t>
                      </a:r>
                      <a:r>
                        <a:rPr lang="en" i="1" dirty="0" smtClean="0">
                          <a:solidFill>
                            <a:schemeClr val="dk1"/>
                          </a:solidFill>
                          <a:latin typeface="Century Gothic"/>
                          <a:ea typeface="Century Gothic"/>
                          <a:cs typeface="Century Gothic"/>
                          <a:sym typeface="Century Gothic"/>
                        </a:rPr>
                        <a:t> </a:t>
                      </a:r>
                      <a:r>
                        <a:rPr lang="en" i="1" dirty="0">
                          <a:solidFill>
                            <a:schemeClr val="dk1"/>
                          </a:solidFill>
                          <a:latin typeface="Century Gothic"/>
                          <a:ea typeface="Century Gothic"/>
                          <a:cs typeface="Century Gothic"/>
                          <a:sym typeface="Century Gothic"/>
                        </a:rPr>
                        <a:t>meaning</a:t>
                      </a:r>
                      <a:r>
                        <a:rPr lang="en" dirty="0">
                          <a:solidFill>
                            <a:schemeClr val="dk1"/>
                          </a:solidFill>
                          <a:latin typeface="Century Gothic"/>
                          <a:ea typeface="Century Gothic"/>
                          <a:cs typeface="Century Gothic"/>
                          <a:sym typeface="Century Gothic"/>
                        </a:rPr>
                        <a:t> and at </a:t>
                      </a:r>
                      <a:r>
                        <a:rPr lang="en" i="1" dirty="0">
                          <a:solidFill>
                            <a:schemeClr val="dk1"/>
                          </a:solidFill>
                          <a:latin typeface="Century Gothic"/>
                          <a:ea typeface="Century Gothic"/>
                          <a:cs typeface="Century Gothic"/>
                          <a:sym typeface="Century Gothic"/>
                        </a:rPr>
                        <a:t>just the right </a:t>
                      </a:r>
                      <a:r>
                        <a:rPr lang="en" i="1" dirty="0" smtClean="0">
                          <a:solidFill>
                            <a:schemeClr val="dk1"/>
                          </a:solidFill>
                          <a:latin typeface="Century Gothic"/>
                          <a:ea typeface="Century Gothic"/>
                          <a:cs typeface="Century Gothic"/>
                          <a:sym typeface="Century Gothic"/>
                        </a:rPr>
                        <a:t>speed</a:t>
                      </a:r>
                      <a:r>
                        <a:rPr lang="en" dirty="0" smtClean="0">
                          <a:solidFill>
                            <a:schemeClr val="dk1"/>
                          </a:solidFill>
                          <a:latin typeface="Century Gothic"/>
                          <a:ea typeface="Century Gothic"/>
                          <a:cs typeface="Century Gothic"/>
                          <a:sym typeface="Century Gothic"/>
                        </a:rPr>
                        <a:t>?</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If </a:t>
                      </a:r>
                      <a:r>
                        <a:rPr lang="en" dirty="0">
                          <a:solidFill>
                            <a:schemeClr val="dk1"/>
                          </a:solidFill>
                          <a:latin typeface="Century Gothic"/>
                          <a:ea typeface="Century Gothic"/>
                          <a:cs typeface="Century Gothic"/>
                          <a:sym typeface="Century Gothic"/>
                        </a:rPr>
                        <a:t>time allows, read the story again and act out what happens as you take turns reading.</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Read </a:t>
                      </a:r>
                      <a:r>
                        <a:rPr lang="en" dirty="0">
                          <a:solidFill>
                            <a:schemeClr val="dk1"/>
                          </a:solidFill>
                          <a:latin typeface="Century Gothic"/>
                          <a:ea typeface="Century Gothic"/>
                          <a:cs typeface="Century Gothic"/>
                          <a:sym typeface="Century Gothic"/>
                        </a:rPr>
                        <a:t>“All About Maps.” </a:t>
                      </a: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As </a:t>
                      </a:r>
                      <a:r>
                        <a:rPr lang="en" dirty="0">
                          <a:solidFill>
                            <a:schemeClr val="dk1"/>
                          </a:solidFill>
                          <a:latin typeface="Century Gothic"/>
                          <a:ea typeface="Century Gothic"/>
                          <a:cs typeface="Century Gothic"/>
                          <a:sym typeface="Century Gothic"/>
                        </a:rPr>
                        <a:t>you read, circle all the two-syllable words with the schwa sound spelled “e” or “o” and the high frequency words“across,” “America,” “could,” “entire,” “I’ve,” “once,” “they’ve,” “we’d</a:t>
                      </a:r>
                      <a:r>
                        <a:rPr lang="en" dirty="0" smtClean="0">
                          <a:solidFill>
                            <a:schemeClr val="dk1"/>
                          </a:solidFill>
                          <a:latin typeface="Century Gothic"/>
                          <a:ea typeface="Century Gothic"/>
                          <a:cs typeface="Century Gothic"/>
                          <a:sym typeface="Century Gothic"/>
                        </a:rPr>
                        <a:t>.”</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Read </a:t>
                      </a:r>
                      <a:r>
                        <a:rPr lang="en" dirty="0">
                          <a:solidFill>
                            <a:schemeClr val="dk1"/>
                          </a:solidFill>
                          <a:latin typeface="Century Gothic"/>
                          <a:ea typeface="Century Gothic"/>
                          <a:cs typeface="Century Gothic"/>
                          <a:sym typeface="Century Gothic"/>
                        </a:rPr>
                        <a:t>the story </a:t>
                      </a:r>
                      <a:r>
                        <a:rPr lang="en" dirty="0" smtClean="0">
                          <a:solidFill>
                            <a:schemeClr val="dk1"/>
                          </a:solidFill>
                          <a:latin typeface="Century Gothic"/>
                          <a:ea typeface="Century Gothic"/>
                          <a:cs typeface="Century Gothic"/>
                          <a:sym typeface="Century Gothic"/>
                        </a:rPr>
                        <a:t>again.</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If </a:t>
                      </a:r>
                      <a:r>
                        <a:rPr lang="en" dirty="0">
                          <a:solidFill>
                            <a:schemeClr val="dk1"/>
                          </a:solidFill>
                          <a:latin typeface="Century Gothic"/>
                          <a:ea typeface="Century Gothic"/>
                          <a:cs typeface="Century Gothic"/>
                          <a:sym typeface="Century Gothic"/>
                        </a:rPr>
                        <a:t>you can’t read a word, use the Reader’s Toolbox and try </a:t>
                      </a:r>
                      <a:r>
                        <a:rPr lang="en" dirty="0" smtClean="0">
                          <a:solidFill>
                            <a:schemeClr val="dk1"/>
                          </a:solidFill>
                          <a:latin typeface="Century Gothic"/>
                          <a:ea typeface="Century Gothic"/>
                          <a:cs typeface="Century Gothic"/>
                          <a:sym typeface="Century Gothic"/>
                        </a:rPr>
                        <a:t>again.</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smtClean="0">
                          <a:solidFill>
                            <a:schemeClr val="dk1"/>
                          </a:solidFill>
                          <a:latin typeface="Century Gothic"/>
                          <a:ea typeface="Century Gothic"/>
                          <a:cs typeface="Century Gothic"/>
                          <a:sym typeface="Century Gothic"/>
                        </a:rPr>
                        <a:t>If </a:t>
                      </a:r>
                      <a:r>
                        <a:rPr lang="en" dirty="0">
                          <a:solidFill>
                            <a:schemeClr val="dk1"/>
                          </a:solidFill>
                          <a:latin typeface="Century Gothic"/>
                          <a:ea typeface="Century Gothic"/>
                          <a:cs typeface="Century Gothic"/>
                          <a:sym typeface="Century Gothic"/>
                        </a:rPr>
                        <a:t>you have time, find another student that independently read the story and tell each other sentences with the words you circled.</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429" name="Google Shape;429;p69"/>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30" name="Google Shape;430;p69"/>
          <p:cNvPicPr preferRelativeResize="0"/>
          <p:nvPr/>
        </p:nvPicPr>
        <p:blipFill>
          <a:blip r:embed="rId4">
            <a:alphaModFix/>
          </a:blip>
          <a:stretch>
            <a:fillRect/>
          </a:stretch>
        </p:blipFill>
        <p:spPr>
          <a:xfrm>
            <a:off x="3120125" y="1925"/>
            <a:ext cx="576750" cy="548850"/>
          </a:xfrm>
          <a:prstGeom prst="rect">
            <a:avLst/>
          </a:prstGeom>
          <a:noFill/>
          <a:ln>
            <a:noFill/>
          </a:ln>
        </p:spPr>
      </p:pic>
      <p:pic>
        <p:nvPicPr>
          <p:cNvPr id="431" name="Google Shape;431;p69"/>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graphicFrame>
        <p:nvGraphicFramePr>
          <p:cNvPr id="436" name="Google Shape;436;p70"/>
          <p:cNvGraphicFramePr/>
          <p:nvPr>
            <p:extLst>
              <p:ext uri="{D42A27DB-BD31-4B8C-83A1-F6EECF244321}">
                <p14:modId xmlns:p14="http://schemas.microsoft.com/office/powerpoint/2010/main" val="4005714054"/>
              </p:ext>
            </p:extLst>
          </p:nvPr>
        </p:nvGraphicFramePr>
        <p:xfrm>
          <a:off x="91100" y="-25"/>
          <a:ext cx="8971900" cy="4892149"/>
        </p:xfrm>
        <a:graphic>
          <a:graphicData uri="http://schemas.openxmlformats.org/drawingml/2006/table">
            <a:tbl>
              <a:tblPr>
                <a:noFill/>
                <a:tableStyleId>{8267A972-CE64-4E04-8146-1B53B025D63A}</a:tableStyleId>
              </a:tblPr>
              <a:tblGrid>
                <a:gridCol w="2242975"/>
                <a:gridCol w="2242975"/>
                <a:gridCol w="2242975"/>
                <a:gridCol w="2242975"/>
              </a:tblGrid>
              <a:tr h="3398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I Can Read: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1. Not Yet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2. Somewhat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3. Fluent</a:t>
                      </a:r>
                      <a:endParaRPr sz="1400" b="1">
                        <a:latin typeface="Century Gothic"/>
                        <a:ea typeface="Century Gothic"/>
                        <a:cs typeface="Century Gothic"/>
                        <a:sym typeface="Century Gothic"/>
                      </a:endParaRPr>
                    </a:p>
                  </a:txBody>
                  <a:tcPr marL="91425" marR="91425" marT="91425" marB="91425"/>
                </a:tc>
              </a:tr>
              <a:tr h="710075">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Smoothly</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Many errors and/or many pauses,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errors and/or pauses, sometimes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Minimal or no errors </a:t>
                      </a:r>
                      <a:r>
                        <a:rPr lang="en" sz="1400" dirty="0" smtClean="0">
                          <a:latin typeface="Century Gothic"/>
                          <a:ea typeface="Century Gothic"/>
                          <a:cs typeface="Century Gothic"/>
                          <a:sym typeface="Century Gothic"/>
                        </a:rPr>
                        <a:t>and/or </a:t>
                      </a:r>
                      <a:r>
                        <a:rPr lang="en" sz="1400" dirty="0">
                          <a:latin typeface="Century Gothic"/>
                          <a:ea typeface="Century Gothic"/>
                          <a:cs typeface="Century Gothic"/>
                          <a:sym typeface="Century Gothic"/>
                        </a:rPr>
                        <a:t>pauses, sounds </a:t>
                      </a:r>
                      <a:r>
                        <a:rPr lang="en" sz="1400" dirty="0" smtClean="0">
                          <a:latin typeface="Century Gothic"/>
                          <a:ea typeface="Century Gothic"/>
                          <a:cs typeface="Century Gothic"/>
                          <a:sym typeface="Century Gothic"/>
                        </a:rPr>
                        <a:t>fluid</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r>
              <a:tr h="8184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Expression</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Monotone, does not sound </a:t>
                      </a:r>
                      <a:r>
                        <a:rPr lang="en" sz="1400" dirty="0" smtClean="0">
                          <a:latin typeface="Century Gothic"/>
                          <a:ea typeface="Century Gothic"/>
                          <a:cs typeface="Century Gothic"/>
                          <a:sym typeface="Century Gothic"/>
                        </a:rPr>
                        <a:t>natural</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Sometimes Monotone, sounds like natural talking </a:t>
                      </a:r>
                      <a:r>
                        <a:rPr lang="en" sz="1400" dirty="0" smtClean="0">
                          <a:latin typeface="Century Gothic"/>
                          <a:ea typeface="Century Gothic"/>
                          <a:cs typeface="Century Gothic"/>
                          <a:sym typeface="Century Gothic"/>
                        </a:rPr>
                        <a:t>sometimes</a:t>
                      </a:r>
                      <a:r>
                        <a:rPr lang="en-US" sz="1400" dirty="0" smtClean="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Sounds like natural talking while </a:t>
                      </a:r>
                      <a:r>
                        <a:rPr lang="en" sz="1400" dirty="0" smtClean="0">
                          <a:latin typeface="Century Gothic"/>
                          <a:ea typeface="Century Gothic"/>
                          <a:cs typeface="Century Gothic"/>
                          <a:sym typeface="Century Gothic"/>
                        </a:rPr>
                        <a:t>reading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r>
              <a:tr h="15975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Meaning</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-Not yet attending to</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punctuation.</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-Some Intonation that reflects the tone/ mood of the text.</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-Little or no self-</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monitoring</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attention to</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punctuation.</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Some</a:t>
                      </a:r>
                      <a:r>
                        <a:rPr lang="en-US" sz="1400" baseline="0" dirty="0" smtClean="0">
                          <a:latin typeface="Century Gothic"/>
                          <a:ea typeface="Century Gothic"/>
                          <a:cs typeface="Century Gothic"/>
                          <a:sym typeface="Century Gothic"/>
                        </a:rPr>
                        <a:t> </a:t>
                      </a:r>
                      <a:r>
                        <a:rPr lang="en" sz="1400" dirty="0" smtClean="0">
                          <a:latin typeface="Century Gothic"/>
                          <a:ea typeface="Century Gothic"/>
                          <a:cs typeface="Century Gothic"/>
                          <a:sym typeface="Century Gothic"/>
                        </a:rPr>
                        <a:t>Intonation </a:t>
                      </a:r>
                      <a:r>
                        <a:rPr lang="en" sz="1400" dirty="0">
                          <a:latin typeface="Century Gothic"/>
                          <a:ea typeface="Century Gothic"/>
                          <a:cs typeface="Century Gothic"/>
                          <a:sym typeface="Century Gothic"/>
                        </a:rPr>
                        <a:t>that reflects the tone/ mood of the text.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-Some self-monitoring.</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Attention to punctuation.</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Intonation that reflects</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the tone/ mood of the</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text.</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-Self- monitoring.</a:t>
                      </a:r>
                      <a:endParaRPr sz="1400">
                        <a:latin typeface="Century Gothic"/>
                        <a:ea typeface="Century Gothic"/>
                        <a:cs typeface="Century Gothic"/>
                        <a:sym typeface="Century Gothic"/>
                      </a:endParaRPr>
                    </a:p>
                    <a:p>
                      <a:pPr marL="0" lvl="0" indent="0" algn="l" rtl="0">
                        <a:spcBef>
                          <a:spcPts val="0"/>
                        </a:spcBef>
                        <a:spcAft>
                          <a:spcPts val="0"/>
                        </a:spcAft>
                        <a:buNone/>
                      </a:pPr>
                      <a:endParaRPr sz="1400">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Just the Right Speed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Slow and labored OR 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Somewhat slow OR</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Varies from slow to fast as </a:t>
                      </a:r>
                      <a:r>
                        <a:rPr lang="en" sz="1400" dirty="0" smtClean="0">
                          <a:latin typeface="Century Gothic"/>
                          <a:ea typeface="Century Gothic"/>
                          <a:cs typeface="Century Gothic"/>
                          <a:sym typeface="Century Gothic"/>
                        </a:rPr>
                        <a:t>appropriate</a:t>
                      </a:r>
                      <a:r>
                        <a:rPr lang="en-US" sz="1400" baseline="0" dirty="0" smtClean="0">
                          <a:latin typeface="Century Gothic"/>
                          <a:ea typeface="Century Gothic"/>
                          <a:cs typeface="Century Gothic"/>
                          <a:sym typeface="Century Gothic"/>
                        </a:rPr>
                        <a:t> </a:t>
                      </a:r>
                      <a:r>
                        <a:rPr lang="en" sz="1400" dirty="0" smtClean="0">
                          <a:latin typeface="Century Gothic"/>
                          <a:ea typeface="Century Gothic"/>
                          <a:cs typeface="Century Gothic"/>
                          <a:sym typeface="Century Gothic"/>
                        </a:rPr>
                        <a:t>throughout</a:t>
                      </a:r>
                      <a:r>
                        <a:rPr lang="en-US" sz="1400" baseline="0" dirty="0" smtClean="0">
                          <a:latin typeface="Century Gothic"/>
                          <a:ea typeface="Century Gothic"/>
                          <a:cs typeface="Century Gothic"/>
                          <a:sym typeface="Century Gothic"/>
                        </a:rPr>
                        <a:t> </a:t>
                      </a:r>
                      <a:r>
                        <a:rPr lang="en" sz="1400" dirty="0" smtClean="0">
                          <a:latin typeface="Century Gothic"/>
                          <a:ea typeface="Century Gothic"/>
                          <a:cs typeface="Century Gothic"/>
                          <a:sym typeface="Century Gothic"/>
                        </a:rPr>
                        <a:t>the </a:t>
                      </a:r>
                      <a:r>
                        <a:rPr lang="en" sz="1400" dirty="0">
                          <a:latin typeface="Century Gothic"/>
                          <a:ea typeface="Century Gothic"/>
                          <a:cs typeface="Century Gothic"/>
                          <a:sym typeface="Century Gothic"/>
                        </a:rPr>
                        <a:t>text.</a:t>
                      </a:r>
                      <a:endParaRPr sz="14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71"/>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42" name="Google Shape;442;p71"/>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43" name="Google Shape;443;p71"/>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44" name="Google Shape;444;p71"/>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45" name="Google Shape;445;p71"/>
          <p:cNvGraphicFramePr/>
          <p:nvPr>
            <p:extLst>
              <p:ext uri="{D42A27DB-BD31-4B8C-83A1-F6EECF244321}">
                <p14:modId xmlns:p14="http://schemas.microsoft.com/office/powerpoint/2010/main" val="2125032069"/>
              </p:ext>
            </p:extLst>
          </p:nvPr>
        </p:nvGraphicFramePr>
        <p:xfrm>
          <a:off x="4572000" y="19125"/>
          <a:ext cx="4328900" cy="4743374"/>
        </p:xfrm>
        <a:graphic>
          <a:graphicData uri="http://schemas.openxmlformats.org/drawingml/2006/table">
            <a:tbl>
              <a:tblPr>
                <a:noFill/>
                <a:tableStyleId>{8267A972-CE64-4E04-8146-1B53B025D63A}</a:tableStyleId>
              </a:tblPr>
              <a:tblGrid>
                <a:gridCol w="537150"/>
                <a:gridCol w="3791750"/>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446" name="Google Shape;446;p71"/>
          <p:cNvPicPr preferRelativeResize="0"/>
          <p:nvPr/>
        </p:nvPicPr>
        <p:blipFill>
          <a:blip r:embed="rId4">
            <a:alphaModFix/>
          </a:blip>
          <a:stretch>
            <a:fillRect/>
          </a:stretch>
        </p:blipFill>
        <p:spPr>
          <a:xfrm>
            <a:off x="4572000" y="4526475"/>
            <a:ext cx="449825" cy="381000"/>
          </a:xfrm>
          <a:prstGeom prst="rect">
            <a:avLst/>
          </a:prstGeom>
          <a:noFill/>
          <a:ln>
            <a:noFill/>
          </a:ln>
        </p:spPr>
      </p:pic>
      <p:pic>
        <p:nvPicPr>
          <p:cNvPr id="447" name="Google Shape;447;p71"/>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48" name="Google Shape;448;p71"/>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49" name="Google Shape;449;p71"/>
          <p:cNvPicPr preferRelativeResize="0"/>
          <p:nvPr/>
        </p:nvPicPr>
        <p:blipFill>
          <a:blip r:embed="rId4">
            <a:alphaModFix/>
          </a:blip>
          <a:stretch>
            <a:fillRect/>
          </a:stretch>
        </p:blipFill>
        <p:spPr>
          <a:xfrm rot="-10799989">
            <a:off x="4572012" y="3526112"/>
            <a:ext cx="449825" cy="381000"/>
          </a:xfrm>
          <a:prstGeom prst="rect">
            <a:avLst/>
          </a:prstGeom>
          <a:noFill/>
          <a:ln>
            <a:noFill/>
          </a:ln>
        </p:spPr>
      </p:pic>
      <p:pic>
        <p:nvPicPr>
          <p:cNvPr id="450" name="Google Shape;450;p71"/>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22: Lesson 107</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tell what I learned from the text: “All About Maps.”</a:t>
            </a:r>
            <a:endParaRPr sz="2400"/>
          </a:p>
          <a:p>
            <a:pPr marL="0" lvl="0" indent="0" algn="l" rtl="0">
              <a:lnSpc>
                <a:spcPct val="120000"/>
              </a:lnSpc>
              <a:spcBef>
                <a:spcPts val="800"/>
              </a:spcBef>
              <a:spcAft>
                <a:spcPts val="0"/>
              </a:spcAft>
              <a:buNone/>
            </a:pPr>
            <a:endParaRPr sz="2400"/>
          </a:p>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Using evidence from the text, I can answer questions about </a:t>
            </a:r>
            <a:r>
              <a:rPr lang="en" sz="2400"/>
              <a:t>the engagement text “All About Maps.”</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260264" y="424780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graphicFrame>
        <p:nvGraphicFramePr>
          <p:cNvPr id="269" name="Google Shape;269;p46"/>
          <p:cNvGraphicFramePr/>
          <p:nvPr>
            <p:extLst>
              <p:ext uri="{D42A27DB-BD31-4B8C-83A1-F6EECF244321}">
                <p14:modId xmlns:p14="http://schemas.microsoft.com/office/powerpoint/2010/main" val="2060205777"/>
              </p:ext>
            </p:extLst>
          </p:nvPr>
        </p:nvGraphicFramePr>
        <p:xfrm>
          <a:off x="731025" y="136600"/>
          <a:ext cx="8089300" cy="4456100"/>
        </p:xfrm>
        <a:graphic>
          <a:graphicData uri="http://schemas.openxmlformats.org/drawingml/2006/table">
            <a:tbl>
              <a:tblPr>
                <a:noFill/>
                <a:tableStyleId>{8267A972-CE64-4E04-8146-1B53B025D63A}</a:tableStyleId>
              </a:tblPr>
              <a:tblGrid>
                <a:gridCol w="4044650"/>
                <a:gridCol w="4044650"/>
              </a:tblGrid>
              <a:tr h="4456100">
                <a:tc>
                  <a:txBody>
                    <a:bodyPr/>
                    <a:lstStyle/>
                    <a:p>
                      <a:pPr marL="0" lvl="0" indent="0" algn="l" rtl="0">
                        <a:spcBef>
                          <a:spcPts val="0"/>
                        </a:spcBef>
                        <a:spcAft>
                          <a:spcPts val="0"/>
                        </a:spcAft>
                        <a:buNone/>
                      </a:pPr>
                      <a:r>
                        <a:rPr lang="en" sz="1600" dirty="0">
                          <a:latin typeface="Century Gothic"/>
                          <a:ea typeface="Century Gothic"/>
                          <a:cs typeface="Century Gothic"/>
                          <a:sym typeface="Century Gothic"/>
                        </a:rPr>
                        <a:t>A map is a picture or a chart that shows the features of an area on Earth. Maps are important because they help us understand where a place is and what it’s called. </a:t>
                      </a:r>
                      <a:r>
                        <a:rPr lang="en" sz="1600" dirty="0" smtClean="0">
                          <a:latin typeface="Century Gothic"/>
                          <a:ea typeface="Century Gothic"/>
                          <a:cs typeface="Century Gothic"/>
                          <a:sym typeface="Century Gothic"/>
                        </a:rPr>
                        <a:t>Maps</a:t>
                      </a:r>
                      <a:r>
                        <a:rPr lang="en-US" sz="1600" baseline="0" dirty="0" smtClean="0">
                          <a:latin typeface="Century Gothic"/>
                          <a:ea typeface="Century Gothic"/>
                          <a:cs typeface="Century Gothic"/>
                          <a:sym typeface="Century Gothic"/>
                        </a:rPr>
                        <a:t> </a:t>
                      </a:r>
                      <a:r>
                        <a:rPr lang="en" sz="1600" dirty="0" smtClean="0">
                          <a:latin typeface="Century Gothic"/>
                          <a:ea typeface="Century Gothic"/>
                          <a:cs typeface="Century Gothic"/>
                          <a:sym typeface="Century Gothic"/>
                        </a:rPr>
                        <a:t>also </a:t>
                      </a:r>
                      <a:r>
                        <a:rPr lang="en" sz="1600" dirty="0">
                          <a:latin typeface="Century Gothic"/>
                          <a:ea typeface="Century Gothic"/>
                          <a:cs typeface="Century Gothic"/>
                          <a:sym typeface="Century Gothic"/>
                        </a:rPr>
                        <a:t>show us what surrounds a place, such as oceans, mountains, or deserts. A book full of maps is called an atlas.</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On a map of the United States of America, there are lines showing the boundaries between each state. There are also lines showing the boundaries between the countries above and below the United States (Canada and Mexico).</a:t>
                      </a:r>
                      <a:endParaRPr sz="16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tr>
            </a:tbl>
          </a:graphicData>
        </a:graphic>
      </p:graphicFrame>
      <p:pic>
        <p:nvPicPr>
          <p:cNvPr id="270" name="Google Shape;270;p46"/>
          <p:cNvPicPr preferRelativeResize="0"/>
          <p:nvPr/>
        </p:nvPicPr>
        <p:blipFill>
          <a:blip r:embed="rId3">
            <a:alphaModFix/>
          </a:blip>
          <a:stretch>
            <a:fillRect/>
          </a:stretch>
        </p:blipFill>
        <p:spPr>
          <a:xfrm rot="-5400000">
            <a:off x="-1676425" y="1938750"/>
            <a:ext cx="4209600" cy="605300"/>
          </a:xfrm>
          <a:prstGeom prst="rect">
            <a:avLst/>
          </a:prstGeom>
          <a:noFill/>
          <a:ln>
            <a:noFill/>
          </a:ln>
        </p:spPr>
      </p:pic>
      <p:pic>
        <p:nvPicPr>
          <p:cNvPr id="271" name="Google Shape;271;p46"/>
          <p:cNvPicPr preferRelativeResize="0"/>
          <p:nvPr/>
        </p:nvPicPr>
        <p:blipFill>
          <a:blip r:embed="rId4">
            <a:alphaModFix/>
          </a:blip>
          <a:stretch>
            <a:fillRect/>
          </a:stretch>
        </p:blipFill>
        <p:spPr>
          <a:xfrm>
            <a:off x="4775675" y="0"/>
            <a:ext cx="4368325" cy="49602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graphicFrame>
        <p:nvGraphicFramePr>
          <p:cNvPr id="276" name="Google Shape;276;p47"/>
          <p:cNvGraphicFramePr/>
          <p:nvPr/>
        </p:nvGraphicFramePr>
        <p:xfrm>
          <a:off x="688925" y="136600"/>
          <a:ext cx="8089300" cy="4627550"/>
        </p:xfrm>
        <a:graphic>
          <a:graphicData uri="http://schemas.openxmlformats.org/drawingml/2006/table">
            <a:tbl>
              <a:tblPr>
                <a:noFill/>
                <a:tableStyleId>{8267A972-CE64-4E04-8146-1B53B025D63A}</a:tableStyleId>
              </a:tblPr>
              <a:tblGrid>
                <a:gridCol w="4044650"/>
                <a:gridCol w="4044650"/>
              </a:tblGrid>
              <a:tr h="4627550">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Different colors are used on a map. Each state on a US map is usually a different color. Bodies of water, such as</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lakes and rivers, are blue. Usually, red lines show highways that run throughout the United States. If a reader is unsure of how to read a map, she or he can use the map key or legend to find out what different lines or colors represent.</a:t>
                      </a:r>
                      <a:endParaRPr sz="16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pic>
        <p:nvPicPr>
          <p:cNvPr id="277" name="Google Shape;277;p47"/>
          <p:cNvPicPr preferRelativeResize="0"/>
          <p:nvPr/>
        </p:nvPicPr>
        <p:blipFill>
          <a:blip r:embed="rId3">
            <a:alphaModFix/>
          </a:blip>
          <a:stretch>
            <a:fillRect/>
          </a:stretch>
        </p:blipFill>
        <p:spPr>
          <a:xfrm rot="-5400000">
            <a:off x="-1802150" y="1938750"/>
            <a:ext cx="4209600" cy="605300"/>
          </a:xfrm>
          <a:prstGeom prst="rect">
            <a:avLst/>
          </a:prstGeom>
          <a:noFill/>
          <a:ln>
            <a:noFill/>
          </a:ln>
        </p:spPr>
      </p:pic>
      <p:pic>
        <p:nvPicPr>
          <p:cNvPr id="278" name="Google Shape;278;p47"/>
          <p:cNvPicPr preferRelativeResize="0"/>
          <p:nvPr/>
        </p:nvPicPr>
        <p:blipFill>
          <a:blip r:embed="rId4">
            <a:alphaModFix/>
          </a:blip>
          <a:stretch>
            <a:fillRect/>
          </a:stretch>
        </p:blipFill>
        <p:spPr>
          <a:xfrm>
            <a:off x="4733575" y="-66300"/>
            <a:ext cx="4410424" cy="4970050"/>
          </a:xfrm>
          <a:prstGeom prst="rect">
            <a:avLst/>
          </a:prstGeom>
          <a:noFill/>
          <a:ln>
            <a:noFill/>
          </a:ln>
        </p:spPr>
      </p:pic>
      <p:pic>
        <p:nvPicPr>
          <p:cNvPr id="279" name="Google Shape;279;p47"/>
          <p:cNvPicPr preferRelativeResize="0"/>
          <p:nvPr/>
        </p:nvPicPr>
        <p:blipFill>
          <a:blip r:embed="rId5">
            <a:alphaModFix/>
          </a:blip>
          <a:stretch>
            <a:fillRect/>
          </a:stretch>
        </p:blipFill>
        <p:spPr>
          <a:xfrm>
            <a:off x="4733575" y="-66300"/>
            <a:ext cx="1432725" cy="49700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graphicFrame>
        <p:nvGraphicFramePr>
          <p:cNvPr id="284" name="Google Shape;284;p48"/>
          <p:cNvGraphicFramePr/>
          <p:nvPr/>
        </p:nvGraphicFramePr>
        <p:xfrm>
          <a:off x="527350" y="192375"/>
          <a:ext cx="8089300" cy="4627550"/>
        </p:xfrm>
        <a:graphic>
          <a:graphicData uri="http://schemas.openxmlformats.org/drawingml/2006/table">
            <a:tbl>
              <a:tblPr>
                <a:noFill/>
                <a:tableStyleId>{8267A972-CE64-4E04-8146-1B53B025D63A}</a:tableStyleId>
              </a:tblPr>
              <a:tblGrid>
                <a:gridCol w="4044650"/>
                <a:gridCol w="4044650"/>
              </a:tblGrid>
              <a:tr h="4627550">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Each state in the United States has a state capital. These cities are usually represented on a map by a star. Other</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cities that are not the state capital are represented by a dot. Some cities or towns are too small to be shown on a</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big map of the United States, though.</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Maps can help us identify the location and name of a place on Earth, but that’s not all. By showing us where</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to find a place and what surrounds it, maps help us understand the weather, the beauty, the dangers, and other important facts about a place, too.</a:t>
                      </a:r>
                      <a:endParaRPr sz="16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pic>
        <p:nvPicPr>
          <p:cNvPr id="285" name="Google Shape;285;p48"/>
          <p:cNvPicPr preferRelativeResize="0"/>
          <p:nvPr/>
        </p:nvPicPr>
        <p:blipFill>
          <a:blip r:embed="rId3">
            <a:alphaModFix/>
          </a:blip>
          <a:stretch>
            <a:fillRect/>
          </a:stretch>
        </p:blipFill>
        <p:spPr>
          <a:xfrm rot="-5400000">
            <a:off x="-1802150" y="1938750"/>
            <a:ext cx="4209600" cy="605300"/>
          </a:xfrm>
          <a:prstGeom prst="rect">
            <a:avLst/>
          </a:prstGeom>
          <a:noFill/>
          <a:ln>
            <a:noFill/>
          </a:ln>
        </p:spPr>
      </p:pic>
      <p:pic>
        <p:nvPicPr>
          <p:cNvPr id="286" name="Google Shape;286;p48"/>
          <p:cNvPicPr preferRelativeResize="0"/>
          <p:nvPr/>
        </p:nvPicPr>
        <p:blipFill>
          <a:blip r:embed="rId4">
            <a:alphaModFix/>
          </a:blip>
          <a:stretch>
            <a:fillRect/>
          </a:stretch>
        </p:blipFill>
        <p:spPr>
          <a:xfrm>
            <a:off x="4572000" y="27250"/>
            <a:ext cx="4572000" cy="4854202"/>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AEFB258-A6EE-420C-B6E9-50211D0FF33B}"/>
</file>

<file path=customXml/itemProps2.xml><?xml version="1.0" encoding="utf-8"?>
<ds:datastoreItem xmlns:ds="http://schemas.openxmlformats.org/officeDocument/2006/customXml" ds:itemID="{F85044E4-6D5B-4328-BA9B-EE462C8FAD7C}"/>
</file>

<file path=customXml/itemProps3.xml><?xml version="1.0" encoding="utf-8"?>
<ds:datastoreItem xmlns:ds="http://schemas.openxmlformats.org/officeDocument/2006/customXml" ds:itemID="{E1559191-CACB-491A-9405-118DCA8AE483}"/>
</file>

<file path=docProps/app.xml><?xml version="1.0" encoding="utf-8"?>
<Properties xmlns="http://schemas.openxmlformats.org/officeDocument/2006/extended-properties" xmlns:vt="http://schemas.openxmlformats.org/officeDocument/2006/docPropsVTypes">
  <TotalTime>122</TotalTime>
  <Words>6094</Words>
  <Application>Microsoft Macintosh PowerPoint</Application>
  <PresentationFormat>On-screen Show (16:9)</PresentationFormat>
  <Paragraphs>604</Paragraphs>
  <Slides>32</Slides>
  <Notes>32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32</vt:i4>
      </vt:variant>
    </vt:vector>
  </HeadingPairs>
  <TitlesOfParts>
    <vt:vector size="37" baseType="lpstr">
      <vt:lpstr>Calibri</vt:lpstr>
      <vt:lpstr>Century Gothic</vt:lpstr>
      <vt:lpstr>Office Theme</vt:lpstr>
      <vt:lpstr>Office Theme</vt:lpstr>
      <vt:lpstr>Simple Light</vt:lpstr>
      <vt:lpstr>Grade 2: Module 4: Part 1: Cycle 22: Lesson 107 Teacher slide, before teaching.</vt:lpstr>
      <vt:lpstr>Grade 2: Module 4: Part 1: Cycle 22: Lesson 107 Teacher slide, before teaching.</vt:lpstr>
      <vt:lpstr>Grade 2: Module 4: Part 1: Cycle 22: Lesson 107 Teacher slide, before teaching.</vt:lpstr>
      <vt:lpstr>PowerPoint Presentation</vt:lpstr>
      <vt:lpstr>Transition Song</vt:lpstr>
      <vt:lpstr>Opening Learning Targets</vt:lpstr>
      <vt:lpstr>PowerPoint Presentation</vt:lpstr>
      <vt:lpstr>PowerPoint Presentation</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22: Lesson 107 Teacher slide, before teaching.</dc:title>
  <dc:creator>nbravo</dc:creator>
  <cp:lastModifiedBy>Alexander Specht</cp:lastModifiedBy>
  <cp:revision>13</cp:revision>
  <dcterms:modified xsi:type="dcterms:W3CDTF">2019-01-08T03:50:18Z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