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3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
      <p:font typeface="Georgia" panose="02040502050405020303" pitchFamily="18"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F56ED62-92F8-45B2-A0E9-C315987322BC}">
  <a:tblStyle styleId="{6F56ED62-92F8-45B2-A0E9-C315987322B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0996565-9C82-4687-8FE7-9CCF924069F3}"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966" autoAdjust="0"/>
  </p:normalViewPr>
  <p:slideViewPr>
    <p:cSldViewPr snapToGrid="0">
      <p:cViewPr varScale="1">
        <p:scale>
          <a:sx n="99" d="100"/>
          <a:sy n="99" d="100"/>
        </p:scale>
        <p:origin x="-1376" y="-96"/>
      </p:cViewPr>
      <p:guideLst>
        <p:guide orient="horz" pos="1620"/>
        <p:guide pos="2880"/>
      </p:guideLst>
    </p:cSldViewPr>
  </p:slideViewPr>
  <p:notesTextViewPr>
    <p:cViewPr>
      <p:scale>
        <a:sx n="1" d="1"/>
        <a:sy n="1" d="1"/>
      </p:scale>
      <p:origin x="0" y="115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7.fntdata"/><Relationship Id="rId21" Type="http://schemas.openxmlformats.org/officeDocument/2006/relationships/slide" Target="slides/slide16.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4.fntdata"/><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EBEC6E09-B28D-F7AF-9C5C-3F14BD631218}"/>
    <pc:docChg chg="addSld">
      <pc:chgData name="Jennifer Snapp" userId="S::jennifer.snapp@detroitk12.org::42622253-5fe4-47d2-9c8f-1ef2d995c939" providerId="AD" clId="Web-{EBEC6E09-B28D-F7AF-9C5C-3F14BD631218}" dt="2019-03-25T19:30:22.880" v="0"/>
      <pc:docMkLst>
        <pc:docMk/>
      </pc:docMkLst>
      <pc:sldChg chg="add">
        <pc:chgData name="Jennifer Snapp" userId="S::jennifer.snapp@detroitk12.org::42622253-5fe4-47d2-9c8f-1ef2d995c939" providerId="AD" clId="Web-{EBEC6E09-B28D-F7AF-9C5C-3F14BD631218}" dt="2019-03-25T19:30:22.880" v="0"/>
        <pc:sldMkLst>
          <pc:docMk/>
          <pc:sldMk cId="554045948" sldId="281"/>
        </pc:sldMkLst>
      </pc:sldChg>
      <pc:sldMasterChg chg="addSldLayout">
        <pc:chgData name="Jennifer Snapp" userId="S::jennifer.snapp@detroitk12.org::42622253-5fe4-47d2-9c8f-1ef2d995c939" providerId="AD" clId="Web-{EBEC6E09-B28D-F7AF-9C5C-3F14BD631218}" dt="2019-03-25T19:30:22.880" v="0"/>
        <pc:sldMasterMkLst>
          <pc:docMk/>
          <pc:sldMasterMk cId="0" sldId="2147483671"/>
        </pc:sldMasterMkLst>
        <pc:sldLayoutChg chg="add replId">
          <pc:chgData name="Jennifer Snapp" userId="S::jennifer.snapp@detroitk12.org::42622253-5fe4-47d2-9c8f-1ef2d995c939" providerId="AD" clId="Web-{EBEC6E09-B28D-F7AF-9C5C-3F14BD631218}" dt="2019-03-25T19:30:22.880" v="0"/>
          <pc:sldLayoutMkLst>
            <pc:docMk/>
            <pc:sldMasterMk cId="0" sldId="2147483671"/>
            <pc:sldLayoutMk cId="4151860395"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774260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consolidate their understanding of Excerpt 4 by reviewing the answers to the second read questions and then telling a section of the story using the strategies from the </a:t>
            </a:r>
            <a:r>
              <a:rPr lang="en" sz="1200" b="1" dirty="0">
                <a:solidFill>
                  <a:schemeClr val="dk1"/>
                </a:solidFill>
                <a:latin typeface="Calibri"/>
                <a:ea typeface="Calibri"/>
                <a:cs typeface="Calibri"/>
                <a:sym typeface="Calibri"/>
              </a:rPr>
              <a:t>Storyteller’s Toolbox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Opening, students discuss their answers to the Excerpt 4 second read questions with a partner and then check their responses against the answers provided in the </a:t>
            </a:r>
            <a:r>
              <a:rPr lang="en" sz="1200" b="1" dirty="0">
                <a:solidFill>
                  <a:schemeClr val="dk1"/>
                </a:solidFill>
                <a:latin typeface="Calibri"/>
                <a:ea typeface="Calibri"/>
                <a:cs typeface="Calibri"/>
                <a:sym typeface="Calibri"/>
              </a:rPr>
              <a:t>Excerpt 4 Close Reading Guide, Second Read</a:t>
            </a:r>
            <a:r>
              <a:rPr lang="en" sz="1200" dirty="0">
                <a:solidFill>
                  <a:schemeClr val="dk1"/>
                </a:solidFill>
                <a:latin typeface="Calibri"/>
                <a:ea typeface="Calibri"/>
                <a:cs typeface="Calibri"/>
                <a:sym typeface="Calibri"/>
              </a:rPr>
              <a:t> (see Lesson 5, Supporting Materials). You can just display the second column of the </a:t>
            </a:r>
            <a:r>
              <a:rPr lang="en" sz="1200" b="1" dirty="0">
                <a:solidFill>
                  <a:schemeClr val="dk1"/>
                </a:solidFill>
                <a:latin typeface="Calibri"/>
                <a:ea typeface="Calibri"/>
                <a:cs typeface="Calibri"/>
                <a:sym typeface="Calibri"/>
              </a:rPr>
              <a:t>Closer Reading Guide</a:t>
            </a:r>
            <a:r>
              <a:rPr lang="en" sz="1200" dirty="0">
                <a:solidFill>
                  <a:schemeClr val="dk1"/>
                </a:solidFill>
                <a:latin typeface="Calibri"/>
                <a:ea typeface="Calibri"/>
                <a:cs typeface="Calibri"/>
                <a:sym typeface="Calibri"/>
              </a:rPr>
              <a:t>, or you can create a different way to display the answers.  Consider how you will post these answers for students to reference, and create any necessary materials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decided in the last lesson to guide more of the Second Read questions, you will need to adjust this lesson accordingly.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continue to build on the work they began with sentence structure in Lessons 2 and 4. They draw on their understanding of independent clauses to distinguish between sentence fragments, complete sentences, and run-on sentences using the </a:t>
            </a:r>
            <a:r>
              <a:rPr lang="en" sz="1200" b="1" dirty="0">
                <a:solidFill>
                  <a:schemeClr val="dk1"/>
                </a:solidFill>
                <a:latin typeface="Calibri"/>
                <a:ea typeface="Calibri"/>
                <a:cs typeface="Calibri"/>
                <a:sym typeface="Calibri"/>
              </a:rPr>
              <a:t>Complete Sentences Practice worksheet</a:t>
            </a:r>
            <a:r>
              <a:rPr lang="en" sz="1200" dirty="0">
                <a:solidFill>
                  <a:schemeClr val="dk1"/>
                </a:solidFill>
                <a:latin typeface="Calibri"/>
                <a:ea typeface="Calibri"/>
                <a:cs typeface="Calibri"/>
                <a:sym typeface="Calibri"/>
              </a:rPr>
              <a:t>. This practice will help them address some of the most common sentence structure errors in student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Storyteller’s Toolbox anchor chart; Anatomy of a Sentence anchor chart</a:t>
            </a:r>
            <a:r>
              <a:rPr lang="en" sz="1200" dirty="0">
                <a:solidFill>
                  <a:schemeClr val="dk1"/>
                </a:solidFill>
                <a:latin typeface="Calibri"/>
                <a:ea typeface="Calibri"/>
                <a:cs typeface="Calibri"/>
                <a:sym typeface="Calibri"/>
              </a:rPr>
              <a:t>; learning targets.</a:t>
            </a:r>
            <a:endParaRPr sz="1200" dirty="0">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3601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32cc0715c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03" name="Google Shape;203;g432cc0715c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8367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32cc0715c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11" name="Google Shape;211;g432cc0715c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5971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32cc0715c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7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8" name="Google Shape;218;g432cc0715c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38020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32cc0715c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8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25" name="Google Shape;225;g432cc0715c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0402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32cc0715c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9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32" name="Google Shape;232;g432cc0715c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811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32cc0715c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10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answers.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9" name="Google Shape;239;g432cc0715c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6069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32cc0715c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11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answers.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46" name="Google Shape;246;g432cc0715c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3571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32cc0715c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 and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12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Debrief based on the needs of your class, paying particular attention to questions 3, 5, 9, 13, 14, 16–18, and any vocabulary that was particularly challenging.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3" name="Google Shape;253;g432cc0715c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0617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32cc0715c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 allows students to develop their own ideas before sharing with a partner.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read the slide:  </a:t>
            </a:r>
            <a:r>
              <a:rPr lang="en" sz="1200" i="1" dirty="0">
                <a:solidFill>
                  <a:schemeClr val="dk1"/>
                </a:solidFill>
                <a:latin typeface="Calibri"/>
                <a:ea typeface="Calibri"/>
                <a:cs typeface="Calibri"/>
                <a:sym typeface="Calibri"/>
              </a:rPr>
              <a:t>“In Paragraph 5, Douglass writes: ‘You have seen how a man was made a slave; you shall see how a slave was made a man.’ Now that you have read the whole story, what does he mean?”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their good work reading this excerpt. Point out that completing the second read questions for homework shows their ability to grapple with a complex text independently, which is a skill that will be very important as they move on in school. Stress that strong readers don’t make meaning of a text by reading it once alone—they have the persistence and flexibility to read and reread, consider different questions, and talk over their ideas with others.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understand that the decision to fight back made Douglass feel a sense of pride and independence, even though he was still enslaved. Students may focus on the fact that he wasn’t beaten after this; that is less important than the change in how he thought of himself. Make sure students understand that the fight with Covey changed how he saw himself, not just his physical condition.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60" name="Google Shape;260;g432cc0715c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4077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2b414f41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The Fight with Covey: Using the Storyteller’s Toolbox</a:t>
            </a:r>
            <a:r>
              <a:rPr lang="en" sz="950" dirty="0">
                <a:solidFill>
                  <a:schemeClr val="dk1"/>
                </a:solidFill>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Activities such as this, in which students read a short passage several times with expression, are a good way of developing students’ fluency.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Remind students that yesterday, they watched as a storyteller and their teacher used their voices and bodies to bring a story alive. Today, they will have the chance to perform a short part of Excerpt 4 themselves.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Remind students that storytellers plan in advance how they will use their tools. Focus their attention on the </a:t>
            </a: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and model briefly how you might plan a performance of the first part of Paragraph 12,</a:t>
            </a:r>
            <a:r>
              <a:rPr lang="en" sz="1200" i="1" dirty="0">
                <a:solidFill>
                  <a:schemeClr val="dk1"/>
                </a:solidFill>
                <a:latin typeface="Calibri"/>
                <a:ea typeface="Calibri"/>
                <a:cs typeface="Calibri"/>
                <a:sym typeface="Calibri"/>
              </a:rPr>
              <a:t> “Long before daylight, I was called to go and rub, curry, and feed, the horses. I obeyed, and was glad to obey. But whilst thus engaged, whilst in the act of throwing down some blades from the loft, Mr. Covey entered the stable with a long rope; and just as I was half out of the loft, he caught hold of my legs, and was about tying me. As soon as I found what he was up to, I gave a sudden spring, and as I did so, he holding to my legs, I was brought sprawling on the stable floor.”</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In your modeling, stress that you are choosing tools that will bring the story to life. For example, you might say something like:</a:t>
            </a:r>
            <a:r>
              <a:rPr lang="en" sz="1200" i="1" dirty="0">
                <a:solidFill>
                  <a:schemeClr val="dk1"/>
                </a:solidFill>
                <a:latin typeface="Calibri"/>
                <a:ea typeface="Calibri"/>
                <a:cs typeface="Calibri"/>
                <a:sym typeface="Calibri"/>
              </a:rPr>
              <a:t> “I plan to read the first two sentences at a medium pace with a medium voice, since they are just setting the scene and nothing exciting is happening in them. In the third sentence, I plan to slow down and raise my voice when it says ‘Mr. Covey entered the stable with a long rope’ because this is really important and I want to create a sense of suspense and make my audience wonder what will happen next. Then I will speed up at ‘he caught hold of my legs’ so that the pace of my voice reflects the action of the story. Finally, I will use my body to show how Douglass ‘gave a sudden spring’ because I want to emphasize how Douglass is fighting back.”</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Prompt students to take their </a:t>
            </a:r>
            <a:r>
              <a:rPr lang="en" sz="1200" b="1" dirty="0">
                <a:solidFill>
                  <a:schemeClr val="dk1"/>
                </a:solidFill>
                <a:latin typeface="Calibri"/>
                <a:ea typeface="Calibri"/>
                <a:cs typeface="Calibri"/>
                <a:sym typeface="Calibri"/>
              </a:rPr>
              <a:t>Excerpt 4 text and questions</a:t>
            </a:r>
            <a:r>
              <a:rPr lang="en" sz="1200" dirty="0">
                <a:solidFill>
                  <a:schemeClr val="dk1"/>
                </a:solidFill>
                <a:latin typeface="Calibri"/>
                <a:ea typeface="Calibri"/>
                <a:cs typeface="Calibri"/>
                <a:sym typeface="Calibri"/>
              </a:rPr>
              <a:t> and move to work with a partner from the </a:t>
            </a:r>
            <a:r>
              <a:rPr lang="en" sz="1200" b="0" dirty="0">
                <a:solidFill>
                  <a:schemeClr val="dk1"/>
                </a:solidFill>
                <a:latin typeface="Calibri"/>
                <a:ea typeface="Calibri"/>
                <a:cs typeface="Calibri"/>
                <a:sym typeface="Calibri"/>
              </a:rPr>
              <a:t>Douglass’s Homes Discussion Appointments </a:t>
            </a:r>
            <a:r>
              <a:rPr lang="en" sz="1200" dirty="0">
                <a:solidFill>
                  <a:schemeClr val="dk1"/>
                </a:solidFill>
                <a:latin typeface="Calibri"/>
                <a:ea typeface="Calibri"/>
                <a:cs typeface="Calibri"/>
                <a:sym typeface="Calibri"/>
              </a:rPr>
              <a:t>(you choose which one). Partners should consider how they will perform either the rest of Paragraph 12 or Paragraph 13. Tell them they will have 5 minutes to plan; then they will share their performance with another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Signal students when it is time to perform for another pair, and assign pairs. Circulate to listen to performances.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Praise students for their dramatic performances, and consider asking one pair to share with the class. Then, ask the class to notice which tools from the </a:t>
            </a:r>
            <a:r>
              <a:rPr lang="en" sz="1200" b="1" dirty="0">
                <a:solidFill>
                  <a:schemeClr val="dk1"/>
                </a:solidFill>
                <a:latin typeface="Calibri"/>
                <a:ea typeface="Calibri"/>
                <a:cs typeface="Calibri"/>
                <a:sym typeface="Calibri"/>
              </a:rPr>
              <a:t>Storyteller’s Toolbox anchor chart</a:t>
            </a:r>
            <a:r>
              <a:rPr lang="en" sz="1200" dirty="0">
                <a:solidFill>
                  <a:schemeClr val="dk1"/>
                </a:solidFill>
                <a:latin typeface="Calibri"/>
                <a:ea typeface="Calibri"/>
                <a:cs typeface="Calibri"/>
                <a:sym typeface="Calibri"/>
              </a:rPr>
              <a:t> that pair used, and to discuss why those tools helped bring the story to life. Make sure to notice and name how the way a pair told the story showed that they understood what was happening.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students to be on task and preparing to perform using the </a:t>
            </a:r>
            <a:r>
              <a:rPr lang="en" sz="1200" b="1" dirty="0">
                <a:solidFill>
                  <a:schemeClr val="dk1"/>
                </a:solidFill>
                <a:latin typeface="Calibri"/>
                <a:ea typeface="Calibri"/>
                <a:cs typeface="Calibri"/>
                <a:sym typeface="Calibri"/>
              </a:rPr>
              <a:t>Storyteller’s Toolbox anchor chart.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assist as necessary, pushing students to use the tools on the </a:t>
            </a:r>
            <a:r>
              <a:rPr lang="en" sz="1200" b="1" dirty="0">
                <a:solidFill>
                  <a:schemeClr val="dk1"/>
                </a:solidFill>
                <a:latin typeface="Calibri"/>
                <a:ea typeface="Calibri"/>
                <a:cs typeface="Calibri"/>
                <a:sym typeface="Calibri"/>
              </a:rPr>
              <a:t>Storyteller’s Toolbox anchor chart</a:t>
            </a:r>
            <a:r>
              <a:rPr lang="en" sz="1200" dirty="0">
                <a:solidFill>
                  <a:schemeClr val="dk1"/>
                </a:solidFill>
                <a:latin typeface="Calibri"/>
                <a:ea typeface="Calibri"/>
                <a:cs typeface="Calibri"/>
                <a:sym typeface="Calibri"/>
              </a:rPr>
              <a:t> to bring the story to life, rather than just to check them off. Remind students that they do not need to use all of the tools.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68" name="Google Shape;268;g42b414f41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7654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Complete Sentences Practice worksheet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Text and Questions: The Fight with Covey </a:t>
            </a:r>
            <a:r>
              <a:rPr lang="en" sz="1200" dirty="0">
                <a:solidFill>
                  <a:schemeClr val="dk1"/>
                </a:solidFill>
                <a:latin typeface="Calibri"/>
                <a:ea typeface="Calibri"/>
                <a:cs typeface="Calibri"/>
                <a:sym typeface="Calibri"/>
              </a:rPr>
              <a:t>(from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a:t>
            </a:r>
            <a:r>
              <a:rPr lang="en" sz="1200" b="1" dirty="0">
                <a:solidFill>
                  <a:schemeClr val="dk1"/>
                </a:solidFill>
                <a:latin typeface="Calibri"/>
                <a:ea typeface="Calibri"/>
                <a:cs typeface="Calibri"/>
                <a:sym typeface="Calibri"/>
              </a:rPr>
              <a:t>erpt 4 Close Reading Guide, Second Read </a:t>
            </a:r>
            <a:r>
              <a:rPr lang="en" sz="1200" dirty="0">
                <a:solidFill>
                  <a:schemeClr val="dk1"/>
                </a:solidFill>
                <a:latin typeface="Calibri"/>
                <a:ea typeface="Calibri"/>
                <a:cs typeface="Calibri"/>
                <a:sym typeface="Calibri"/>
              </a:rPr>
              <a:t>(from Lesson 5;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(begun in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Douglass’s Homes Discussion Appointments (from Unit 1,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Anatomy of a Sentence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Anatomy of a Sentence anchor chart, student version </a:t>
            </a:r>
            <a:r>
              <a:rPr lang="en" sz="1200" dirty="0">
                <a:solidFill>
                  <a:schemeClr val="dk1"/>
                </a:solidFill>
                <a:latin typeface="Calibri"/>
                <a:ea typeface="Calibri"/>
                <a:cs typeface="Calibri"/>
                <a:sym typeface="Calibri"/>
              </a:rPr>
              <a:t>(from Lesson 2; one per student; if you did not distribute student copies of this in Lesson 3, where it was optional, you will want to do so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8880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2b6351a4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3-5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Reviewing Complete Sentences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Anatomy of a Sentence anchor chart</a:t>
            </a:r>
            <a:r>
              <a:rPr lang="en" sz="1200" dirty="0">
                <a:solidFill>
                  <a:schemeClr val="dk1"/>
                </a:solidFill>
                <a:latin typeface="Calibri"/>
                <a:ea typeface="Calibri"/>
                <a:cs typeface="Calibri"/>
                <a:sym typeface="Calibri"/>
              </a:rPr>
              <a:t>. Remind them that in Lessons 2 and 4, they practiced identifying the main clause of a sentence and determining what phrases or clauses modified it.  Today, they will focus on the combining sentences part of the anchor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Anatomy of a Sentence anchor chart, student version</a:t>
            </a:r>
            <a:r>
              <a:rPr lang="en" sz="1200" dirty="0">
                <a:solidFill>
                  <a:schemeClr val="dk1"/>
                </a:solidFill>
                <a:latin typeface="Calibri"/>
                <a:ea typeface="Calibri"/>
                <a:cs typeface="Calibri"/>
                <a:sym typeface="Calibri"/>
              </a:rPr>
              <a:t>, and add notes during the explanation. Briefly review the following terms, using examples (either the ones suggested or your own).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Complete sentence</a:t>
            </a:r>
            <a:r>
              <a:rPr lang="en" sz="1200" dirty="0">
                <a:solidFill>
                  <a:schemeClr val="dk1"/>
                </a:solidFill>
                <a:latin typeface="Calibri"/>
                <a:ea typeface="Calibri"/>
                <a:cs typeface="Calibri"/>
                <a:sym typeface="Calibri"/>
              </a:rPr>
              <a:t> (has at least one independent clause): The dog jumped over the white fence.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Sentence fragment</a:t>
            </a:r>
            <a:r>
              <a:rPr lang="en" sz="1200" dirty="0">
                <a:solidFill>
                  <a:schemeClr val="dk1"/>
                </a:solidFill>
                <a:latin typeface="Calibri"/>
                <a:ea typeface="Calibri"/>
                <a:cs typeface="Calibri"/>
                <a:sym typeface="Calibri"/>
              </a:rPr>
              <a:t> (a dependent clause or phrase, written as a sentence): Over the white fence.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Run-on sentence</a:t>
            </a:r>
            <a:r>
              <a:rPr lang="en" sz="1200" dirty="0">
                <a:solidFill>
                  <a:schemeClr val="dk1"/>
                </a:solidFill>
                <a:latin typeface="Calibri"/>
                <a:ea typeface="Calibri"/>
                <a:cs typeface="Calibri"/>
                <a:sym typeface="Calibri"/>
              </a:rPr>
              <a:t> (more than one independent clauses combined without using conjunctions or semicolons): The dog jumped over the white fence, he ran down the street to the park.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mj-lt"/>
              <a:buAutoNum type="arabicPeriod" startAt="3"/>
            </a:pPr>
            <a:r>
              <a:rPr lang="en" sz="1200" dirty="0">
                <a:solidFill>
                  <a:schemeClr val="dk1"/>
                </a:solidFill>
                <a:latin typeface="Calibri"/>
                <a:ea typeface="Calibri"/>
                <a:cs typeface="Calibri"/>
                <a:sym typeface="Calibri"/>
              </a:rPr>
              <a:t>Remind students that though writers sometimes deliberately use a sentence fragment or run-on sentence for effect, it is important to know when you are writing a complete sentence and when you are not, as in most situations a complete sentence is best.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these definitions and examples printed out ahead of time for them.</a:t>
            </a:r>
            <a:endParaRPr sz="1200" dirty="0">
              <a:solidFill>
                <a:schemeClr val="dk1"/>
              </a:solidFill>
              <a:latin typeface="Calibri"/>
              <a:ea typeface="Calibri"/>
              <a:cs typeface="Calibri"/>
              <a:sym typeface="Calibri"/>
            </a:endParaRPr>
          </a:p>
        </p:txBody>
      </p:sp>
      <p:sp>
        <p:nvSpPr>
          <p:cNvPr id="277" name="Google Shape;277;g42b6351a4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8041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32cc0715c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4-6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Reviewing Complete Sentences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Recognizing complete sentences, fragments, and run-ons are critical to master before students can begin to improve their own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indicates that cold calling improves student engagement and critical thinking. Be sure to prepare students for this strategy by discussing the purpose, giving appropriate think time, and indicating that this strategy will be used before students are asked questions.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Complete Sentences Practice worksheet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Review directions for Part I; then, ask students to review the first three sentences, decide which are sentence fragments, and correct at least one to make it a complete sentence.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briefly review the answers, making sure students have a chance to articulate how they can tell the difference between a sentence fragment and a complete sentence, as well as the most common fix for sentence fragments (add a subject and/or verb).</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correcting the sentences appropriately.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2, look for students to say that a sentence fragment is missing something important - either who is doing something in the sentence, or what they are doing.</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completing only the even numbers so they can focus and take their time.</a:t>
            </a:r>
            <a:endParaRPr sz="1200" dirty="0">
              <a:solidFill>
                <a:schemeClr val="dk1"/>
              </a:solidFill>
              <a:latin typeface="Calibri"/>
              <a:ea typeface="Calibri"/>
              <a:cs typeface="Calibri"/>
              <a:sym typeface="Calibri"/>
            </a:endParaRPr>
          </a:p>
        </p:txBody>
      </p:sp>
      <p:sp>
        <p:nvSpPr>
          <p:cNvPr id="285" name="Google Shape;285;g432cc0715c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9020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32cc0715c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10-12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Reviewing Complete Sentences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Recognizing complete sentences, fragments, and run-ons are critical to master before students can begin to improve their own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indicates that cold calling improves student engagement and critical thinking. Be sure to prepare students for this strategy by discussing the purpose, giving appropriate think time, and indicating that this strategy will be used before students are asked questions.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r>
              <a:rPr lang="en"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For Part II, ask students to review the first two sentences and then </a:t>
            </a:r>
            <a:r>
              <a:rPr lang="en-US" sz="1200" dirty="0">
                <a:solidFill>
                  <a:schemeClr val="dk1"/>
                </a:solidFill>
                <a:latin typeface="Calibri"/>
                <a:ea typeface="Calibri"/>
                <a:cs typeface="Calibri"/>
                <a:sym typeface="Calibri"/>
              </a:rPr>
              <a:t>make </a:t>
            </a:r>
            <a:r>
              <a:rPr lang="en" sz="1200" dirty="0">
                <a:solidFill>
                  <a:schemeClr val="dk1"/>
                </a:solidFill>
                <a:latin typeface="Calibri"/>
                <a:ea typeface="Calibri"/>
                <a:cs typeface="Calibri"/>
                <a:sym typeface="Calibri"/>
              </a:rPr>
              <a:t>sure they have a chance to articulate the most common fixes for run-on sentences (add a conjunction, use a semicolon, or separate into two sentences). You may even wish to show how you could fix the first run-on sentence in several different ways.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Remind students that for homework, they will finish the </a:t>
            </a:r>
            <a:r>
              <a:rPr lang="en" sz="1200" b="1" dirty="0">
                <a:solidFill>
                  <a:schemeClr val="dk1"/>
                </a:solidFill>
                <a:latin typeface="Calibri"/>
                <a:ea typeface="Calibri"/>
                <a:cs typeface="Calibri"/>
                <a:sym typeface="Calibri"/>
              </a:rPr>
              <a:t>Complete Sentences Practice worksheet.</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correcting the sentences appropriately.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completing only the even numbers so they can focus and take their time.</a:t>
            </a:r>
            <a:endParaRPr sz="1200" dirty="0">
              <a:solidFill>
                <a:schemeClr val="dk1"/>
              </a:solidFill>
              <a:latin typeface="Calibri"/>
              <a:ea typeface="Calibri"/>
              <a:cs typeface="Calibri"/>
              <a:sym typeface="Calibri"/>
            </a:endParaRPr>
          </a:p>
        </p:txBody>
      </p:sp>
      <p:sp>
        <p:nvSpPr>
          <p:cNvPr id="292" name="Google Shape;292;g432cc0715c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9006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a:t>
            </a:r>
            <a:r>
              <a:rPr lang="en" b="1" dirty="0">
                <a:solidFill>
                  <a:schemeClr val="dk1"/>
                </a:solidFill>
              </a:rPr>
              <a:t>A.</a:t>
            </a:r>
            <a:endParaRPr b="1" dirty="0">
              <a:solidFill>
                <a:schemeClr val="dk1"/>
              </a:solidFill>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Reflecting on how this very targeted skills work will make them better writers helps students understand why this work has value.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something similar to: I can identify sentence fragments and run-on sentences, and correct them so they are complete sentences.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this practice will make us better writers because our sentences will be clear and readers </a:t>
            </a:r>
            <a:r>
              <a:rPr lang="en-US" sz="1200" dirty="0">
                <a:solidFill>
                  <a:schemeClr val="dk1"/>
                </a:solidFill>
                <a:latin typeface="Calibri"/>
                <a:ea typeface="Calibri"/>
                <a:cs typeface="Calibri"/>
                <a:sym typeface="Calibri"/>
              </a:rPr>
              <a:t>will </a:t>
            </a:r>
            <a:r>
              <a:rPr lang="en" sz="1200" dirty="0">
                <a:solidFill>
                  <a:schemeClr val="dk1"/>
                </a:solidFill>
                <a:latin typeface="Calibri"/>
                <a:ea typeface="Calibri"/>
                <a:cs typeface="Calibri"/>
                <a:sym typeface="Calibri"/>
              </a:rPr>
              <a:t>understand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99" name="Google Shape;299;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81581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428b6d49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08" name="Google Shape;308;g428b6d49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52140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16" name="Google Shape;316;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5133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4 Text and Questions:  The Fight with Covey</a:t>
            </a:r>
            <a:r>
              <a:rPr lang="en" sz="1200" dirty="0">
                <a:solidFill>
                  <a:schemeClr val="dk1"/>
                </a:solidFill>
                <a:latin typeface="Calibri"/>
                <a:ea typeface="Calibri"/>
                <a:cs typeface="Calibri"/>
                <a:sym typeface="Calibri"/>
              </a:rPr>
              <a:t>.  Be ready to go over the second read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460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5818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673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time to compare answers with a partner ensures that all students are engaged while going over answers.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if you decided to do more guiding of the Second Read questions in the last lesson, adjust this time as needed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Excerpt 4 Text and Questions: The Fight with Covey</a:t>
            </a:r>
            <a:r>
              <a:rPr lang="en" sz="1200" dirty="0">
                <a:solidFill>
                  <a:schemeClr val="dk1"/>
                </a:solidFill>
                <a:latin typeface="Calibri"/>
                <a:ea typeface="Calibri"/>
                <a:cs typeface="Calibri"/>
                <a:sym typeface="Calibri"/>
              </a:rPr>
              <a:t>. Direct students to discuss their answers with a seat partner, focusing on words and questions they struggled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accuracy in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listen in and provide assistance, or consider working with a few struggling readers.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6024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32cc0715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12</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0" name="Google Shape;180;g432cc0715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0378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32cc0715c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8" name="Google Shape;188;g432cc0715c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2725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32cc0715c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13 -15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12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4 Second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 minutes to work with a partner, display the answers to the second read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correct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to and changing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95" name="Google Shape;195;g432cc0715c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9943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5186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55-60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for students to consolidate their understanding of Excerpt 4 and tell a section of the story using the strategies from the </a:t>
            </a:r>
            <a:r>
              <a:rPr lang="en" sz="1800" b="1" dirty="0"/>
              <a:t>Storyteller’s Toolbox anchor chart</a:t>
            </a:r>
            <a:r>
              <a:rPr lang="en" sz="1800" dirty="0"/>
              <a:t>.</a:t>
            </a:r>
            <a:endParaRPr sz="1800" dirty="0"/>
          </a:p>
          <a:p>
            <a:pPr marL="0" lvl="0" indent="0" algn="l" rtl="0">
              <a:spcBef>
                <a:spcPts val="1000"/>
              </a:spcBef>
              <a:spcAft>
                <a:spcPts val="0"/>
              </a:spcAft>
              <a:buNone/>
            </a:pPr>
            <a:r>
              <a:rPr lang="en" sz="1800" b="1" dirty="0"/>
              <a:t>The Learning Target for students today are:</a:t>
            </a:r>
            <a:endParaRPr sz="1800" b="1" dirty="0"/>
          </a:p>
          <a:p>
            <a:pPr marL="457200" lvl="0" indent="-342900" algn="l" rtl="0">
              <a:spcBef>
                <a:spcPts val="1000"/>
              </a:spcBef>
              <a:spcAft>
                <a:spcPts val="0"/>
              </a:spcAft>
              <a:buSzPts val="1800"/>
              <a:buChar char="●"/>
            </a:pPr>
            <a:r>
              <a:rPr lang="en" sz="1800" dirty="0"/>
              <a:t>I can determine the meaning of words and phrases in an excerpt of </a:t>
            </a:r>
            <a:r>
              <a:rPr lang="en" sz="1800" i="1" dirty="0"/>
              <a:t>Narrative of the Life of Frederick Douglass</a:t>
            </a:r>
            <a:r>
              <a:rPr lang="en" sz="1800" dirty="0"/>
              <a:t>.</a:t>
            </a:r>
            <a:endParaRPr sz="1800" dirty="0"/>
          </a:p>
          <a:p>
            <a:pPr marL="457200" lvl="0" indent="-342900" algn="l" rtl="0">
              <a:spcBef>
                <a:spcPts val="0"/>
              </a:spcBef>
              <a:spcAft>
                <a:spcPts val="0"/>
              </a:spcAft>
              <a:buSzPts val="1800"/>
              <a:buChar char="●"/>
            </a:pPr>
            <a:r>
              <a:rPr lang="en" sz="1800" dirty="0"/>
              <a:t>I can identify and use the tools of a storyteller to make a story come alive.</a:t>
            </a:r>
            <a:endParaRPr sz="1800" dirty="0"/>
          </a:p>
          <a:p>
            <a:pPr marL="457200" lvl="0" indent="-342900" algn="l" rtl="0">
              <a:spcBef>
                <a:spcPts val="0"/>
              </a:spcBef>
              <a:spcAft>
                <a:spcPts val="0"/>
              </a:spcAft>
              <a:buSzPts val="1800"/>
              <a:buChar char="●"/>
            </a:pPr>
            <a:r>
              <a:rPr lang="en" sz="1800" dirty="0"/>
              <a:t>I can identify sentence fragments and run-on sentences, and correct them so they are complete sentences.</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6" name="Google Shape;206;p34"/>
          <p:cNvSpPr txBox="1">
            <a:spLocks noGrp="1"/>
          </p:cNvSpPr>
          <p:nvPr>
            <p:ph type="title"/>
          </p:nvPr>
        </p:nvSpPr>
        <p:spPr>
          <a:xfrm>
            <a:off x="115950" y="40145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5</a:t>
            </a:r>
            <a:endParaRPr sz="3000">
              <a:latin typeface="Century Gothic"/>
              <a:ea typeface="Century Gothic"/>
              <a:cs typeface="Century Gothic"/>
              <a:sym typeface="Century Gothic"/>
            </a:endParaRPr>
          </a:p>
        </p:txBody>
      </p:sp>
      <p:graphicFrame>
        <p:nvGraphicFramePr>
          <p:cNvPr id="208" name="Google Shape;208;p34"/>
          <p:cNvGraphicFramePr/>
          <p:nvPr>
            <p:extLst>
              <p:ext uri="{D42A27DB-BD31-4B8C-83A1-F6EECF244321}">
                <p14:modId xmlns:p14="http://schemas.microsoft.com/office/powerpoint/2010/main" val="1861025337"/>
              </p:ext>
            </p:extLst>
          </p:nvPr>
        </p:nvGraphicFramePr>
        <p:xfrm>
          <a:off x="113713" y="1239900"/>
          <a:ext cx="8918150" cy="3499533"/>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289975">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16247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5</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Leisure</a:t>
                      </a:r>
                      <a:r>
                        <a:rPr lang="en" dirty="0">
                          <a:solidFill>
                            <a:schemeClr val="dk1"/>
                          </a:solidFill>
                          <a:latin typeface="Century Gothic"/>
                          <a:ea typeface="Century Gothic"/>
                          <a:cs typeface="Century Gothic"/>
                          <a:sym typeface="Century Gothic"/>
                        </a:rPr>
                        <a:t>: </a:t>
                      </a:r>
                      <a:r>
                        <a:rPr lang="en-US" dirty="0">
                          <a:solidFill>
                            <a:schemeClr val="dk1"/>
                          </a:solidFill>
                          <a:latin typeface="Century Gothic"/>
                          <a:ea typeface="Century Gothic"/>
                          <a:cs typeface="Century Gothic"/>
                          <a:sym typeface="Century Gothic"/>
                        </a:rPr>
                        <a:t>r</a:t>
                      </a:r>
                      <a:r>
                        <a:rPr lang="en" dirty="0">
                          <a:solidFill>
                            <a:schemeClr val="dk1"/>
                          </a:solidFill>
                          <a:latin typeface="Century Gothic"/>
                          <a:ea typeface="Century Gothic"/>
                          <a:cs typeface="Century Gothic"/>
                          <a:sym typeface="Century Gothic"/>
                        </a:rPr>
                        <a:t>est</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 </a:t>
                      </a:r>
                      <a:endParaRPr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Stupor</a:t>
                      </a:r>
                      <a:r>
                        <a:rPr lang="en" dirty="0">
                          <a:solidFill>
                            <a:schemeClr val="dk1"/>
                          </a:solidFill>
                          <a:latin typeface="Century Gothic"/>
                          <a:ea typeface="Century Gothic"/>
                          <a:cs typeface="Century Gothic"/>
                          <a:sym typeface="Century Gothic"/>
                        </a:rPr>
                        <a:t>: a state of being not very aware of anything</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 </a:t>
                      </a:r>
                      <a:endParaRPr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Wretched</a:t>
                      </a:r>
                      <a:r>
                        <a:rPr lang="en" dirty="0">
                          <a:solidFill>
                            <a:schemeClr val="dk1"/>
                          </a:solidFill>
                          <a:latin typeface="Century Gothic"/>
                          <a:ea typeface="Century Gothic"/>
                          <a:cs typeface="Century Gothic"/>
                          <a:sym typeface="Century Gothic"/>
                        </a:rPr>
                        <a:t>: miserable</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 </a:t>
                      </a:r>
                      <a:endParaRPr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Take my life</a:t>
                      </a:r>
                      <a:r>
                        <a:rPr lang="en" i="1" dirty="0">
                          <a:solidFill>
                            <a:schemeClr val="dk1"/>
                          </a:solidFill>
                          <a:latin typeface="Century Gothic"/>
                          <a:ea typeface="Century Gothic"/>
                          <a:cs typeface="Century Gothic"/>
                          <a:sym typeface="Century Gothic"/>
                        </a:rPr>
                        <a:t>: kill myself</a:t>
                      </a:r>
                      <a:endParaRPr i="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6.  What did Douglass do on Sundays?</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He sat and didn’t do anything, except when he occasionally had a moment of hope—but those passed quickly.</a:t>
                      </a:r>
                      <a:endParaRPr b="1" dirty="0">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5"/>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6</a:t>
            </a:r>
            <a:endParaRPr sz="3000">
              <a:latin typeface="Century Gothic"/>
              <a:ea typeface="Century Gothic"/>
              <a:cs typeface="Century Gothic"/>
              <a:sym typeface="Century Gothic"/>
            </a:endParaRPr>
          </a:p>
        </p:txBody>
      </p:sp>
      <p:graphicFrame>
        <p:nvGraphicFramePr>
          <p:cNvPr id="215" name="Google Shape;215;p35"/>
          <p:cNvGraphicFramePr/>
          <p:nvPr>
            <p:extLst>
              <p:ext uri="{D42A27DB-BD31-4B8C-83A1-F6EECF244321}">
                <p14:modId xmlns:p14="http://schemas.microsoft.com/office/powerpoint/2010/main" val="1659739141"/>
              </p:ext>
            </p:extLst>
          </p:nvPr>
        </p:nvGraphicFramePr>
        <p:xfrm>
          <a:off x="113713" y="1743900"/>
          <a:ext cx="8918150" cy="1634046"/>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280675">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111477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6</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Intimated</a:t>
                      </a:r>
                      <a:r>
                        <a:rPr lang="en">
                          <a:solidFill>
                            <a:schemeClr val="dk1"/>
                          </a:solidFill>
                          <a:latin typeface="Century Gothic"/>
                          <a:ea typeface="Century Gothic"/>
                          <a:cs typeface="Century Gothic"/>
                          <a:sym typeface="Century Gothic"/>
                        </a:rPr>
                        <a:t>—</a:t>
                      </a:r>
                      <a:r>
                        <a:rPr lang="en" i="1">
                          <a:solidFill>
                            <a:schemeClr val="dk1"/>
                          </a:solidFill>
                          <a:latin typeface="Century Gothic"/>
                          <a:ea typeface="Century Gothic"/>
                          <a:cs typeface="Century Gothic"/>
                          <a:sym typeface="Century Gothic"/>
                        </a:rPr>
                        <a:t>suggested</a:t>
                      </a:r>
                      <a:endParaRPr i="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Epoch</a:t>
                      </a:r>
                      <a:r>
                        <a:rPr lang="en">
                          <a:solidFill>
                            <a:schemeClr val="dk1"/>
                          </a:solidFill>
                          <a:latin typeface="Century Gothic"/>
                          <a:ea typeface="Century Gothic"/>
                          <a:cs typeface="Century Gothic"/>
                          <a:sym typeface="Century Gothic"/>
                        </a:rPr>
                        <a:t>—</a:t>
                      </a:r>
                      <a:r>
                        <a:rPr lang="en" i="1">
                          <a:solidFill>
                            <a:schemeClr val="dk1"/>
                          </a:solidFill>
                          <a:latin typeface="Century Gothic"/>
                          <a:ea typeface="Century Gothic"/>
                          <a:cs typeface="Century Gothic"/>
                          <a:sym typeface="Century Gothic"/>
                        </a:rPr>
                        <a:t>important period of time</a:t>
                      </a:r>
                      <a:endParaRPr i="1">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b="1">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6"/>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7</a:t>
            </a:r>
            <a:endParaRPr sz="3000">
              <a:latin typeface="Century Gothic"/>
              <a:ea typeface="Century Gothic"/>
              <a:cs typeface="Century Gothic"/>
              <a:sym typeface="Century Gothic"/>
            </a:endParaRPr>
          </a:p>
        </p:txBody>
      </p:sp>
      <p:graphicFrame>
        <p:nvGraphicFramePr>
          <p:cNvPr id="222" name="Google Shape;222;p36"/>
          <p:cNvGraphicFramePr/>
          <p:nvPr>
            <p:extLst>
              <p:ext uri="{D42A27DB-BD31-4B8C-83A1-F6EECF244321}">
                <p14:modId xmlns:p14="http://schemas.microsoft.com/office/powerpoint/2010/main" val="2293484152"/>
              </p:ext>
            </p:extLst>
          </p:nvPr>
        </p:nvGraphicFramePr>
        <p:xfrm>
          <a:off x="112913" y="1324325"/>
          <a:ext cx="8918150" cy="3271783"/>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12300">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9347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7</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Fanning wheat</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a process of separating the grain part of the wheat from the stalk it grew on, by using a fanning device</a:t>
                      </a:r>
                      <a:r>
                        <a:rPr lang="en-US" i="1"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Attended with</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accompanied by</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Hopper</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the place in the machine where Douglass was loading the wheat</a:t>
                      </a:r>
                      <a:r>
                        <a:rPr lang="en-US" i="1" dirty="0">
                          <a:solidFill>
                            <a:schemeClr val="dk1"/>
                          </a:solidFill>
                          <a:latin typeface="Century Gothic"/>
                          <a:ea typeface="Century Gothic"/>
                          <a:cs typeface="Century Gothic"/>
                          <a:sym typeface="Century Gothic"/>
                        </a:rPr>
                        <a:t>.</a:t>
                      </a:r>
                      <a:endParaRPr i="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Immense</a:t>
                      </a:r>
                      <a:r>
                        <a:rPr lang="en" dirty="0">
                          <a:solidFill>
                            <a:schemeClr val="dk1"/>
                          </a:solidFill>
                          <a:latin typeface="Century Gothic"/>
                          <a:ea typeface="Century Gothic"/>
                          <a:cs typeface="Century Gothic"/>
                          <a:sym typeface="Century Gothic"/>
                        </a:rPr>
                        <a:t>—enormous</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 </a:t>
                      </a:r>
                      <a:endParaRPr b="1" dirty="0">
                        <a:solidFill>
                          <a:schemeClr val="dk1"/>
                        </a:solidFill>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7.  Why did Douglass stop working?</a:t>
                      </a:r>
                      <a:endParaRPr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He was weak and dizzy and he collapsed.</a:t>
                      </a:r>
                      <a:endParaRPr b="1" dirty="0">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7"/>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8</a:t>
            </a:r>
            <a:endParaRPr sz="3000">
              <a:latin typeface="Century Gothic"/>
              <a:ea typeface="Century Gothic"/>
              <a:cs typeface="Century Gothic"/>
              <a:sym typeface="Century Gothic"/>
            </a:endParaRPr>
          </a:p>
        </p:txBody>
      </p:sp>
      <p:graphicFrame>
        <p:nvGraphicFramePr>
          <p:cNvPr id="229" name="Google Shape;229;p37"/>
          <p:cNvGraphicFramePr/>
          <p:nvPr>
            <p:extLst>
              <p:ext uri="{D42A27DB-BD31-4B8C-83A1-F6EECF244321}">
                <p14:modId xmlns:p14="http://schemas.microsoft.com/office/powerpoint/2010/main" val="2231284459"/>
              </p:ext>
            </p:extLst>
          </p:nvPr>
        </p:nvGraphicFramePr>
        <p:xfrm>
          <a:off x="112913" y="1324325"/>
          <a:ext cx="8918150" cy="3271783"/>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12300">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9347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8</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Hastily</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quickly</a:t>
                      </a:r>
                      <a:endParaRPr i="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Hands</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workers</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Gaining my feet</a:t>
                      </a:r>
                      <a:r>
                        <a:rPr lang="en" dirty="0">
                          <a:solidFill>
                            <a:schemeClr val="dk1"/>
                          </a:solidFill>
                          <a:latin typeface="Century Gothic"/>
                          <a:ea typeface="Century Gothic"/>
                          <a:cs typeface="Century Gothic"/>
                          <a:sym typeface="Century Gothic"/>
                        </a:rPr>
                        <a:t>: —</a:t>
                      </a:r>
                      <a:r>
                        <a:rPr lang="en" i="1" dirty="0">
                          <a:solidFill>
                            <a:schemeClr val="dk1"/>
                          </a:solidFill>
                          <a:latin typeface="Century Gothic"/>
                          <a:ea typeface="Century Gothic"/>
                          <a:cs typeface="Century Gothic"/>
                          <a:sym typeface="Century Gothic"/>
                        </a:rPr>
                        <a:t>standing up</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Slat</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piece of wood</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Comply</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obey</a:t>
                      </a:r>
                      <a:endParaRPr i="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i="1" dirty="0">
                          <a:solidFill>
                            <a:schemeClr val="dk1"/>
                          </a:solidFill>
                          <a:latin typeface="Century Gothic"/>
                          <a:ea typeface="Century Gothic"/>
                          <a:cs typeface="Century Gothic"/>
                          <a:sym typeface="Century Gothic"/>
                        </a:rPr>
                        <a:t> </a:t>
                      </a:r>
                      <a:endParaRPr i="1" dirty="0">
                        <a:solidFill>
                          <a:schemeClr val="dk1"/>
                        </a:solidFill>
                        <a:latin typeface="Century Gothic"/>
                        <a:ea typeface="Century Gothic"/>
                        <a:cs typeface="Century Gothic"/>
                        <a:sym typeface="Century Gothic"/>
                      </a:endParaRPr>
                    </a:p>
                    <a:p>
                      <a:pPr marL="152400" lvl="0" indent="-15240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8. What did Covey do to Douglass when he found him in the shade?</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He kicked him, told him to get up, and hit him in the head with a piece of wood.</a:t>
                      </a:r>
                      <a:endParaRPr b="1" dirty="0">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8"/>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9 </a:t>
            </a:r>
            <a:endParaRPr sz="3000">
              <a:latin typeface="Century Gothic"/>
              <a:ea typeface="Century Gothic"/>
              <a:cs typeface="Century Gothic"/>
              <a:sym typeface="Century Gothic"/>
            </a:endParaRPr>
          </a:p>
        </p:txBody>
      </p:sp>
      <p:graphicFrame>
        <p:nvGraphicFramePr>
          <p:cNvPr id="236" name="Google Shape;236;p38"/>
          <p:cNvGraphicFramePr/>
          <p:nvPr>
            <p:extLst>
              <p:ext uri="{D42A27DB-BD31-4B8C-83A1-F6EECF244321}">
                <p14:modId xmlns:p14="http://schemas.microsoft.com/office/powerpoint/2010/main" val="962120668"/>
              </p:ext>
            </p:extLst>
          </p:nvPr>
        </p:nvGraphicFramePr>
        <p:xfrm>
          <a:off x="112913" y="1583425"/>
          <a:ext cx="8918150" cy="2279733"/>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12350">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194267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9</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Afforded</a:t>
                      </a:r>
                      <a:r>
                        <a:rPr lang="en" dirty="0">
                          <a:solidFill>
                            <a:schemeClr val="dk1"/>
                          </a:solidFill>
                          <a:latin typeface="Century Gothic"/>
                          <a:ea typeface="Century Gothic"/>
                          <a:cs typeface="Century Gothic"/>
                          <a:sym typeface="Century Gothic"/>
                        </a:rPr>
                        <a:t>—provided</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Unaccountable</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unable to be explained</a:t>
                      </a:r>
                      <a:endParaRPr i="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152400" lvl="0" indent="-15240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9. What problem would Douglass face if he did not return to Covey?</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He would not have anything to eat.</a:t>
                      </a:r>
                      <a:endParaRPr dirty="0">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9"/>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10</a:t>
            </a:r>
            <a:endParaRPr sz="3000">
              <a:latin typeface="Century Gothic"/>
              <a:ea typeface="Century Gothic"/>
              <a:cs typeface="Century Gothic"/>
              <a:sym typeface="Century Gothic"/>
            </a:endParaRPr>
          </a:p>
        </p:txBody>
      </p:sp>
      <p:graphicFrame>
        <p:nvGraphicFramePr>
          <p:cNvPr id="243" name="Google Shape;243;p39"/>
          <p:cNvGraphicFramePr/>
          <p:nvPr>
            <p:extLst>
              <p:ext uri="{D42A27DB-BD31-4B8C-83A1-F6EECF244321}">
                <p14:modId xmlns:p14="http://schemas.microsoft.com/office/powerpoint/2010/main" val="619160607"/>
              </p:ext>
            </p:extLst>
          </p:nvPr>
        </p:nvGraphicFramePr>
        <p:xfrm>
          <a:off x="112913" y="1152325"/>
          <a:ext cx="8918150" cy="3561575"/>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37225">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224350">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10</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Fell in with</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ran into and spent time with</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Course to pursue</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plan to follow</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Solemnity</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seriousness</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Render</a:t>
                      </a:r>
                      <a:r>
                        <a:rPr lang="en" dirty="0">
                          <a:solidFill>
                            <a:schemeClr val="dk1"/>
                          </a:solidFill>
                          <a:latin typeface="Century Gothic"/>
                          <a:ea typeface="Century Gothic"/>
                          <a:cs typeface="Century Gothic"/>
                          <a:sym typeface="Century Gothic"/>
                        </a:rPr>
                        <a:t>—make</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Rejected</a:t>
                      </a:r>
                      <a:r>
                        <a:rPr lang="en" dirty="0">
                          <a:solidFill>
                            <a:schemeClr val="dk1"/>
                          </a:solidFill>
                          <a:latin typeface="Century Gothic"/>
                          <a:ea typeface="Century Gothic"/>
                          <a:cs typeface="Century Gothic"/>
                          <a:sym typeface="Century Gothic"/>
                        </a:rPr>
                        <a:t>—said no to</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152400" lvl="0" indent="-15240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10. Disposition (Paragraph 4) is a noun, meaning tendency or frame of mind.</a:t>
                      </a:r>
                      <a:endParaRPr b="1" dirty="0">
                        <a:solidFill>
                          <a:schemeClr val="dk1"/>
                        </a:solidFill>
                        <a:latin typeface="Century Gothic"/>
                        <a:ea typeface="Century Gothic"/>
                        <a:cs typeface="Century Gothic"/>
                        <a:sym typeface="Century Gothic"/>
                      </a:endParaRPr>
                    </a:p>
                    <a:p>
                      <a:pPr marL="152400" lvl="0" indent="-15240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      </a:t>
                      </a:r>
                      <a:r>
                        <a:rPr lang="en" b="1" i="1" dirty="0">
                          <a:solidFill>
                            <a:schemeClr val="dk1"/>
                          </a:solidFill>
                          <a:latin typeface="Century Gothic"/>
                          <a:ea typeface="Century Gothic"/>
                          <a:cs typeface="Century Gothic"/>
                          <a:sym typeface="Century Gothic"/>
                        </a:rPr>
                        <a:t>Disposed</a:t>
                      </a:r>
                      <a:r>
                        <a:rPr lang="en" b="1" dirty="0">
                          <a:solidFill>
                            <a:schemeClr val="dk1"/>
                          </a:solidFill>
                          <a:latin typeface="Century Gothic"/>
                          <a:ea typeface="Century Gothic"/>
                          <a:cs typeface="Century Gothic"/>
                          <a:sym typeface="Century Gothic"/>
                        </a:rPr>
                        <a:t> is the verb. What</a:t>
                      </a:r>
                      <a:r>
                        <a:rPr lang="en-US" b="1" baseline="0" dirty="0">
                          <a:solidFill>
                            <a:schemeClr val="dk1"/>
                          </a:solidFill>
                          <a:latin typeface="Century Gothic"/>
                          <a:ea typeface="Century Gothic"/>
                          <a:cs typeface="Century Gothic"/>
                          <a:sym typeface="Century Gothic"/>
                        </a:rPr>
                        <a:t> </a:t>
                      </a:r>
                      <a:r>
                        <a:rPr lang="en" b="1" dirty="0">
                          <a:solidFill>
                            <a:schemeClr val="dk1"/>
                          </a:solidFill>
                          <a:latin typeface="Century Gothic"/>
                          <a:ea typeface="Century Gothic"/>
                          <a:cs typeface="Century Gothic"/>
                          <a:sym typeface="Century Gothic"/>
                        </a:rPr>
                        <a:t>does it mean?</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      inclined, wanting to</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600" dirty="0">
                        <a:solidFill>
                          <a:schemeClr val="dk1"/>
                        </a:solidFill>
                        <a:latin typeface="Century Gothic"/>
                        <a:ea typeface="Century Gothic"/>
                        <a:cs typeface="Century Gothic"/>
                        <a:sym typeface="Century Gothic"/>
                      </a:endParaRPr>
                    </a:p>
                    <a:p>
                      <a:pPr marL="152400" lvl="0" indent="-165100" algn="l" rtl="0">
                        <a:lnSpc>
                          <a:spcPct val="115000"/>
                        </a:lnSpc>
                        <a:spcBef>
                          <a:spcPts val="0"/>
                        </a:spcBef>
                        <a:spcAft>
                          <a:spcPts val="0"/>
                        </a:spcAft>
                        <a:buNone/>
                      </a:pPr>
                      <a:r>
                        <a:rPr lang="en" b="1" dirty="0">
                          <a:solidFill>
                            <a:schemeClr val="dk1"/>
                          </a:solidFill>
                          <a:latin typeface="Century Gothic"/>
                          <a:ea typeface="Century Gothic"/>
                          <a:cs typeface="Century Gothic"/>
                          <a:sym typeface="Century Gothic"/>
                        </a:rPr>
                        <a:t>11. What does Sandy tell Douglass he should do?</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      Go back to Covey, but take the root so he would not be beaten.</a:t>
                      </a:r>
                      <a:endParaRPr b="1" dirty="0">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0"/>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11 </a:t>
            </a:r>
            <a:endParaRPr sz="3000">
              <a:latin typeface="Century Gothic"/>
              <a:ea typeface="Century Gothic"/>
              <a:cs typeface="Century Gothic"/>
              <a:sym typeface="Century Gothic"/>
            </a:endParaRPr>
          </a:p>
        </p:txBody>
      </p:sp>
      <p:graphicFrame>
        <p:nvGraphicFramePr>
          <p:cNvPr id="250" name="Google Shape;250;p40"/>
          <p:cNvGraphicFramePr/>
          <p:nvPr>
            <p:extLst>
              <p:ext uri="{D42A27DB-BD31-4B8C-83A1-F6EECF244321}">
                <p14:modId xmlns:p14="http://schemas.microsoft.com/office/powerpoint/2010/main" val="2803354685"/>
              </p:ext>
            </p:extLst>
          </p:nvPr>
        </p:nvGraphicFramePr>
        <p:xfrm>
          <a:off x="112913" y="1152325"/>
          <a:ext cx="8918150" cy="3561575"/>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37225">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224350">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11</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Bade</a:t>
                      </a:r>
                      <a:r>
                        <a:rPr lang="en">
                          <a:solidFill>
                            <a:schemeClr val="dk1"/>
                          </a:solidFill>
                          <a:latin typeface="Century Gothic"/>
                          <a:ea typeface="Century Gothic"/>
                          <a:cs typeface="Century Gothic"/>
                          <a:sym typeface="Century Gothic"/>
                        </a:rPr>
                        <a:t>—</a:t>
                      </a:r>
                      <a:r>
                        <a:rPr lang="en" i="1">
                          <a:solidFill>
                            <a:schemeClr val="dk1"/>
                          </a:solidFill>
                          <a:latin typeface="Century Gothic"/>
                          <a:ea typeface="Century Gothic"/>
                          <a:cs typeface="Century Gothic"/>
                          <a:sym typeface="Century Gothic"/>
                        </a:rPr>
                        <a:t>told</a:t>
                      </a:r>
                      <a:endParaRPr i="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Singular conduct</a:t>
                      </a:r>
                      <a:r>
                        <a:rPr lang="en">
                          <a:solidFill>
                            <a:schemeClr val="dk1"/>
                          </a:solidFill>
                          <a:latin typeface="Century Gothic"/>
                          <a:ea typeface="Century Gothic"/>
                          <a:cs typeface="Century Gothic"/>
                          <a:sym typeface="Century Gothic"/>
                        </a:rPr>
                        <a:t>—</a:t>
                      </a:r>
                      <a:r>
                        <a:rPr lang="en" i="1">
                          <a:solidFill>
                            <a:schemeClr val="dk1"/>
                          </a:solidFill>
                          <a:latin typeface="Century Gothic"/>
                          <a:ea typeface="Century Gothic"/>
                          <a:cs typeface="Century Gothic"/>
                          <a:sym typeface="Century Gothic"/>
                        </a:rPr>
                        <a:t>unusual behavior</a:t>
                      </a:r>
                      <a:endParaRPr i="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Virtue</a:t>
                      </a:r>
                      <a:r>
                        <a:rPr lang="en">
                          <a:solidFill>
                            <a:schemeClr val="dk1"/>
                          </a:solidFill>
                          <a:latin typeface="Century Gothic"/>
                          <a:ea typeface="Century Gothic"/>
                          <a:cs typeface="Century Gothic"/>
                          <a:sym typeface="Century Gothic"/>
                        </a:rPr>
                        <a:t>—</a:t>
                      </a:r>
                      <a:r>
                        <a:rPr lang="en" i="1">
                          <a:solidFill>
                            <a:schemeClr val="dk1"/>
                          </a:solidFill>
                          <a:latin typeface="Century Gothic"/>
                          <a:ea typeface="Century Gothic"/>
                          <a:cs typeface="Century Gothic"/>
                          <a:sym typeface="Century Gothic"/>
                        </a:rPr>
                        <a:t>power</a:t>
                      </a:r>
                      <a:endParaRPr i="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12. How does Covey behave towards Douglass when he first arrives back at the</a:t>
                      </a:r>
                      <a:endParaRPr b="1">
                        <a:solidFill>
                          <a:schemeClr val="dk1"/>
                        </a:solidFill>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      farm? </a:t>
                      </a:r>
                      <a:endParaRPr b="1">
                        <a:solidFill>
                          <a:schemeClr val="dk1"/>
                        </a:solidFill>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b="1">
                          <a:solidFill>
                            <a:schemeClr val="dk1"/>
                          </a:solidFill>
                          <a:latin typeface="Century Gothic"/>
                          <a:ea typeface="Century Gothic"/>
                          <a:cs typeface="Century Gothic"/>
                          <a:sym typeface="Century Gothic"/>
                        </a:rPr>
                        <a:t>      </a:t>
                      </a:r>
                      <a:r>
                        <a:rPr lang="en">
                          <a:solidFill>
                            <a:schemeClr val="dk1"/>
                          </a:solidFill>
                          <a:latin typeface="Century Gothic"/>
                          <a:ea typeface="Century Gothic"/>
                          <a:cs typeface="Century Gothic"/>
                          <a:sym typeface="Century Gothic"/>
                        </a:rPr>
                        <a:t>He speaks pleasantly to him and tells him to bring the pigs in.</a:t>
                      </a:r>
                      <a:endParaRPr>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b="1">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1"/>
          <p:cNvSpPr txBox="1">
            <a:spLocks noGrp="1"/>
          </p:cNvSpPr>
          <p:nvPr>
            <p:ph type="title"/>
          </p:nvPr>
        </p:nvSpPr>
        <p:spPr>
          <a:xfrm>
            <a:off x="183700" y="168200"/>
            <a:ext cx="8052300" cy="502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12 </a:t>
            </a:r>
            <a:endParaRPr sz="3000">
              <a:latin typeface="Century Gothic"/>
              <a:ea typeface="Century Gothic"/>
              <a:cs typeface="Century Gothic"/>
              <a:sym typeface="Century Gothic"/>
            </a:endParaRPr>
          </a:p>
        </p:txBody>
      </p:sp>
      <p:graphicFrame>
        <p:nvGraphicFramePr>
          <p:cNvPr id="257" name="Google Shape;257;p41"/>
          <p:cNvGraphicFramePr/>
          <p:nvPr>
            <p:extLst>
              <p:ext uri="{D42A27DB-BD31-4B8C-83A1-F6EECF244321}">
                <p14:modId xmlns:p14="http://schemas.microsoft.com/office/powerpoint/2010/main" val="3268939529"/>
              </p:ext>
            </p:extLst>
          </p:nvPr>
        </p:nvGraphicFramePr>
        <p:xfrm>
          <a:off x="112913" y="846925"/>
          <a:ext cx="8918150" cy="3905450"/>
        </p:xfrm>
        <a:graphic>
          <a:graphicData uri="http://schemas.openxmlformats.org/drawingml/2006/table">
            <a:tbl>
              <a:tblPr>
                <a:noFill/>
                <a:tableStyleId>{6F56ED62-92F8-45B2-A0E9-C315987322BC}</a:tableStyleId>
              </a:tblPr>
              <a:tblGrid>
                <a:gridCol w="1245725">
                  <a:extLst>
                    <a:ext uri="{9D8B030D-6E8A-4147-A177-3AD203B41FA5}">
                      <a16:colId xmlns:a16="http://schemas.microsoft.com/office/drawing/2014/main" val="20000"/>
                    </a:ext>
                  </a:extLst>
                </a:gridCol>
                <a:gridCol w="7672425">
                  <a:extLst>
                    <a:ext uri="{9D8B030D-6E8A-4147-A177-3AD203B41FA5}">
                      <a16:colId xmlns:a16="http://schemas.microsoft.com/office/drawing/2014/main" val="20001"/>
                    </a:ext>
                  </a:extLst>
                </a:gridCol>
              </a:tblGrid>
              <a:tr h="337675">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56777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12</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Curry</a:t>
                      </a:r>
                      <a:r>
                        <a:rPr lang="en" sz="1200">
                          <a:solidFill>
                            <a:schemeClr val="dk1"/>
                          </a:solidFill>
                          <a:latin typeface="Century Gothic"/>
                          <a:ea typeface="Century Gothic"/>
                          <a:cs typeface="Century Gothic"/>
                          <a:sym typeface="Century Gothic"/>
                        </a:rPr>
                        <a:t>—</a:t>
                      </a:r>
                      <a:r>
                        <a:rPr lang="en" sz="1200" i="1">
                          <a:solidFill>
                            <a:schemeClr val="dk1"/>
                          </a:solidFill>
                          <a:latin typeface="Century Gothic"/>
                          <a:ea typeface="Century Gothic"/>
                          <a:cs typeface="Century Gothic"/>
                          <a:sym typeface="Century Gothic"/>
                        </a:rPr>
                        <a:t>comb and brush</a:t>
                      </a:r>
                      <a:endParaRPr sz="120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Engaged</a:t>
                      </a:r>
                      <a:r>
                        <a:rPr lang="en" sz="1200">
                          <a:solidFill>
                            <a:schemeClr val="dk1"/>
                          </a:solidFill>
                          <a:latin typeface="Century Gothic"/>
                          <a:ea typeface="Century Gothic"/>
                          <a:cs typeface="Century Gothic"/>
                          <a:sym typeface="Century Gothic"/>
                        </a:rPr>
                        <a:t>—</a:t>
                      </a:r>
                      <a:r>
                        <a:rPr lang="en" sz="1200" i="1">
                          <a:solidFill>
                            <a:schemeClr val="dk1"/>
                          </a:solidFill>
                          <a:latin typeface="Century Gothic"/>
                          <a:ea typeface="Century Gothic"/>
                          <a:cs typeface="Century Gothic"/>
                          <a:sym typeface="Century Gothic"/>
                        </a:rPr>
                        <a:t>busy</a:t>
                      </a:r>
                      <a:endParaRPr sz="120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Spring</a:t>
                      </a:r>
                      <a:r>
                        <a:rPr lang="en" sz="1200">
                          <a:solidFill>
                            <a:schemeClr val="dk1"/>
                          </a:solidFill>
                          <a:latin typeface="Century Gothic"/>
                          <a:ea typeface="Century Gothic"/>
                          <a:cs typeface="Century Gothic"/>
                          <a:sym typeface="Century Gothic"/>
                        </a:rPr>
                        <a:t>—</a:t>
                      </a:r>
                      <a:r>
                        <a:rPr lang="en" sz="1200" i="1">
                          <a:solidFill>
                            <a:schemeClr val="dk1"/>
                          </a:solidFill>
                          <a:latin typeface="Century Gothic"/>
                          <a:ea typeface="Century Gothic"/>
                          <a:cs typeface="Century Gothic"/>
                          <a:sym typeface="Century Gothic"/>
                        </a:rPr>
                        <a:t>jump</a:t>
                      </a:r>
                      <a:endParaRPr sz="1200" i="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13. How does the fight between Douglass and Covey start?</a:t>
                      </a:r>
                      <a:endParaRPr sz="12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a:solidFill>
                            <a:schemeClr val="dk1"/>
                          </a:solidFill>
                          <a:latin typeface="Century Gothic"/>
                          <a:ea typeface="Century Gothic"/>
                          <a:cs typeface="Century Gothic"/>
                          <a:sym typeface="Century Gothic"/>
                        </a:rPr>
                        <a:t>      Covey tried to tie Douglass up, but Douglass jumped up.</a:t>
                      </a:r>
                      <a:endParaRPr sz="1200">
                        <a:solidFill>
                          <a:schemeClr val="dk1"/>
                        </a:solidFill>
                        <a:latin typeface="Century Gothic"/>
                        <a:ea typeface="Century Gothic"/>
                        <a:cs typeface="Century Gothic"/>
                        <a:sym typeface="Century Gothic"/>
                      </a:endParaRPr>
                    </a:p>
                    <a:p>
                      <a:pPr marL="152400" lvl="0" indent="-165100" algn="l"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14. Paraphrase the sentence that shows Douglass’s response: “Mr. Covey seemed now to think he had me, and could do what he pleased; but at this moment—from whence came the spirit I don't know—I resolved to fight; and, suiting my action to the resolution, I seized Covey hard by the throat; and as I did so, I rose.”</a:t>
                      </a:r>
                      <a:endParaRPr sz="1200"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a:solidFill>
                            <a:schemeClr val="dk1"/>
                          </a:solidFill>
                          <a:latin typeface="Century Gothic"/>
                          <a:ea typeface="Century Gothic"/>
                          <a:cs typeface="Century Gothic"/>
                          <a:sym typeface="Century Gothic"/>
                        </a:rPr>
                        <a:t>    Covey thought that he had me in his control. At that moment, for reasons I can’t explain, I decided</a:t>
                      </a:r>
                      <a:endParaRPr sz="120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a:solidFill>
                            <a:schemeClr val="dk1"/>
                          </a:solidFill>
                          <a:latin typeface="Century Gothic"/>
                          <a:ea typeface="Century Gothic"/>
                          <a:cs typeface="Century Gothic"/>
                          <a:sym typeface="Century Gothic"/>
                        </a:rPr>
                        <a:t>    to fight. I took action by grabbing Covey by the throat and standing up.</a:t>
                      </a:r>
                      <a:endParaRPr sz="120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Assurance</a:t>
                      </a:r>
                      <a:r>
                        <a:rPr lang="en" sz="1200">
                          <a:solidFill>
                            <a:schemeClr val="dk1"/>
                          </a:solidFill>
                          <a:latin typeface="Century Gothic"/>
                          <a:ea typeface="Century Gothic"/>
                          <a:cs typeface="Century Gothic"/>
                          <a:sym typeface="Century Gothic"/>
                        </a:rPr>
                        <a:t>—confidence</a:t>
                      </a:r>
                      <a:endParaRPr sz="120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Quailed</a:t>
                      </a:r>
                      <a:r>
                        <a:rPr lang="en" sz="1200">
                          <a:solidFill>
                            <a:schemeClr val="dk1"/>
                          </a:solidFill>
                          <a:latin typeface="Century Gothic"/>
                          <a:ea typeface="Century Gothic"/>
                          <a:cs typeface="Century Gothic"/>
                          <a:sym typeface="Century Gothic"/>
                        </a:rPr>
                        <a:t>—weakened, became less</a:t>
                      </a:r>
                      <a:endParaRPr sz="1200" b="1">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2"/>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Think-Pair-Share about Paragraph 5</a:t>
            </a:r>
            <a:endParaRPr sz="3000">
              <a:latin typeface="Century Gothic"/>
              <a:ea typeface="Century Gothic"/>
              <a:cs typeface="Century Gothic"/>
              <a:sym typeface="Century Gothic"/>
            </a:endParaRPr>
          </a:p>
        </p:txBody>
      </p:sp>
      <p:sp>
        <p:nvSpPr>
          <p:cNvPr id="264" name="Google Shape;264;p42"/>
          <p:cNvSpPr txBox="1"/>
          <p:nvPr/>
        </p:nvSpPr>
        <p:spPr>
          <a:xfrm>
            <a:off x="319050" y="1299175"/>
            <a:ext cx="8505900" cy="316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In Paragraph 5, Douglass writes: “You have seen how a man was made a slave; you shall see how a slave was made a man.” </a:t>
            </a:r>
            <a:endParaRPr sz="24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Now that you have read the whole story, what does he mean? </a:t>
            </a:r>
            <a:endParaRPr sz="2400" b="1">
              <a:latin typeface="Century Gothic"/>
              <a:ea typeface="Century Gothic"/>
              <a:cs typeface="Century Gothic"/>
              <a:sym typeface="Century Gothic"/>
            </a:endParaRPr>
          </a:p>
        </p:txBody>
      </p:sp>
      <p:pic>
        <p:nvPicPr>
          <p:cNvPr id="265" name="Google Shape;265;p42"/>
          <p:cNvPicPr preferRelativeResize="0"/>
          <p:nvPr/>
        </p:nvPicPr>
        <p:blipFill>
          <a:blip r:embed="rId3">
            <a:alphaModFix/>
          </a:blip>
          <a:stretch>
            <a:fillRect/>
          </a:stretch>
        </p:blipFill>
        <p:spPr>
          <a:xfrm>
            <a:off x="8490857" y="4376058"/>
            <a:ext cx="535244" cy="539139"/>
          </a:xfrm>
          <a:prstGeom prst="rect">
            <a:avLst/>
          </a:prstGeom>
          <a:noFill/>
          <a:ln>
            <a:noFill/>
          </a:ln>
        </p:spPr>
      </p:pic>
      <p:pic>
        <p:nvPicPr>
          <p:cNvPr id="6" name="Google Shape;169;p29"/>
          <p:cNvPicPr preferRelativeResize="0"/>
          <p:nvPr/>
        </p:nvPicPr>
        <p:blipFill>
          <a:blip r:embed="rId4">
            <a:alphaModFix/>
          </a:blip>
          <a:stretch>
            <a:fillRect/>
          </a:stretch>
        </p:blipFill>
        <p:spPr>
          <a:xfrm>
            <a:off x="8186057" y="82879"/>
            <a:ext cx="861816" cy="102527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1" name="Google Shape;271;p43"/>
          <p:cNvSpPr txBox="1">
            <a:spLocks noGrp="1"/>
          </p:cNvSpPr>
          <p:nvPr>
            <p:ph type="title"/>
          </p:nvPr>
        </p:nvSpPr>
        <p:spPr>
          <a:xfrm>
            <a:off x="152400" y="258600"/>
            <a:ext cx="8679900" cy="53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the </a:t>
            </a:r>
            <a:r>
              <a:rPr lang="en" sz="3000" b="1" dirty="0"/>
              <a:t>Storyteller’s Anchor Chart</a:t>
            </a:r>
            <a:endParaRPr sz="3000" b="1" dirty="0">
              <a:sym typeface="Century Gothic"/>
            </a:endParaRPr>
          </a:p>
        </p:txBody>
      </p:sp>
      <p:sp>
        <p:nvSpPr>
          <p:cNvPr id="272" name="Google Shape;272;p43"/>
          <p:cNvSpPr txBox="1">
            <a:spLocks noGrp="1"/>
          </p:cNvSpPr>
          <p:nvPr>
            <p:ph type="body" idx="1"/>
          </p:nvPr>
        </p:nvSpPr>
        <p:spPr>
          <a:xfrm>
            <a:off x="6824850" y="1152325"/>
            <a:ext cx="2105100" cy="3705300"/>
          </a:xfrm>
          <a:prstGeom prst="rect">
            <a:avLst/>
          </a:prstGeom>
        </p:spPr>
        <p:txBody>
          <a:bodyPr spcFirstLastPara="1" wrap="square" lIns="68575" tIns="34275" rIns="68575" bIns="34275" anchor="t" anchorCtr="0">
            <a:noAutofit/>
          </a:bodyPr>
          <a:lstStyle/>
          <a:p>
            <a:pPr marL="342900" lvl="0" indent="0" algn="l" rtl="0">
              <a:lnSpc>
                <a:spcPct val="145454"/>
              </a:lnSpc>
              <a:spcBef>
                <a:spcPts val="0"/>
              </a:spcBef>
              <a:spcAft>
                <a:spcPts val="0"/>
              </a:spcAft>
              <a:buNone/>
            </a:pPr>
            <a:r>
              <a:rPr lang="en" sz="1400" b="1" dirty="0">
                <a:latin typeface="Century Gothic" panose="020B0502020202020204" pitchFamily="34" charset="0"/>
                <a:ea typeface="Arial"/>
                <a:cs typeface="Arial"/>
                <a:sym typeface="Arial"/>
              </a:rPr>
              <a:t>A storyteller uses these tools in order to:</a:t>
            </a:r>
            <a:endParaRPr sz="1400" b="1" dirty="0">
              <a:latin typeface="Century Gothic" panose="020B0502020202020204" pitchFamily="34" charset="0"/>
              <a:ea typeface="Arial"/>
              <a:cs typeface="Arial"/>
              <a:sym typeface="Arial"/>
            </a:endParaRPr>
          </a:p>
          <a:p>
            <a:pPr marL="342900" lvl="0" indent="0" algn="l" rtl="0">
              <a:lnSpc>
                <a:spcPct val="145454"/>
              </a:lnSpc>
              <a:spcBef>
                <a:spcPts val="0"/>
              </a:spcBef>
              <a:spcAft>
                <a:spcPts val="0"/>
              </a:spcAft>
              <a:buClr>
                <a:schemeClr val="dk1"/>
              </a:buClr>
              <a:buSzPts val="1100"/>
              <a:buFont typeface="Arial"/>
              <a:buNone/>
            </a:pPr>
            <a:endParaRPr sz="600" b="1" dirty="0">
              <a:latin typeface="Century Gothic" panose="020B0502020202020204" pitchFamily="34" charset="0"/>
              <a:ea typeface="Arial"/>
              <a:cs typeface="Arial"/>
              <a:sym typeface="Arial"/>
            </a:endParaRPr>
          </a:p>
          <a:p>
            <a:pPr marL="342900" lvl="0" indent="0" algn="l" rtl="0">
              <a:lnSpc>
                <a:spcPct val="145454"/>
              </a:lnSpc>
              <a:spcBef>
                <a:spcPts val="0"/>
              </a:spcBef>
              <a:spcAft>
                <a:spcPts val="0"/>
              </a:spcAft>
              <a:buNone/>
            </a:pPr>
            <a:r>
              <a:rPr lang="en" sz="1400" b="1" dirty="0">
                <a:latin typeface="Century Gothic" panose="020B0502020202020204" pitchFamily="34" charset="0"/>
                <a:ea typeface="Arial"/>
                <a:cs typeface="Arial"/>
                <a:sym typeface="Arial"/>
              </a:rPr>
              <a:t>Reinforce the action of the story</a:t>
            </a:r>
            <a:endParaRPr sz="1400" b="1" dirty="0">
              <a:latin typeface="Century Gothic" panose="020B0502020202020204" pitchFamily="34" charset="0"/>
              <a:ea typeface="Arial"/>
              <a:cs typeface="Arial"/>
              <a:sym typeface="Arial"/>
            </a:endParaRPr>
          </a:p>
          <a:p>
            <a:pPr marL="342900" lvl="0" indent="0" algn="l" rtl="0">
              <a:lnSpc>
                <a:spcPct val="145454"/>
              </a:lnSpc>
              <a:spcBef>
                <a:spcPts val="0"/>
              </a:spcBef>
              <a:spcAft>
                <a:spcPts val="0"/>
              </a:spcAft>
              <a:buNone/>
            </a:pPr>
            <a:endParaRPr sz="600" b="1" dirty="0">
              <a:latin typeface="Century Gothic" panose="020B0502020202020204" pitchFamily="34" charset="0"/>
              <a:ea typeface="Arial"/>
              <a:cs typeface="Arial"/>
              <a:sym typeface="Arial"/>
            </a:endParaRPr>
          </a:p>
          <a:p>
            <a:pPr marL="342900" lvl="0" indent="0" algn="l" rtl="0">
              <a:lnSpc>
                <a:spcPct val="145454"/>
              </a:lnSpc>
              <a:spcBef>
                <a:spcPts val="0"/>
              </a:spcBef>
              <a:spcAft>
                <a:spcPts val="0"/>
              </a:spcAft>
              <a:buNone/>
            </a:pPr>
            <a:r>
              <a:rPr lang="en" sz="1400" b="1" dirty="0">
                <a:latin typeface="Century Gothic" panose="020B0502020202020204" pitchFamily="34" charset="0"/>
                <a:ea typeface="Arial"/>
                <a:cs typeface="Arial"/>
                <a:sym typeface="Arial"/>
              </a:rPr>
              <a:t>Reinforce or mirror emotion of the characters</a:t>
            </a:r>
            <a:endParaRPr sz="1400" b="1" dirty="0">
              <a:latin typeface="Century Gothic" panose="020B0502020202020204" pitchFamily="34" charset="0"/>
              <a:ea typeface="Arial"/>
              <a:cs typeface="Arial"/>
              <a:sym typeface="Arial"/>
            </a:endParaRPr>
          </a:p>
          <a:p>
            <a:pPr marL="342900" lvl="0" indent="0" algn="l" rtl="0">
              <a:lnSpc>
                <a:spcPct val="145454"/>
              </a:lnSpc>
              <a:spcBef>
                <a:spcPts val="0"/>
              </a:spcBef>
              <a:spcAft>
                <a:spcPts val="0"/>
              </a:spcAft>
              <a:buNone/>
            </a:pPr>
            <a:endParaRPr sz="600" b="1" dirty="0">
              <a:latin typeface="Century Gothic" panose="020B0502020202020204" pitchFamily="34" charset="0"/>
              <a:ea typeface="Arial"/>
              <a:cs typeface="Arial"/>
              <a:sym typeface="Arial"/>
            </a:endParaRPr>
          </a:p>
          <a:p>
            <a:pPr marL="342900" lvl="0" indent="0" algn="l" rtl="0">
              <a:lnSpc>
                <a:spcPct val="145454"/>
              </a:lnSpc>
              <a:spcBef>
                <a:spcPts val="0"/>
              </a:spcBef>
              <a:spcAft>
                <a:spcPts val="0"/>
              </a:spcAft>
              <a:buNone/>
            </a:pPr>
            <a:r>
              <a:rPr lang="en" sz="1400" b="1" dirty="0">
                <a:latin typeface="Century Gothic" panose="020B0502020202020204" pitchFamily="34" charset="0"/>
                <a:ea typeface="Arial"/>
                <a:cs typeface="Arial"/>
                <a:sym typeface="Arial"/>
              </a:rPr>
              <a:t>Help the listener picture the action</a:t>
            </a:r>
            <a:endParaRPr sz="1400" b="1" dirty="0">
              <a:latin typeface="Century Gothic" panose="020B0502020202020204" pitchFamily="34" charset="0"/>
              <a:ea typeface="Arial"/>
              <a:cs typeface="Arial"/>
              <a:sym typeface="Arial"/>
            </a:endParaRPr>
          </a:p>
        </p:txBody>
      </p:sp>
      <p:graphicFrame>
        <p:nvGraphicFramePr>
          <p:cNvPr id="274" name="Google Shape;274;p43"/>
          <p:cNvGraphicFramePr/>
          <p:nvPr>
            <p:extLst>
              <p:ext uri="{D42A27DB-BD31-4B8C-83A1-F6EECF244321}">
                <p14:modId xmlns:p14="http://schemas.microsoft.com/office/powerpoint/2010/main" val="2689256449"/>
              </p:ext>
            </p:extLst>
          </p:nvPr>
        </p:nvGraphicFramePr>
        <p:xfrm>
          <a:off x="356425" y="906875"/>
          <a:ext cx="6712000" cy="3800315"/>
        </p:xfrm>
        <a:graphic>
          <a:graphicData uri="http://schemas.openxmlformats.org/drawingml/2006/table">
            <a:tbl>
              <a:tblPr>
                <a:noFill/>
                <a:tableStyleId>{6F56ED62-92F8-45B2-A0E9-C315987322BC}</a:tableStyleId>
              </a:tblPr>
              <a:tblGrid>
                <a:gridCol w="3639750">
                  <a:extLst>
                    <a:ext uri="{9D8B030D-6E8A-4147-A177-3AD203B41FA5}">
                      <a16:colId xmlns:a16="http://schemas.microsoft.com/office/drawing/2014/main" val="20000"/>
                    </a:ext>
                  </a:extLst>
                </a:gridCol>
                <a:gridCol w="3072250">
                  <a:extLst>
                    <a:ext uri="{9D8B030D-6E8A-4147-A177-3AD203B41FA5}">
                      <a16:colId xmlns:a16="http://schemas.microsoft.com/office/drawing/2014/main" val="20001"/>
                    </a:ext>
                  </a:extLst>
                </a:gridCol>
              </a:tblGrid>
              <a:tr h="345850">
                <a:tc>
                  <a:txBody>
                    <a:bodyPr/>
                    <a:lstStyle/>
                    <a:p>
                      <a:pPr marL="0" lvl="0" indent="0" algn="l" rtl="0">
                        <a:spcBef>
                          <a:spcPts val="0"/>
                        </a:spcBef>
                        <a:spcAft>
                          <a:spcPts val="0"/>
                        </a:spcAft>
                        <a:buNone/>
                      </a:pPr>
                      <a:r>
                        <a:rPr lang="en" dirty="0">
                          <a:latin typeface="Century Gothic" panose="020B0502020202020204" pitchFamily="34" charset="0"/>
                        </a:rPr>
                        <a:t>Voice</a:t>
                      </a:r>
                      <a:endParaRPr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dirty="0">
                          <a:latin typeface="Century Gothic" panose="020B0502020202020204" pitchFamily="34" charset="0"/>
                        </a:rPr>
                        <a:t>Body</a:t>
                      </a:r>
                      <a:endParaRPr dirty="0">
                        <a:latin typeface="Century Gothic" panose="020B050202020202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438975">
                <a:tc>
                  <a:txBody>
                    <a:bodyPr/>
                    <a:lstStyle/>
                    <a:p>
                      <a:pPr marL="0" lvl="0" indent="0" algn="l" rtl="0">
                        <a:lnSpc>
                          <a:spcPct val="145454"/>
                        </a:lnSpc>
                        <a:spcBef>
                          <a:spcPts val="0"/>
                        </a:spcBef>
                        <a:spcAft>
                          <a:spcPts val="0"/>
                        </a:spcAft>
                        <a:buNone/>
                      </a:pPr>
                      <a:r>
                        <a:rPr lang="en" sz="1200" b="1">
                          <a:latin typeface="Century Gothic"/>
                          <a:ea typeface="Century Gothic"/>
                          <a:cs typeface="Century Gothic"/>
                          <a:sym typeface="Century Gothic"/>
                        </a:rPr>
                        <a:t>Tone and volume</a:t>
                      </a:r>
                      <a:endParaRPr sz="1200" b="1">
                        <a:latin typeface="Century Gothic"/>
                        <a:ea typeface="Century Gothic"/>
                        <a:cs typeface="Century Gothic"/>
                        <a:sym typeface="Century Gothic"/>
                      </a:endParaRPr>
                    </a:p>
                    <a:p>
                      <a:pPr marL="457200" lvl="0" indent="-304800" algn="l" rtl="0">
                        <a:lnSpc>
                          <a:spcPct val="145454"/>
                        </a:lnSpc>
                        <a:spcBef>
                          <a:spcPts val="0"/>
                        </a:spcBef>
                        <a:spcAft>
                          <a:spcPts val="0"/>
                        </a:spcAft>
                        <a:buSzPts val="1200"/>
                        <a:buFont typeface="Century Gothic"/>
                        <a:buChar char="●"/>
                      </a:pPr>
                      <a:r>
                        <a:rPr lang="en" sz="1200">
                          <a:latin typeface="Century Gothic"/>
                          <a:ea typeface="Century Gothic"/>
                          <a:cs typeface="Century Gothic"/>
                          <a:sym typeface="Century Gothic"/>
                        </a:rPr>
                        <a:t>How does the storyteller’s tone reinforce emotion?</a:t>
                      </a:r>
                      <a:endParaRPr sz="1200">
                        <a:latin typeface="Century Gothic"/>
                        <a:ea typeface="Century Gothic"/>
                        <a:cs typeface="Century Gothic"/>
                        <a:sym typeface="Century Gothic"/>
                      </a:endParaRPr>
                    </a:p>
                    <a:p>
                      <a:pPr marL="457200" lvl="0" indent="-304800" algn="l" rtl="0">
                        <a:lnSpc>
                          <a:spcPct val="145454"/>
                        </a:lnSpc>
                        <a:spcBef>
                          <a:spcPts val="0"/>
                        </a:spcBef>
                        <a:spcAft>
                          <a:spcPts val="0"/>
                        </a:spcAft>
                        <a:buSzPts val="1200"/>
                        <a:buFont typeface="Century Gothic"/>
                        <a:buChar char="●"/>
                      </a:pPr>
                      <a:r>
                        <a:rPr lang="en" sz="1200">
                          <a:latin typeface="Century Gothic"/>
                          <a:ea typeface="Century Gothic"/>
                          <a:cs typeface="Century Gothic"/>
                          <a:sym typeface="Century Gothic"/>
                        </a:rPr>
                        <a:t>Is the storyteller talking loudly? When is the storyteller talking softly?</a:t>
                      </a:r>
                      <a:endParaRPr sz="110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lnSpc>
                          <a:spcPct val="145454"/>
                        </a:lnSpc>
                        <a:spcBef>
                          <a:spcPts val="0"/>
                        </a:spcBef>
                        <a:spcAft>
                          <a:spcPts val="0"/>
                        </a:spcAft>
                        <a:buNone/>
                      </a:pPr>
                      <a:r>
                        <a:rPr lang="en" sz="1200" b="1">
                          <a:latin typeface="Century Gothic"/>
                          <a:ea typeface="Century Gothic"/>
                          <a:cs typeface="Century Gothic"/>
                          <a:sym typeface="Century Gothic"/>
                        </a:rPr>
                        <a:t>Facial expression</a:t>
                      </a:r>
                      <a:endParaRPr sz="1200" b="1">
                        <a:latin typeface="Century Gothic"/>
                        <a:ea typeface="Century Gothic"/>
                        <a:cs typeface="Century Gothic"/>
                        <a:sym typeface="Century Gothic"/>
                      </a:endParaRPr>
                    </a:p>
                    <a:p>
                      <a:pPr marL="457200" lvl="0" indent="-304800" algn="l" rtl="0">
                        <a:lnSpc>
                          <a:spcPct val="145454"/>
                        </a:lnSpc>
                        <a:spcBef>
                          <a:spcPts val="0"/>
                        </a:spcBef>
                        <a:spcAft>
                          <a:spcPts val="0"/>
                        </a:spcAft>
                        <a:buSzPts val="1200"/>
                        <a:buFont typeface="Century Gothic"/>
                        <a:buChar char="●"/>
                      </a:pPr>
                      <a:r>
                        <a:rPr lang="en" sz="1200">
                          <a:latin typeface="Century Gothic"/>
                          <a:ea typeface="Century Gothic"/>
                          <a:cs typeface="Century Gothic"/>
                          <a:sym typeface="Century Gothic"/>
                        </a:rPr>
                        <a:t>Is the storyteller’s face mirroring the emotion behind the story?</a:t>
                      </a:r>
                      <a:endParaRPr sz="1200">
                        <a:latin typeface="Century Gothic"/>
                        <a:ea typeface="Century Gothic"/>
                        <a:cs typeface="Century Gothic"/>
                        <a:sym typeface="Century Gothic"/>
                      </a:endParaRPr>
                    </a:p>
                    <a:p>
                      <a:pPr marL="457200" lvl="0" indent="-304800" algn="l" rtl="0">
                        <a:lnSpc>
                          <a:spcPct val="145454"/>
                        </a:lnSpc>
                        <a:spcBef>
                          <a:spcPts val="0"/>
                        </a:spcBef>
                        <a:spcAft>
                          <a:spcPts val="0"/>
                        </a:spcAft>
                        <a:buSzPts val="1200"/>
                        <a:buFont typeface="Century Gothic"/>
                        <a:buChar char="●"/>
                      </a:pPr>
                      <a:r>
                        <a:rPr lang="en" sz="1200">
                          <a:latin typeface="Century Gothic"/>
                          <a:ea typeface="Century Gothic"/>
                          <a:cs typeface="Century Gothic"/>
                          <a:sym typeface="Century Gothic"/>
                        </a:rPr>
                        <a:t>Is the storyteller’s face helping me picture the character?</a:t>
                      </a:r>
                      <a:endParaRPr sz="120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901675">
                <a:tc>
                  <a:txBody>
                    <a:bodyPr/>
                    <a:lstStyle/>
                    <a:p>
                      <a:pPr marL="0" lvl="0" indent="0" algn="l" rtl="0">
                        <a:lnSpc>
                          <a:spcPct val="145454"/>
                        </a:lnSpc>
                        <a:spcBef>
                          <a:spcPts val="0"/>
                        </a:spcBef>
                        <a:spcAft>
                          <a:spcPts val="0"/>
                        </a:spcAft>
                        <a:buNone/>
                      </a:pPr>
                      <a:r>
                        <a:rPr lang="en" sz="1100" b="1"/>
                        <a:t>Speed</a:t>
                      </a:r>
                      <a:endParaRPr sz="1100" b="1"/>
                    </a:p>
                    <a:p>
                      <a:pPr marL="457200" lvl="0" indent="-304800" algn="l" rtl="0">
                        <a:lnSpc>
                          <a:spcPct val="145454"/>
                        </a:lnSpc>
                        <a:spcBef>
                          <a:spcPts val="0"/>
                        </a:spcBef>
                        <a:spcAft>
                          <a:spcPts val="0"/>
                        </a:spcAft>
                        <a:buSzPts val="1200"/>
                        <a:buFont typeface="Century Gothic"/>
                        <a:buChar char="●"/>
                      </a:pPr>
                      <a:r>
                        <a:rPr lang="en" sz="1200">
                          <a:latin typeface="Century Gothic"/>
                          <a:ea typeface="Century Gothic"/>
                          <a:cs typeface="Century Gothic"/>
                          <a:sym typeface="Century Gothic"/>
                        </a:rPr>
                        <a:t>Why is the storyteller speeding up or slowing down her voice?</a:t>
                      </a:r>
                      <a:endParaRPr sz="110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lnSpc>
                          <a:spcPct val="145454"/>
                        </a:lnSpc>
                        <a:spcBef>
                          <a:spcPts val="0"/>
                        </a:spcBef>
                        <a:spcAft>
                          <a:spcPts val="0"/>
                        </a:spcAft>
                        <a:buNone/>
                      </a:pPr>
                      <a:r>
                        <a:rPr lang="en" sz="1100" b="1"/>
                        <a:t>Hand and body motions</a:t>
                      </a:r>
                      <a:endParaRPr sz="1100" b="1"/>
                    </a:p>
                    <a:p>
                      <a:pPr marL="457200" lvl="0" indent="-304800" algn="l" rtl="0">
                        <a:lnSpc>
                          <a:spcPct val="145454"/>
                        </a:lnSpc>
                        <a:spcBef>
                          <a:spcPts val="0"/>
                        </a:spcBef>
                        <a:spcAft>
                          <a:spcPts val="0"/>
                        </a:spcAft>
                        <a:buSzPts val="1200"/>
                        <a:buFont typeface="Century Gothic"/>
                        <a:buChar char="●"/>
                      </a:pPr>
                      <a:r>
                        <a:rPr lang="en" sz="1200">
                          <a:latin typeface="Century Gothic"/>
                          <a:ea typeface="Century Gothic"/>
                          <a:cs typeface="Century Gothic"/>
                          <a:sym typeface="Century Gothic"/>
                        </a:rPr>
                        <a:t>How do the hand motions mimic or reinforce the words?</a:t>
                      </a:r>
                      <a:r>
                        <a:rPr lang="en" sz="1100"/>
                        <a:t> </a:t>
                      </a:r>
                      <a:endParaRPr sz="110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099050">
                <a:tc>
                  <a:txBody>
                    <a:bodyPr/>
                    <a:lstStyle/>
                    <a:p>
                      <a:pPr marL="0" lvl="0" indent="0" algn="l" rtl="0">
                        <a:lnSpc>
                          <a:spcPct val="145454"/>
                        </a:lnSpc>
                        <a:spcBef>
                          <a:spcPts val="0"/>
                        </a:spcBef>
                        <a:spcAft>
                          <a:spcPts val="0"/>
                        </a:spcAft>
                        <a:buNone/>
                      </a:pPr>
                      <a:r>
                        <a:rPr lang="en" sz="1100" b="1"/>
                        <a:t>Repetition</a:t>
                      </a:r>
                      <a:endParaRPr sz="1100" b="1"/>
                    </a:p>
                    <a:p>
                      <a:pPr marL="457200" lvl="0" indent="-304800" algn="l" rtl="0">
                        <a:lnSpc>
                          <a:spcPct val="145454"/>
                        </a:lnSpc>
                        <a:spcBef>
                          <a:spcPts val="0"/>
                        </a:spcBef>
                        <a:spcAft>
                          <a:spcPts val="0"/>
                        </a:spcAft>
                        <a:buSzPts val="1200"/>
                        <a:buFont typeface="Century Gothic"/>
                        <a:buChar char="●"/>
                      </a:pPr>
                      <a:r>
                        <a:rPr lang="en" sz="1200">
                          <a:latin typeface="Century Gothic"/>
                          <a:ea typeface="Century Gothic"/>
                          <a:cs typeface="Century Gothic"/>
                          <a:sym typeface="Century Gothic"/>
                        </a:rPr>
                        <a:t>What is the storyteller repeating? Why is this an important phrase to remember?</a:t>
                      </a:r>
                      <a:endParaRPr sz="110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lnSpc>
                          <a:spcPct val="145454"/>
                        </a:lnSpc>
                        <a:spcBef>
                          <a:spcPts val="0"/>
                        </a:spcBef>
                        <a:spcAft>
                          <a:spcPts val="0"/>
                        </a:spcAft>
                        <a:buNone/>
                      </a:pPr>
                      <a:r>
                        <a:rPr lang="en"/>
                        <a:t> </a:t>
                      </a:r>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7"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6</a:t>
            </a:r>
            <a:endParaRPr sz="1400"/>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381975" y="1552375"/>
            <a:ext cx="8450400" cy="32634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Char char="●"/>
            </a:pPr>
            <a:r>
              <a:rPr lang="en" sz="1600" b="1" dirty="0">
                <a:solidFill>
                  <a:schemeClr val="dk1"/>
                </a:solidFill>
                <a:latin typeface="Century Gothic"/>
                <a:ea typeface="Century Gothic"/>
                <a:cs typeface="Century Gothic"/>
                <a:sym typeface="Century Gothic"/>
              </a:rPr>
              <a:t>Excerpt 4 Text and Questions: The Fight with Covey </a:t>
            </a:r>
            <a:r>
              <a:rPr lang="en" sz="1600" dirty="0">
                <a:solidFill>
                  <a:schemeClr val="dk1"/>
                </a:solidFill>
                <a:latin typeface="Century Gothic"/>
                <a:ea typeface="Century Gothic"/>
                <a:cs typeface="Century Gothic"/>
                <a:sym typeface="Century Gothic"/>
              </a:rPr>
              <a:t>(from Lesson 5)</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600" b="1" dirty="0">
                <a:solidFill>
                  <a:schemeClr val="dk1"/>
                </a:solidFill>
                <a:latin typeface="Century Gothic"/>
                <a:ea typeface="Century Gothic"/>
                <a:cs typeface="Century Gothic"/>
                <a:sym typeface="Century Gothic"/>
              </a:rPr>
              <a:t>Excerpt 4 Close Reading Guide, Second Read </a:t>
            </a:r>
            <a:r>
              <a:rPr lang="en" sz="1600" dirty="0">
                <a:solidFill>
                  <a:schemeClr val="dk1"/>
                </a:solidFill>
                <a:latin typeface="Century Gothic"/>
                <a:ea typeface="Century Gothic"/>
                <a:cs typeface="Century Gothic"/>
                <a:sym typeface="Century Gothic"/>
              </a:rPr>
              <a:t>(from Lesson 5; one to display)</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600" b="1" dirty="0">
                <a:solidFill>
                  <a:schemeClr val="dk1"/>
                </a:solidFill>
                <a:latin typeface="Century Gothic"/>
                <a:ea typeface="Century Gothic"/>
                <a:cs typeface="Century Gothic"/>
                <a:sym typeface="Century Gothic"/>
              </a:rPr>
              <a:t>Storyteller’s Toolbox anchor chart </a:t>
            </a:r>
            <a:r>
              <a:rPr lang="en" sz="1600" dirty="0">
                <a:solidFill>
                  <a:schemeClr val="dk1"/>
                </a:solidFill>
                <a:latin typeface="Century Gothic"/>
                <a:ea typeface="Century Gothic"/>
                <a:cs typeface="Century Gothic"/>
                <a:sym typeface="Century Gothic"/>
              </a:rPr>
              <a:t>(begun in Lesson 5)</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600" dirty="0">
                <a:solidFill>
                  <a:schemeClr val="dk1"/>
                </a:solidFill>
                <a:latin typeface="Century Gothic"/>
                <a:ea typeface="Century Gothic"/>
                <a:cs typeface="Century Gothic"/>
                <a:sym typeface="Century Gothic"/>
              </a:rPr>
              <a:t>Douglass’s Homes Discussion Appointments (from Unit 1, Lesson 6)</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600" b="1" dirty="0">
                <a:solidFill>
                  <a:schemeClr val="dk1"/>
                </a:solidFill>
                <a:latin typeface="Century Gothic"/>
                <a:ea typeface="Century Gothic"/>
                <a:cs typeface="Century Gothic"/>
                <a:sym typeface="Century Gothic"/>
              </a:rPr>
              <a:t>Anatomy of a Sentence anchor chart </a:t>
            </a:r>
            <a:r>
              <a:rPr lang="en" sz="1600" dirty="0">
                <a:solidFill>
                  <a:schemeClr val="dk1"/>
                </a:solidFill>
                <a:latin typeface="Century Gothic"/>
                <a:ea typeface="Century Gothic"/>
                <a:cs typeface="Century Gothic"/>
                <a:sym typeface="Century Gothic"/>
              </a:rPr>
              <a:t>(begun in Lesson 2)</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600" b="1" dirty="0">
                <a:solidFill>
                  <a:schemeClr val="dk1"/>
                </a:solidFill>
                <a:latin typeface="Century Gothic"/>
                <a:ea typeface="Century Gothic"/>
                <a:cs typeface="Century Gothic"/>
                <a:sym typeface="Century Gothic"/>
              </a:rPr>
              <a:t>Anatomy of a Sentence anchor chart, student version </a:t>
            </a:r>
            <a:r>
              <a:rPr lang="en" sz="1600" dirty="0">
                <a:solidFill>
                  <a:schemeClr val="dk1"/>
                </a:solidFill>
                <a:latin typeface="Century Gothic"/>
                <a:ea typeface="Century Gothic"/>
                <a:cs typeface="Century Gothic"/>
                <a:sym typeface="Century Gothic"/>
              </a:rPr>
              <a:t>(from Lesson 2; one per student; if you did not distribute student copies of this in Lesson 3, where it was optional, you will want to do so in this lesson)</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600" b="1" dirty="0">
                <a:solidFill>
                  <a:schemeClr val="dk1"/>
                </a:solidFill>
                <a:latin typeface="Century Gothic"/>
                <a:ea typeface="Century Gothic"/>
                <a:cs typeface="Century Gothic"/>
                <a:sym typeface="Century Gothic"/>
              </a:rPr>
              <a:t>Complete Sentences Practice worksheet </a:t>
            </a:r>
            <a:r>
              <a:rPr lang="en" sz="1600" dirty="0">
                <a:solidFill>
                  <a:schemeClr val="dk1"/>
                </a:solidFill>
                <a:latin typeface="Century Gothic"/>
                <a:ea typeface="Century Gothic"/>
                <a:cs typeface="Century Gothic"/>
                <a:sym typeface="Century Gothic"/>
              </a:rPr>
              <a:t>(one per student and one to display)</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600" dirty="0">
                <a:solidFill>
                  <a:schemeClr val="dk1"/>
                </a:solidFill>
                <a:latin typeface="Century Gothic"/>
                <a:ea typeface="Century Gothic"/>
                <a:cs typeface="Century Gothic"/>
                <a:sym typeface="Century Gothic"/>
              </a:rPr>
              <a:t>Equity stic</a:t>
            </a:r>
            <a:r>
              <a:rPr lang="en" sz="1800" dirty="0">
                <a:solidFill>
                  <a:schemeClr val="dk1"/>
                </a:solidFill>
                <a:latin typeface="Century Gothic"/>
                <a:ea typeface="Century Gothic"/>
                <a:cs typeface="Century Gothic"/>
                <a:sym typeface="Century Gothic"/>
              </a:rPr>
              <a:t>ks</a:t>
            </a:r>
            <a:endParaRPr sz="18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4"/>
          <p:cNvSpPr txBox="1">
            <a:spLocks noGrp="1"/>
          </p:cNvSpPr>
          <p:nvPr>
            <p:ph type="body" idx="1"/>
          </p:nvPr>
        </p:nvSpPr>
        <p:spPr>
          <a:xfrm>
            <a:off x="3882775" y="1369225"/>
            <a:ext cx="50469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1800" b="1"/>
              <a:t>Complete Sentence</a:t>
            </a:r>
            <a:r>
              <a:rPr lang="en" sz="1800"/>
              <a:t> (has at least one independent clause):</a:t>
            </a:r>
            <a:endParaRPr sz="1800"/>
          </a:p>
          <a:p>
            <a:pPr marL="177800" marR="0" lvl="0" indent="-38100" algn="l" rtl="0">
              <a:lnSpc>
                <a:spcPct val="90000"/>
              </a:lnSpc>
              <a:spcBef>
                <a:spcPts val="0"/>
              </a:spcBef>
              <a:spcAft>
                <a:spcPts val="0"/>
              </a:spcAft>
              <a:buClr>
                <a:schemeClr val="dk1"/>
              </a:buClr>
              <a:buSzPts val="2100"/>
              <a:buFont typeface="Arial"/>
              <a:buNone/>
            </a:pPr>
            <a:r>
              <a:rPr lang="en" sz="1800" i="1"/>
              <a:t>The dog jumped over the white fence.</a:t>
            </a:r>
            <a:endParaRPr sz="1800" i="1"/>
          </a:p>
          <a:p>
            <a:pPr marL="177800" marR="0" lvl="0" indent="-38100" algn="l" rtl="0">
              <a:lnSpc>
                <a:spcPct val="90000"/>
              </a:lnSpc>
              <a:spcBef>
                <a:spcPts val="0"/>
              </a:spcBef>
              <a:spcAft>
                <a:spcPts val="0"/>
              </a:spcAft>
              <a:buClr>
                <a:schemeClr val="dk1"/>
              </a:buClr>
              <a:buSzPts val="2100"/>
              <a:buFont typeface="Arial"/>
              <a:buNone/>
            </a:pPr>
            <a:endParaRPr sz="600" i="1"/>
          </a:p>
          <a:p>
            <a:pPr marL="177800" marR="0" lvl="0" indent="-38100" algn="l" rtl="0">
              <a:lnSpc>
                <a:spcPct val="90000"/>
              </a:lnSpc>
              <a:spcBef>
                <a:spcPts val="0"/>
              </a:spcBef>
              <a:spcAft>
                <a:spcPts val="0"/>
              </a:spcAft>
              <a:buClr>
                <a:schemeClr val="dk1"/>
              </a:buClr>
              <a:buSzPts val="2100"/>
              <a:buFont typeface="Arial"/>
              <a:buNone/>
            </a:pPr>
            <a:r>
              <a:rPr lang="en" sz="1800" b="1"/>
              <a:t>Sentence fragment</a:t>
            </a:r>
            <a:r>
              <a:rPr lang="en" sz="1800"/>
              <a:t> (a dependent clause or phrase, written as a sentence): </a:t>
            </a:r>
            <a:endParaRPr sz="1800"/>
          </a:p>
          <a:p>
            <a:pPr marL="177800" marR="0" lvl="0" indent="-38100" algn="l" rtl="0">
              <a:lnSpc>
                <a:spcPct val="90000"/>
              </a:lnSpc>
              <a:spcBef>
                <a:spcPts val="0"/>
              </a:spcBef>
              <a:spcAft>
                <a:spcPts val="0"/>
              </a:spcAft>
              <a:buClr>
                <a:schemeClr val="dk1"/>
              </a:buClr>
              <a:buSzPts val="2100"/>
              <a:buFont typeface="Arial"/>
              <a:buNone/>
            </a:pPr>
            <a:r>
              <a:rPr lang="en" sz="1800" i="1"/>
              <a:t>Over the white fence.</a:t>
            </a:r>
            <a:endParaRPr sz="1800" i="1"/>
          </a:p>
          <a:p>
            <a:pPr marL="177800" marR="0" lvl="0" indent="-38100" algn="l" rtl="0">
              <a:lnSpc>
                <a:spcPct val="90000"/>
              </a:lnSpc>
              <a:spcBef>
                <a:spcPts val="0"/>
              </a:spcBef>
              <a:spcAft>
                <a:spcPts val="0"/>
              </a:spcAft>
              <a:buClr>
                <a:schemeClr val="dk1"/>
              </a:buClr>
              <a:buSzPts val="2100"/>
              <a:buFont typeface="Arial"/>
              <a:buNone/>
            </a:pPr>
            <a:endParaRPr sz="600" i="1"/>
          </a:p>
          <a:p>
            <a:pPr marL="177800" marR="0" lvl="0" indent="-38100" algn="l" rtl="0">
              <a:lnSpc>
                <a:spcPct val="90000"/>
              </a:lnSpc>
              <a:spcBef>
                <a:spcPts val="0"/>
              </a:spcBef>
              <a:spcAft>
                <a:spcPts val="0"/>
              </a:spcAft>
              <a:buClr>
                <a:schemeClr val="dk1"/>
              </a:buClr>
              <a:buSzPts val="2100"/>
              <a:buFont typeface="Arial"/>
              <a:buNone/>
            </a:pPr>
            <a:r>
              <a:rPr lang="en" sz="1800" b="1"/>
              <a:t>Run-on sentence </a:t>
            </a:r>
            <a:r>
              <a:rPr lang="en" sz="1800"/>
              <a:t>(more than one independent clauses combined without using conjunctions or semi-colons):</a:t>
            </a:r>
            <a:endParaRPr sz="1800"/>
          </a:p>
          <a:p>
            <a:pPr marL="177800" marR="0" lvl="0" indent="-38100" algn="l" rtl="0">
              <a:lnSpc>
                <a:spcPct val="90000"/>
              </a:lnSpc>
              <a:spcBef>
                <a:spcPts val="0"/>
              </a:spcBef>
              <a:spcAft>
                <a:spcPts val="0"/>
              </a:spcAft>
              <a:buClr>
                <a:schemeClr val="dk1"/>
              </a:buClr>
              <a:buSzPts val="2100"/>
              <a:buFont typeface="Arial"/>
              <a:buNone/>
            </a:pPr>
            <a:r>
              <a:rPr lang="en" sz="1800" i="1"/>
              <a:t>The dog jumped over the white fence, he ran down the street to the park.</a:t>
            </a:r>
            <a:endParaRPr sz="1800" i="1"/>
          </a:p>
          <a:p>
            <a:pPr marL="139700" marR="0" lvl="0" indent="0" algn="l" rtl="0">
              <a:lnSpc>
                <a:spcPct val="90000"/>
              </a:lnSpc>
              <a:spcBef>
                <a:spcPts val="0"/>
              </a:spcBef>
              <a:spcAft>
                <a:spcPts val="0"/>
              </a:spcAft>
              <a:buClr>
                <a:schemeClr val="dk1"/>
              </a:buClr>
              <a:buSzPts val="2100"/>
              <a:buFont typeface="Arial"/>
              <a:buNone/>
            </a:pPr>
            <a:endParaRPr/>
          </a:p>
        </p:txBody>
      </p:sp>
      <p:sp>
        <p:nvSpPr>
          <p:cNvPr id="280" name="Google Shape;280;p44"/>
          <p:cNvSpPr txBox="1">
            <a:spLocks noGrp="1"/>
          </p:cNvSpPr>
          <p:nvPr>
            <p:ph type="title"/>
          </p:nvPr>
        </p:nvSpPr>
        <p:spPr>
          <a:xfrm>
            <a:off x="152400" y="104650"/>
            <a:ext cx="8679900" cy="703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review Anatomy of a Sentence anchor chart</a:t>
            </a:r>
            <a:endParaRPr sz="2400">
              <a:latin typeface="Century Gothic"/>
              <a:ea typeface="Century Gothic"/>
              <a:cs typeface="Century Gothic"/>
              <a:sym typeface="Century Gothic"/>
            </a:endParaRPr>
          </a:p>
        </p:txBody>
      </p:sp>
      <p:pic>
        <p:nvPicPr>
          <p:cNvPr id="282" name="Google Shape;282;p44"/>
          <p:cNvPicPr preferRelativeResize="0"/>
          <p:nvPr/>
        </p:nvPicPr>
        <p:blipFill>
          <a:blip r:embed="rId3">
            <a:alphaModFix/>
          </a:blip>
          <a:stretch>
            <a:fillRect/>
          </a:stretch>
        </p:blipFill>
        <p:spPr>
          <a:xfrm>
            <a:off x="609654" y="808250"/>
            <a:ext cx="3015225" cy="3824375"/>
          </a:xfrm>
          <a:prstGeom prst="rect">
            <a:avLst/>
          </a:prstGeom>
          <a:noFill/>
          <a:ln>
            <a:noFill/>
          </a:ln>
        </p:spPr>
      </p:pic>
      <p:pic>
        <p:nvPicPr>
          <p:cNvPr id="6" name="Google Shape;169;p29"/>
          <p:cNvPicPr preferRelativeResize="0"/>
          <p:nvPr/>
        </p:nvPicPr>
        <p:blipFill>
          <a:blip r:embed="rId4">
            <a:alphaModFix/>
          </a:blip>
          <a:stretch>
            <a:fillRect/>
          </a:stretch>
        </p:blipFill>
        <p:spPr>
          <a:xfrm>
            <a:off x="8186057" y="82879"/>
            <a:ext cx="861816" cy="102527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5"/>
          <p:cNvSpPr txBox="1">
            <a:spLocks noGrp="1"/>
          </p:cNvSpPr>
          <p:nvPr>
            <p:ph type="title"/>
          </p:nvPr>
        </p:nvSpPr>
        <p:spPr>
          <a:xfrm>
            <a:off x="152400" y="104650"/>
            <a:ext cx="8679900" cy="703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a:t>
            </a:r>
            <a:r>
              <a:rPr lang="en" sz="2400"/>
              <a:t> </a:t>
            </a:r>
            <a:r>
              <a:rPr lang="en" sz="3000"/>
              <a:t>practice by correcting sentences</a:t>
            </a:r>
            <a:endParaRPr sz="3000">
              <a:latin typeface="Century Gothic"/>
              <a:ea typeface="Century Gothic"/>
              <a:cs typeface="Century Gothic"/>
              <a:sym typeface="Century Gothic"/>
            </a:endParaRPr>
          </a:p>
        </p:txBody>
      </p:sp>
      <p:sp>
        <p:nvSpPr>
          <p:cNvPr id="289" name="Google Shape;289;p45"/>
          <p:cNvSpPr txBox="1"/>
          <p:nvPr/>
        </p:nvSpPr>
        <p:spPr>
          <a:xfrm>
            <a:off x="250025" y="879100"/>
            <a:ext cx="8679900" cy="3895800"/>
          </a:xfrm>
          <a:prstGeom prst="rect">
            <a:avLst/>
          </a:prstGeom>
          <a:noFill/>
          <a:ln>
            <a:noFill/>
          </a:ln>
        </p:spPr>
        <p:txBody>
          <a:bodyPr spcFirstLastPara="1" wrap="square" lIns="91425" tIns="91425" rIns="91425" bIns="91425" anchor="t" anchorCtr="0">
            <a:noAutofit/>
          </a:bodyPr>
          <a:lstStyle/>
          <a:p>
            <a:pPr marL="0" lvl="0" indent="0" algn="l" rtl="0">
              <a:spcAft>
                <a:spcPts val="0"/>
              </a:spcAft>
              <a:buNone/>
            </a:pPr>
            <a:r>
              <a:rPr lang="en" sz="1800" b="1" i="1" dirty="0">
                <a:solidFill>
                  <a:schemeClr val="dk1"/>
                </a:solidFill>
                <a:latin typeface="Century Gothic"/>
                <a:ea typeface="Century Gothic"/>
                <a:cs typeface="Century Gothic"/>
                <a:sym typeface="Century Gothic"/>
              </a:rPr>
              <a:t>Directions</a:t>
            </a:r>
            <a:r>
              <a:rPr lang="en" sz="1800" b="1" dirty="0">
                <a:solidFill>
                  <a:schemeClr val="dk1"/>
                </a:solidFill>
                <a:latin typeface="Century Gothic"/>
                <a:ea typeface="Century Gothic"/>
                <a:cs typeface="Century Gothic"/>
                <a:sym typeface="Century Gothic"/>
              </a:rPr>
              <a:t>: Read the sentences below. Circle the ones that are not </a:t>
            </a:r>
            <a:endParaRPr sz="1800" b="1" dirty="0">
              <a:solidFill>
                <a:schemeClr val="dk1"/>
              </a:solidFill>
              <a:latin typeface="Century Gothic"/>
              <a:ea typeface="Century Gothic"/>
              <a:cs typeface="Century Gothic"/>
              <a:sym typeface="Century Gothic"/>
            </a:endParaRPr>
          </a:p>
          <a:p>
            <a:pPr marL="0" lvl="0" indent="0" algn="l" rtl="0">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complete sentences</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0" lvl="0" indent="0" algn="l" rtl="0">
              <a:spcBef>
                <a:spcPts val="1200"/>
              </a:spcBef>
              <a:spcAft>
                <a:spcPts val="0"/>
              </a:spcAft>
              <a:buNone/>
            </a:pPr>
            <a:endParaRPr lang="en" b="1" i="1" dirty="0">
              <a:solidFill>
                <a:schemeClr val="dk1"/>
              </a:solidFill>
              <a:latin typeface="Century Gothic"/>
              <a:ea typeface="Century Gothic"/>
              <a:cs typeface="Century Gothic"/>
              <a:sym typeface="Century Gothic"/>
            </a:endParaRPr>
          </a:p>
          <a:p>
            <a:pPr marL="0" lvl="0" indent="0" algn="l" rtl="0">
              <a:spcBef>
                <a:spcPts val="1200"/>
              </a:spcBef>
              <a:spcAft>
                <a:spcPts val="0"/>
              </a:spcAft>
              <a:buNone/>
            </a:pPr>
            <a:endParaRPr lang="en" b="1" i="1" dirty="0">
              <a:solidFill>
                <a:schemeClr val="dk1"/>
              </a:solidFill>
              <a:latin typeface="Century Gothic"/>
              <a:ea typeface="Century Gothic"/>
              <a:cs typeface="Century Gothic"/>
              <a:sym typeface="Century Gothic"/>
            </a:endParaRPr>
          </a:p>
          <a:p>
            <a:pPr marL="0" lvl="0" indent="0" algn="l" rtl="0">
              <a:spcBef>
                <a:spcPts val="1200"/>
              </a:spcBef>
              <a:spcAft>
                <a:spcPts val="0"/>
              </a:spcAft>
              <a:buNone/>
            </a:pPr>
            <a:endParaRPr lang="en" b="1" i="1" dirty="0">
              <a:solidFill>
                <a:schemeClr val="dk1"/>
              </a:solidFill>
              <a:latin typeface="Century Gothic"/>
              <a:ea typeface="Century Gothic"/>
              <a:cs typeface="Century Gothic"/>
              <a:sym typeface="Century Gothic"/>
            </a:endParaRPr>
          </a:p>
          <a:p>
            <a:pPr marL="0" lvl="0" indent="0" algn="l" rtl="0">
              <a:spcBef>
                <a:spcPts val="1200"/>
              </a:spcBef>
              <a:spcAft>
                <a:spcPts val="0"/>
              </a:spcAft>
              <a:buNone/>
            </a:pPr>
            <a:endParaRPr lang="en" b="1" i="1" dirty="0">
              <a:solidFill>
                <a:schemeClr val="dk1"/>
              </a:solidFill>
              <a:latin typeface="Century Gothic"/>
              <a:ea typeface="Century Gothic"/>
              <a:cs typeface="Century Gothic"/>
              <a:sym typeface="Century Gothic"/>
            </a:endParaRPr>
          </a:p>
          <a:p>
            <a:pPr marL="0" lvl="0" indent="0" algn="l" rtl="0">
              <a:spcBef>
                <a:spcPts val="1200"/>
              </a:spcBef>
              <a:spcAft>
                <a:spcPts val="0"/>
              </a:spcAft>
              <a:buNone/>
            </a:pPr>
            <a:endParaRPr lang="en" b="1" i="1" dirty="0">
              <a:solidFill>
                <a:schemeClr val="dk1"/>
              </a:solidFill>
              <a:latin typeface="Century Gothic"/>
              <a:ea typeface="Century Gothic"/>
              <a:cs typeface="Century Gothic"/>
              <a:sym typeface="Century Gothic"/>
            </a:endParaRPr>
          </a:p>
          <a:p>
            <a:pPr marL="0" lvl="0" indent="0" algn="l" rtl="0">
              <a:spcBef>
                <a:spcPts val="1200"/>
              </a:spcBef>
              <a:spcAft>
                <a:spcPts val="0"/>
              </a:spcAft>
              <a:buNone/>
            </a:pPr>
            <a:endParaRPr lang="en" b="1" i="1" dirty="0">
              <a:solidFill>
                <a:schemeClr val="dk1"/>
              </a:solidFill>
              <a:latin typeface="Century Gothic"/>
              <a:ea typeface="Century Gothic"/>
              <a:cs typeface="Century Gothic"/>
              <a:sym typeface="Century Gothic"/>
            </a:endParaRPr>
          </a:p>
          <a:p>
            <a:pPr marL="0" lvl="0" indent="0" algn="l" rtl="0">
              <a:spcAft>
                <a:spcPts val="0"/>
              </a:spcAft>
              <a:buNone/>
            </a:pPr>
            <a:endParaRPr lang="en" b="1" i="1" dirty="0">
              <a:solidFill>
                <a:schemeClr val="dk1"/>
              </a:solidFill>
              <a:latin typeface="Century Gothic"/>
              <a:ea typeface="Century Gothic"/>
              <a:cs typeface="Century Gothic"/>
              <a:sym typeface="Century Gothic"/>
            </a:endParaRPr>
          </a:p>
          <a:p>
            <a:pPr marL="0" lvl="0" indent="0" algn="l" rtl="0">
              <a:spcAft>
                <a:spcPts val="0"/>
              </a:spcAft>
              <a:buNone/>
            </a:pPr>
            <a:r>
              <a:rPr lang="en" b="1" i="1" dirty="0">
                <a:solidFill>
                  <a:schemeClr val="dk1"/>
                </a:solidFill>
                <a:latin typeface="Century Gothic"/>
                <a:ea typeface="Century Gothic"/>
                <a:cs typeface="Century Gothic"/>
                <a:sym typeface="Century Gothic"/>
              </a:rPr>
              <a:t>Now choose three of the above that were not complete sentences. Rewrite them below to make them into complete sentences. You will need to add words.</a:t>
            </a:r>
            <a:endParaRPr b="1" i="1" dirty="0">
              <a:solidFill>
                <a:schemeClr val="dk1"/>
              </a:solidFill>
              <a:latin typeface="Century Gothic"/>
              <a:ea typeface="Century Gothic"/>
              <a:cs typeface="Century Gothic"/>
              <a:sym typeface="Century Gothic"/>
            </a:endParaRPr>
          </a:p>
          <a:p>
            <a:pPr marL="0" lvl="0" indent="0" algn="l" rtl="0">
              <a:spcBef>
                <a:spcPts val="120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1200"/>
              </a:spcBef>
              <a:spcAft>
                <a:spcPts val="0"/>
              </a:spcAft>
              <a:buClr>
                <a:schemeClr val="dk1"/>
              </a:buClr>
              <a:buSzPts val="1100"/>
              <a:buFont typeface="Arial"/>
              <a:buNone/>
            </a:pPr>
            <a:endParaRPr sz="1100" dirty="0">
              <a:solidFill>
                <a:schemeClr val="dk1"/>
              </a:solidFill>
            </a:endParaRPr>
          </a:p>
          <a:p>
            <a:pPr marL="0" lvl="0" indent="0" algn="l" rtl="0">
              <a:spcBef>
                <a:spcPts val="1200"/>
              </a:spcBef>
              <a:spcAft>
                <a:spcPts val="0"/>
              </a:spcAft>
              <a:buClr>
                <a:schemeClr val="dk1"/>
              </a:buClr>
              <a:buSzPts val="1100"/>
              <a:buFont typeface="Arial"/>
              <a:buNone/>
            </a:pPr>
            <a:endParaRPr sz="1100" dirty="0">
              <a:solidFill>
                <a:schemeClr val="dk1"/>
              </a:solidFill>
            </a:endParaRPr>
          </a:p>
          <a:p>
            <a:pPr marL="0" lvl="0" indent="0" algn="l" rtl="0">
              <a:spcBef>
                <a:spcPts val="1200"/>
              </a:spcBef>
              <a:spcAft>
                <a:spcPts val="1200"/>
              </a:spcAft>
              <a:buClr>
                <a:schemeClr val="dk1"/>
              </a:buClr>
              <a:buSzPts val="1100"/>
              <a:buFont typeface="Arial"/>
              <a:buNone/>
            </a:pPr>
            <a:endParaRPr sz="1100" dirty="0">
              <a:solidFill>
                <a:schemeClr val="dk1"/>
              </a:solidFill>
            </a:endParaRPr>
          </a:p>
        </p:txBody>
      </p:sp>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pic>
        <p:nvPicPr>
          <p:cNvPr id="2" name="Picture 1"/>
          <p:cNvPicPr>
            <a:picLocks noChangeAspect="1"/>
          </p:cNvPicPr>
          <p:nvPr/>
        </p:nvPicPr>
        <p:blipFill>
          <a:blip r:embed="rId4"/>
          <a:stretch>
            <a:fillRect/>
          </a:stretch>
        </p:blipFill>
        <p:spPr>
          <a:xfrm>
            <a:off x="749025" y="1751240"/>
            <a:ext cx="7354658" cy="198256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6"/>
          <p:cNvSpPr txBox="1">
            <a:spLocks noGrp="1"/>
          </p:cNvSpPr>
          <p:nvPr>
            <p:ph type="title"/>
          </p:nvPr>
        </p:nvSpPr>
        <p:spPr>
          <a:xfrm>
            <a:off x="152400" y="104650"/>
            <a:ext cx="8679900" cy="703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a:t>
            </a:r>
            <a:r>
              <a:rPr lang="en" sz="2400"/>
              <a:t> </a:t>
            </a:r>
            <a:r>
              <a:rPr lang="en" sz="3000"/>
              <a:t>practice by correcting sentences</a:t>
            </a:r>
            <a:endParaRPr sz="3000">
              <a:latin typeface="Century Gothic"/>
              <a:ea typeface="Century Gothic"/>
              <a:cs typeface="Century Gothic"/>
              <a:sym typeface="Century Gothic"/>
            </a:endParaRPr>
          </a:p>
        </p:txBody>
      </p:sp>
      <p:sp>
        <p:nvSpPr>
          <p:cNvPr id="296" name="Google Shape;296;p46"/>
          <p:cNvSpPr txBox="1"/>
          <p:nvPr/>
        </p:nvSpPr>
        <p:spPr>
          <a:xfrm>
            <a:off x="343800" y="808150"/>
            <a:ext cx="8586000" cy="395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dirty="0">
                <a:solidFill>
                  <a:schemeClr val="dk1"/>
                </a:solidFill>
                <a:latin typeface="Century Gothic"/>
                <a:ea typeface="Century Gothic"/>
                <a:cs typeface="Century Gothic"/>
                <a:sym typeface="Century Gothic"/>
              </a:rPr>
              <a:t>Directions</a:t>
            </a:r>
            <a:r>
              <a:rPr lang="en" sz="1800" dirty="0">
                <a:solidFill>
                  <a:schemeClr val="dk1"/>
                </a:solidFill>
                <a:latin typeface="Century Gothic"/>
                <a:ea typeface="Century Gothic"/>
                <a:cs typeface="Century Gothic"/>
                <a:sym typeface="Century Gothic"/>
              </a:rPr>
              <a:t>: Read the sentences below. Circle the ones that are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run-on sentences.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Ben forgot his sunscreen, and he got a sunburn.</a:t>
            </a:r>
          </a:p>
          <a:p>
            <a:pPr marL="342900" lvl="0" indent="-342900" algn="l" rtl="0">
              <a:spcBef>
                <a:spcPts val="0"/>
              </a:spcBef>
              <a:spcAft>
                <a:spcPts val="0"/>
              </a:spcAft>
              <a:buClr>
                <a:schemeClr val="dk1"/>
              </a:buClr>
              <a:buSzPct val="100000"/>
              <a:buFont typeface="+mj-lt"/>
              <a:buAutoNum type="arabicPeriod"/>
            </a:pP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Lions are scary animals, they can kill people.</a:t>
            </a:r>
          </a:p>
          <a:p>
            <a:pPr marL="342900" lvl="0" indent="-342900" algn="l" rtl="0">
              <a:spcBef>
                <a:spcPts val="0"/>
              </a:spcBef>
              <a:spcAft>
                <a:spcPts val="0"/>
              </a:spcAft>
              <a:buClr>
                <a:schemeClr val="dk1"/>
              </a:buClr>
              <a:buSzPct val="100000"/>
              <a:buFont typeface="+mj-lt"/>
              <a:buAutoNum type="arabicPeriod"/>
            </a:pP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While they were walking around the lake, they saw six ducks.</a:t>
            </a:r>
          </a:p>
          <a:p>
            <a:pPr marL="342900" lvl="0" indent="-342900" algn="l" rtl="0">
              <a:spcBef>
                <a:spcPts val="0"/>
              </a:spcBef>
              <a:spcAft>
                <a:spcPts val="0"/>
              </a:spcAft>
              <a:buClr>
                <a:schemeClr val="dk1"/>
              </a:buClr>
              <a:buSzPct val="100000"/>
              <a:buFont typeface="+mj-lt"/>
              <a:buAutoNum type="arabicPeriod"/>
            </a:pP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Because he was hungry, he ordered a cheese pizza.</a:t>
            </a:r>
          </a:p>
          <a:p>
            <a:pPr marL="342900" lvl="0" indent="-342900" algn="l" rtl="0">
              <a:spcBef>
                <a:spcPts val="0"/>
              </a:spcBef>
              <a:spcAft>
                <a:spcPts val="0"/>
              </a:spcAft>
              <a:buClr>
                <a:schemeClr val="dk1"/>
              </a:buClr>
              <a:buSzPct val="100000"/>
              <a:buFont typeface="+mj-lt"/>
              <a:buAutoNum type="arabicPeriod"/>
            </a:pP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He ordered a cheese pizza, when it came he ate all of it.</a:t>
            </a:r>
          </a:p>
          <a:p>
            <a:pPr marL="342900" lvl="0" indent="-342900" algn="l" rtl="0">
              <a:spcBef>
                <a:spcPts val="0"/>
              </a:spcBef>
              <a:spcAft>
                <a:spcPts val="0"/>
              </a:spcAft>
              <a:buClr>
                <a:schemeClr val="dk1"/>
              </a:buClr>
              <a:buSzPct val="100000"/>
              <a:buFont typeface="+mj-lt"/>
              <a:buAutoNum type="arabicPeriod"/>
            </a:pP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Brent fakes the point guard out, he shoots a basket, he scores the winning points for his team.</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lang="en" b="1" i="1"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b="1" i="1" dirty="0">
                <a:solidFill>
                  <a:schemeClr val="dk1"/>
                </a:solidFill>
                <a:latin typeface="Century Gothic" panose="020B0502020202020204" pitchFamily="34" charset="0"/>
              </a:rPr>
              <a:t>Now choose three of the above that were not complete sentences. Rewrite them below to make them into complete sentences. You may need to change, delete, or add words and/or punctuation.</a:t>
            </a:r>
            <a:endParaRPr b="1" i="1" dirty="0">
              <a:solidFill>
                <a:schemeClr val="dk1"/>
              </a:solidFill>
              <a:latin typeface="Century Gothic" panose="020B0502020202020204" pitchFamily="34" charset="0"/>
            </a:endParaRPr>
          </a:p>
          <a:p>
            <a:pPr marL="0" lvl="0" indent="0" algn="l" rtl="0">
              <a:spcBef>
                <a:spcPts val="0"/>
              </a:spcBef>
              <a:spcAft>
                <a:spcPts val="0"/>
              </a:spcAft>
              <a:buNone/>
            </a:pPr>
            <a:endParaRPr sz="1800" dirty="0"/>
          </a:p>
        </p:txBody>
      </p:sp>
      <p:pic>
        <p:nvPicPr>
          <p:cNvPr id="5"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2" name="Google Shape;302;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talk about complete sentences </a:t>
            </a:r>
            <a:endParaRPr sz="3400" dirty="0">
              <a:latin typeface="Century Gothic"/>
              <a:ea typeface="Century Gothic"/>
              <a:cs typeface="Century Gothic"/>
              <a:sym typeface="Century Gothic"/>
            </a:endParaRPr>
          </a:p>
        </p:txBody>
      </p:sp>
      <p:sp>
        <p:nvSpPr>
          <p:cNvPr id="303" name="Google Shape;303;p4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3000" dirty="0"/>
              <a:t>T</a:t>
            </a:r>
            <a:r>
              <a:rPr lang="en" sz="2400" dirty="0"/>
              <a:t>urn and talk:</a:t>
            </a:r>
            <a:endParaRPr sz="2400" dirty="0"/>
          </a:p>
          <a:p>
            <a:pPr marL="0" lvl="0" indent="0" algn="l" rtl="0">
              <a:lnSpc>
                <a:spcPct val="115000"/>
              </a:lnSpc>
              <a:spcBef>
                <a:spcPts val="0"/>
              </a:spcBef>
              <a:spcAft>
                <a:spcPts val="0"/>
              </a:spcAft>
              <a:buNone/>
            </a:pPr>
            <a:endParaRPr sz="2400" dirty="0"/>
          </a:p>
          <a:p>
            <a:pPr marL="0" lvl="0" indent="0" algn="l" rtl="0">
              <a:lnSpc>
                <a:spcPct val="115000"/>
              </a:lnSpc>
              <a:spcBef>
                <a:spcPts val="0"/>
              </a:spcBef>
              <a:spcAft>
                <a:spcPts val="0"/>
              </a:spcAft>
              <a:buNone/>
            </a:pPr>
            <a:r>
              <a:rPr lang="en" sz="2400" dirty="0"/>
              <a:t>Which learning target does the </a:t>
            </a:r>
            <a:r>
              <a:rPr lang="en" sz="2400" b="1" dirty="0"/>
              <a:t>Complete Sentences Practice worksheet</a:t>
            </a:r>
            <a:r>
              <a:rPr lang="en" sz="2400" dirty="0"/>
              <a:t> address? How will this practice make you a better writer?</a:t>
            </a:r>
            <a:r>
              <a:rPr lang="en" sz="2400" dirty="0">
                <a:latin typeface="Times New Roman"/>
                <a:ea typeface="Times New Roman"/>
                <a:cs typeface="Times New Roman"/>
                <a:sym typeface="Times New Roman"/>
              </a:rPr>
              <a:t> </a:t>
            </a:r>
            <a:endParaRPr sz="2400" dirty="0"/>
          </a:p>
          <a:p>
            <a:pPr marL="0" lvl="0" indent="0" algn="l" rtl="0">
              <a:lnSpc>
                <a:spcPct val="115000"/>
              </a:lnSpc>
              <a:spcBef>
                <a:spcPts val="0"/>
              </a:spcBef>
              <a:spcAft>
                <a:spcPts val="0"/>
              </a:spcAft>
              <a:buNone/>
            </a:pPr>
            <a:endParaRPr sz="3000" dirty="0"/>
          </a:p>
          <a:p>
            <a:pPr marL="0" lvl="0" indent="0" algn="l" rtl="0">
              <a:spcBef>
                <a:spcPts val="800"/>
              </a:spcBef>
              <a:spcAft>
                <a:spcPts val="0"/>
              </a:spcAft>
              <a:buNone/>
            </a:pPr>
            <a:endParaRPr sz="3000" dirty="0"/>
          </a:p>
        </p:txBody>
      </p:sp>
      <p:pic>
        <p:nvPicPr>
          <p:cNvPr id="305" name="Google Shape;305;p47"/>
          <p:cNvPicPr preferRelativeResize="0"/>
          <p:nvPr/>
        </p:nvPicPr>
        <p:blipFill>
          <a:blip r:embed="rId3">
            <a:alphaModFix/>
          </a:blip>
          <a:stretch>
            <a:fillRect/>
          </a:stretch>
        </p:blipFill>
        <p:spPr>
          <a:xfrm>
            <a:off x="8418075" y="4378927"/>
            <a:ext cx="572700" cy="572700"/>
          </a:xfrm>
          <a:prstGeom prst="rect">
            <a:avLst/>
          </a:prstGeom>
          <a:noFill/>
          <a:ln>
            <a:noFill/>
          </a:ln>
        </p:spPr>
      </p:pic>
      <p:pic>
        <p:nvPicPr>
          <p:cNvPr id="7" name="Google Shape;169;p29"/>
          <p:cNvPicPr preferRelativeResize="0"/>
          <p:nvPr/>
        </p:nvPicPr>
        <p:blipFill>
          <a:blip r:embed="rId4">
            <a:alphaModFix/>
          </a:blip>
          <a:stretch>
            <a:fillRect/>
          </a:stretch>
        </p:blipFill>
        <p:spPr>
          <a:xfrm>
            <a:off x="8186057" y="82879"/>
            <a:ext cx="861816" cy="102527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11" name="Google Shape;311;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312" name="Google Shape;312;p48"/>
          <p:cNvSpPr txBox="1">
            <a:spLocks noGrp="1"/>
          </p:cNvSpPr>
          <p:nvPr>
            <p:ph type="body" idx="1"/>
          </p:nvPr>
        </p:nvSpPr>
        <p:spPr>
          <a:xfrm>
            <a:off x="311700" y="1292725"/>
            <a:ext cx="80502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600" dirty="0"/>
          </a:p>
          <a:p>
            <a:pPr marL="0" lvl="0" indent="0" algn="ctr" rtl="0">
              <a:spcBef>
                <a:spcPts val="800"/>
              </a:spcBef>
              <a:spcAft>
                <a:spcPts val="0"/>
              </a:spcAft>
              <a:buNone/>
            </a:pPr>
            <a:r>
              <a:rPr lang="en" sz="3600" dirty="0"/>
              <a:t>Finish </a:t>
            </a:r>
            <a:r>
              <a:rPr lang="en" sz="3600" b="1" dirty="0"/>
              <a:t>Complete Sentences Practice worksheet</a:t>
            </a:r>
            <a:endParaRPr sz="3600" b="1" dirty="0"/>
          </a:p>
        </p:txBody>
      </p:sp>
      <p:pic>
        <p:nvPicPr>
          <p:cNvPr id="6"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19" name="Google Shape;319;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20" name="Google Shape;320;p49"/>
          <p:cNvGraphicFramePr/>
          <p:nvPr/>
        </p:nvGraphicFramePr>
        <p:xfrm>
          <a:off x="577191" y="1248212"/>
          <a:ext cx="7989600" cy="3230175"/>
        </p:xfrm>
        <a:graphic>
          <a:graphicData uri="http://schemas.openxmlformats.org/drawingml/2006/table">
            <a:tbl>
              <a:tblPr firstRow="1" bandRow="1">
                <a:noFill/>
                <a:tableStyleId>{E0996565-9C82-4687-8FE7-9CCF924069F3}</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554045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6</a:t>
            </a:r>
            <a:endParaRPr sz="600" i="1" dirty="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a:t>
            </a:r>
            <a:r>
              <a:rPr lang="en" sz="1800" b="1" dirty="0">
                <a:solidFill>
                  <a:schemeClr val="dk1"/>
                </a:solidFill>
                <a:latin typeface="Century Gothic"/>
                <a:ea typeface="Century Gothic"/>
                <a:cs typeface="Century Gothic"/>
                <a:sym typeface="Century Gothic"/>
              </a:rPr>
              <a:t>Excerpt 4 Text and Questions: The Fight with Covey</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the </a:t>
            </a:r>
            <a:r>
              <a:rPr lang="en" sz="2400" b="1" dirty="0">
                <a:latin typeface="Century Gothic"/>
                <a:ea typeface="Century Gothic"/>
                <a:cs typeface="Century Gothic"/>
                <a:sym typeface="Century Gothic"/>
              </a:rPr>
              <a:t>Second Read questions of Excerpt 4</a:t>
            </a:r>
            <a:r>
              <a:rPr lang="en-US" sz="2400" b="1" dirty="0">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Use the Storyteller’s Toolbox</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complete sentences.</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11700" y="414328"/>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Excerpt 4 </a:t>
            </a:r>
            <a:endParaRPr sz="3000" dirty="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r>
              <a:rPr lang="en" sz="2400" dirty="0"/>
              <a:t>With a seat partner, review your answers to </a:t>
            </a:r>
            <a:r>
              <a:rPr lang="en" sz="2400" b="1" dirty="0"/>
              <a:t>Excerpt 4 Text and Questions:  The Fight with Covey</a:t>
            </a:r>
            <a:r>
              <a:rPr lang="en" sz="2400" dirty="0"/>
              <a:t>.</a:t>
            </a:r>
            <a:endParaRPr sz="2400" dirty="0"/>
          </a:p>
          <a:p>
            <a:pPr marL="0" lvl="0" indent="0" algn="l" rtl="0">
              <a:lnSpc>
                <a:spcPct val="145454"/>
              </a:lnSpc>
              <a:spcBef>
                <a:spcPts val="0"/>
              </a:spcBef>
              <a:spcAft>
                <a:spcPts val="0"/>
              </a:spcAft>
              <a:buClr>
                <a:schemeClr val="dk1"/>
              </a:buClr>
              <a:buSzPts val="1100"/>
              <a:buFont typeface="Arial"/>
              <a:buNone/>
            </a:pPr>
            <a:endParaRPr sz="1800" dirty="0"/>
          </a:p>
          <a:p>
            <a:pPr marL="457200" lvl="0" indent="0" algn="l" rtl="0">
              <a:lnSpc>
                <a:spcPct val="145454"/>
              </a:lnSpc>
              <a:spcBef>
                <a:spcPts val="0"/>
              </a:spcBef>
              <a:spcAft>
                <a:spcPts val="0"/>
              </a:spcAft>
              <a:buNone/>
            </a:pPr>
            <a:endParaRPr sz="1800"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6"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3" name="Google Shape;183;p31"/>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Paragraphs 1 and 2</a:t>
            </a:r>
            <a:endParaRPr sz="3000">
              <a:latin typeface="Century Gothic"/>
              <a:ea typeface="Century Gothic"/>
              <a:cs typeface="Century Gothic"/>
              <a:sym typeface="Century Gothic"/>
            </a:endParaRPr>
          </a:p>
        </p:txBody>
      </p:sp>
      <p:graphicFrame>
        <p:nvGraphicFramePr>
          <p:cNvPr id="185" name="Google Shape;185;p31"/>
          <p:cNvGraphicFramePr/>
          <p:nvPr>
            <p:extLst>
              <p:ext uri="{D42A27DB-BD31-4B8C-83A1-F6EECF244321}">
                <p14:modId xmlns:p14="http://schemas.microsoft.com/office/powerpoint/2010/main" val="1702394572"/>
              </p:ext>
            </p:extLst>
          </p:nvPr>
        </p:nvGraphicFramePr>
        <p:xfrm>
          <a:off x="113713" y="1000250"/>
          <a:ext cx="8918150" cy="3731175"/>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43625">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645125">
                <a:tc>
                  <a:txBody>
                    <a:bodyPr/>
                    <a:lstStyle/>
                    <a:p>
                      <a:pPr marL="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1</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1000"/>
                        </a:spcBef>
                        <a:spcAft>
                          <a:spcPts val="400"/>
                        </a:spcAft>
                        <a:buNone/>
                      </a:pPr>
                      <a:r>
                        <a:rPr lang="en" b="1">
                          <a:solidFill>
                            <a:schemeClr val="dk1"/>
                          </a:solidFill>
                          <a:latin typeface="Century Gothic"/>
                          <a:ea typeface="Century Gothic"/>
                          <a:cs typeface="Century Gothic"/>
                          <a:sym typeface="Century Gothic"/>
                        </a:rPr>
                        <a:t>Field hand</a:t>
                      </a:r>
                      <a:r>
                        <a:rPr lang="en">
                          <a:solidFill>
                            <a:schemeClr val="dk1"/>
                          </a:solidFill>
                          <a:latin typeface="Century Gothic"/>
                          <a:ea typeface="Century Gothic"/>
                          <a:cs typeface="Century Gothic"/>
                          <a:sym typeface="Century Gothic"/>
                        </a:rPr>
                        <a:t>—someone who works in the fields on a farm</a:t>
                      </a:r>
                      <a:endParaRPr>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742425">
                <a:tc>
                  <a:txBody>
                    <a:bodyPr/>
                    <a:lstStyle/>
                    <a:p>
                      <a:pPr marL="0" lvl="0" indent="0" algn="l" rtl="0">
                        <a:lnSpc>
                          <a:spcPct val="115000"/>
                        </a:lnSpc>
                        <a:spcBef>
                          <a:spcPts val="0"/>
                        </a:spcBef>
                        <a:spcAft>
                          <a:spcPts val="0"/>
                        </a:spcAft>
                        <a:buNone/>
                      </a:pPr>
                      <a:r>
                        <a:rPr lang="en" sz="1200" b="1" dirty="0">
                          <a:latin typeface="Century Gothic"/>
                          <a:ea typeface="Century Gothic"/>
                          <a:cs typeface="Century Gothic"/>
                          <a:sym typeface="Century Gothic"/>
                        </a:rPr>
                        <a:t>Paragraph 2</a:t>
                      </a:r>
                      <a:endParaRPr sz="1200" b="1"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Scarce</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barely</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Endurance</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the capacity to do something difficult for a long time</a:t>
                      </a:r>
                      <a:r>
                        <a:rPr lang="en-US" i="1"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152400" lvl="0" indent="-15240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Saving-fodder time</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the weeks in the year when they were cutting the hay and</a:t>
                      </a:r>
                      <a:endParaRPr i="1" dirty="0">
                        <a:solidFill>
                          <a:schemeClr val="dk1"/>
                        </a:solidFill>
                        <a:latin typeface="Century Gothic"/>
                        <a:ea typeface="Century Gothic"/>
                        <a:cs typeface="Century Gothic"/>
                        <a:sym typeface="Century Gothic"/>
                      </a:endParaRPr>
                    </a:p>
                    <a:p>
                      <a:pPr marL="152400" lvl="0" indent="-152400" algn="l" rtl="0">
                        <a:lnSpc>
                          <a:spcPct val="145454"/>
                        </a:lnSpc>
                        <a:spcBef>
                          <a:spcPts val="0"/>
                        </a:spcBef>
                        <a:spcAft>
                          <a:spcPts val="0"/>
                        </a:spcAft>
                        <a:buNone/>
                      </a:pPr>
                      <a:r>
                        <a:rPr lang="en" i="1" dirty="0">
                          <a:solidFill>
                            <a:schemeClr val="dk1"/>
                          </a:solidFill>
                          <a:latin typeface="Century Gothic"/>
                          <a:ea typeface="Century Gothic"/>
                          <a:cs typeface="Century Gothic"/>
                          <a:sym typeface="Century Gothic"/>
                        </a:rPr>
                        <a:t>storing it for winter.</a:t>
                      </a:r>
                      <a:endParaRPr i="1" dirty="0">
                        <a:solidFill>
                          <a:schemeClr val="dk1"/>
                        </a:solidFill>
                        <a:latin typeface="Century Gothic"/>
                        <a:ea typeface="Century Gothic"/>
                        <a:cs typeface="Century Gothic"/>
                        <a:sym typeface="Century Gothic"/>
                      </a:endParaRPr>
                    </a:p>
                    <a:p>
                      <a:pPr marL="152400" lvl="0" indent="-152400" algn="l" rtl="0">
                        <a:lnSpc>
                          <a:spcPct val="145454"/>
                        </a:lnSpc>
                        <a:spcBef>
                          <a:spcPts val="0"/>
                        </a:spcBef>
                        <a:spcAft>
                          <a:spcPts val="0"/>
                        </a:spcAft>
                        <a:buNone/>
                      </a:pPr>
                      <a:endParaRPr sz="600" b="1" dirty="0">
                        <a:solidFill>
                          <a:schemeClr val="dk1"/>
                        </a:solidFill>
                        <a:latin typeface="Century Gothic"/>
                        <a:ea typeface="Century Gothic"/>
                        <a:cs typeface="Century Gothic"/>
                        <a:sym typeface="Century Gothic"/>
                      </a:endParaRPr>
                    </a:p>
                    <a:p>
                      <a:pPr marL="152400" lvl="0" indent="-152400" algn="l" rtl="0">
                        <a:lnSpc>
                          <a:spcPct val="145454"/>
                        </a:lnSpc>
                        <a:spcBef>
                          <a:spcPts val="0"/>
                        </a:spcBef>
                        <a:spcAft>
                          <a:spcPts val="0"/>
                        </a:spcAft>
                        <a:buNone/>
                      </a:pPr>
                      <a:r>
                        <a:rPr lang="en" b="1" dirty="0">
                          <a:solidFill>
                            <a:schemeClr val="dk1"/>
                          </a:solidFill>
                          <a:latin typeface="Century Gothic"/>
                          <a:ea typeface="Century Gothic"/>
                          <a:cs typeface="Century Gothic"/>
                          <a:sym typeface="Century Gothic"/>
                        </a:rPr>
                        <a:t>1. Why does Douglass say that the slaves were worked up to the point of </a:t>
                      </a:r>
                      <a:r>
                        <a:rPr lang="en" b="1" i="1" dirty="0">
                          <a:solidFill>
                            <a:schemeClr val="dk1"/>
                          </a:solidFill>
                          <a:latin typeface="Century Gothic"/>
                          <a:ea typeface="Century Gothic"/>
                          <a:cs typeface="Century Gothic"/>
                          <a:sym typeface="Century Gothic"/>
                        </a:rPr>
                        <a:t>endurance</a:t>
                      </a:r>
                      <a:r>
                        <a:rPr lang="en" b="1"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152400" lvl="0" indent="-152400" algn="l" rtl="0">
                        <a:lnSpc>
                          <a:spcPct val="145454"/>
                        </a:lnSpc>
                        <a:spcBef>
                          <a:spcPts val="0"/>
                        </a:spcBef>
                        <a:spcAft>
                          <a:spcPts val="0"/>
                        </a:spcAft>
                        <a:buNone/>
                      </a:pPr>
                      <a:r>
                        <a:rPr lang="en" dirty="0">
                          <a:solidFill>
                            <a:schemeClr val="dk1"/>
                          </a:solidFill>
                          <a:latin typeface="Century Gothic"/>
                          <a:ea typeface="Century Gothic"/>
                          <a:cs typeface="Century Gothic"/>
                          <a:sym typeface="Century Gothic"/>
                        </a:rPr>
                        <a:t>   The slaves worked very long hours, with almost no breaks. If they had been worked any harder, they would not have been able to endure it.</a:t>
                      </a:r>
                      <a:endParaRPr i="1" dirty="0">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6"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3</a:t>
            </a:r>
            <a:endParaRPr sz="3000">
              <a:latin typeface="Century Gothic"/>
              <a:ea typeface="Century Gothic"/>
              <a:cs typeface="Century Gothic"/>
              <a:sym typeface="Century Gothic"/>
            </a:endParaRPr>
          </a:p>
        </p:txBody>
      </p:sp>
      <p:graphicFrame>
        <p:nvGraphicFramePr>
          <p:cNvPr id="192" name="Google Shape;192;p32"/>
          <p:cNvGraphicFramePr/>
          <p:nvPr>
            <p:extLst>
              <p:ext uri="{D42A27DB-BD31-4B8C-83A1-F6EECF244321}">
                <p14:modId xmlns:p14="http://schemas.microsoft.com/office/powerpoint/2010/main" val="1766877910"/>
              </p:ext>
            </p:extLst>
          </p:nvPr>
        </p:nvGraphicFramePr>
        <p:xfrm>
          <a:off x="113713" y="1239900"/>
          <a:ext cx="8918150" cy="3222752"/>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294900">
                <a:tc>
                  <a:txBody>
                    <a:bodyPr/>
                    <a:lstStyle/>
                    <a:p>
                      <a:pPr marL="76200" lvl="0" indent="0" algn="l" rtl="0">
                        <a:lnSpc>
                          <a:spcPct val="115000"/>
                        </a:lnSpc>
                        <a:spcBef>
                          <a:spcPts val="0"/>
                        </a:spcBef>
                        <a:spcAft>
                          <a:spcPts val="0"/>
                        </a:spcAft>
                        <a:buNone/>
                      </a:pPr>
                      <a:r>
                        <a:rPr lang="en" sz="1200" b="1" dirty="0">
                          <a:solidFill>
                            <a:srgbClr val="FFFFFF"/>
                          </a:solidFill>
                          <a:latin typeface="Century Gothic" panose="020B0502020202020204" pitchFamily="34" charset="0"/>
                          <a:ea typeface="Georgia"/>
                          <a:cs typeface="Georgia"/>
                          <a:sym typeface="Georgia"/>
                        </a:rPr>
                        <a:t>Questions</a:t>
                      </a:r>
                      <a:endParaRPr sz="12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5536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3</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15900" lvl="0" indent="-21590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2. What does it mean to “urge us on with ... the whip?”</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a:solidFill>
                            <a:schemeClr val="dk1"/>
                          </a:solidFill>
                          <a:latin typeface="Century Gothic"/>
                          <a:ea typeface="Century Gothic"/>
                          <a:cs typeface="Century Gothic"/>
                          <a:sym typeface="Century Gothic"/>
                        </a:rPr>
                        <a:t>     To make the slaves work harder by whipping them.</a:t>
                      </a:r>
                      <a:endParaRPr>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endParaRPr sz="600">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Faculty</a:t>
                      </a:r>
                      <a:r>
                        <a:rPr lang="en">
                          <a:solidFill>
                            <a:schemeClr val="dk1"/>
                          </a:solidFill>
                          <a:latin typeface="Century Gothic"/>
                          <a:ea typeface="Century Gothic"/>
                          <a:cs typeface="Century Gothic"/>
                          <a:sym typeface="Century Gothic"/>
                        </a:rPr>
                        <a:t>—ability</a:t>
                      </a:r>
                      <a:endParaRPr>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 b="1">
                          <a:latin typeface="Century Gothic"/>
                          <a:ea typeface="Century Gothic"/>
                          <a:cs typeface="Century Gothic"/>
                          <a:sym typeface="Century Gothic"/>
                        </a:rPr>
                        <a:t>Cunning</a:t>
                      </a:r>
                      <a:r>
                        <a:rPr lang="en">
                          <a:latin typeface="Century Gothic"/>
                          <a:ea typeface="Century Gothic"/>
                          <a:cs typeface="Century Gothic"/>
                          <a:sym typeface="Century Gothic"/>
                        </a:rPr>
                        <a:t>—cleverness in deceiving other people</a:t>
                      </a:r>
                      <a:endParaRPr b="1">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 b="1">
                          <a:latin typeface="Century Gothic"/>
                          <a:ea typeface="Century Gothic"/>
                          <a:cs typeface="Century Gothic"/>
                          <a:sym typeface="Century Gothic"/>
                        </a:rPr>
                        <a:t>Detection</a:t>
                      </a:r>
                      <a:r>
                        <a:rPr lang="en">
                          <a:latin typeface="Century Gothic"/>
                          <a:ea typeface="Century Gothic"/>
                          <a:cs typeface="Century Gothic"/>
                          <a:sym typeface="Century Gothic"/>
                        </a:rPr>
                        <a:t>—being seen</a:t>
                      </a:r>
                      <a:endParaRPr>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600">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b="1">
                          <a:latin typeface="Century Gothic"/>
                          <a:ea typeface="Century Gothic"/>
                          <a:cs typeface="Century Gothic"/>
                          <a:sym typeface="Century Gothic"/>
                        </a:rPr>
                        <a:t>3.  How did Covey make sure that the slaves were working hard all the time?</a:t>
                      </a:r>
                      <a:endParaRPr b="1">
                        <a:latin typeface="Century Gothic"/>
                        <a:ea typeface="Century Gothic"/>
                        <a:cs typeface="Century Gothic"/>
                        <a:sym typeface="Century Gothic"/>
                      </a:endParaRPr>
                    </a:p>
                    <a:p>
                      <a:pPr marL="215900" lvl="0" indent="0" algn="l" rtl="0">
                        <a:lnSpc>
                          <a:spcPct val="145454"/>
                        </a:lnSpc>
                        <a:spcBef>
                          <a:spcPts val="0"/>
                        </a:spcBef>
                        <a:spcAft>
                          <a:spcPts val="0"/>
                        </a:spcAft>
                        <a:buNone/>
                      </a:pPr>
                      <a:r>
                        <a:rPr lang="en">
                          <a:latin typeface="Century Gothic"/>
                          <a:ea typeface="Century Gothic"/>
                          <a:cs typeface="Century Gothic"/>
                          <a:sym typeface="Century Gothic"/>
                        </a:rPr>
                        <a:t>He snuck around and watched them secretly, then jumped out. They always  thought he might be watching, even if they could not see him.</a:t>
                      </a:r>
                      <a:endParaRPr sz="110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8" name="Google Shape;198;p33"/>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4 </a:t>
            </a:r>
            <a:endParaRPr sz="3000">
              <a:latin typeface="Century Gothic"/>
              <a:ea typeface="Century Gothic"/>
              <a:cs typeface="Century Gothic"/>
              <a:sym typeface="Century Gothic"/>
            </a:endParaRPr>
          </a:p>
        </p:txBody>
      </p:sp>
      <p:graphicFrame>
        <p:nvGraphicFramePr>
          <p:cNvPr id="200" name="Google Shape;200;p33"/>
          <p:cNvGraphicFramePr/>
          <p:nvPr>
            <p:extLst>
              <p:ext uri="{D42A27DB-BD31-4B8C-83A1-F6EECF244321}">
                <p14:modId xmlns:p14="http://schemas.microsoft.com/office/powerpoint/2010/main" val="4064083473"/>
              </p:ext>
            </p:extLst>
          </p:nvPr>
        </p:nvGraphicFramePr>
        <p:xfrm>
          <a:off x="113713" y="1239900"/>
          <a:ext cx="8918150" cy="3485436"/>
        </p:xfrm>
        <a:graphic>
          <a:graphicData uri="http://schemas.openxmlformats.org/drawingml/2006/table">
            <a:tbl>
              <a:tblPr>
                <a:noFill/>
                <a:tableStyleId>{6F56ED62-92F8-45B2-A0E9-C315987322BC}</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289975">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316247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4</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00000"/>
                        </a:lnSpc>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Dregs</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the last, usually not very good tasting, sips of a drink</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Breaking</a:t>
                      </a:r>
                      <a:r>
                        <a:rPr lang="en" dirty="0">
                          <a:solidFill>
                            <a:schemeClr val="dk1"/>
                          </a:solidFill>
                          <a:latin typeface="Century Gothic"/>
                          <a:ea typeface="Century Gothic"/>
                          <a:cs typeface="Century Gothic"/>
                          <a:sym typeface="Century Gothic"/>
                        </a:rPr>
                        <a:t>—crushing his spirit and defiance</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b="1" dirty="0">
                          <a:solidFill>
                            <a:schemeClr val="dk1"/>
                          </a:solidFill>
                          <a:latin typeface="Century Gothic"/>
                          <a:ea typeface="Century Gothic"/>
                          <a:cs typeface="Century Gothic"/>
                          <a:sym typeface="Century Gothic"/>
                        </a:rPr>
                        <a:t>Languished</a:t>
                      </a:r>
                      <a:r>
                        <a:rPr lang="en" dirty="0">
                          <a:solidFill>
                            <a:schemeClr val="dk1"/>
                          </a:solidFill>
                          <a:latin typeface="Century Gothic"/>
                          <a:ea typeface="Century Gothic"/>
                          <a:cs typeface="Century Gothic"/>
                          <a:sym typeface="Century Gothic"/>
                        </a:rPr>
                        <a:t>: </a:t>
                      </a:r>
                      <a:r>
                        <a:rPr lang="en" i="1" dirty="0">
                          <a:solidFill>
                            <a:schemeClr val="dk1"/>
                          </a:solidFill>
                          <a:latin typeface="Century Gothic"/>
                          <a:ea typeface="Century Gothic"/>
                          <a:cs typeface="Century Gothic"/>
                          <a:sym typeface="Century Gothic"/>
                        </a:rPr>
                        <a:t>did poorly</a:t>
                      </a:r>
                      <a:endParaRPr i="1" dirty="0">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Clr>
                          <a:schemeClr val="dk1"/>
                        </a:buClr>
                        <a:buSzPts val="1100"/>
                        <a:buFont typeface="Arial"/>
                        <a:buNone/>
                      </a:pPr>
                      <a:endParaRPr sz="600" i="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4. The word </a:t>
                      </a:r>
                      <a:r>
                        <a:rPr lang="en" b="1" i="1" dirty="0">
                          <a:solidFill>
                            <a:schemeClr val="dk1"/>
                          </a:solidFill>
                          <a:latin typeface="Century Gothic"/>
                          <a:ea typeface="Century Gothic"/>
                          <a:cs typeface="Century Gothic"/>
                          <a:sym typeface="Century Gothic"/>
                        </a:rPr>
                        <a:t>disposition</a:t>
                      </a:r>
                      <a:r>
                        <a:rPr lang="en" b="1" dirty="0">
                          <a:solidFill>
                            <a:schemeClr val="dk1"/>
                          </a:solidFill>
                          <a:latin typeface="Century Gothic"/>
                          <a:ea typeface="Century Gothic"/>
                          <a:cs typeface="Century Gothic"/>
                          <a:sym typeface="Century Gothic"/>
                        </a:rPr>
                        <a:t> means tendency or frame of mind. What prefix does it use? What root?</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Prefix: dis</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Root: pos</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Brute</a:t>
                      </a:r>
                      <a:r>
                        <a:rPr lang="en" dirty="0">
                          <a:solidFill>
                            <a:schemeClr val="dk1"/>
                          </a:solidFill>
                          <a:latin typeface="Century Gothic"/>
                          <a:ea typeface="Century Gothic"/>
                          <a:cs typeface="Century Gothic"/>
                          <a:sym typeface="Century Gothic"/>
                        </a:rPr>
                        <a:t>—</a:t>
                      </a:r>
                      <a:r>
                        <a:rPr lang="en" i="1" dirty="0">
                          <a:solidFill>
                            <a:schemeClr val="dk1"/>
                          </a:solidFill>
                          <a:latin typeface="Century Gothic"/>
                          <a:ea typeface="Century Gothic"/>
                          <a:cs typeface="Century Gothic"/>
                          <a:sym typeface="Century Gothic"/>
                        </a:rPr>
                        <a:t>a beast</a:t>
                      </a:r>
                      <a:endParaRPr i="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endParaRPr sz="600" dirty="0">
                        <a:solidFill>
                          <a:schemeClr val="dk1"/>
                        </a:solidFill>
                        <a:latin typeface="Century Gothic"/>
                        <a:ea typeface="Century Gothic"/>
                        <a:cs typeface="Century Gothic"/>
                        <a:sym typeface="Century Gothic"/>
                      </a:endParaRPr>
                    </a:p>
                    <a:p>
                      <a:pPr marL="152400" lvl="0" indent="-165100" algn="l" rtl="0">
                        <a:lnSpc>
                          <a:spcPct val="145454"/>
                        </a:lnSpc>
                        <a:spcBef>
                          <a:spcPts val="0"/>
                        </a:spcBef>
                        <a:spcAft>
                          <a:spcPts val="0"/>
                        </a:spcAft>
                        <a:buClr>
                          <a:schemeClr val="dk1"/>
                        </a:buClr>
                        <a:buSzPts val="1100"/>
                        <a:buFont typeface="Arial"/>
                        <a:buNone/>
                      </a:pPr>
                      <a:r>
                        <a:rPr lang="en" b="1" dirty="0">
                          <a:solidFill>
                            <a:schemeClr val="dk1"/>
                          </a:solidFill>
                          <a:latin typeface="Century Gothic"/>
                          <a:ea typeface="Century Gothic"/>
                          <a:cs typeface="Century Gothic"/>
                          <a:sym typeface="Century Gothic"/>
                        </a:rPr>
                        <a:t> 5. How did working for Covey affect Douglass</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It affected him very badly: he stopped reading and thinking and lost hope.</a:t>
                      </a:r>
                      <a:endParaRPr sz="1100"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9;p29"/>
          <p:cNvPicPr preferRelativeResize="0"/>
          <p:nvPr/>
        </p:nvPicPr>
        <p:blipFill>
          <a:blip r:embed="rId3">
            <a:alphaModFix/>
          </a:blip>
          <a:stretch>
            <a:fillRect/>
          </a:stretch>
        </p:blipFill>
        <p:spPr>
          <a:xfrm>
            <a:off x="8186057" y="82879"/>
            <a:ext cx="861816" cy="102527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28F39A-7FDB-4561-AF0C-D2D2873E13F0}"/>
</file>

<file path=customXml/itemProps2.xml><?xml version="1.0" encoding="utf-8"?>
<ds:datastoreItem xmlns:ds="http://schemas.openxmlformats.org/officeDocument/2006/customXml" ds:itemID="{4BCD5DC7-3327-4CD2-8BEC-5042D254B56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FFE58B2-D263-4B72-ADAF-DA58B04C208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TotalTime>
  <Words>5589</Words>
  <Application>Microsoft Office PowerPoint</Application>
  <PresentationFormat>On-screen Show (16:9)</PresentationFormat>
  <Paragraphs>652</Paragraphs>
  <Slides>26</Slides>
  <Notes>25</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Simple Light</vt:lpstr>
      <vt:lpstr>Office Theme</vt:lpstr>
      <vt:lpstr>PowerPoint Presentation</vt:lpstr>
      <vt:lpstr>PowerPoint Presentation</vt:lpstr>
      <vt:lpstr>PowerPoint Presentation</vt:lpstr>
      <vt:lpstr>Grade 7: Module 3:  Unit 2: Lesson 6</vt:lpstr>
      <vt:lpstr>PowerPoint Presentation</vt:lpstr>
      <vt:lpstr>Let’s review Excerpt 4 </vt:lpstr>
      <vt:lpstr>Let’s review Paragraphs 1 and 2</vt:lpstr>
      <vt:lpstr>Let’s review Paragraph 3</vt:lpstr>
      <vt:lpstr>Let’s review Paragraph 4 </vt:lpstr>
      <vt:lpstr>Let’s review Paragraph 5</vt:lpstr>
      <vt:lpstr>Let’s review Paragraph 6</vt:lpstr>
      <vt:lpstr>Let’s review Paragraph 7</vt:lpstr>
      <vt:lpstr>Let’s review Paragraph 8</vt:lpstr>
      <vt:lpstr>Let’s review Paragraph 9 </vt:lpstr>
      <vt:lpstr>Let’s review Paragraph 10</vt:lpstr>
      <vt:lpstr>Let’s review Paragraph 11 </vt:lpstr>
      <vt:lpstr>Let’s review Paragraph 12 </vt:lpstr>
      <vt:lpstr>Let’s Think-Pair-Share about Paragraph 5</vt:lpstr>
      <vt:lpstr>Let’s review the Storyteller’s Anchor Chart</vt:lpstr>
      <vt:lpstr>Let’s review Anatomy of a Sentence anchor chart</vt:lpstr>
      <vt:lpstr>Let’s practice by correcting sentences</vt:lpstr>
      <vt:lpstr>Let’s practice by correcting sentences</vt:lpstr>
      <vt:lpstr>Let’s talk about complete sentences </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13</cp:revision>
  <dcterms:modified xsi:type="dcterms:W3CDTF">2019-03-25T19:30:25Z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