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3.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4.xml" ContentType="application/vnd.openxmlformats-officedocument.presentationml.slideLayout+xml"/>
  <Override PartName="/ppt/slideLayouts/slideLayout22.xml" ContentType="application/vnd.openxmlformats-officedocument.presentationml.slideLayout+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1.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2" r:id="rId1"/>
    <p:sldMasterId id="2147483673"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D72ECC93-7156-4BC5-91AE-9CD426AC26CD}">
  <a:tblStyle styleId="{D72ECC93-7156-4BC5-91AE-9CD426AC26CD}"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C6C5955-D3F3-404E-8FB4-2AC4B5804C26}"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9AF8AE6-27E1-4D6D-B6DF-86EBDC1DD41D}"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2397" autoAdjust="0"/>
  </p:normalViewPr>
  <p:slideViewPr>
    <p:cSldViewPr snapToGrid="0" snapToObjects="1">
      <p:cViewPr varScale="1">
        <p:scale>
          <a:sx n="80" d="100"/>
          <a:sy n="80" d="100"/>
        </p:scale>
        <p:origin x="-1152" y="-104"/>
      </p:cViewPr>
      <p:guideLst>
        <p:guide orient="horz" pos="2160"/>
        <p:guide pos="3840"/>
      </p:guideLst>
    </p:cSldViewPr>
  </p:slideViewPr>
  <p:notesTextViewPr>
    <p:cViewPr>
      <p:scale>
        <a:sx n="1" d="1"/>
        <a:sy n="1" d="1"/>
      </p:scale>
      <p:origin x="0" y="272"/>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esProps" Target="pres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interSettings" Target="printerSettings/printerSettings1.bin"/><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26929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SzPts val="1200"/>
              <a:buFont typeface="Calibri"/>
              <a:buChar char="●"/>
            </a:pPr>
            <a:r>
              <a:rPr lang="en-US" dirty="0"/>
              <a:t>The purpose of this lesson is for students to learn how to paraphrase. Students work extensively with paraphrasing throughout the remainder of this unit. The </a:t>
            </a:r>
            <a:r>
              <a:rPr lang="en-US" b="1" dirty="0"/>
              <a:t>Researcher’s Notebook </a:t>
            </a:r>
            <a:r>
              <a:rPr lang="en-US" dirty="0"/>
              <a:t>provides students with sentence stems to help them be successful with this academic skill. </a:t>
            </a:r>
            <a:endParaRPr dirty="0"/>
          </a:p>
          <a:p>
            <a:pPr marL="457200" marR="0" lvl="0" indent="-304800" algn="l" rtl="0">
              <a:lnSpc>
                <a:spcPct val="100000"/>
              </a:lnSpc>
              <a:spcBef>
                <a:spcPts val="0"/>
              </a:spcBef>
              <a:spcAft>
                <a:spcPts val="0"/>
              </a:spcAft>
              <a:buSzPts val="1200"/>
              <a:buFont typeface="Calibri"/>
              <a:buChar char="●"/>
            </a:pPr>
            <a:r>
              <a:rPr lang="en-US" dirty="0"/>
              <a:t>Because they are reading for very specific pieces of information in each text instead of reading to understand the whole, they will not be providing an overall summary of the texts. Instead they will be synthesizing what they learned from various sources in Part III of the </a:t>
            </a:r>
            <a:r>
              <a:rPr lang="en-US" b="1" dirty="0"/>
              <a:t>Researcher’s Notebook</a:t>
            </a:r>
            <a:r>
              <a:rPr lang="en-US" dirty="0"/>
              <a:t>, as well as the </a:t>
            </a:r>
            <a:r>
              <a:rPr lang="en-US" b="1" dirty="0"/>
              <a:t>End of Unit 3 Assessment </a:t>
            </a:r>
            <a:r>
              <a:rPr lang="en-US" dirty="0"/>
              <a:t>and the final performance task</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In this lesson, students begin their research project. They begin with Step 1 on the </a:t>
            </a:r>
            <a:r>
              <a:rPr lang="en-US" b="1" dirty="0"/>
              <a:t>Researcher’s Roadmap </a:t>
            </a:r>
            <a:r>
              <a:rPr lang="en-US" dirty="0"/>
              <a:t>and build some background knowledge about the garment industry by reading a short article. While they read, they learn the basics of paraphrasing</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Then students add what they have learned to their </a:t>
            </a:r>
            <a:r>
              <a:rPr lang="en-US" b="1" dirty="0"/>
              <a:t>Researcher’s Notebook</a:t>
            </a:r>
            <a:r>
              <a:rPr lang="en-US" dirty="0"/>
              <a:t>. Finally, building on their practice in Lesson 2, they generate effective supporting research questions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This lesson, like Lessons 2 and 4, begins with teacher modeling before students work more independently. Pay careful attention to how you model as it will impact student work.</a:t>
            </a:r>
            <a:endParaRPr dirty="0"/>
          </a:p>
          <a:p>
            <a:pPr marL="457200" marR="0" lvl="0" indent="0" algn="l" rtl="0">
              <a:lnSpc>
                <a:spcPct val="100000"/>
              </a:lnSpc>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0ea848b71_0_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g40ea848b71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18-20 </a:t>
            </a:r>
            <a:r>
              <a:rPr lang="en-US" b="1" i="0" u="none" strike="noStrike" cap="none" dirty="0">
                <a:solidFill>
                  <a:schemeClr val="dk1"/>
                </a:solidFill>
              </a:rPr>
              <a:t>minutes (</a:t>
            </a:r>
            <a:r>
              <a:rPr lang="en-US" b="1" dirty="0"/>
              <a:t>this slide, 2-4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3 of 6</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Reading Source</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Hearing a complex text read slowly, fluently, and without interruption or explanation promotes fluency and comprehension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dirty="0"/>
          </a:p>
          <a:p>
            <a:pPr marL="457200" marR="0" lvl="0" indent="-304800" algn="l" rtl="0">
              <a:lnSpc>
                <a:spcPct val="100000"/>
              </a:lnSpc>
              <a:spcBef>
                <a:spcPts val="0"/>
              </a:spcBef>
              <a:spcAft>
                <a:spcPts val="0"/>
              </a:spcAft>
              <a:buSzPts val="1200"/>
              <a:buFont typeface="Calibri"/>
              <a:buChar char="●"/>
            </a:pPr>
            <a:r>
              <a:rPr lang="en-US" dirty="0"/>
              <a:t>If you choose to select words to preview, focus on words whose meaning may difficult to determine using context clues from the text. It is important for students to practice using context clues to determine word meaning so that they become more proficient readers.</a:t>
            </a:r>
            <a:endParaRPr dirty="0"/>
          </a:p>
          <a:p>
            <a:pPr marL="457200" marR="0" lvl="0" indent="-304800" algn="l" rtl="0">
              <a:lnSpc>
                <a:spcPct val="100000"/>
              </a:lnSpc>
              <a:spcBef>
                <a:spcPts val="0"/>
              </a:spcBef>
              <a:spcAft>
                <a:spcPts val="0"/>
              </a:spcAft>
              <a:buSzPts val="1200"/>
              <a:buFont typeface="Calibri"/>
              <a:buChar char="●"/>
            </a:pPr>
            <a:r>
              <a:rPr lang="en-US" dirty="0"/>
              <a:t>NOTE: the article does not show an author. We will assume the author’s last name is Kay, as referred to in the Student Look </a:t>
            </a:r>
            <a:r>
              <a:rPr lang="en-US" dirty="0" err="1"/>
              <a:t>fors</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b="1" dirty="0">
              <a:solidFill>
                <a:srgbClr val="000000"/>
              </a:solidFill>
            </a:endParaRPr>
          </a:p>
          <a:p>
            <a:pPr marL="457200" lvl="0" indent="-304800" algn="l" rtl="0">
              <a:lnSpc>
                <a:spcPct val="100000"/>
              </a:lnSpc>
              <a:spcBef>
                <a:spcPts val="0"/>
              </a:spcBef>
              <a:spcAft>
                <a:spcPts val="0"/>
              </a:spcAft>
              <a:buSzPts val="1200"/>
              <a:buFont typeface="Arial"/>
              <a:buAutoNum type="arabicPeriod"/>
            </a:pPr>
            <a:r>
              <a:rPr lang="en-US" dirty="0"/>
              <a:t>Display and </a:t>
            </a:r>
            <a:r>
              <a:rPr lang="en-US" b="0" dirty="0"/>
              <a:t>distribute “Ethical Style: How Is My T-Shirt Made?” (Source 1). </a:t>
            </a:r>
            <a:r>
              <a:rPr lang="en-US" dirty="0"/>
              <a:t>Orient students to the format of the article. They will be writing in the right-hand column and specifically practicing paraphrasing there.</a:t>
            </a:r>
            <a:endParaRPr dirty="0"/>
          </a:p>
          <a:p>
            <a:pPr marL="457200" lvl="0" indent="-304800" algn="l" rtl="0">
              <a:lnSpc>
                <a:spcPct val="100000"/>
              </a:lnSpc>
              <a:spcBef>
                <a:spcPts val="0"/>
              </a:spcBef>
              <a:spcAft>
                <a:spcPts val="0"/>
              </a:spcAft>
              <a:buSzPts val="1200"/>
              <a:buFont typeface="Arial"/>
              <a:buAutoNum type="arabicPeriod"/>
            </a:pPr>
            <a:r>
              <a:rPr lang="en-US" dirty="0"/>
              <a:t>Begin by asking students to read silently in their heads while you read aloud. Pause after the first paragraph and think aloud through the paraphrasing process. See the </a:t>
            </a:r>
            <a:r>
              <a:rPr lang="en-US" b="1" dirty="0"/>
              <a:t>“Ethical Style: How Is My T-Shirt Made?” (Source 1) (for teacher reference)</a:t>
            </a:r>
            <a:r>
              <a:rPr lang="en-US" dirty="0"/>
              <a:t> for an example to guide you in this modeling. Write down what you paraphrased on the copy you are displaying and prompt students to update their copies.</a:t>
            </a:r>
            <a:endParaRPr dirty="0"/>
          </a:p>
          <a:p>
            <a:pPr marL="457200" lvl="0" indent="-304800" algn="l" rtl="0">
              <a:spcBef>
                <a:spcPts val="0"/>
              </a:spcBef>
              <a:spcAft>
                <a:spcPts val="0"/>
              </a:spcAft>
              <a:buClr>
                <a:schemeClr val="dk1"/>
              </a:buClr>
              <a:buSzPts val="1200"/>
              <a:buFont typeface="Calibri"/>
              <a:buAutoNum type="arabicPeriod"/>
            </a:pPr>
            <a:r>
              <a:rPr lang="en-US" dirty="0"/>
              <a:t>Continue to read aloud for Paragraphs 2. Ask students to underline the sentences they think they should pay particular attention to when they are paraphrasing. </a:t>
            </a:r>
            <a:endParaRPr sz="1100" dirty="0">
              <a:latin typeface="Arial"/>
              <a:ea typeface="Arial"/>
              <a:cs typeface="Arial"/>
              <a:sym typeface="Arial"/>
            </a:endParaRPr>
          </a:p>
          <a:p>
            <a:pPr marL="0" lvl="0" indent="0" algn="l" rtl="0">
              <a:lnSpc>
                <a:spcPct val="115000"/>
              </a:lnSpc>
              <a:spcBef>
                <a:spcPts val="0"/>
              </a:spcBef>
              <a:spcAft>
                <a:spcPts val="0"/>
              </a:spcAft>
              <a:buNone/>
            </a:pPr>
            <a:endParaRPr dirty="0">
              <a:solidFill>
                <a:srgbClr val="000000"/>
              </a:solidFill>
            </a:endParaRPr>
          </a:p>
          <a:p>
            <a:pPr marL="0" lvl="0" indent="0" algn="l" rtl="0">
              <a:lnSpc>
                <a:spcPct val="115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Listen for paragraph 1 to paraphrased as something like, </a:t>
            </a:r>
            <a:r>
              <a:rPr lang="en-US" b="0" dirty="0"/>
              <a:t>“Most of the T-shirts we wear in the U.S. are manufactured abroad. In fact, the GOOD website reports that the U.S. imported over $17 billion worth of cotton tees in a single year.”</a:t>
            </a:r>
            <a:endParaRPr b="0" dirty="0"/>
          </a:p>
          <a:p>
            <a:pPr marL="457200" marR="0" lvl="0" indent="-304800" algn="l" rtl="0">
              <a:lnSpc>
                <a:spcPct val="100000"/>
              </a:lnSpc>
              <a:spcBef>
                <a:spcPts val="0"/>
              </a:spcBef>
              <a:spcAft>
                <a:spcPts val="0"/>
              </a:spcAft>
              <a:buClr>
                <a:schemeClr val="dk1"/>
              </a:buClr>
              <a:buSzPts val="1200"/>
              <a:buFont typeface="Calibri"/>
              <a:buChar char="●"/>
            </a:pPr>
            <a:r>
              <a:rPr lang="en-US" b="0" dirty="0"/>
              <a:t>Listen for paragraph 2 to be paraphrased as something like, “Many clothes begin in cotton fields, and Kay reports that most of the cotton grown in the world is from the U.S., China, India, Pakistan, Uzbekistan, and Brazil.”</a:t>
            </a:r>
            <a:endParaRPr b="0" i="0" u="none" strike="noStrike" cap="none" dirty="0">
              <a:solidFill>
                <a:schemeClr val="dk1"/>
              </a:solidFill>
            </a:endParaRPr>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Support for Any Students Who Need It: </a:t>
            </a:r>
            <a:endParaRPr dirty="0"/>
          </a:p>
          <a:p>
            <a:pPr marL="457200" marR="0" lvl="0" indent="-317500" algn="l" rtl="0">
              <a:lnSpc>
                <a:spcPct val="100000"/>
              </a:lnSpc>
              <a:spcBef>
                <a:spcPts val="0"/>
              </a:spcBef>
              <a:spcAft>
                <a:spcPts val="0"/>
              </a:spcAft>
              <a:buSzPts val="1400"/>
              <a:buChar char="●"/>
            </a:pPr>
            <a:r>
              <a:rPr lang="en-US" dirty="0"/>
              <a:t>Some students may benefit from having key sections pre-highlighted in their texts. This will help them focus on small sections rather than scanning the whole text for answers.</a:t>
            </a:r>
            <a:endParaRPr dirty="0"/>
          </a:p>
          <a:p>
            <a:pPr marL="457200" marR="0" lvl="0" indent="-304800" algn="l" rtl="0">
              <a:lnSpc>
                <a:spcPct val="100000"/>
              </a:lnSpc>
              <a:spcBef>
                <a:spcPts val="0"/>
              </a:spcBef>
              <a:spcAft>
                <a:spcPts val="0"/>
              </a:spcAft>
              <a:buSzPts val="1200"/>
              <a:buFont typeface="Calibri"/>
              <a:buChar char="●"/>
            </a:pPr>
            <a:r>
              <a:rPr lang="en-US" dirty="0"/>
              <a:t>For students who struggle to read complex texts, consider previewing the following vocabulary words from this text:</a:t>
            </a:r>
            <a:endParaRPr dirty="0"/>
          </a:p>
          <a:p>
            <a:pPr marL="628650" marR="0" lvl="0" indent="-171450" algn="l" rtl="0">
              <a:lnSpc>
                <a:spcPct val="100000"/>
              </a:lnSpc>
              <a:spcBef>
                <a:spcPts val="0"/>
              </a:spcBef>
              <a:spcAft>
                <a:spcPts val="0"/>
              </a:spcAft>
              <a:buFont typeface="Arial"/>
              <a:buChar char="•"/>
            </a:pPr>
            <a:r>
              <a:rPr lang="en-US" i="1" dirty="0"/>
              <a:t>apparel</a:t>
            </a:r>
            <a:r>
              <a:rPr lang="en-US" dirty="0"/>
              <a:t> - clothing</a:t>
            </a:r>
            <a:endParaRPr dirty="0"/>
          </a:p>
          <a:p>
            <a:pPr marL="628650" marR="0" lvl="0" indent="-171450" algn="l" rtl="0">
              <a:lnSpc>
                <a:spcPct val="100000"/>
              </a:lnSpc>
              <a:spcBef>
                <a:spcPts val="0"/>
              </a:spcBef>
              <a:spcAft>
                <a:spcPts val="0"/>
              </a:spcAft>
              <a:buFont typeface="Arial"/>
              <a:buChar char="•"/>
            </a:pPr>
            <a:r>
              <a:rPr lang="en-US" i="1" dirty="0"/>
              <a:t>exporter</a:t>
            </a:r>
            <a:r>
              <a:rPr lang="en-US" dirty="0"/>
              <a:t> - </a:t>
            </a:r>
            <a:r>
              <a:rPr lang="en-US" dirty="0">
                <a:solidFill>
                  <a:srgbClr val="222222"/>
                </a:solidFill>
                <a:highlight>
                  <a:srgbClr val="FFFFFF"/>
                </a:highlight>
              </a:rPr>
              <a:t>a person, country, or company that sends goods or services to another country for sale</a:t>
            </a:r>
            <a:endParaRPr dirty="0"/>
          </a:p>
          <a:p>
            <a:pPr marL="628650" marR="0" lvl="0" indent="-171450" algn="l" rtl="0">
              <a:lnSpc>
                <a:spcPct val="100000"/>
              </a:lnSpc>
              <a:spcBef>
                <a:spcPts val="0"/>
              </a:spcBef>
              <a:spcAft>
                <a:spcPts val="0"/>
              </a:spcAft>
              <a:buFont typeface="Arial"/>
              <a:buChar char="•"/>
            </a:pPr>
            <a:r>
              <a:rPr lang="en-US" i="1" dirty="0"/>
              <a:t>compliance </a:t>
            </a:r>
            <a:r>
              <a:rPr lang="en-US" dirty="0"/>
              <a:t>- </a:t>
            </a:r>
            <a:r>
              <a:rPr lang="en-US" dirty="0">
                <a:solidFill>
                  <a:srgbClr val="222222"/>
                </a:solidFill>
                <a:highlight>
                  <a:srgbClr val="FFFFFF"/>
                </a:highlight>
              </a:rPr>
              <a:t>the state or fact of according with or meeting rules or standards.</a:t>
            </a:r>
            <a:endParaRPr dirty="0"/>
          </a:p>
          <a:p>
            <a:pPr marL="628650" marR="0" lvl="0" indent="-171450" algn="l" rtl="0">
              <a:lnSpc>
                <a:spcPct val="100000"/>
              </a:lnSpc>
              <a:spcBef>
                <a:spcPts val="0"/>
              </a:spcBef>
              <a:spcAft>
                <a:spcPts val="0"/>
              </a:spcAft>
              <a:buFont typeface="Arial"/>
              <a:buChar char="•"/>
            </a:pPr>
            <a:r>
              <a:rPr lang="en-US" i="1" dirty="0"/>
              <a:t>scrutinized</a:t>
            </a:r>
            <a:r>
              <a:rPr lang="en-US" dirty="0"/>
              <a:t> - </a:t>
            </a:r>
            <a:r>
              <a:rPr lang="en-US" dirty="0">
                <a:solidFill>
                  <a:srgbClr val="222222"/>
                </a:solidFill>
                <a:highlight>
                  <a:srgbClr val="FFFFFF"/>
                </a:highlight>
              </a:rPr>
              <a:t>examine or inspect closely and thoroughly.</a:t>
            </a:r>
            <a:endParaRPr dirty="0"/>
          </a:p>
          <a:p>
            <a:pPr marL="628650" marR="0" lvl="0" indent="-171450" algn="l" rtl="0">
              <a:lnSpc>
                <a:spcPct val="100000"/>
              </a:lnSpc>
              <a:spcBef>
                <a:spcPts val="0"/>
              </a:spcBef>
              <a:spcAft>
                <a:spcPts val="0"/>
              </a:spcAft>
              <a:buFont typeface="Arial"/>
              <a:buChar char="•"/>
            </a:pPr>
            <a:r>
              <a:rPr lang="en-US" i="1" dirty="0"/>
              <a:t>rife -</a:t>
            </a:r>
            <a:r>
              <a:rPr lang="en-US" dirty="0"/>
              <a:t> </a:t>
            </a:r>
            <a:r>
              <a:rPr lang="en-US" dirty="0">
                <a:solidFill>
                  <a:srgbClr val="222222"/>
                </a:solidFill>
                <a:highlight>
                  <a:srgbClr val="FFFFFF"/>
                </a:highlight>
              </a:rPr>
              <a:t>(especially of something undesirable or harmful) of common occurrence; widespread.</a:t>
            </a:r>
            <a:endParaRPr dirty="0"/>
          </a:p>
          <a:p>
            <a:pPr marL="628650" marR="0" lvl="0" indent="-171450" algn="l" rtl="0">
              <a:lnSpc>
                <a:spcPct val="100000"/>
              </a:lnSpc>
              <a:spcBef>
                <a:spcPts val="0"/>
              </a:spcBef>
              <a:spcAft>
                <a:spcPts val="0"/>
              </a:spcAft>
              <a:buFont typeface="Arial"/>
              <a:buChar char="•"/>
            </a:pPr>
            <a:r>
              <a:rPr lang="en-US" i="1" dirty="0"/>
              <a:t>depressed </a:t>
            </a:r>
            <a:r>
              <a:rPr lang="en-US" dirty="0"/>
              <a:t>- </a:t>
            </a:r>
            <a:r>
              <a:rPr lang="en-US" dirty="0">
                <a:solidFill>
                  <a:srgbClr val="222222"/>
                </a:solidFill>
                <a:highlight>
                  <a:srgbClr val="FFFFFF"/>
                </a:highlight>
              </a:rPr>
              <a:t>suffering the damaging effects of a lack of demand</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55" name="Google Shape;255;g40ea848b71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0ea848b71_0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g40ea848b71_0_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18-20 </a:t>
            </a:r>
            <a:r>
              <a:rPr lang="en-US" b="1" i="0" u="none" strike="noStrike" cap="none" dirty="0">
                <a:solidFill>
                  <a:schemeClr val="dk1"/>
                </a:solidFill>
              </a:rPr>
              <a:t>minutes (</a:t>
            </a:r>
            <a:r>
              <a:rPr lang="en-US" b="1" dirty="0"/>
              <a:t>this slide, 2-4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4 of 6</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Reading Source</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Continue to read aloud for Paragraph 3. Ask students to underline the sentences they think they should pay particular attention to when they are paraphrasing. Direct students to the sentence stems at the top of the page . Ask for a volunteer to construct a sentence out loud that paraphrases the ideas of the paragraph. Praise the student for trying something new.</a:t>
            </a:r>
            <a:endParaRPr dirty="0"/>
          </a:p>
          <a:p>
            <a:pPr marL="457200" marR="0" lvl="0" indent="-304800" algn="l" rtl="0">
              <a:lnSpc>
                <a:spcPct val="100000"/>
              </a:lnSpc>
              <a:spcBef>
                <a:spcPts val="0"/>
              </a:spcBef>
              <a:spcAft>
                <a:spcPts val="0"/>
              </a:spcAft>
              <a:buSzPts val="1200"/>
              <a:buFont typeface="Calibri"/>
              <a:buAutoNum type="arabicPeriod"/>
            </a:pPr>
            <a:r>
              <a:rPr lang="en-US" dirty="0"/>
              <a:t>Continue to read aloud Paragraph 4 until you get to the sentence “As a general rule of thumb, cotton is terrible for the environment.” Then pause and say: </a:t>
            </a:r>
            <a:r>
              <a:rPr lang="en-US" i="1" dirty="0"/>
              <a:t>“This sentence tells me that this paragraph will be about the environmental impacts of growing cotton. Although that’s interesting information, it is not what I’m researching. Therefore, I will skim this until I get to a keyword about working conditions.”</a:t>
            </a:r>
            <a:endParaRPr i="1" dirty="0"/>
          </a:p>
          <a:p>
            <a:pPr marL="457200" marR="0" lvl="0" indent="0" algn="l" rtl="0">
              <a:lnSpc>
                <a:spcPct val="100000"/>
              </a:lnSpc>
              <a:spcBef>
                <a:spcPts val="0"/>
              </a:spcBef>
              <a:spcAft>
                <a:spcPts val="0"/>
              </a:spcAft>
              <a:buNone/>
            </a:pPr>
            <a:endParaRPr dirty="0"/>
          </a:p>
          <a:p>
            <a:pPr marL="0" lvl="0" indent="0" algn="l" rtl="0">
              <a:lnSpc>
                <a:spcPct val="115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Listen for paragraph 3 to paraphrased as something like, </a:t>
            </a:r>
            <a:r>
              <a:rPr lang="en-US" b="0" dirty="0"/>
              <a:t>“Kay states that there are many problems with the cotton industry abroad. Most importantly, the fields are often worked by children.”</a:t>
            </a:r>
            <a:endParaRPr b="0" dirty="0"/>
          </a:p>
          <a:p>
            <a:pPr marL="457200" marR="0" lvl="0" indent="-304800" algn="l" rtl="0">
              <a:lnSpc>
                <a:spcPct val="100000"/>
              </a:lnSpc>
              <a:spcBef>
                <a:spcPts val="0"/>
              </a:spcBef>
              <a:spcAft>
                <a:spcPts val="0"/>
              </a:spcAft>
              <a:buClr>
                <a:schemeClr val="dk1"/>
              </a:buClr>
              <a:buSzPts val="1200"/>
              <a:buFont typeface="Calibri"/>
              <a:buChar char="●"/>
            </a:pPr>
            <a:r>
              <a:rPr lang="en-US" dirty="0"/>
              <a:t>Listen for paragraph 4 to be noted in the paraphrase box on the chart as something like, </a:t>
            </a:r>
            <a:r>
              <a:rPr lang="en-US" b="0" dirty="0"/>
              <a:t>“Although this is interesting, this does not have to do with my research topic. I will skim this part.”</a:t>
            </a:r>
            <a:endParaRPr b="0"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endParaRPr dirty="0"/>
          </a:p>
        </p:txBody>
      </p:sp>
      <p:sp>
        <p:nvSpPr>
          <p:cNvPr id="264" name="Google Shape;264;g40ea848b71_0_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0ea848b71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g40ea848b71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18-20 </a:t>
            </a:r>
            <a:r>
              <a:rPr lang="en-US" b="1" i="0" u="none" strike="noStrike" cap="none" dirty="0">
                <a:solidFill>
                  <a:schemeClr val="dk1"/>
                </a:solidFill>
              </a:rPr>
              <a:t>minutes (</a:t>
            </a:r>
            <a:r>
              <a:rPr lang="en-US" b="1" dirty="0"/>
              <a:t>this slide, 2-4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5 of 6</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Reading Source</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After skimming to Paragraph 5, begin reading again. Pause and ask for a volunteer to paraphrase this information using the sentence stems. </a:t>
            </a:r>
            <a:endParaRPr dirty="0"/>
          </a:p>
          <a:p>
            <a:pPr marL="457200" marR="0" lvl="0" indent="-304800" algn="l" rtl="0">
              <a:lnSpc>
                <a:spcPct val="100000"/>
              </a:lnSpc>
              <a:spcBef>
                <a:spcPts val="0"/>
              </a:spcBef>
              <a:spcAft>
                <a:spcPts val="0"/>
              </a:spcAft>
              <a:buSzPts val="1200"/>
              <a:buFont typeface="Calibri"/>
              <a:buAutoNum type="arabicPeriod"/>
            </a:pPr>
            <a:r>
              <a:rPr lang="en-US" dirty="0"/>
              <a:t>Read Paragraph 6 aloud. Depending on the needs of your students, you may continue to paraphrase out loud as a class, or you could ask them to write their ideas in the right-hand column on their own or with a partner. Pause to give students time to practice this important skill.</a:t>
            </a:r>
            <a:endParaRPr dirty="0"/>
          </a:p>
          <a:p>
            <a:pPr marL="457200" marR="0" lvl="0" indent="0" algn="l" rtl="0">
              <a:lnSpc>
                <a:spcPct val="100000"/>
              </a:lnSpc>
              <a:spcBef>
                <a:spcPts val="0"/>
              </a:spcBef>
              <a:spcAft>
                <a:spcPts val="0"/>
              </a:spcAft>
              <a:buNone/>
            </a:pPr>
            <a:endParaRPr dirty="0"/>
          </a:p>
          <a:p>
            <a:pPr marL="0" lvl="0" indent="0" algn="l" rtl="0">
              <a:lnSpc>
                <a:spcPct val="115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Listen for paragraph 5 to paraphrased as something like, </a:t>
            </a:r>
            <a:r>
              <a:rPr lang="en-US" b="0" dirty="0"/>
              <a:t>“Kay states that even though people started to speak out against sweatshops, there are still bad working conditions in many factories.”</a:t>
            </a:r>
            <a:endParaRPr b="0" dirty="0"/>
          </a:p>
          <a:p>
            <a:pPr marL="457200" marR="0" lvl="0" indent="-304800" algn="l" rtl="0">
              <a:lnSpc>
                <a:spcPct val="100000"/>
              </a:lnSpc>
              <a:spcBef>
                <a:spcPts val="0"/>
              </a:spcBef>
              <a:spcAft>
                <a:spcPts val="0"/>
              </a:spcAft>
              <a:buClr>
                <a:schemeClr val="dk1"/>
              </a:buClr>
              <a:buSzPts val="1200"/>
              <a:buFont typeface="Calibri"/>
              <a:buChar char="●"/>
            </a:pPr>
            <a:r>
              <a:rPr lang="en-US" b="0" dirty="0"/>
              <a:t>Listen for paragraph 6 to be paraphrased as something like, “According to Kay, because cotton is more expensive, the companies cut the wages of the workers to make more money.”</a:t>
            </a:r>
            <a:endParaRPr b="0"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endParaRPr dirty="0"/>
          </a:p>
        </p:txBody>
      </p:sp>
      <p:sp>
        <p:nvSpPr>
          <p:cNvPr id="273" name="Google Shape;273;g40ea848b71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0ea848b71_0_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g40ea848b71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18-20 </a:t>
            </a:r>
            <a:r>
              <a:rPr lang="en-US" b="1" i="0" u="none" strike="noStrike" cap="none" dirty="0">
                <a:solidFill>
                  <a:schemeClr val="dk1"/>
                </a:solidFill>
              </a:rPr>
              <a:t>minutes (</a:t>
            </a:r>
            <a:r>
              <a:rPr lang="en-US" b="1" dirty="0"/>
              <a:t>this slide, 2-5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 or </a:t>
            </a:r>
            <a:r>
              <a:rPr lang="en-US" b="1" i="0" u="none" strike="noStrike" cap="none" dirty="0" smtClean="0">
                <a:solidFill>
                  <a:schemeClr val="dk1"/>
                </a:solidFill>
              </a:rPr>
              <a:t>Pairs</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6 of 6</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Reading Source</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Beginning with Paragraph 8, decide if students would benefit from continuing as a whole class or in partners.  It is likely they will be ready to proceed with a partner.</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For Paragraph 7, demonstrate how to integrate direct quotes into a sentence that is paraphrasing the main idea. Explain that sometimes an author has a particularly </a:t>
            </a:r>
            <a:r>
              <a:rPr lang="en-US" i="1" dirty="0"/>
              <a:t>succinct</a:t>
            </a:r>
            <a:r>
              <a:rPr lang="en-US" dirty="0"/>
              <a:t>, or short and clear way of explaining something and </a:t>
            </a:r>
            <a:r>
              <a:rPr lang="en-US" dirty="0" smtClean="0"/>
              <a:t>they may want </a:t>
            </a:r>
            <a:r>
              <a:rPr lang="en-US" dirty="0"/>
              <a:t>to quote </a:t>
            </a:r>
            <a:r>
              <a:rPr lang="en-US" dirty="0" smtClean="0"/>
              <a:t>directly</a:t>
            </a:r>
            <a:r>
              <a:rPr lang="en-US" dirty="0"/>
              <a:t>. Or perhaps the author used particularly powerful language or a short </a:t>
            </a:r>
            <a:r>
              <a:rPr lang="en-US" i="1" dirty="0"/>
              <a:t>anecdote</a:t>
            </a:r>
            <a:r>
              <a:rPr lang="en-US" dirty="0"/>
              <a:t>. Then it is appropriate to quote directly. </a:t>
            </a:r>
            <a:endParaRPr dirty="0"/>
          </a:p>
          <a:p>
            <a:pPr marL="457200" marR="0" lvl="0" indent="0" algn="l" rtl="0">
              <a:lnSpc>
                <a:spcPct val="100000"/>
              </a:lnSpc>
              <a:spcBef>
                <a:spcPts val="0"/>
              </a:spcBef>
              <a:spcAft>
                <a:spcPts val="0"/>
              </a:spcAft>
              <a:buNone/>
            </a:pPr>
            <a:r>
              <a:rPr lang="en-US" dirty="0"/>
              <a:t>However, only phrases that are a few words long can be quoted directly, not entire sentences. Show them an example for Paragraph 7.</a:t>
            </a:r>
            <a:endParaRPr dirty="0"/>
          </a:p>
          <a:p>
            <a:pPr marL="457200" marR="0" lvl="0" indent="-304800" algn="l" rtl="0">
              <a:lnSpc>
                <a:spcPct val="100000"/>
              </a:lnSpc>
              <a:spcBef>
                <a:spcPts val="0"/>
              </a:spcBef>
              <a:spcAft>
                <a:spcPts val="0"/>
              </a:spcAft>
              <a:buSzPts val="1200"/>
              <a:buFont typeface="Calibri"/>
              <a:buAutoNum type="arabicPeriod"/>
            </a:pPr>
            <a:r>
              <a:rPr lang="en-US" dirty="0"/>
              <a:t>Read aloud Paragraph 8. Ask students to work in pairs and use the sentence stems to paraphrase the main ideas from this paragraph. They should write their ideas in the left-hand column. Circulate to help as needed.</a:t>
            </a:r>
            <a:endParaRPr dirty="0"/>
          </a:p>
          <a:p>
            <a:pPr marL="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b="0" dirty="0"/>
              <a:t>Listen for paragraph 7 to paraphrased as something like, “Kay is hopeful, however, because there are some changes being made. For example, companies are setting standards for themselves and asking other people to come in ‘to comment on the validity of their claims …’”</a:t>
            </a:r>
            <a:endParaRPr b="0" dirty="0"/>
          </a:p>
          <a:p>
            <a:pPr marL="457200" marR="0" lvl="0" indent="-304800" algn="l" rtl="0">
              <a:lnSpc>
                <a:spcPct val="100000"/>
              </a:lnSpc>
              <a:spcBef>
                <a:spcPts val="0"/>
              </a:spcBef>
              <a:spcAft>
                <a:spcPts val="0"/>
              </a:spcAft>
              <a:buClr>
                <a:schemeClr val="dk1"/>
              </a:buClr>
              <a:buSzPts val="1200"/>
              <a:buFont typeface="Calibri"/>
              <a:buChar char="●"/>
            </a:pPr>
            <a:r>
              <a:rPr lang="en-US" b="0" dirty="0"/>
              <a:t>Listen for paragraph 8 to be paraphrased as something like, “Kay strongly suggests that we need something to tell consumers about the working conditions behind the garments. Then, when the consumers gain a clear understanding of how the clothes are made, they can act on that understanding.”</a:t>
            </a:r>
            <a:endParaRPr b="0" dirty="0"/>
          </a:p>
          <a:p>
            <a:pPr marL="457200" marR="0" lvl="0" indent="0" algn="l" rtl="0">
              <a:lnSpc>
                <a:spcPct val="100000"/>
              </a:lnSpc>
              <a:spcBef>
                <a:spcPts val="0"/>
              </a:spcBef>
              <a:spcAft>
                <a:spcPts val="0"/>
              </a:spcAft>
              <a:buNone/>
            </a:pPr>
            <a:endParaRPr b="0" dirty="0"/>
          </a:p>
          <a:p>
            <a:pPr marL="0" marR="0" lvl="0" indent="0" algn="l" rtl="0">
              <a:lnSpc>
                <a:spcPct val="100000"/>
              </a:lnSpc>
              <a:spcBef>
                <a:spcPts val="0"/>
              </a:spcBef>
              <a:spcAft>
                <a:spcPts val="0"/>
              </a:spcAft>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Consider working with a small group that still needs teacher support as other work in pairs.</a:t>
            </a:r>
            <a:endParaRPr dirty="0"/>
          </a:p>
        </p:txBody>
      </p:sp>
      <p:sp>
        <p:nvSpPr>
          <p:cNvPr id="282" name="Google Shape;282;g40ea848b71_0_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0e7f2b83f_0_2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g40e7f2b83f_0_2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13-15 </a:t>
            </a:r>
            <a:r>
              <a:rPr lang="en-US" b="1" i="0" u="none" strike="noStrike" cap="none" dirty="0">
                <a:solidFill>
                  <a:schemeClr val="dk1"/>
                </a:solidFill>
              </a:rPr>
              <a:t>minutes</a:t>
            </a:r>
            <a:r>
              <a:rPr lang="en-US" b="1" dirty="0"/>
              <a:t> (this slide, 7-8) </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 </a:t>
            </a:r>
            <a:endParaRPr lang="en-US" b="1" i="0" u="none" strike="noStrike" cap="none" dirty="0" smtClean="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1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B: </a:t>
            </a:r>
            <a:r>
              <a:rPr lang="en-US" sz="1100" b="1" dirty="0">
                <a:latin typeface="Arial"/>
                <a:ea typeface="Arial"/>
                <a:cs typeface="Arial"/>
                <a:sym typeface="Arial"/>
              </a:rPr>
              <a:t>Adding to the Researcher’s Notebook </a:t>
            </a:r>
            <a:endParaRPr sz="1100" b="1"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Graphic organizers and recording forms provide the necessary scaffolding that is especially critical for learners with lower levels of language proficiency and/or learning and engage students more actively.</a:t>
            </a:r>
            <a:endParaRPr dirty="0"/>
          </a:p>
          <a:p>
            <a:pPr marL="457200" marR="0" lvl="0" indent="-304800" algn="l" rtl="0">
              <a:lnSpc>
                <a:spcPct val="100000"/>
              </a:lnSpc>
              <a:spcBef>
                <a:spcPts val="0"/>
              </a:spcBef>
              <a:spcAft>
                <a:spcPts val="0"/>
              </a:spcAft>
              <a:buSzPts val="1200"/>
              <a:buFont typeface="Calibri"/>
              <a:buChar char="●"/>
            </a:pPr>
            <a:r>
              <a:rPr lang="en-US" dirty="0"/>
              <a:t>Providing models of expected work supports all learners, especially those who are challenged.</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r>
              <a:rPr lang="en-US" b="1" dirty="0"/>
              <a:t> </a:t>
            </a:r>
            <a:endParaRPr b="1" dirty="0"/>
          </a:p>
          <a:p>
            <a:pPr marL="457200" marR="0" lvl="0" indent="-304800" algn="l" rtl="0">
              <a:lnSpc>
                <a:spcPct val="100000"/>
              </a:lnSpc>
              <a:spcBef>
                <a:spcPts val="0"/>
              </a:spcBef>
              <a:spcAft>
                <a:spcPts val="0"/>
              </a:spcAft>
              <a:buSzPts val="1200"/>
              <a:buFont typeface="Calibri"/>
              <a:buAutoNum type="arabicPeriod"/>
            </a:pPr>
            <a:r>
              <a:rPr lang="en-US" dirty="0"/>
              <a:t>Arrange students in pairs. Direct them to take out their own </a:t>
            </a:r>
            <a:r>
              <a:rPr lang="en-US" b="1" dirty="0"/>
              <a:t>Researcher’s</a:t>
            </a:r>
            <a:r>
              <a:rPr lang="en-US" dirty="0"/>
              <a:t> </a:t>
            </a:r>
            <a:r>
              <a:rPr lang="en-US" b="1" dirty="0"/>
              <a:t>Notebook</a:t>
            </a:r>
            <a:r>
              <a:rPr lang="en-US" dirty="0"/>
              <a:t>. Explain that this is where they will capture the information and ideas they find while researching. Focus their attention on the box called “II. Research Notes, Source 1.” Tell them to fill out the information on the right-hand side first. Show them where they can find the author and title information from Source 1. Remind them this is the MLA form of the information that one would find on a “works cited” page.</a:t>
            </a:r>
            <a:endParaRPr dirty="0"/>
          </a:p>
          <a:p>
            <a:pPr marL="457200" marR="0" lvl="0" indent="-304800" algn="l" rtl="0">
              <a:lnSpc>
                <a:spcPct val="100000"/>
              </a:lnSpc>
              <a:spcBef>
                <a:spcPts val="0"/>
              </a:spcBef>
              <a:spcAft>
                <a:spcPts val="0"/>
              </a:spcAft>
              <a:buSzPts val="1200"/>
              <a:buFont typeface="Calibri"/>
              <a:buAutoNum type="arabicPeriod"/>
            </a:pPr>
            <a:r>
              <a:rPr lang="en-US" dirty="0"/>
              <a:t>Next, direct them to write the information they learned in bullet form </a:t>
            </a:r>
            <a:r>
              <a:rPr lang="en-US" dirty="0" smtClean="0"/>
              <a:t>on the </a:t>
            </a:r>
            <a:r>
              <a:rPr lang="en-US" dirty="0"/>
              <a:t>right-hand column of the </a:t>
            </a:r>
            <a:r>
              <a:rPr lang="en-US" b="1" dirty="0"/>
              <a:t>Researcher’s Notebook</a:t>
            </a:r>
            <a:r>
              <a:rPr lang="en-US" dirty="0"/>
              <a:t>. Encourage them to look back at the information they paraphrased as a class. For example, the bullet point from the first paragraph would be something like: “Most of our T-shirts are made outside the U.S. in developing countries.” </a:t>
            </a:r>
            <a:endParaRPr dirty="0"/>
          </a:p>
          <a:p>
            <a:pPr marL="457200" marR="0" lvl="0" indent="-304800" algn="l" rtl="0">
              <a:lnSpc>
                <a:spcPct val="100000"/>
              </a:lnSpc>
              <a:spcBef>
                <a:spcPts val="0"/>
              </a:spcBef>
              <a:spcAft>
                <a:spcPts val="0"/>
              </a:spcAft>
              <a:buSzPts val="1200"/>
              <a:buFont typeface="Calibri"/>
              <a:buAutoNum type="arabicPeriod"/>
            </a:pPr>
            <a:r>
              <a:rPr lang="en-US" dirty="0"/>
              <a:t>After they record the information they learned, students should write their questions on the right-hand side. Tell them not to edit themselves. They want to generate as much information and as many possible supporting research questions as they can on this side.</a:t>
            </a:r>
            <a:endParaRPr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Look and listen for the following information in the bullets in the right hand column in step 2.</a:t>
            </a:r>
            <a:endParaRPr dirty="0"/>
          </a:p>
          <a:p>
            <a:pPr marL="628650" marR="0" lvl="0" indent="-171450" algn="l" rtl="0">
              <a:lnSpc>
                <a:spcPct val="100000"/>
              </a:lnSpc>
              <a:spcBef>
                <a:spcPts val="0"/>
              </a:spcBef>
              <a:spcAft>
                <a:spcPts val="0"/>
              </a:spcAft>
              <a:buFont typeface="Courier New"/>
              <a:buChar char="o"/>
            </a:pPr>
            <a:r>
              <a:rPr lang="en-US" dirty="0"/>
              <a:t>Most clothes are made abroad.</a:t>
            </a:r>
            <a:endParaRPr dirty="0"/>
          </a:p>
          <a:p>
            <a:pPr marL="628650" marR="0" lvl="0" indent="-171450" algn="l" rtl="0">
              <a:lnSpc>
                <a:spcPct val="100000"/>
              </a:lnSpc>
              <a:spcBef>
                <a:spcPts val="0"/>
              </a:spcBef>
              <a:spcAft>
                <a:spcPts val="0"/>
              </a:spcAft>
              <a:buFont typeface="Courier New"/>
              <a:buChar char="o"/>
            </a:pPr>
            <a:r>
              <a:rPr lang="en-US" dirty="0"/>
              <a:t>There’s lots of child labor still because kids help their parents but don’t count as </a:t>
            </a:r>
            <a:r>
              <a:rPr lang="en-US" dirty="0" smtClean="0"/>
              <a:t>employees.</a:t>
            </a:r>
            <a:endParaRPr lang="en-US" dirty="0"/>
          </a:p>
          <a:p>
            <a:pPr marL="628650" marR="0" lvl="0" indent="-171450" algn="l" rtl="0">
              <a:lnSpc>
                <a:spcPct val="100000"/>
              </a:lnSpc>
              <a:spcBef>
                <a:spcPts val="0"/>
              </a:spcBef>
              <a:spcAft>
                <a:spcPts val="0"/>
              </a:spcAft>
              <a:buFont typeface="Courier New"/>
              <a:buChar char="o"/>
            </a:pPr>
            <a:r>
              <a:rPr lang="en-US" dirty="0" smtClean="0"/>
              <a:t>There’s </a:t>
            </a:r>
            <a:r>
              <a:rPr lang="en-US" dirty="0"/>
              <a:t>lots of labor in garment making—cotton is picked, spun into fabric and dyed, and then finally made into clothes</a:t>
            </a:r>
            <a:r>
              <a:rPr lang="en-US" dirty="0" smtClean="0"/>
              <a:t>.</a:t>
            </a:r>
          </a:p>
          <a:p>
            <a:pPr marL="628650" marR="0" lvl="0" indent="-171450" algn="l" defTabSz="914400" rtl="0" eaLnBrk="1" fontAlgn="auto" latinLnBrk="0" hangingPunct="1">
              <a:lnSpc>
                <a:spcPct val="100000"/>
              </a:lnSpc>
              <a:spcBef>
                <a:spcPts val="0"/>
              </a:spcBef>
              <a:spcAft>
                <a:spcPts val="0"/>
              </a:spcAft>
              <a:buClr>
                <a:srgbClr val="000000"/>
              </a:buClr>
              <a:buSzPts val="1400"/>
              <a:buFont typeface="Courier New"/>
              <a:buChar char="o"/>
              <a:tabLst/>
              <a:defRPr/>
            </a:pPr>
            <a:r>
              <a:rPr lang="en-US" dirty="0" smtClean="0"/>
              <a:t>“Adults face a lot of pressure”— “I wonder what pressures a garment factory worker faces.”</a:t>
            </a:r>
          </a:p>
          <a:p>
            <a:pPr marL="628650" marR="0" lvl="0" indent="-171450" algn="l" defTabSz="914400" rtl="0" eaLnBrk="1" fontAlgn="auto" latinLnBrk="0" hangingPunct="1">
              <a:lnSpc>
                <a:spcPct val="100000"/>
              </a:lnSpc>
              <a:spcBef>
                <a:spcPts val="0"/>
              </a:spcBef>
              <a:spcAft>
                <a:spcPts val="0"/>
              </a:spcAft>
              <a:buClr>
                <a:srgbClr val="000000"/>
              </a:buClr>
              <a:buSzPts val="1400"/>
              <a:buFont typeface="Courier New"/>
              <a:buChar char="o"/>
              <a:tabLst/>
              <a:defRPr/>
            </a:pPr>
            <a:r>
              <a:rPr lang="en-US" dirty="0" smtClean="0"/>
              <a:t>Factories are being held more accountable, so working conditions can vary in the same country.</a:t>
            </a:r>
          </a:p>
          <a:p>
            <a:pPr marL="628650" marR="0" lvl="0" indent="-171450" algn="l" defTabSz="914400" rtl="0" eaLnBrk="1" fontAlgn="auto" latinLnBrk="0" hangingPunct="1">
              <a:lnSpc>
                <a:spcPct val="100000"/>
              </a:lnSpc>
              <a:spcBef>
                <a:spcPts val="0"/>
              </a:spcBef>
              <a:spcAft>
                <a:spcPts val="0"/>
              </a:spcAft>
              <a:buClr>
                <a:srgbClr val="000000"/>
              </a:buClr>
              <a:buSzPts val="1400"/>
              <a:buFont typeface="Courier New"/>
              <a:buChar char="o"/>
              <a:tabLst/>
              <a:defRPr/>
            </a:pPr>
            <a:r>
              <a:rPr lang="en-US" dirty="0" smtClean="0"/>
              <a:t>Some U.S. corporations are making rules and setting up independent audits.</a:t>
            </a:r>
          </a:p>
          <a:p>
            <a:pPr marL="628650" marR="0" lvl="0" indent="-171450" algn="l" defTabSz="914400" rtl="0" eaLnBrk="1" fontAlgn="auto" latinLnBrk="0" hangingPunct="1">
              <a:lnSpc>
                <a:spcPct val="100000"/>
              </a:lnSpc>
              <a:spcBef>
                <a:spcPts val="0"/>
              </a:spcBef>
              <a:spcAft>
                <a:spcPts val="0"/>
              </a:spcAft>
              <a:buClr>
                <a:srgbClr val="000000"/>
              </a:buClr>
              <a:buSzPts val="1400"/>
              <a:buFont typeface="Courier New"/>
              <a:buChar char="o"/>
              <a:tabLst/>
              <a:defRPr/>
            </a:pPr>
            <a:r>
              <a:rPr lang="en-US" dirty="0" smtClean="0"/>
              <a:t>Right now there is no clear way to tell the way your garments are made. No agency certifies them or anything.</a:t>
            </a:r>
          </a:p>
          <a:p>
            <a:pPr marL="628650" marR="0" lvl="0" indent="-171450" algn="l" rtl="0">
              <a:lnSpc>
                <a:spcPct val="100000"/>
              </a:lnSpc>
              <a:spcBef>
                <a:spcPts val="0"/>
              </a:spcBef>
              <a:spcAft>
                <a:spcPts val="0"/>
              </a:spcAft>
              <a:buFont typeface="Courier New"/>
              <a:buChar char="o"/>
            </a:pPr>
            <a:endParaRPr dirty="0"/>
          </a:p>
          <a:p>
            <a:pPr marL="0" marR="0" lvl="0" indent="0" algn="l" rtl="0">
              <a:lnSpc>
                <a:spcPct val="100000"/>
              </a:lnSpc>
              <a:spcBef>
                <a:spcPts val="0"/>
              </a:spcBef>
              <a:spcAft>
                <a:spcPts val="0"/>
              </a:spcAft>
              <a:buNone/>
            </a:pPr>
            <a:r>
              <a:rPr lang="en-US" dirty="0" smtClean="0"/>
              <a:t>Support </a:t>
            </a:r>
            <a:r>
              <a:rPr lang="en-US" dirty="0"/>
              <a:t>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Some students may benefit from being given two of the questions already filled in.</a:t>
            </a:r>
            <a:endParaRPr dirty="0"/>
          </a:p>
          <a:p>
            <a:pPr marL="457200" lvl="0" indent="457200" algn="l" rtl="0">
              <a:spcBef>
                <a:spcPts val="0"/>
              </a:spcBef>
              <a:spcAft>
                <a:spcPts val="0"/>
              </a:spcAft>
              <a:buNone/>
            </a:pPr>
            <a:endParaRPr dirty="0"/>
          </a:p>
          <a:p>
            <a:pPr marL="0" marR="0" lvl="0" indent="0" algn="l" rtl="0">
              <a:lnSpc>
                <a:spcPct val="100000"/>
              </a:lnSpc>
              <a:spcBef>
                <a:spcPts val="0"/>
              </a:spcBef>
              <a:spcAft>
                <a:spcPts val="0"/>
              </a:spcAft>
              <a:buNone/>
            </a:pPr>
            <a:endParaRPr dirty="0"/>
          </a:p>
        </p:txBody>
      </p:sp>
      <p:sp>
        <p:nvSpPr>
          <p:cNvPr id="291" name="Google Shape;291;g40e7f2b83f_0_26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27696d0a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g427696d0a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13-15 </a:t>
            </a:r>
            <a:r>
              <a:rPr lang="en-US" b="1" i="0" u="none" strike="noStrike" cap="none" dirty="0">
                <a:solidFill>
                  <a:schemeClr val="dk1"/>
                </a:solidFill>
              </a:rPr>
              <a:t>minutes (this slide, 7-8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 </a:t>
            </a:r>
            <a:endParaRPr lang="en-US" b="1" i="0" u="none" strike="noStrike" cap="none" dirty="0" smtClean="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2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B: </a:t>
            </a:r>
            <a:r>
              <a:rPr lang="en-US" sz="1100" b="1" dirty="0">
                <a:latin typeface="Arial"/>
                <a:ea typeface="Arial"/>
                <a:cs typeface="Arial"/>
                <a:sym typeface="Arial"/>
              </a:rPr>
              <a:t>Adding to the Researcher’s Notebook </a:t>
            </a:r>
            <a:endParaRPr sz="1100" b="1"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r>
              <a:rPr lang="en-US" b="1"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After students </a:t>
            </a:r>
            <a:r>
              <a:rPr lang="en-US" dirty="0" smtClean="0"/>
              <a:t>have </a:t>
            </a:r>
            <a:r>
              <a:rPr lang="en-US" dirty="0"/>
              <a:t>had 5 minutes to brainstorm on the right-hand side, direct them to the left side where it says, “Five supporting research questions I will use.” Tell them that here is where they will write effective supporting research questions. </a:t>
            </a:r>
            <a:endParaRPr dirty="0"/>
          </a:p>
          <a:p>
            <a:pPr marL="457200" marR="0" lvl="0" indent="-304800" algn="l" rtl="0">
              <a:lnSpc>
                <a:spcPct val="100000"/>
              </a:lnSpc>
              <a:spcBef>
                <a:spcPts val="0"/>
              </a:spcBef>
              <a:spcAft>
                <a:spcPts val="0"/>
              </a:spcAft>
              <a:buSzPts val="1200"/>
              <a:buFont typeface="Calibri"/>
              <a:buAutoNum type="arabicPeriod"/>
            </a:pPr>
            <a:r>
              <a:rPr lang="en-US" dirty="0"/>
              <a:t>Ask a student to read the list of qualities of an effective supporting research question from the </a:t>
            </a:r>
            <a:r>
              <a:rPr lang="en-US" b="1" dirty="0"/>
              <a:t>Researcher’s Roadmap </a:t>
            </a:r>
            <a:r>
              <a:rPr lang="en-US" dirty="0"/>
              <a:t>(from Lesson 2). Ask a student to offer a supporting research question. Ask another student to evaluate the supporting question based on the roadmap. </a:t>
            </a:r>
            <a:endParaRPr dirty="0"/>
          </a:p>
          <a:p>
            <a:pPr marL="457200" marR="0" lvl="0" indent="-304800" algn="l" rtl="0">
              <a:lnSpc>
                <a:spcPct val="100000"/>
              </a:lnSpc>
              <a:spcBef>
                <a:spcPts val="0"/>
              </a:spcBef>
              <a:spcAft>
                <a:spcPts val="0"/>
              </a:spcAft>
              <a:buSzPts val="1200"/>
              <a:buFont typeface="Calibri"/>
              <a:buAutoNum type="arabicPeriod"/>
            </a:pPr>
            <a:r>
              <a:rPr lang="en-US" dirty="0"/>
              <a:t>Write down six or seven student-generated possible supporting questions on the board. (Guide students toward the types of supporting questions provided for you on the </a:t>
            </a:r>
            <a:r>
              <a:rPr lang="en-US" b="1" dirty="0"/>
              <a:t>Researcher’s Notebook teacher edition</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After the class has constructed six or seven questions together, circle the four most effective questions and direct the students to write them in their </a:t>
            </a:r>
            <a:r>
              <a:rPr lang="en-US" b="1" dirty="0"/>
              <a:t>Researcher’s Notebook</a:t>
            </a:r>
            <a:r>
              <a:rPr lang="en-US" dirty="0"/>
              <a:t>. Then tell students to write down one more of their </a:t>
            </a:r>
            <a:r>
              <a:rPr lang="en-US" dirty="0" smtClean="0"/>
              <a:t>choices.</a:t>
            </a:r>
            <a:endParaRPr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Possible supporting research questions based on Source 1:</a:t>
            </a:r>
            <a:endParaRPr dirty="0"/>
          </a:p>
          <a:p>
            <a:pPr marL="628650" marR="0" lvl="0" indent="-171450" algn="l" rtl="0">
              <a:lnSpc>
                <a:spcPct val="100000"/>
              </a:lnSpc>
              <a:spcBef>
                <a:spcPts val="0"/>
              </a:spcBef>
              <a:spcAft>
                <a:spcPts val="0"/>
              </a:spcAft>
              <a:buFont typeface="Courier New"/>
              <a:buChar char="o"/>
            </a:pPr>
            <a:r>
              <a:rPr lang="en-US" dirty="0"/>
              <a:t>How can the U.S. control what happens in countries abroad?</a:t>
            </a:r>
            <a:endParaRPr dirty="0"/>
          </a:p>
          <a:p>
            <a:pPr marL="628650" marR="0" lvl="0" indent="-171450" algn="l" rtl="0">
              <a:lnSpc>
                <a:spcPct val="100000"/>
              </a:lnSpc>
              <a:spcBef>
                <a:spcPts val="0"/>
              </a:spcBef>
              <a:spcAft>
                <a:spcPts val="0"/>
              </a:spcAft>
              <a:buFont typeface="Courier New"/>
              <a:buChar char="o"/>
            </a:pPr>
            <a:r>
              <a:rPr lang="en-US" dirty="0"/>
              <a:t>Why do we make so many clothes out of cotton?</a:t>
            </a:r>
            <a:endParaRPr dirty="0"/>
          </a:p>
          <a:p>
            <a:pPr marL="628650" marR="0" lvl="0" indent="-171450" algn="l" rtl="0">
              <a:lnSpc>
                <a:spcPct val="100000"/>
              </a:lnSpc>
              <a:spcBef>
                <a:spcPts val="0"/>
              </a:spcBef>
              <a:spcAft>
                <a:spcPts val="0"/>
              </a:spcAft>
              <a:buFont typeface="Courier New"/>
              <a:buChar char="o"/>
            </a:pPr>
            <a:r>
              <a:rPr lang="en-US" dirty="0"/>
              <a:t>What is an independent audit?</a:t>
            </a:r>
            <a:endParaRPr dirty="0"/>
          </a:p>
          <a:p>
            <a:pPr marL="628650" marR="0" lvl="0" indent="-171450" algn="l" rtl="0">
              <a:lnSpc>
                <a:spcPct val="100000"/>
              </a:lnSpc>
              <a:spcBef>
                <a:spcPts val="0"/>
              </a:spcBef>
              <a:spcAft>
                <a:spcPts val="0"/>
              </a:spcAft>
              <a:buFont typeface="Courier New"/>
              <a:buChar char="o"/>
            </a:pPr>
            <a:r>
              <a:rPr lang="en-US" dirty="0"/>
              <a:t>What corporations are trying to improve working conditions?</a:t>
            </a:r>
            <a:endParaRPr dirty="0"/>
          </a:p>
          <a:p>
            <a:pPr marL="628650" marR="0" lvl="0" indent="-171450" algn="l" rtl="0">
              <a:lnSpc>
                <a:spcPct val="100000"/>
              </a:lnSpc>
              <a:spcBef>
                <a:spcPts val="0"/>
              </a:spcBef>
              <a:spcAft>
                <a:spcPts val="0"/>
              </a:spcAft>
              <a:buFont typeface="Courier New"/>
              <a:buChar char="o"/>
            </a:pPr>
            <a:r>
              <a:rPr lang="en-US" dirty="0"/>
              <a:t>Are their sweatshops in the U.S.?</a:t>
            </a:r>
            <a:endParaRPr dirty="0"/>
          </a:p>
          <a:p>
            <a:pPr marL="628650" marR="0" lvl="0" indent="-171450" algn="l" rtl="0">
              <a:lnSpc>
                <a:spcPct val="100000"/>
              </a:lnSpc>
              <a:spcBef>
                <a:spcPts val="0"/>
              </a:spcBef>
              <a:spcAft>
                <a:spcPts val="0"/>
              </a:spcAft>
              <a:buFont typeface="Courier New"/>
              <a:buChar char="o"/>
            </a:pPr>
            <a:r>
              <a:rPr lang="en-US" dirty="0"/>
              <a:t>What is it like to work in a garment factory?</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Some students may benefit from being given two of the questions already filled in.</a:t>
            </a:r>
            <a:endParaRPr dirty="0"/>
          </a:p>
          <a:p>
            <a:pPr marL="457200" lvl="0" indent="457200" algn="l" rtl="0">
              <a:spcBef>
                <a:spcPts val="0"/>
              </a:spcBef>
              <a:spcAft>
                <a:spcPts val="0"/>
              </a:spcAft>
              <a:buNone/>
            </a:pPr>
            <a:endParaRPr dirty="0"/>
          </a:p>
          <a:p>
            <a:pPr marL="0" marR="0" lvl="0" indent="0" algn="l" rtl="0">
              <a:lnSpc>
                <a:spcPct val="100000"/>
              </a:lnSpc>
              <a:spcBef>
                <a:spcPts val="0"/>
              </a:spcBef>
              <a:spcAft>
                <a:spcPts val="0"/>
              </a:spcAft>
              <a:buNone/>
            </a:pPr>
            <a:endParaRPr dirty="0"/>
          </a:p>
        </p:txBody>
      </p:sp>
      <p:sp>
        <p:nvSpPr>
          <p:cNvPr id="300" name="Google Shape;300;g427696d0a5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40ea848b71_0_1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40ea848b71_0_10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4-5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 </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Closing and Assessment. Exit Ticket</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Using exit tickets allows you to get a quick check for understanding of the learning target so that instruction can be adjusted or tailored to students’ needs during the lesson or before the next lesson.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r>
              <a:rPr lang="en-US" b="1" dirty="0"/>
              <a:t> </a:t>
            </a:r>
            <a:endParaRPr b="1"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0" dirty="0"/>
              <a:t>exit ticket </a:t>
            </a:r>
            <a:r>
              <a:rPr lang="en-US" dirty="0"/>
              <a:t>to students, which says: “Write down one of your supporting research questions. Explain why it is a good question.”</a:t>
            </a:r>
            <a:endParaRPr dirty="0"/>
          </a:p>
          <a:p>
            <a:pPr marL="457200" marR="0" lvl="0" indent="-304800" algn="l" rtl="0">
              <a:lnSpc>
                <a:spcPct val="100000"/>
              </a:lnSpc>
              <a:spcBef>
                <a:spcPts val="0"/>
              </a:spcBef>
              <a:spcAft>
                <a:spcPts val="0"/>
              </a:spcAft>
              <a:buSzPts val="1200"/>
              <a:buFont typeface="Calibri"/>
              <a:buAutoNum type="arabicPeriod"/>
            </a:pPr>
            <a:r>
              <a:rPr lang="en-US" dirty="0"/>
              <a:t>Allow students 5 minutes to write their answer.  </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the exit tickets.</a:t>
            </a:r>
            <a:endParaRPr dirty="0"/>
          </a:p>
          <a:p>
            <a:pPr marL="45720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r>
              <a:rPr lang="en-US" dirty="0"/>
              <a:t> </a:t>
            </a: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r>
              <a:rPr lang="en-US" dirty="0"/>
              <a:t>.</a:t>
            </a:r>
            <a:endParaRPr dirty="0"/>
          </a:p>
          <a:p>
            <a:pPr marL="457200" lvl="0" indent="457200" algn="l" rtl="0">
              <a:spcBef>
                <a:spcPts val="0"/>
              </a:spcBef>
              <a:spcAft>
                <a:spcPts val="0"/>
              </a:spcAft>
              <a:buNone/>
            </a:pPr>
            <a:endParaRPr dirty="0"/>
          </a:p>
          <a:p>
            <a:pPr marL="0" marR="0" lvl="0" indent="0" algn="l" rtl="0">
              <a:lnSpc>
                <a:spcPct val="100000"/>
              </a:lnSpc>
              <a:spcBef>
                <a:spcPts val="0"/>
              </a:spcBef>
              <a:spcAft>
                <a:spcPts val="0"/>
              </a:spcAft>
              <a:buNone/>
            </a:pPr>
            <a:endParaRPr dirty="0"/>
          </a:p>
        </p:txBody>
      </p:sp>
      <p:sp>
        <p:nvSpPr>
          <p:cNvPr id="309" name="Google Shape;309;g40ea848b71_0_10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40e7f2b83f_0_2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g40e7f2b83f_0_2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smtClean="0">
                <a:solidFill>
                  <a:schemeClr val="dk1"/>
                </a:solidFill>
              </a:rPr>
              <a:t>Student </a:t>
            </a:r>
            <a:r>
              <a:rPr lang="en-US" b="1" i="0" u="none" strike="noStrike" cap="none" dirty="0">
                <a:solidFill>
                  <a:schemeClr val="dk1"/>
                </a:solidFill>
              </a:rPr>
              <a:t>Grouping: Whole Group </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Homework A. </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r>
              <a:rPr lang="en-US" b="1" dirty="0"/>
              <a:t> </a:t>
            </a:r>
            <a:endParaRPr b="1" dirty="0"/>
          </a:p>
          <a:p>
            <a:pPr marL="457200" marR="0" lvl="0" indent="-304800" algn="l" rtl="0">
              <a:lnSpc>
                <a:spcPct val="100000"/>
              </a:lnSpc>
              <a:spcBef>
                <a:spcPts val="0"/>
              </a:spcBef>
              <a:spcAft>
                <a:spcPts val="0"/>
              </a:spcAft>
              <a:buSzPts val="1200"/>
              <a:buFont typeface="Calibri"/>
              <a:buAutoNum type="arabicPeriod"/>
            </a:pPr>
            <a:r>
              <a:rPr lang="en-US" dirty="0"/>
              <a:t>Read the </a:t>
            </a:r>
            <a:r>
              <a:rPr lang="en-US" dirty="0" smtClean="0"/>
              <a:t>slide.</a:t>
            </a:r>
            <a:endParaRPr dirty="0"/>
          </a:p>
          <a:p>
            <a:pPr marL="45720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r>
              <a:rPr lang="en-US" dirty="0"/>
              <a:t> </a:t>
            </a:r>
            <a:endParaRPr dirty="0"/>
          </a:p>
          <a:p>
            <a:pPr marL="0" marR="0" lvl="0" indent="0" algn="l" rtl="0">
              <a:lnSpc>
                <a:spcPct val="100000"/>
              </a:lnSpc>
              <a:spcBef>
                <a:spcPts val="0"/>
              </a:spcBef>
              <a:spcAft>
                <a:spcPts val="0"/>
              </a:spcAft>
              <a:buNone/>
            </a:pPr>
            <a:r>
              <a:rPr lang="en-US" dirty="0"/>
              <a:t>Support for Any Students Who Need It</a:t>
            </a:r>
            <a:r>
              <a:rPr lang="en-US"/>
              <a:t>: </a:t>
            </a:r>
            <a:r>
              <a:rPr lang="en-US" smtClean="0"/>
              <a:t>None</a:t>
            </a:r>
            <a:r>
              <a:rPr lang="en-US" dirty="0"/>
              <a:t>.</a:t>
            </a:r>
            <a:endParaRPr dirty="0"/>
          </a:p>
          <a:p>
            <a:pPr marL="457200" lvl="0" indent="457200" algn="l" rtl="0">
              <a:spcBef>
                <a:spcPts val="0"/>
              </a:spcBef>
              <a:spcAft>
                <a:spcPts val="0"/>
              </a:spcAft>
              <a:buNone/>
            </a:pPr>
            <a:endParaRPr dirty="0"/>
          </a:p>
          <a:p>
            <a:pPr marL="0" marR="0" lvl="0" indent="0" algn="l" rtl="0">
              <a:lnSpc>
                <a:spcPct val="100000"/>
              </a:lnSpc>
              <a:spcBef>
                <a:spcPts val="0"/>
              </a:spcBef>
              <a:spcAft>
                <a:spcPts val="0"/>
              </a:spcAft>
              <a:buNone/>
            </a:pPr>
            <a:endParaRPr dirty="0"/>
          </a:p>
        </p:txBody>
      </p:sp>
      <p:sp>
        <p:nvSpPr>
          <p:cNvPr id="318" name="Google Shape;318;g40e7f2b83f_0_2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326" name="Google Shape;326;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89" name="Google Shape;18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457200" lvl="0" indent="-304800" algn="l" rtl="0">
              <a:lnSpc>
                <a:spcPct val="90000"/>
              </a:lnSpc>
              <a:spcBef>
                <a:spcPts val="1000"/>
              </a:spcBef>
              <a:spcAft>
                <a:spcPts val="0"/>
              </a:spcAft>
              <a:buSzPts val="1200"/>
              <a:buFont typeface="Calibri"/>
              <a:buChar char="●"/>
            </a:pPr>
            <a:r>
              <a:rPr lang="en-US" b="1" dirty="0"/>
              <a:t>Entry task </a:t>
            </a:r>
            <a:r>
              <a:rPr lang="en-US" dirty="0"/>
              <a:t>(one per student)</a:t>
            </a:r>
            <a:endParaRPr dirty="0"/>
          </a:p>
          <a:p>
            <a:pPr marL="457200" lvl="0" indent="-304800" algn="l" rtl="0">
              <a:lnSpc>
                <a:spcPct val="90000"/>
              </a:lnSpc>
              <a:spcBef>
                <a:spcPts val="0"/>
              </a:spcBef>
              <a:spcAft>
                <a:spcPts val="0"/>
              </a:spcAft>
              <a:buClr>
                <a:schemeClr val="dk1"/>
              </a:buClr>
              <a:buSzPts val="1200"/>
              <a:buFont typeface="Calibri"/>
              <a:buChar char="●"/>
            </a:pPr>
            <a:r>
              <a:rPr lang="en-US" dirty="0"/>
              <a:t>“</a:t>
            </a:r>
            <a:r>
              <a:rPr lang="en-US" b="0" dirty="0"/>
              <a:t>Ethical Style: How Is My T-Shirt Made?” (</a:t>
            </a:r>
            <a:r>
              <a:rPr lang="en-US" dirty="0"/>
              <a:t>Source 1) (one per student)</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“Ethical Style: How Is My T-Shirt Made?” (Source 1) (for teacher reference)</a:t>
            </a:r>
            <a:endParaRPr b="1" dirty="0"/>
          </a:p>
          <a:p>
            <a:pPr marL="457200" lvl="0" indent="-304800" algn="l" rtl="0">
              <a:lnSpc>
                <a:spcPct val="90000"/>
              </a:lnSpc>
              <a:spcBef>
                <a:spcPts val="0"/>
              </a:spcBef>
              <a:spcAft>
                <a:spcPts val="0"/>
              </a:spcAft>
              <a:buClr>
                <a:schemeClr val="dk1"/>
              </a:buClr>
              <a:buSzPts val="1200"/>
              <a:buFont typeface="Calibri"/>
              <a:buChar char="●"/>
            </a:pPr>
            <a:r>
              <a:rPr lang="en-US" b="1" dirty="0"/>
              <a:t>Researcher’s Notebook Part II (teacher reference)</a:t>
            </a:r>
            <a:endParaRPr b="1" dirty="0"/>
          </a:p>
          <a:p>
            <a:pPr marL="457200" lvl="0" indent="-304800" algn="l" rtl="0">
              <a:lnSpc>
                <a:spcPct val="90000"/>
              </a:lnSpc>
              <a:spcBef>
                <a:spcPts val="0"/>
              </a:spcBef>
              <a:spcAft>
                <a:spcPts val="0"/>
              </a:spcAft>
              <a:buClr>
                <a:schemeClr val="dk1"/>
              </a:buClr>
              <a:buSzPts val="1200"/>
              <a:buFont typeface="Calibri"/>
              <a:buChar char="●"/>
            </a:pPr>
            <a:r>
              <a:rPr lang="en-US" b="0" dirty="0"/>
              <a:t>Exit ticket </a:t>
            </a:r>
            <a:r>
              <a:rPr lang="en-US" dirty="0"/>
              <a:t>(one per student)</a:t>
            </a:r>
            <a:endParaRPr dirty="0"/>
          </a:p>
          <a:p>
            <a:pPr marL="457200" marR="0" lvl="1"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lvl="0" indent="0" algn="l" rtl="0">
              <a:spcBef>
                <a:spcPts val="0"/>
              </a:spcBef>
              <a:spcAft>
                <a:spcPts val="0"/>
              </a:spcAft>
              <a:buNone/>
            </a:pPr>
            <a:r>
              <a:rPr lang="en-US" dirty="0"/>
              <a:t>Materials to Gather from Previous Lessons:</a:t>
            </a:r>
            <a:endParaRPr dirty="0"/>
          </a:p>
          <a:p>
            <a:pPr marL="457200" lvl="0" indent="-304800" algn="l" rtl="0">
              <a:lnSpc>
                <a:spcPct val="90000"/>
              </a:lnSpc>
              <a:spcBef>
                <a:spcPts val="1000"/>
              </a:spcBef>
              <a:spcAft>
                <a:spcPts val="0"/>
              </a:spcAft>
              <a:buClr>
                <a:schemeClr val="dk1"/>
              </a:buClr>
              <a:buSzPts val="1200"/>
              <a:buFont typeface="Calibri"/>
              <a:buChar char="●"/>
            </a:pPr>
            <a:r>
              <a:rPr lang="en-US" b="1" dirty="0"/>
              <a:t>Researcher’s Roadmap anchor chart </a:t>
            </a:r>
            <a:r>
              <a:rPr lang="en-US" dirty="0"/>
              <a:t>(from Lesson 2)</a:t>
            </a:r>
            <a:endParaRPr dirty="0"/>
          </a:p>
          <a:p>
            <a:pPr marL="457200" lvl="0" indent="-304800" algn="l" rtl="0">
              <a:lnSpc>
                <a:spcPct val="90000"/>
              </a:lnSpc>
              <a:spcBef>
                <a:spcPts val="0"/>
              </a:spcBef>
              <a:spcAft>
                <a:spcPts val="0"/>
              </a:spcAft>
              <a:buSzPts val="1200"/>
              <a:buFont typeface="Calibri"/>
              <a:buChar char="●"/>
            </a:pPr>
            <a:r>
              <a:rPr lang="en-US" b="1" dirty="0"/>
              <a:t>Researcher’s Notebook </a:t>
            </a:r>
            <a:r>
              <a:rPr lang="en-US" dirty="0"/>
              <a:t>(from Lesson 1; one per student)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Review these protocols before teaching</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r>
              <a:rPr lang="en-US" i="0" u="none" strike="noStrike" cap="none" dirty="0" smtClean="0">
                <a:solidFill>
                  <a:schemeClr val="dk1"/>
                </a:solidFill>
              </a:rPr>
              <a:t>: None</a:t>
            </a:r>
            <a:endParaRPr i="0" u="none" strike="noStrike" cap="none" dirty="0">
              <a:solidFill>
                <a:schemeClr val="dk1"/>
              </a:solidFill>
            </a:endParaRPr>
          </a:p>
          <a:p>
            <a:pPr marL="457200" lvl="0" indent="0" algn="l" rtl="0">
              <a:lnSpc>
                <a:spcPct val="115000"/>
              </a:lnSpc>
              <a:spcBef>
                <a:spcPts val="0"/>
              </a:spcBef>
              <a:spcAft>
                <a:spcPts val="0"/>
              </a:spcAft>
              <a:buNone/>
            </a:pPr>
            <a:endParaRPr dirty="0"/>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5246dc2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5246dc2_0_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0e7f2b83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g40e7f2b83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smtClean="0">
                <a:solidFill>
                  <a:schemeClr val="dk1"/>
                </a:solidFill>
              </a:rPr>
              <a:t>:</a:t>
            </a:r>
            <a:r>
              <a:rPr lang="en-US" sz="1200" i="0" u="none" strike="noStrike" cap="none" baseline="0" dirty="0">
                <a:solidFill>
                  <a:schemeClr val="dk1"/>
                </a:solidFill>
              </a:rPr>
              <a:t> </a:t>
            </a:r>
            <a:r>
              <a:rPr lang="en-US" dirty="0" smtClean="0"/>
              <a:t>None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g40e7f2b83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0e7f2b83f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0e7f2b83f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5-7 </a:t>
            </a:r>
            <a:r>
              <a:rPr lang="en-US" b="1" i="0" u="none" strike="noStrike" cap="none" dirty="0">
                <a:solidFill>
                  <a:schemeClr val="dk1"/>
                </a:solidFill>
              </a:rPr>
              <a:t>minutes (</a:t>
            </a:r>
            <a:r>
              <a:rPr lang="en-US" b="1" dirty="0"/>
              <a:t>this slide 2-3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1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Entry Task </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Giving students a scenario and asking them to use the context to define terms stretches their thinking and shows true understanding of the terms.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 copy of the </a:t>
            </a:r>
            <a:r>
              <a:rPr lang="en-US" b="1" dirty="0"/>
              <a:t>Entry</a:t>
            </a:r>
            <a:r>
              <a:rPr lang="en-US" dirty="0"/>
              <a:t> </a:t>
            </a:r>
            <a:r>
              <a:rPr lang="en-US" b="1" dirty="0"/>
              <a:t>Task</a:t>
            </a:r>
            <a:r>
              <a:rPr lang="en-US" dirty="0"/>
              <a:t> to each student. Direct students to complete the task individually, then quickly debrief.</a:t>
            </a:r>
            <a:endParaRPr dirty="0"/>
          </a:p>
          <a:p>
            <a:pPr marL="457200" marR="0" lvl="0" indent="-304800" algn="l" rtl="0">
              <a:lnSpc>
                <a:spcPct val="100000"/>
              </a:lnSpc>
              <a:spcBef>
                <a:spcPts val="0"/>
              </a:spcBef>
              <a:spcAft>
                <a:spcPts val="0"/>
              </a:spcAft>
              <a:buSzPts val="1200"/>
              <a:buFont typeface="Calibri"/>
              <a:buAutoNum type="arabicPeriod"/>
            </a:pPr>
            <a:r>
              <a:rPr lang="en-US" dirty="0"/>
              <a:t>Make sure students can define </a:t>
            </a:r>
            <a:r>
              <a:rPr lang="en-US" i="1" dirty="0"/>
              <a:t>plagiarism</a:t>
            </a:r>
            <a:r>
              <a:rPr lang="en-US" dirty="0"/>
              <a:t> and </a:t>
            </a:r>
            <a:r>
              <a:rPr lang="en-US" i="1" dirty="0"/>
              <a:t>paraphrase.</a:t>
            </a:r>
            <a:r>
              <a:rPr lang="en-US" dirty="0"/>
              <a:t>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Listen for the definition of plagiarism as when someone uses someone else’s ideas or words and pretends they are their own.</a:t>
            </a:r>
            <a:endParaRPr dirty="0"/>
          </a:p>
          <a:p>
            <a:pPr marL="457200" marR="0" lvl="0" indent="-304800" algn="l" rtl="0">
              <a:lnSpc>
                <a:spcPct val="100000"/>
              </a:lnSpc>
              <a:spcBef>
                <a:spcPts val="0"/>
              </a:spcBef>
              <a:spcAft>
                <a:spcPts val="0"/>
              </a:spcAft>
              <a:buSzPts val="1200"/>
              <a:buFont typeface="Calibri"/>
              <a:buChar char="●"/>
            </a:pPr>
            <a:r>
              <a:rPr lang="en-US" dirty="0"/>
              <a:t>Listen for the definition of paraphrase as to express something someone else has written in a shorter, clearer, or different way.</a:t>
            </a:r>
            <a:endParaRPr dirty="0"/>
          </a:p>
          <a:p>
            <a:pPr marL="457200" marR="0" lvl="0" indent="-304800" algn="l" rtl="0">
              <a:lnSpc>
                <a:spcPct val="100000"/>
              </a:lnSpc>
              <a:spcBef>
                <a:spcPts val="0"/>
              </a:spcBef>
              <a:spcAft>
                <a:spcPts val="0"/>
              </a:spcAft>
              <a:buSzPts val="1200"/>
              <a:buFont typeface="Calibri"/>
              <a:buChar char="●"/>
            </a:pPr>
            <a:r>
              <a:rPr lang="en-US" dirty="0"/>
              <a:t>Look for students to be adding and changing the definitions they wrote.</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20" name="Google Shape;220;g40e7f2b83f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0e7f2b83f_0_1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40e7f2b83f_0_17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3-5 </a:t>
            </a:r>
            <a:r>
              <a:rPr lang="en-US" b="1" i="0" u="none" strike="noStrike" cap="none" dirty="0">
                <a:solidFill>
                  <a:schemeClr val="dk1"/>
                </a:solidFill>
              </a:rPr>
              <a:t>minutes (</a:t>
            </a:r>
            <a:r>
              <a:rPr lang="en-US" b="1" dirty="0"/>
              <a:t>this slide, 1-2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2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Entry Task </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Reviewing learning targets helps students understand the purpose of the lesson.</a:t>
            </a:r>
            <a:endParaRPr dirty="0"/>
          </a:p>
          <a:p>
            <a:pPr marL="457200" marR="0" lvl="0" indent="-304800" algn="l" rtl="0">
              <a:lnSpc>
                <a:spcPct val="100000"/>
              </a:lnSpc>
              <a:spcBef>
                <a:spcPts val="0"/>
              </a:spcBef>
              <a:spcAft>
                <a:spcPts val="0"/>
              </a:spcAft>
              <a:buSzPts val="1200"/>
              <a:buFont typeface="Calibri"/>
              <a:buChar char="●"/>
            </a:pPr>
            <a:r>
              <a:rPr lang="en-US" dirty="0"/>
              <a:t>Discussing and clarifying the language of learning targets helps build academic vocabulary.</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Ask a student to read the learning targets for today. </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the learning targets for today and ask students how the targets connect to the process of doing research.</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smtClean="0">
                <a:solidFill>
                  <a:schemeClr val="dk1"/>
                </a:solidFill>
              </a:rPr>
              <a:t>Look </a:t>
            </a:r>
            <a:r>
              <a:rPr lang="en-US" i="0" u="none" strike="noStrike" cap="none" dirty="0">
                <a:solidFill>
                  <a:schemeClr val="dk1"/>
                </a:solidFill>
              </a:rPr>
              <a:t>for students to be listening and engaged.</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Listen for students to share </a:t>
            </a:r>
            <a:r>
              <a:rPr lang="en-US" dirty="0" smtClean="0"/>
              <a:t>that effective </a:t>
            </a:r>
            <a:r>
              <a:rPr lang="en-US" dirty="0"/>
              <a:t>questions will produce effective research.</a:t>
            </a:r>
            <a:endParaRPr dirty="0"/>
          </a:p>
          <a:p>
            <a:pPr marL="457200" marR="0" lvl="0" indent="-304800" algn="l" rtl="0">
              <a:lnSpc>
                <a:spcPct val="100000"/>
              </a:lnSpc>
              <a:spcBef>
                <a:spcPts val="0"/>
              </a:spcBef>
              <a:spcAft>
                <a:spcPts val="0"/>
              </a:spcAft>
              <a:buSzPts val="1200"/>
              <a:buFont typeface="Calibri"/>
              <a:buChar char="●"/>
            </a:pPr>
            <a:r>
              <a:rPr lang="en-US" dirty="0"/>
              <a:t>Listen for students to share </a:t>
            </a:r>
            <a:r>
              <a:rPr lang="en-US" dirty="0" smtClean="0"/>
              <a:t>that paraphrasing </a:t>
            </a:r>
            <a:r>
              <a:rPr lang="en-US" dirty="0"/>
              <a:t>is important so the research is presented as the students’ own instead of that of others.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28" name="Google Shape;228;g40e7f2b83f_0_17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0e7f2b83f_0_1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g40e7f2b83f_0_1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18-20 </a:t>
            </a:r>
            <a:r>
              <a:rPr lang="en-US" b="1" i="0" u="none" strike="noStrike" cap="none" dirty="0">
                <a:solidFill>
                  <a:schemeClr val="dk1"/>
                </a:solidFill>
              </a:rPr>
              <a:t>minutes (</a:t>
            </a:r>
            <a:r>
              <a:rPr lang="en-US" b="1" dirty="0"/>
              <a:t>this slide, 1-2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1 of 6</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Reading Source</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Seeing the </a:t>
            </a:r>
            <a:r>
              <a:rPr lang="en-US" b="1" dirty="0"/>
              <a:t>Researcher’s Roadmap anchor chart</a:t>
            </a:r>
            <a:r>
              <a:rPr lang="en-US" dirty="0"/>
              <a:t> repeatedly will build a sense of the importance of the research process for success. It will also give them a sense of how all the steps fit together coherently.</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b="1" dirty="0">
              <a:solidFill>
                <a:srgbClr val="000000"/>
              </a:solidFill>
            </a:endParaRPr>
          </a:p>
          <a:p>
            <a:pPr marL="914400" lvl="0" indent="-304800" algn="l" rtl="0">
              <a:lnSpc>
                <a:spcPct val="115000"/>
              </a:lnSpc>
              <a:spcBef>
                <a:spcPts val="0"/>
              </a:spcBef>
              <a:spcAft>
                <a:spcPts val="0"/>
              </a:spcAft>
              <a:buClr>
                <a:schemeClr val="dk1"/>
              </a:buClr>
              <a:buSzPts val="1200"/>
              <a:buFont typeface="Calibri"/>
              <a:buAutoNum type="arabicPeriod"/>
            </a:pPr>
            <a:r>
              <a:rPr lang="en-US" dirty="0"/>
              <a:t>Direct students to the </a:t>
            </a:r>
            <a:r>
              <a:rPr lang="en-US" b="1" dirty="0"/>
              <a:t>Researcher’s Roadmap anchor chart</a:t>
            </a:r>
            <a:r>
              <a:rPr lang="en-US" dirty="0"/>
              <a:t>. Tell them they will be doing Step 1 today. This step will help them formulate effective questions in Step 2.</a:t>
            </a:r>
            <a:endParaRPr dirty="0">
              <a:solidFill>
                <a:srgbClr val="000000"/>
              </a:solidFill>
            </a:endParaRPr>
          </a:p>
          <a:p>
            <a:pPr marL="0" lvl="0" indent="0" algn="l" rtl="0">
              <a:lnSpc>
                <a:spcPct val="115000"/>
              </a:lnSpc>
              <a:spcBef>
                <a:spcPts val="0"/>
              </a:spcBef>
              <a:spcAft>
                <a:spcPts val="0"/>
              </a:spcAft>
              <a:buNone/>
            </a:pPr>
            <a:endParaRPr dirty="0">
              <a:solidFill>
                <a:srgbClr val="000000"/>
              </a:solidFill>
            </a:endParaRPr>
          </a:p>
          <a:p>
            <a:pPr marL="0" lvl="0" indent="0" algn="l" rtl="0">
              <a:lnSpc>
                <a:spcPct val="115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for students to be paying attention.</a:t>
            </a:r>
            <a:r>
              <a:rPr lang="en-US"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r>
              <a:rPr lang="en-US" dirty="0"/>
              <a:t>.</a:t>
            </a:r>
            <a:endParaRPr dirty="0"/>
          </a:p>
          <a:p>
            <a:pPr marL="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36" name="Google Shape;236;g40e7f2b83f_0_1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0ea848b71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g40ea848b71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18-20 </a:t>
            </a:r>
            <a:r>
              <a:rPr lang="en-US" b="1" i="0" u="none" strike="noStrike" cap="none" dirty="0">
                <a:solidFill>
                  <a:schemeClr val="dk1"/>
                </a:solidFill>
              </a:rPr>
              <a:t>minutes (</a:t>
            </a:r>
            <a:r>
              <a:rPr lang="en-US" b="1" dirty="0"/>
              <a:t>this slide, 1-2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2 of 6</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Reading Source</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Showing students a formula for how to paraphrase gives them a tool to use repeatedly as they practice paraphrasing.</a:t>
            </a:r>
            <a:endParaRPr dirty="0"/>
          </a:p>
          <a:p>
            <a:pPr marL="457200" marR="0" lvl="0" indent="-304800" algn="l" rtl="0">
              <a:lnSpc>
                <a:spcPct val="100000"/>
              </a:lnSpc>
              <a:spcBef>
                <a:spcPts val="0"/>
              </a:spcBef>
              <a:spcAft>
                <a:spcPts val="0"/>
              </a:spcAft>
              <a:buSzPts val="1200"/>
              <a:buFont typeface="Calibri"/>
              <a:buChar char="●"/>
            </a:pPr>
            <a:r>
              <a:rPr lang="en-US" dirty="0"/>
              <a:t>Plagiarism at this age is usually not intentional.  Students will benefit from using these sentence stems.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b="1" dirty="0">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dirty="0"/>
              <a:t>Go over the formula on this chart to explain how to paraphrase while giving credit to the source.  Explain to students we will be using this formula today to practice paraphrasing.</a:t>
            </a:r>
            <a:endParaRPr dirty="0"/>
          </a:p>
          <a:p>
            <a:pPr marL="0" lvl="0" indent="0" algn="l" rtl="0">
              <a:lnSpc>
                <a:spcPct val="115000"/>
              </a:lnSpc>
              <a:spcBef>
                <a:spcPts val="0"/>
              </a:spcBef>
              <a:spcAft>
                <a:spcPts val="0"/>
              </a:spcAft>
              <a:buNone/>
            </a:pPr>
            <a:endParaRPr dirty="0">
              <a:solidFill>
                <a:srgbClr val="000000"/>
              </a:solidFill>
            </a:endParaRPr>
          </a:p>
          <a:p>
            <a:pPr marL="0" lvl="0" indent="0" algn="l" rtl="0">
              <a:lnSpc>
                <a:spcPct val="115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for students to be paying attention.</a:t>
            </a:r>
            <a:r>
              <a:rPr lang="en-US"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r>
              <a:rPr lang="en-US" dirty="0"/>
              <a:t>.</a:t>
            </a:r>
            <a:endParaRPr dirty="0"/>
          </a:p>
        </p:txBody>
      </p:sp>
      <p:sp>
        <p:nvSpPr>
          <p:cNvPr id="245" name="Google Shape;245;g40ea848b71_0_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jp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3</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4</a:t>
            </a:r>
            <a:r>
              <a:rPr lang="en-US" sz="2400" i="0" u="none" strike="noStrike" cap="none" dirty="0">
                <a:solidFill>
                  <a:schemeClr val="dk1"/>
                </a:solidFill>
                <a:latin typeface="Century Gothic"/>
                <a:ea typeface="Century Gothic"/>
                <a:cs typeface="Century Gothic"/>
                <a:sym typeface="Century Gothic"/>
              </a:rPr>
              <a:t>5 - </a:t>
            </a:r>
            <a:r>
              <a:rPr lang="en-US" sz="2400" dirty="0">
                <a:latin typeface="Century Gothic"/>
                <a:ea typeface="Century Gothic"/>
                <a:cs typeface="Century Gothic"/>
                <a:sym typeface="Century Gothic"/>
              </a:rPr>
              <a:t>55</a:t>
            </a:r>
            <a:r>
              <a:rPr lang="en-US" sz="2400" i="0" u="none" strike="noStrike" cap="none" dirty="0">
                <a:solidFill>
                  <a:schemeClr val="dk1"/>
                </a:solidFill>
                <a:latin typeface="Century Gothic"/>
                <a:ea typeface="Century Gothic"/>
                <a:cs typeface="Century Gothic"/>
                <a:sym typeface="Century Gothic"/>
              </a:rPr>
              <a:t> minutes to complete. </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for students to learn how to p</a:t>
            </a:r>
            <a:r>
              <a:rPr lang="en-US" sz="2400" dirty="0">
                <a:latin typeface="Century Gothic"/>
                <a:ea typeface="Century Gothic"/>
                <a:cs typeface="Century Gothic"/>
                <a:sym typeface="Century Gothic"/>
              </a:rPr>
              <a:t>araphrase and read for a specific purpose.</a:t>
            </a:r>
            <a:endParaRPr sz="240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2400" b="1" i="0" u="none" strike="noStrike" cap="none" dirty="0">
                <a:solidFill>
                  <a:schemeClr val="dk1"/>
                </a:solidFill>
                <a:latin typeface="Century Gothic"/>
                <a:ea typeface="Century Gothic"/>
                <a:cs typeface="Century Gothic"/>
                <a:sym typeface="Century Gothic"/>
              </a:rPr>
              <a:t>The Learning Targets for students today are:</a:t>
            </a:r>
            <a:endParaRPr sz="2400" b="1"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I can generate effective questions to guide my research.</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I can quote or paraphrase others’ work while avoiding plagiarism.</a:t>
            </a:r>
            <a:endParaRPr sz="2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6"/>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read and paraphrase an article</a:t>
            </a:r>
            <a:endParaRPr sz="4000" b="1" i="0" u="none" strike="noStrike" cap="none">
              <a:solidFill>
                <a:schemeClr val="dk1"/>
              </a:solidFill>
              <a:latin typeface="Century Gothic"/>
              <a:ea typeface="Century Gothic"/>
              <a:cs typeface="Century Gothic"/>
              <a:sym typeface="Century Gothic"/>
            </a:endParaRPr>
          </a:p>
        </p:txBody>
      </p:sp>
      <p:sp>
        <p:nvSpPr>
          <p:cNvPr id="258" name="Google Shape;258;p36"/>
          <p:cNvSpPr txBox="1">
            <a:spLocks noGrp="1"/>
          </p:cNvSpPr>
          <p:nvPr>
            <p:ph type="subTitle" idx="1"/>
          </p:nvPr>
        </p:nvSpPr>
        <p:spPr>
          <a:xfrm>
            <a:off x="566100" y="1689250"/>
            <a:ext cx="11137500" cy="503940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259" name="Google Shape;259;p36"/>
          <p:cNvPicPr preferRelativeResize="0"/>
          <p:nvPr/>
        </p:nvPicPr>
        <p:blipFill>
          <a:blip r:embed="rId3">
            <a:alphaModFix/>
          </a:blip>
          <a:stretch>
            <a:fillRect/>
          </a:stretch>
        </p:blipFill>
        <p:spPr>
          <a:xfrm>
            <a:off x="10262050" y="139925"/>
            <a:ext cx="1599100" cy="1269800"/>
          </a:xfrm>
          <a:prstGeom prst="rect">
            <a:avLst/>
          </a:prstGeom>
          <a:noFill/>
          <a:ln>
            <a:noFill/>
          </a:ln>
        </p:spPr>
      </p:pic>
      <p:graphicFrame>
        <p:nvGraphicFramePr>
          <p:cNvPr id="260" name="Google Shape;260;p36"/>
          <p:cNvGraphicFramePr/>
          <p:nvPr>
            <p:extLst>
              <p:ext uri="{D42A27DB-BD31-4B8C-83A1-F6EECF244321}">
                <p14:modId xmlns:p14="http://schemas.microsoft.com/office/powerpoint/2010/main" val="1539481191"/>
              </p:ext>
            </p:extLst>
          </p:nvPr>
        </p:nvGraphicFramePr>
        <p:xfrm>
          <a:off x="279150" y="1467112"/>
          <a:ext cx="11332477" cy="4610005"/>
        </p:xfrm>
        <a:graphic>
          <a:graphicData uri="http://schemas.openxmlformats.org/drawingml/2006/table">
            <a:tbl>
              <a:tblPr>
                <a:noFill/>
                <a:tableStyleId>{D72ECC93-7156-4BC5-91AE-9CD426AC26CD}</a:tableStyleId>
              </a:tblPr>
              <a:tblGrid>
                <a:gridCol w="7471470">
                  <a:extLst>
                    <a:ext uri="{9D8B030D-6E8A-4147-A177-3AD203B41FA5}">
                      <a16:colId xmlns:a16="http://schemas.microsoft.com/office/drawing/2014/main" xmlns="" val="20000"/>
                    </a:ext>
                  </a:extLst>
                </a:gridCol>
                <a:gridCol w="3861007">
                  <a:extLst>
                    <a:ext uri="{9D8B030D-6E8A-4147-A177-3AD203B41FA5}">
                      <a16:colId xmlns:a16="http://schemas.microsoft.com/office/drawing/2014/main" xmlns="" val="20001"/>
                    </a:ext>
                  </a:extLst>
                </a:gridCol>
              </a:tblGrid>
              <a:tr h="551126">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Original Text</a:t>
                      </a:r>
                      <a:endParaRPr sz="1800" b="1">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Paraphrase</a:t>
                      </a:r>
                      <a:endParaRPr sz="1800" b="1">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xmlns="" val="10000"/>
                  </a:ext>
                </a:extLst>
              </a:tr>
              <a:tr h="1671033">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P1</a:t>
                      </a:r>
                      <a:r>
                        <a:rPr lang="en-US" sz="1800">
                          <a:latin typeface="Century Gothic"/>
                          <a:ea typeface="Century Gothic"/>
                          <a:cs typeface="Century Gothic"/>
                          <a:sym typeface="Century Gothic"/>
                        </a:rPr>
                        <a:t>. The cotton T-shirt … is a staple of the American wardrobe. Your T-shirt can be made any number of ways, but more likely than not, it isn’t made in the United States. In 2011, we imported more than $17 billion worth of cotton tees into American closets. Let’s take a look at where they probably came from—and how we can improve on the process, step by step.</a:t>
                      </a:r>
                      <a:endParaRPr sz="180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extLst>
                  <a:ext uri="{0D108BD9-81ED-4DB2-BD59-A6C34878D82A}">
                    <a16:rowId xmlns:a16="http://schemas.microsoft.com/office/drawing/2014/main" xmlns="" val="10001"/>
                  </a:ext>
                </a:extLst>
              </a:tr>
              <a:tr h="2263922">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P2. </a:t>
                      </a:r>
                      <a:r>
                        <a:rPr lang="en-US" sz="1800">
                          <a:latin typeface="Century Gothic"/>
                          <a:ea typeface="Century Gothic"/>
                          <a:cs typeface="Century Gothic"/>
                          <a:sym typeface="Century Gothic"/>
                        </a:rPr>
                        <a:t>The T-shirt begins as an idea. A team of designers determines the color, fit, and—most relevant to our interests—the fabric of your top. The world’s cotton demand has doubled since the 1960s, with 90 percent of harvested cotton getting spun into apparel. The U.S. has the highest demand for the finished cotton garment, and also happens to be the world’s largest exporter of the raw material. It dominates global cotton production in tandem with China, India, Pakistan, Uzbekistan, and Brazil.</a:t>
                      </a:r>
                      <a:endParaRPr sz="180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extLst>
                  <a:ext uri="{0D108BD9-81ED-4DB2-BD59-A6C34878D82A}">
                    <a16:rowId xmlns:a16="http://schemas.microsoft.com/office/drawing/2014/main" xmlns="" val="10002"/>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7"/>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read and paraphrase an article</a:t>
            </a:r>
            <a:endParaRPr sz="4000" b="1" i="0" u="none" strike="noStrike" cap="none">
              <a:solidFill>
                <a:schemeClr val="dk1"/>
              </a:solidFill>
              <a:latin typeface="Century Gothic"/>
              <a:ea typeface="Century Gothic"/>
              <a:cs typeface="Century Gothic"/>
              <a:sym typeface="Century Gothic"/>
            </a:endParaRPr>
          </a:p>
        </p:txBody>
      </p:sp>
      <p:pic>
        <p:nvPicPr>
          <p:cNvPr id="268" name="Google Shape;268;p37"/>
          <p:cNvPicPr preferRelativeResize="0"/>
          <p:nvPr/>
        </p:nvPicPr>
        <p:blipFill>
          <a:blip r:embed="rId3">
            <a:alphaModFix/>
          </a:blip>
          <a:stretch>
            <a:fillRect/>
          </a:stretch>
        </p:blipFill>
        <p:spPr>
          <a:xfrm>
            <a:off x="10262050" y="139925"/>
            <a:ext cx="1599100" cy="1269800"/>
          </a:xfrm>
          <a:prstGeom prst="rect">
            <a:avLst/>
          </a:prstGeom>
          <a:noFill/>
          <a:ln>
            <a:noFill/>
          </a:ln>
        </p:spPr>
      </p:pic>
      <p:graphicFrame>
        <p:nvGraphicFramePr>
          <p:cNvPr id="269" name="Google Shape;269;p37"/>
          <p:cNvGraphicFramePr/>
          <p:nvPr>
            <p:extLst>
              <p:ext uri="{D42A27DB-BD31-4B8C-83A1-F6EECF244321}">
                <p14:modId xmlns:p14="http://schemas.microsoft.com/office/powerpoint/2010/main" val="704671031"/>
              </p:ext>
            </p:extLst>
          </p:nvPr>
        </p:nvGraphicFramePr>
        <p:xfrm>
          <a:off x="266625" y="1296992"/>
          <a:ext cx="10706175" cy="4728027"/>
        </p:xfrm>
        <a:graphic>
          <a:graphicData uri="http://schemas.openxmlformats.org/drawingml/2006/table">
            <a:tbl>
              <a:tblPr>
                <a:noFill/>
                <a:tableStyleId>{D72ECC93-7156-4BC5-91AE-9CD426AC26CD}</a:tableStyleId>
              </a:tblPr>
              <a:tblGrid>
                <a:gridCol w="7058551">
                  <a:extLst>
                    <a:ext uri="{9D8B030D-6E8A-4147-A177-3AD203B41FA5}">
                      <a16:colId xmlns:a16="http://schemas.microsoft.com/office/drawing/2014/main" xmlns="" val="20000"/>
                    </a:ext>
                  </a:extLst>
                </a:gridCol>
                <a:gridCol w="3647624">
                  <a:extLst>
                    <a:ext uri="{9D8B030D-6E8A-4147-A177-3AD203B41FA5}">
                      <a16:colId xmlns:a16="http://schemas.microsoft.com/office/drawing/2014/main" xmlns="" val="20001"/>
                    </a:ext>
                  </a:extLst>
                </a:gridCol>
              </a:tblGrid>
              <a:tr h="363310">
                <a:tc>
                  <a:txBody>
                    <a:bodyPr/>
                    <a:lstStyle/>
                    <a:p>
                      <a:pPr marL="0" lvl="0" indent="0" algn="l" rtl="0">
                        <a:spcBef>
                          <a:spcPts val="0"/>
                        </a:spcBef>
                        <a:spcAft>
                          <a:spcPts val="0"/>
                        </a:spcAft>
                        <a:buNone/>
                      </a:pPr>
                      <a:r>
                        <a:rPr lang="en-US" sz="1500" b="1" dirty="0">
                          <a:latin typeface="Century Gothic"/>
                          <a:ea typeface="Century Gothic"/>
                          <a:cs typeface="Century Gothic"/>
                          <a:sym typeface="Century Gothic"/>
                        </a:rPr>
                        <a:t>Original Text</a:t>
                      </a:r>
                      <a:endParaRPr sz="1500" b="1" dirty="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sz="1500" b="1">
                          <a:latin typeface="Century Gothic"/>
                          <a:ea typeface="Century Gothic"/>
                          <a:cs typeface="Century Gothic"/>
                          <a:sym typeface="Century Gothic"/>
                        </a:rPr>
                        <a:t>Paraphrase</a:t>
                      </a:r>
                      <a:endParaRPr sz="1500" b="1">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xmlns="" val="10000"/>
                  </a:ext>
                </a:extLst>
              </a:tr>
              <a:tr h="1720378">
                <a:tc>
                  <a:txBody>
                    <a:bodyPr/>
                    <a:lstStyle/>
                    <a:p>
                      <a:pPr marL="0" lvl="0" indent="0" algn="l" rtl="0">
                        <a:spcBef>
                          <a:spcPts val="0"/>
                        </a:spcBef>
                        <a:spcAft>
                          <a:spcPts val="0"/>
                        </a:spcAft>
                        <a:buNone/>
                      </a:pPr>
                      <a:r>
                        <a:rPr lang="en-US" sz="1500" b="1">
                          <a:solidFill>
                            <a:schemeClr val="dk1"/>
                          </a:solidFill>
                          <a:latin typeface="Century Gothic"/>
                          <a:ea typeface="Century Gothic"/>
                          <a:cs typeface="Century Gothic"/>
                          <a:sym typeface="Century Gothic"/>
                        </a:rPr>
                        <a:t>P3. </a:t>
                      </a:r>
                      <a:r>
                        <a:rPr lang="en-US" sz="1500">
                          <a:solidFill>
                            <a:schemeClr val="dk1"/>
                          </a:solidFill>
                          <a:latin typeface="Century Gothic"/>
                          <a:ea typeface="Century Gothic"/>
                          <a:cs typeface="Century Gothic"/>
                          <a:sym typeface="Century Gothic"/>
                        </a:rPr>
                        <a:t>Unfortunately, your T-shirt label won’t tell you where that cotton came from. Still, there are a few truths about cotton that don’t need a label. For one, child labor is a major reality in cotton harvesting. From Uzbekistan to Egypt, children are forced into picking and separating cotton for pennies, if anything. Cotton certified as Fair Trade and in compliance with the International Labor Organization are the only viable indicators of fair cotton harvested without child labor …</a:t>
                      </a:r>
                      <a:endParaRPr sz="150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500">
                          <a:latin typeface="Century Gothic"/>
                          <a:ea typeface="Century Gothic"/>
                          <a:cs typeface="Century Gothic"/>
                          <a:sym typeface="Century Gothic"/>
                        </a:rPr>
                        <a:t> </a:t>
                      </a:r>
                      <a:endParaRPr sz="150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extLst>
                  <a:ext uri="{0D108BD9-81ED-4DB2-BD59-A6C34878D82A}">
                    <a16:rowId xmlns:a16="http://schemas.microsoft.com/office/drawing/2014/main" xmlns="" val="10001"/>
                  </a:ext>
                </a:extLst>
              </a:tr>
              <a:tr h="2644339">
                <a:tc>
                  <a:txBody>
                    <a:bodyPr/>
                    <a:lstStyle/>
                    <a:p>
                      <a:pPr marL="0" lvl="0" indent="0" algn="l" rtl="0">
                        <a:spcBef>
                          <a:spcPts val="0"/>
                        </a:spcBef>
                        <a:spcAft>
                          <a:spcPts val="0"/>
                        </a:spcAft>
                        <a:buNone/>
                      </a:pPr>
                      <a:r>
                        <a:rPr lang="en-US" sz="1500" b="1" dirty="0">
                          <a:solidFill>
                            <a:schemeClr val="dk1"/>
                          </a:solidFill>
                          <a:latin typeface="Century Gothic"/>
                          <a:ea typeface="Century Gothic"/>
                          <a:cs typeface="Century Gothic"/>
                          <a:sym typeface="Century Gothic"/>
                        </a:rPr>
                        <a:t>P4</a:t>
                      </a:r>
                      <a:r>
                        <a:rPr lang="en-US" sz="1500" dirty="0">
                          <a:solidFill>
                            <a:schemeClr val="dk1"/>
                          </a:solidFill>
                          <a:latin typeface="Century Gothic"/>
                          <a:ea typeface="Century Gothic"/>
                          <a:cs typeface="Century Gothic"/>
                          <a:sym typeface="Century Gothic"/>
                        </a:rPr>
                        <a:t>. Even if your T-shirt’s material was harvested in accordance with U.S. labor laws, the crop poses other ethical concerns. As a general rule of thumb, cotton is terrible for the environment. Cotton is the largest water guzzler in the natural fiber family. Major ecological damage has already been done. The devastating shrinkage of the Aral Sea is largely attributed to cotton farming; what water is left is contaminated by pesticides and herbicides. Five of the top nine pesticides used in U.S. cotton farming are known to be carcinogenic. All of them contaminate fresh groundwater. These ecological concerns can be circumvented with a shift toward organic cotton, but even organic cotton needs to drink.</a:t>
                      </a:r>
                      <a:endParaRPr sz="1500" dirty="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500" dirty="0">
                          <a:latin typeface="Century Gothic"/>
                          <a:ea typeface="Century Gothic"/>
                          <a:cs typeface="Century Gothic"/>
                          <a:sym typeface="Century Gothic"/>
                        </a:rPr>
                        <a:t> </a:t>
                      </a:r>
                      <a:endParaRPr sz="1500" dirty="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extLst>
                  <a:ext uri="{0D108BD9-81ED-4DB2-BD59-A6C34878D82A}">
                    <a16:rowId xmlns:a16="http://schemas.microsoft.com/office/drawing/2014/main" xmlns="" val="10002"/>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8"/>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read and paraphrase an article</a:t>
            </a:r>
            <a:endParaRPr sz="4000" b="1" i="0" u="none" strike="noStrike" cap="none">
              <a:solidFill>
                <a:schemeClr val="dk1"/>
              </a:solidFill>
              <a:latin typeface="Century Gothic"/>
              <a:ea typeface="Century Gothic"/>
              <a:cs typeface="Century Gothic"/>
              <a:sym typeface="Century Gothic"/>
            </a:endParaRPr>
          </a:p>
        </p:txBody>
      </p:sp>
      <p:sp>
        <p:nvSpPr>
          <p:cNvPr id="276" name="Google Shape;276;p38"/>
          <p:cNvSpPr txBox="1">
            <a:spLocks noGrp="1"/>
          </p:cNvSpPr>
          <p:nvPr>
            <p:ph type="subTitle" idx="1"/>
          </p:nvPr>
        </p:nvSpPr>
        <p:spPr>
          <a:xfrm>
            <a:off x="566100" y="1689250"/>
            <a:ext cx="11137500" cy="503940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277" name="Google Shape;277;p38"/>
          <p:cNvPicPr preferRelativeResize="0"/>
          <p:nvPr/>
        </p:nvPicPr>
        <p:blipFill>
          <a:blip r:embed="rId3">
            <a:alphaModFix/>
          </a:blip>
          <a:stretch>
            <a:fillRect/>
          </a:stretch>
        </p:blipFill>
        <p:spPr>
          <a:xfrm>
            <a:off x="10262050" y="139925"/>
            <a:ext cx="1599100" cy="1269800"/>
          </a:xfrm>
          <a:prstGeom prst="rect">
            <a:avLst/>
          </a:prstGeom>
          <a:noFill/>
          <a:ln>
            <a:noFill/>
          </a:ln>
        </p:spPr>
      </p:pic>
      <p:graphicFrame>
        <p:nvGraphicFramePr>
          <p:cNvPr id="278" name="Google Shape;278;p38"/>
          <p:cNvGraphicFramePr/>
          <p:nvPr>
            <p:extLst>
              <p:ext uri="{D42A27DB-BD31-4B8C-83A1-F6EECF244321}">
                <p14:modId xmlns:p14="http://schemas.microsoft.com/office/powerpoint/2010/main" val="3002306210"/>
              </p:ext>
            </p:extLst>
          </p:nvPr>
        </p:nvGraphicFramePr>
        <p:xfrm>
          <a:off x="279150" y="1811750"/>
          <a:ext cx="11424450" cy="4150639"/>
        </p:xfrm>
        <a:graphic>
          <a:graphicData uri="http://schemas.openxmlformats.org/drawingml/2006/table">
            <a:tbl>
              <a:tblPr>
                <a:noFill/>
                <a:tableStyleId>{D72ECC93-7156-4BC5-91AE-9CD426AC26CD}</a:tableStyleId>
              </a:tblPr>
              <a:tblGrid>
                <a:gridCol w="7532107">
                  <a:extLst>
                    <a:ext uri="{9D8B030D-6E8A-4147-A177-3AD203B41FA5}">
                      <a16:colId xmlns:a16="http://schemas.microsoft.com/office/drawing/2014/main" xmlns="" val="20000"/>
                    </a:ext>
                  </a:extLst>
                </a:gridCol>
                <a:gridCol w="3892343">
                  <a:extLst>
                    <a:ext uri="{9D8B030D-6E8A-4147-A177-3AD203B41FA5}">
                      <a16:colId xmlns:a16="http://schemas.microsoft.com/office/drawing/2014/main" xmlns="" val="20001"/>
                    </a:ext>
                  </a:extLst>
                </a:gridCol>
              </a:tblGrid>
              <a:tr h="474304">
                <a:tc>
                  <a:txBody>
                    <a:bodyPr/>
                    <a:lstStyle/>
                    <a:p>
                      <a:pPr marL="0" lvl="0" indent="0" algn="l" rtl="0">
                        <a:spcBef>
                          <a:spcPts val="0"/>
                        </a:spcBef>
                        <a:spcAft>
                          <a:spcPts val="0"/>
                        </a:spcAft>
                        <a:buNone/>
                      </a:pPr>
                      <a:r>
                        <a:rPr lang="en-US" sz="1500" b="1">
                          <a:latin typeface="Century Gothic"/>
                          <a:ea typeface="Century Gothic"/>
                          <a:cs typeface="Century Gothic"/>
                          <a:sym typeface="Century Gothic"/>
                        </a:rPr>
                        <a:t>Original Text</a:t>
                      </a:r>
                      <a:endParaRPr sz="1500" b="1">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sz="1500" b="1">
                          <a:latin typeface="Century Gothic"/>
                          <a:ea typeface="Century Gothic"/>
                          <a:cs typeface="Century Gothic"/>
                          <a:sym typeface="Century Gothic"/>
                        </a:rPr>
                        <a:t>Paraphrase</a:t>
                      </a:r>
                      <a:endParaRPr sz="1500" b="1">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xmlns="" val="10000"/>
                  </a:ext>
                </a:extLst>
              </a:tr>
              <a:tr h="1728018">
                <a:tc>
                  <a:txBody>
                    <a:bodyPr/>
                    <a:lstStyle/>
                    <a:p>
                      <a:pPr marL="0" lvl="0" indent="0" algn="l" rtl="0">
                        <a:spcBef>
                          <a:spcPts val="0"/>
                        </a:spcBef>
                        <a:spcAft>
                          <a:spcPts val="0"/>
                        </a:spcAft>
                        <a:buNone/>
                      </a:pPr>
                      <a:r>
                        <a:rPr lang="en-US" sz="1500" b="1">
                          <a:solidFill>
                            <a:schemeClr val="dk1"/>
                          </a:solidFill>
                          <a:latin typeface="Century Gothic"/>
                          <a:ea typeface="Century Gothic"/>
                          <a:cs typeface="Century Gothic"/>
                          <a:sym typeface="Century Gothic"/>
                        </a:rPr>
                        <a:t>P5</a:t>
                      </a:r>
                      <a:r>
                        <a:rPr lang="en-US" sz="1500">
                          <a:solidFill>
                            <a:schemeClr val="dk1"/>
                          </a:solidFill>
                          <a:latin typeface="Century Gothic"/>
                          <a:ea typeface="Century Gothic"/>
                          <a:cs typeface="Century Gothic"/>
                          <a:sym typeface="Century Gothic"/>
                        </a:rPr>
                        <a:t>. When material, prototype, and samples are set, the T-shirt is put into mass production…. The production segment of the T-shirt supply chain is the one most scrutinized in the public eye, and with good reason. The factory process is inefficient, wasteful, and often still abusive. Though the public outcry against sweatshops gained sudden momentum a decade ago, garment manufacturing is still rife with complications.</a:t>
                      </a:r>
                      <a:endParaRPr sz="150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500">
                          <a:latin typeface="Century Gothic"/>
                          <a:ea typeface="Century Gothic"/>
                          <a:cs typeface="Century Gothic"/>
                          <a:sym typeface="Century Gothic"/>
                        </a:rPr>
                        <a:t> </a:t>
                      </a:r>
                      <a:endParaRPr sz="150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extLst>
                  <a:ext uri="{0D108BD9-81ED-4DB2-BD59-A6C34878D82A}">
                    <a16:rowId xmlns:a16="http://schemas.microsoft.com/office/drawing/2014/main" xmlns="" val="10001"/>
                  </a:ext>
                </a:extLst>
              </a:tr>
              <a:tr h="1948317">
                <a:tc>
                  <a:txBody>
                    <a:bodyPr/>
                    <a:lstStyle/>
                    <a:p>
                      <a:pPr marL="0" lvl="0" indent="0" algn="l" rtl="0">
                        <a:spcBef>
                          <a:spcPts val="0"/>
                        </a:spcBef>
                        <a:spcAft>
                          <a:spcPts val="0"/>
                        </a:spcAft>
                        <a:buNone/>
                      </a:pPr>
                      <a:r>
                        <a:rPr lang="en-US" sz="1500" b="1" dirty="0">
                          <a:solidFill>
                            <a:schemeClr val="dk1"/>
                          </a:solidFill>
                          <a:latin typeface="Century Gothic"/>
                          <a:ea typeface="Century Gothic"/>
                          <a:cs typeface="Century Gothic"/>
                          <a:sym typeface="Century Gothic"/>
                        </a:rPr>
                        <a:t>P6</a:t>
                      </a:r>
                      <a:r>
                        <a:rPr lang="en-US" sz="1500" dirty="0">
                          <a:solidFill>
                            <a:schemeClr val="dk1"/>
                          </a:solidFill>
                          <a:latin typeface="Century Gothic"/>
                          <a:ea typeface="Century Gothic"/>
                          <a:cs typeface="Century Gothic"/>
                          <a:sym typeface="Century Gothic"/>
                        </a:rPr>
                        <a:t>. Experts speculate that in India, child labor makes up 20 percent of the nation’s GDP…. Many adult workers face immense pressures as well. Even as the price of cotton rises (which it has, dramatically, in recent years), the export price remains depressed. The only way to meet the bottom line is to shave the last remaining pennies off of the wages of spinners and sewers.</a:t>
                      </a:r>
                      <a:endParaRPr sz="1500" dirty="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500" dirty="0">
                          <a:latin typeface="Century Gothic"/>
                          <a:ea typeface="Century Gothic"/>
                          <a:cs typeface="Century Gothic"/>
                          <a:sym typeface="Century Gothic"/>
                        </a:rPr>
                        <a:t> </a:t>
                      </a:r>
                      <a:endParaRPr sz="1500" dirty="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extLst>
                  <a:ext uri="{0D108BD9-81ED-4DB2-BD59-A6C34878D82A}">
                    <a16:rowId xmlns:a16="http://schemas.microsoft.com/office/drawing/2014/main" xmlns="" val="10002"/>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9"/>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read and paraphrase an article</a:t>
            </a:r>
            <a:endParaRPr sz="4000" b="1" i="0" u="none" strike="noStrike" cap="none">
              <a:solidFill>
                <a:schemeClr val="dk1"/>
              </a:solidFill>
              <a:latin typeface="Century Gothic"/>
              <a:ea typeface="Century Gothic"/>
              <a:cs typeface="Century Gothic"/>
              <a:sym typeface="Century Gothic"/>
            </a:endParaRPr>
          </a:p>
        </p:txBody>
      </p:sp>
      <p:sp>
        <p:nvSpPr>
          <p:cNvPr id="285" name="Google Shape;285;p39"/>
          <p:cNvSpPr txBox="1">
            <a:spLocks noGrp="1"/>
          </p:cNvSpPr>
          <p:nvPr>
            <p:ph type="subTitle" idx="1"/>
          </p:nvPr>
        </p:nvSpPr>
        <p:spPr>
          <a:xfrm>
            <a:off x="566100" y="1689250"/>
            <a:ext cx="11137500" cy="503940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286" name="Google Shape;286;p39"/>
          <p:cNvPicPr preferRelativeResize="0"/>
          <p:nvPr/>
        </p:nvPicPr>
        <p:blipFill>
          <a:blip r:embed="rId3">
            <a:alphaModFix/>
          </a:blip>
          <a:stretch>
            <a:fillRect/>
          </a:stretch>
        </p:blipFill>
        <p:spPr>
          <a:xfrm>
            <a:off x="10262050" y="139925"/>
            <a:ext cx="1599100" cy="1269800"/>
          </a:xfrm>
          <a:prstGeom prst="rect">
            <a:avLst/>
          </a:prstGeom>
          <a:noFill/>
          <a:ln>
            <a:noFill/>
          </a:ln>
        </p:spPr>
      </p:pic>
      <p:graphicFrame>
        <p:nvGraphicFramePr>
          <p:cNvPr id="287" name="Google Shape;287;p39"/>
          <p:cNvGraphicFramePr/>
          <p:nvPr>
            <p:extLst>
              <p:ext uri="{D42A27DB-BD31-4B8C-83A1-F6EECF244321}">
                <p14:modId xmlns:p14="http://schemas.microsoft.com/office/powerpoint/2010/main" val="1314767008"/>
              </p:ext>
            </p:extLst>
          </p:nvPr>
        </p:nvGraphicFramePr>
        <p:xfrm>
          <a:off x="279150" y="1526926"/>
          <a:ext cx="11708258" cy="4635880"/>
        </p:xfrm>
        <a:graphic>
          <a:graphicData uri="http://schemas.openxmlformats.org/drawingml/2006/table">
            <a:tbl>
              <a:tblPr>
                <a:noFill/>
                <a:tableStyleId>{D72ECC93-7156-4BC5-91AE-9CD426AC26CD}</a:tableStyleId>
              </a:tblPr>
              <a:tblGrid>
                <a:gridCol w="7719221">
                  <a:extLst>
                    <a:ext uri="{9D8B030D-6E8A-4147-A177-3AD203B41FA5}">
                      <a16:colId xmlns:a16="http://schemas.microsoft.com/office/drawing/2014/main" xmlns="" val="20000"/>
                    </a:ext>
                  </a:extLst>
                </a:gridCol>
                <a:gridCol w="3989037">
                  <a:extLst>
                    <a:ext uri="{9D8B030D-6E8A-4147-A177-3AD203B41FA5}">
                      <a16:colId xmlns:a16="http://schemas.microsoft.com/office/drawing/2014/main" xmlns="" val="20001"/>
                    </a:ext>
                  </a:extLst>
                </a:gridCol>
              </a:tblGrid>
              <a:tr h="458020">
                <a:tc>
                  <a:txBody>
                    <a:bodyPr/>
                    <a:lstStyle/>
                    <a:p>
                      <a:pPr marL="0" lvl="0" indent="0" algn="l" rtl="0">
                        <a:spcBef>
                          <a:spcPts val="0"/>
                        </a:spcBef>
                        <a:spcAft>
                          <a:spcPts val="0"/>
                        </a:spcAft>
                        <a:buNone/>
                      </a:pPr>
                      <a:r>
                        <a:rPr lang="en-US" sz="1500" b="1">
                          <a:latin typeface="Century Gothic"/>
                          <a:ea typeface="Century Gothic"/>
                          <a:cs typeface="Century Gothic"/>
                          <a:sym typeface="Century Gothic"/>
                        </a:rPr>
                        <a:t>Original Text</a:t>
                      </a:r>
                      <a:endParaRPr sz="1500" b="1">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sz="1500" b="1">
                          <a:latin typeface="Century Gothic"/>
                          <a:ea typeface="Century Gothic"/>
                          <a:cs typeface="Century Gothic"/>
                          <a:sym typeface="Century Gothic"/>
                        </a:rPr>
                        <a:t>Paraphrase</a:t>
                      </a:r>
                      <a:endParaRPr sz="1500" b="1">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xmlns="" val="10000"/>
                  </a:ext>
                </a:extLst>
              </a:tr>
              <a:tr h="1814122">
                <a:tc>
                  <a:txBody>
                    <a:bodyPr/>
                    <a:lstStyle/>
                    <a:p>
                      <a:pPr marL="0" lvl="0" indent="0" algn="l" rtl="0">
                        <a:spcBef>
                          <a:spcPts val="0"/>
                        </a:spcBef>
                        <a:spcAft>
                          <a:spcPts val="0"/>
                        </a:spcAft>
                        <a:buNone/>
                      </a:pPr>
                      <a:r>
                        <a:rPr lang="en-US" sz="1500" b="1">
                          <a:solidFill>
                            <a:schemeClr val="dk1"/>
                          </a:solidFill>
                          <a:latin typeface="Century Gothic"/>
                          <a:ea typeface="Century Gothic"/>
                          <a:cs typeface="Century Gothic"/>
                          <a:sym typeface="Century Gothic"/>
                        </a:rPr>
                        <a:t>P7</a:t>
                      </a:r>
                      <a:r>
                        <a:rPr lang="en-US" sz="1500">
                          <a:solidFill>
                            <a:schemeClr val="dk1"/>
                          </a:solidFill>
                          <a:latin typeface="Century Gothic"/>
                          <a:ea typeface="Century Gothic"/>
                          <a:cs typeface="Century Gothic"/>
                          <a:sym typeface="Century Gothic"/>
                        </a:rPr>
                        <a:t>. Changes are being made step-by-step. A T-shirt’s country of origin was once the definitive stamp of the working conditions under which it was made. But today, individual factories are being held increasingly accountable for the specifics…. Some corporations have responded by implementing their own codes of conduct, and inviting external audits to comment on the validity of their claims …</a:t>
                      </a:r>
                      <a:endParaRPr sz="150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500">
                          <a:latin typeface="Century Gothic"/>
                          <a:ea typeface="Century Gothic"/>
                          <a:cs typeface="Century Gothic"/>
                          <a:sym typeface="Century Gothic"/>
                        </a:rPr>
                        <a:t> </a:t>
                      </a:r>
                      <a:endParaRPr sz="150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extLst>
                  <a:ext uri="{0D108BD9-81ED-4DB2-BD59-A6C34878D82A}">
                    <a16:rowId xmlns:a16="http://schemas.microsoft.com/office/drawing/2014/main" xmlns="" val="10001"/>
                  </a:ext>
                </a:extLst>
              </a:tr>
              <a:tr h="2363738">
                <a:tc>
                  <a:txBody>
                    <a:bodyPr/>
                    <a:lstStyle/>
                    <a:p>
                      <a:pPr marL="0" lvl="0" indent="0" algn="l" rtl="0">
                        <a:spcBef>
                          <a:spcPts val="0"/>
                        </a:spcBef>
                        <a:spcAft>
                          <a:spcPts val="0"/>
                        </a:spcAft>
                        <a:buNone/>
                      </a:pPr>
                      <a:r>
                        <a:rPr lang="en-US" sz="1500" b="1" dirty="0">
                          <a:solidFill>
                            <a:schemeClr val="dk1"/>
                          </a:solidFill>
                          <a:latin typeface="Century Gothic"/>
                          <a:ea typeface="Century Gothic"/>
                          <a:cs typeface="Century Gothic"/>
                          <a:sym typeface="Century Gothic"/>
                        </a:rPr>
                        <a:t>P8</a:t>
                      </a:r>
                      <a:r>
                        <a:rPr lang="en-US" sz="1500" dirty="0">
                          <a:solidFill>
                            <a:schemeClr val="dk1"/>
                          </a:solidFill>
                          <a:latin typeface="Century Gothic"/>
                          <a:ea typeface="Century Gothic"/>
                          <a:cs typeface="Century Gothic"/>
                          <a:sym typeface="Century Gothic"/>
                        </a:rPr>
                        <a:t>. The bottom line: There is much to be done at all steps of the fashion supply chain. If </a:t>
                      </a:r>
                      <a:r>
                        <a:rPr lang="en-US" sz="1500" dirty="0" smtClean="0">
                          <a:solidFill>
                            <a:schemeClr val="dk1"/>
                          </a:solidFill>
                          <a:latin typeface="Century Gothic"/>
                          <a:ea typeface="Century Gothic"/>
                          <a:cs typeface="Century Gothic"/>
                          <a:sym typeface="Century Gothic"/>
                        </a:rPr>
                        <a:t>end</a:t>
                      </a:r>
                      <a:r>
                        <a:rPr lang="en-US" sz="1500" baseline="0" dirty="0" smtClean="0">
                          <a:solidFill>
                            <a:schemeClr val="dk1"/>
                          </a:solidFill>
                          <a:latin typeface="Century Gothic"/>
                          <a:ea typeface="Century Gothic"/>
                          <a:cs typeface="Century Gothic"/>
                          <a:sym typeface="Century Gothic"/>
                        </a:rPr>
                        <a:t> </a:t>
                      </a:r>
                      <a:r>
                        <a:rPr lang="en-US" sz="1500" dirty="0" smtClean="0">
                          <a:solidFill>
                            <a:schemeClr val="dk1"/>
                          </a:solidFill>
                          <a:latin typeface="Century Gothic"/>
                          <a:ea typeface="Century Gothic"/>
                          <a:cs typeface="Century Gothic"/>
                          <a:sym typeface="Century Gothic"/>
                        </a:rPr>
                        <a:t>consumers </a:t>
                      </a:r>
                      <a:r>
                        <a:rPr lang="en-US" sz="1500" dirty="0">
                          <a:solidFill>
                            <a:schemeClr val="dk1"/>
                          </a:solidFill>
                          <a:latin typeface="Century Gothic"/>
                          <a:ea typeface="Century Gothic"/>
                          <a:cs typeface="Century Gothic"/>
                          <a:sym typeface="Century Gothic"/>
                        </a:rPr>
                        <a:t>like us can gain a better understanding of our T-shirt’s production cycle—the sustainability of its fabric and the working conditions of its farmers and sewers—we can put pressure on these corporations to help us make a more informed and conscious decision about our clothes. The more transparent the entire production process becomes, the more claims to “ethical” and “sustainable” practices will become sought-after attributes of the printed T-shirt we see on the shelves.</a:t>
                      </a:r>
                      <a:endParaRPr sz="1500" dirty="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500" dirty="0">
                          <a:latin typeface="Century Gothic"/>
                          <a:ea typeface="Century Gothic"/>
                          <a:cs typeface="Century Gothic"/>
                          <a:sym typeface="Century Gothic"/>
                        </a:rPr>
                        <a:t> </a:t>
                      </a:r>
                      <a:endParaRPr sz="1500" dirty="0">
                        <a:latin typeface="Century Gothic"/>
                        <a:ea typeface="Century Gothic"/>
                        <a:cs typeface="Century Gothic"/>
                        <a:sym typeface="Century Gothic"/>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extLst>
                  <a:ext uri="{0D108BD9-81ED-4DB2-BD59-A6C34878D82A}">
                    <a16:rowId xmlns:a16="http://schemas.microsoft.com/office/drawing/2014/main" xmlns="" val="10002"/>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0"/>
          <p:cNvSpPr txBox="1">
            <a:spLocks noGrp="1"/>
          </p:cNvSpPr>
          <p:nvPr>
            <p:ph type="ctrTitle"/>
          </p:nvPr>
        </p:nvSpPr>
        <p:spPr>
          <a:xfrm>
            <a:off x="327550" y="372825"/>
            <a:ext cx="103563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3600" b="1">
                <a:latin typeface="Century Gothic"/>
                <a:ea typeface="Century Gothic"/>
                <a:cs typeface="Century Gothic"/>
                <a:sym typeface="Century Gothic"/>
              </a:rPr>
              <a:t>Let’s add to our Researcher’s Notebook</a:t>
            </a:r>
            <a:endParaRPr sz="3600" b="1" i="0" u="none" strike="noStrike" cap="none">
              <a:solidFill>
                <a:schemeClr val="dk1"/>
              </a:solidFill>
              <a:latin typeface="Century Gothic"/>
              <a:ea typeface="Century Gothic"/>
              <a:cs typeface="Century Gothic"/>
              <a:sym typeface="Century Gothic"/>
            </a:endParaRPr>
          </a:p>
        </p:txBody>
      </p:sp>
      <p:sp>
        <p:nvSpPr>
          <p:cNvPr id="294" name="Google Shape;294;p40"/>
          <p:cNvSpPr txBox="1">
            <a:spLocks noGrp="1"/>
          </p:cNvSpPr>
          <p:nvPr>
            <p:ph type="subTitle" idx="1"/>
          </p:nvPr>
        </p:nvSpPr>
        <p:spPr>
          <a:xfrm>
            <a:off x="616600" y="1689250"/>
            <a:ext cx="11087100" cy="5039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295" name="Google Shape;295;p40"/>
          <p:cNvPicPr preferRelativeResize="0"/>
          <p:nvPr/>
        </p:nvPicPr>
        <p:blipFill>
          <a:blip r:embed="rId3">
            <a:alphaModFix/>
          </a:blip>
          <a:stretch>
            <a:fillRect/>
          </a:stretch>
        </p:blipFill>
        <p:spPr>
          <a:xfrm>
            <a:off x="10104400" y="125125"/>
            <a:ext cx="1599100" cy="1269800"/>
          </a:xfrm>
          <a:prstGeom prst="rect">
            <a:avLst/>
          </a:prstGeom>
          <a:noFill/>
          <a:ln>
            <a:noFill/>
          </a:ln>
        </p:spPr>
      </p:pic>
      <p:graphicFrame>
        <p:nvGraphicFramePr>
          <p:cNvPr id="296" name="Google Shape;296;p40"/>
          <p:cNvGraphicFramePr/>
          <p:nvPr>
            <p:extLst>
              <p:ext uri="{D42A27DB-BD31-4B8C-83A1-F6EECF244321}">
                <p14:modId xmlns:p14="http://schemas.microsoft.com/office/powerpoint/2010/main" val="29676400"/>
              </p:ext>
            </p:extLst>
          </p:nvPr>
        </p:nvGraphicFramePr>
        <p:xfrm>
          <a:off x="327538" y="1566576"/>
          <a:ext cx="11375962" cy="4461511"/>
        </p:xfrm>
        <a:graphic>
          <a:graphicData uri="http://schemas.openxmlformats.org/drawingml/2006/table">
            <a:tbl>
              <a:tblPr>
                <a:noFill/>
                <a:tableStyleId>{CC6C5955-D3F3-404E-8FB4-2AC4B5804C26}</a:tableStyleId>
              </a:tblPr>
              <a:tblGrid>
                <a:gridCol w="5688902">
                  <a:extLst>
                    <a:ext uri="{9D8B030D-6E8A-4147-A177-3AD203B41FA5}">
                      <a16:colId xmlns:a16="http://schemas.microsoft.com/office/drawing/2014/main" xmlns="" val="20000"/>
                    </a:ext>
                  </a:extLst>
                </a:gridCol>
                <a:gridCol w="5687060">
                  <a:extLst>
                    <a:ext uri="{9D8B030D-6E8A-4147-A177-3AD203B41FA5}">
                      <a16:colId xmlns:a16="http://schemas.microsoft.com/office/drawing/2014/main" xmlns="" val="20001"/>
                    </a:ext>
                  </a:extLst>
                </a:gridCol>
              </a:tblGrid>
              <a:tr h="617195">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Use this side to record notes (in your own words).</a:t>
                      </a:r>
                      <a:endParaRPr sz="1800" b="1">
                        <a:latin typeface="Century Gothic"/>
                        <a:ea typeface="Century Gothic"/>
                        <a:cs typeface="Century Gothic"/>
                        <a:sym typeface="Century Gothic"/>
                      </a:endParaRPr>
                    </a:p>
                    <a:p>
                      <a:pPr marL="0" lvl="0" indent="0" algn="l" rtl="0">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Use this side to take notes and plan your ideas. Research Directions</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xmlns="" val="10000"/>
                  </a:ext>
                </a:extLst>
              </a:tr>
              <a:tr h="3803671">
                <a:tc>
                  <a:txBody>
                    <a:bodyPr/>
                    <a:lstStyle/>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II. Research Notes</a:t>
                      </a:r>
                      <a:endParaRPr sz="1800" b="1">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Source 1</a:t>
                      </a:r>
                      <a:endParaRPr sz="1800" b="1">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This text will help you learn basic background information. This will help you begin to generate relevant questions about your topic.</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 </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Supporting research questions:</a:t>
                      </a:r>
                      <a:endParaRPr sz="1800" b="1">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 </a:t>
                      </a:r>
                      <a:endParaRPr sz="1800" b="1">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Exemplar question:</a:t>
                      </a:r>
                      <a:r>
                        <a:rPr lang="en-US" sz="1800">
                          <a:solidFill>
                            <a:srgbClr val="000000"/>
                          </a:solidFill>
                          <a:latin typeface="Century Gothic"/>
                          <a:ea typeface="Century Gothic"/>
                          <a:cs typeface="Century Gothic"/>
                          <a:sym typeface="Century Gothic"/>
                        </a:rPr>
                        <a:t> </a:t>
                      </a:r>
                      <a:r>
                        <a:rPr lang="en-US" sz="1800" i="1">
                          <a:solidFill>
                            <a:schemeClr val="dk1"/>
                          </a:solidFill>
                          <a:latin typeface="Century Gothic"/>
                          <a:ea typeface="Century Gothic"/>
                          <a:cs typeface="Century Gothic"/>
                          <a:sym typeface="Century Gothic"/>
                        </a:rPr>
                        <a:t>What is the range of working conditions in a garment factory?</a:t>
                      </a:r>
                      <a:endParaRPr sz="1800" i="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100">
                          <a:solidFill>
                            <a:schemeClr val="dk1"/>
                          </a:solidFill>
                        </a:rPr>
                        <a:t> </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None/>
                      </a:pPr>
                      <a:r>
                        <a:rPr lang="en-US" sz="1800" b="1">
                          <a:solidFill>
                            <a:srgbClr val="000000"/>
                          </a:solidFill>
                          <a:latin typeface="Century Gothic"/>
                          <a:ea typeface="Century Gothic"/>
                          <a:cs typeface="Century Gothic"/>
                          <a:sym typeface="Century Gothic"/>
                        </a:rPr>
                        <a:t>Five supporting research questions I will use: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Source Title: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Credible?________        Useful?_________</a:t>
                      </a:r>
                      <a:r>
                        <a:rPr lang="en-US" sz="1800" u="sng"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Author:</a:t>
                      </a:r>
                      <a:r>
                        <a:rPr lang="en-US" sz="1800" b="1" u="sng" dirty="0">
                          <a:latin typeface="Century Gothic"/>
                          <a:ea typeface="Century Gothic"/>
                          <a:cs typeface="Century Gothic"/>
                          <a:sym typeface="Century Gothic"/>
                        </a:rPr>
                        <a:t>                  	                      </a:t>
                      </a:r>
                      <a:endParaRPr sz="1800" b="1" u="sng" dirty="0">
                        <a:latin typeface="Century Gothic"/>
                        <a:ea typeface="Century Gothic"/>
                        <a:cs typeface="Century Gothic"/>
                        <a:sym typeface="Century Gothic"/>
                      </a:endParaRPr>
                    </a:p>
                    <a:p>
                      <a:pPr marL="0" lvl="0" indent="0" algn="l" rtl="0">
                        <a:spcBef>
                          <a:spcPts val="0"/>
                        </a:spcBef>
                        <a:spcAft>
                          <a:spcPts val="0"/>
                        </a:spcAft>
                        <a:buNone/>
                      </a:pPr>
                      <a:r>
                        <a:rPr lang="en-US" sz="1800" b="1" dirty="0">
                          <a:latin typeface="Century Gothic"/>
                          <a:ea typeface="Century Gothic"/>
                          <a:cs typeface="Century Gothic"/>
                          <a:sym typeface="Century Gothic"/>
                        </a:rPr>
                        <a:t>Publisher:</a:t>
                      </a:r>
                      <a:r>
                        <a:rPr lang="en-US" sz="1800" b="1" u="sng" dirty="0">
                          <a:latin typeface="Century Gothic"/>
                          <a:ea typeface="Century Gothic"/>
                          <a:cs typeface="Century Gothic"/>
                          <a:sym typeface="Century Gothic"/>
                        </a:rPr>
                        <a:t>                                        	</a:t>
                      </a:r>
                      <a:endParaRPr sz="1800" b="1" u="sng" dirty="0">
                        <a:latin typeface="Century Gothic"/>
                        <a:ea typeface="Century Gothic"/>
                        <a:cs typeface="Century Gothic"/>
                        <a:sym typeface="Century Gothic"/>
                      </a:endParaRPr>
                    </a:p>
                    <a:p>
                      <a:pPr marL="0" lvl="0" indent="0" algn="l" rtl="0">
                        <a:spcBef>
                          <a:spcPts val="0"/>
                        </a:spcBef>
                        <a:spcAft>
                          <a:spcPts val="0"/>
                        </a:spcAft>
                        <a:buNone/>
                      </a:pPr>
                      <a:r>
                        <a:rPr lang="en-US" sz="1800" b="1" dirty="0">
                          <a:latin typeface="Century Gothic"/>
                          <a:ea typeface="Century Gothic"/>
                          <a:cs typeface="Century Gothic"/>
                          <a:sym typeface="Century Gothic"/>
                        </a:rPr>
                        <a:t>Relevant information from Source 1:</a:t>
                      </a:r>
                      <a:r>
                        <a:rPr lang="en-US" sz="1800" b="1" u="sng" dirty="0">
                          <a:latin typeface="Century Gothic"/>
                          <a:ea typeface="Century Gothic"/>
                          <a:cs typeface="Century Gothic"/>
                          <a:sym typeface="Century Gothic"/>
                        </a:rPr>
                        <a:t>  </a:t>
                      </a:r>
                      <a:r>
                        <a:rPr lang="en-US" sz="1800" u="sng" dirty="0">
                          <a:latin typeface="Century Gothic"/>
                          <a:ea typeface="Century Gothic"/>
                          <a:cs typeface="Century Gothic"/>
                          <a:sym typeface="Century Gothic"/>
                        </a:rPr>
                        <a:t>                                      	</a:t>
                      </a:r>
                      <a:endParaRPr sz="1800" u="sng"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b="1" dirty="0">
                          <a:latin typeface="Century Gothic"/>
                          <a:ea typeface="Century Gothic"/>
                          <a:cs typeface="Century Gothic"/>
                          <a:sym typeface="Century Gothic"/>
                        </a:rPr>
                        <a:t>Possible supporting research questions based on Source 1:</a:t>
                      </a:r>
                      <a:endParaRPr sz="1800" b="1"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1"/>
          <p:cNvSpPr txBox="1">
            <a:spLocks noGrp="1"/>
          </p:cNvSpPr>
          <p:nvPr>
            <p:ph type="ctrTitle"/>
          </p:nvPr>
        </p:nvSpPr>
        <p:spPr>
          <a:xfrm>
            <a:off x="327550" y="372825"/>
            <a:ext cx="103563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3600" b="1">
                <a:latin typeface="Century Gothic"/>
                <a:ea typeface="Century Gothic"/>
                <a:cs typeface="Century Gothic"/>
                <a:sym typeface="Century Gothic"/>
              </a:rPr>
              <a:t>Let’s add to our Researcher’s Notebook</a:t>
            </a:r>
            <a:endParaRPr sz="3600" b="1" i="0" u="none" strike="noStrike" cap="none">
              <a:solidFill>
                <a:schemeClr val="dk1"/>
              </a:solidFill>
              <a:latin typeface="Century Gothic"/>
              <a:ea typeface="Century Gothic"/>
              <a:cs typeface="Century Gothic"/>
              <a:sym typeface="Century Gothic"/>
            </a:endParaRPr>
          </a:p>
        </p:txBody>
      </p:sp>
      <p:sp>
        <p:nvSpPr>
          <p:cNvPr id="303" name="Google Shape;303;p41"/>
          <p:cNvSpPr txBox="1">
            <a:spLocks noGrp="1"/>
          </p:cNvSpPr>
          <p:nvPr>
            <p:ph type="subTitle" idx="1"/>
          </p:nvPr>
        </p:nvSpPr>
        <p:spPr>
          <a:xfrm>
            <a:off x="616600" y="1689250"/>
            <a:ext cx="11087100" cy="5039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304" name="Google Shape;304;p41"/>
          <p:cNvPicPr preferRelativeResize="0"/>
          <p:nvPr/>
        </p:nvPicPr>
        <p:blipFill>
          <a:blip r:embed="rId3">
            <a:alphaModFix/>
          </a:blip>
          <a:stretch>
            <a:fillRect/>
          </a:stretch>
        </p:blipFill>
        <p:spPr>
          <a:xfrm>
            <a:off x="10104400" y="125125"/>
            <a:ext cx="1599100" cy="1269800"/>
          </a:xfrm>
          <a:prstGeom prst="rect">
            <a:avLst/>
          </a:prstGeom>
          <a:noFill/>
          <a:ln>
            <a:noFill/>
          </a:ln>
        </p:spPr>
      </p:pic>
      <p:graphicFrame>
        <p:nvGraphicFramePr>
          <p:cNvPr id="305" name="Google Shape;305;p41"/>
          <p:cNvGraphicFramePr/>
          <p:nvPr>
            <p:extLst>
              <p:ext uri="{D42A27DB-BD31-4B8C-83A1-F6EECF244321}">
                <p14:modId xmlns:p14="http://schemas.microsoft.com/office/powerpoint/2010/main" val="1350287960"/>
              </p:ext>
            </p:extLst>
          </p:nvPr>
        </p:nvGraphicFramePr>
        <p:xfrm>
          <a:off x="327538" y="1566576"/>
          <a:ext cx="11375962" cy="4483065"/>
        </p:xfrm>
        <a:graphic>
          <a:graphicData uri="http://schemas.openxmlformats.org/drawingml/2006/table">
            <a:tbl>
              <a:tblPr>
                <a:noFill/>
                <a:tableStyleId>{CC6C5955-D3F3-404E-8FB4-2AC4B5804C26}</a:tableStyleId>
              </a:tblPr>
              <a:tblGrid>
                <a:gridCol w="5688902">
                  <a:extLst>
                    <a:ext uri="{9D8B030D-6E8A-4147-A177-3AD203B41FA5}">
                      <a16:colId xmlns:a16="http://schemas.microsoft.com/office/drawing/2014/main" xmlns="" val="20000"/>
                    </a:ext>
                  </a:extLst>
                </a:gridCol>
                <a:gridCol w="5687060">
                  <a:extLst>
                    <a:ext uri="{9D8B030D-6E8A-4147-A177-3AD203B41FA5}">
                      <a16:colId xmlns:a16="http://schemas.microsoft.com/office/drawing/2014/main" xmlns="" val="20001"/>
                    </a:ext>
                  </a:extLst>
                </a:gridCol>
              </a:tblGrid>
              <a:tr h="620693">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Use this side to record notes (in your own words).</a:t>
                      </a:r>
                      <a:endParaRPr sz="1800" b="1">
                        <a:latin typeface="Century Gothic"/>
                        <a:ea typeface="Century Gothic"/>
                        <a:cs typeface="Century Gothic"/>
                        <a:sym typeface="Century Gothic"/>
                      </a:endParaRPr>
                    </a:p>
                    <a:p>
                      <a:pPr marL="0" lvl="0" indent="0" algn="l" rtl="0">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Use this side to take notes and plan your ideas. Research Directions</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xmlns="" val="10000"/>
                  </a:ext>
                </a:extLst>
              </a:tr>
              <a:tr h="3825225">
                <a:tc>
                  <a:txBody>
                    <a:bodyPr/>
                    <a:lstStyle/>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II. Research Notes</a:t>
                      </a:r>
                      <a:endParaRPr sz="1800" b="1">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Source 1</a:t>
                      </a:r>
                      <a:endParaRPr sz="1800" b="1">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This text will help you learn basic background information. This will help you begin to generate relevant questions about your topic.</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 </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Supporting research questions:</a:t>
                      </a:r>
                      <a:endParaRPr sz="1800" b="1">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 </a:t>
                      </a:r>
                      <a:endParaRPr sz="1800" b="1">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Exemplar question:</a:t>
                      </a:r>
                      <a:r>
                        <a:rPr lang="en-US" sz="1800">
                          <a:solidFill>
                            <a:srgbClr val="000000"/>
                          </a:solidFill>
                          <a:latin typeface="Century Gothic"/>
                          <a:ea typeface="Century Gothic"/>
                          <a:cs typeface="Century Gothic"/>
                          <a:sym typeface="Century Gothic"/>
                        </a:rPr>
                        <a:t> </a:t>
                      </a:r>
                      <a:r>
                        <a:rPr lang="en-US" sz="1800" i="1">
                          <a:solidFill>
                            <a:schemeClr val="dk1"/>
                          </a:solidFill>
                          <a:latin typeface="Century Gothic"/>
                          <a:ea typeface="Century Gothic"/>
                          <a:cs typeface="Century Gothic"/>
                          <a:sym typeface="Century Gothic"/>
                        </a:rPr>
                        <a:t>What is the range of working conditions in a garment factory?</a:t>
                      </a:r>
                      <a:endParaRPr sz="1800" i="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100">
                          <a:solidFill>
                            <a:schemeClr val="dk1"/>
                          </a:solidFill>
                        </a:rPr>
                        <a:t> </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None/>
                      </a:pPr>
                      <a:r>
                        <a:rPr lang="en-US" sz="1800" b="1">
                          <a:solidFill>
                            <a:srgbClr val="000000"/>
                          </a:solidFill>
                          <a:latin typeface="Century Gothic"/>
                          <a:ea typeface="Century Gothic"/>
                          <a:cs typeface="Century Gothic"/>
                          <a:sym typeface="Century Gothic"/>
                        </a:rPr>
                        <a:t>Five supporting research questions I will use: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Source Title: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Credible?________        Useful?_________</a:t>
                      </a:r>
                      <a:r>
                        <a:rPr lang="en-US" sz="1800" u="sng"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Author:</a:t>
                      </a:r>
                      <a:r>
                        <a:rPr lang="en-US" sz="1800" b="1" u="sng" dirty="0">
                          <a:latin typeface="Century Gothic"/>
                          <a:ea typeface="Century Gothic"/>
                          <a:cs typeface="Century Gothic"/>
                          <a:sym typeface="Century Gothic"/>
                        </a:rPr>
                        <a:t>                  	                      </a:t>
                      </a:r>
                      <a:endParaRPr sz="1800" b="1" u="sng" dirty="0">
                        <a:latin typeface="Century Gothic"/>
                        <a:ea typeface="Century Gothic"/>
                        <a:cs typeface="Century Gothic"/>
                        <a:sym typeface="Century Gothic"/>
                      </a:endParaRPr>
                    </a:p>
                    <a:p>
                      <a:pPr marL="0" lvl="0" indent="0" algn="l" rtl="0">
                        <a:spcBef>
                          <a:spcPts val="0"/>
                        </a:spcBef>
                        <a:spcAft>
                          <a:spcPts val="0"/>
                        </a:spcAft>
                        <a:buNone/>
                      </a:pPr>
                      <a:r>
                        <a:rPr lang="en-US" sz="1800" b="1" dirty="0">
                          <a:latin typeface="Century Gothic"/>
                          <a:ea typeface="Century Gothic"/>
                          <a:cs typeface="Century Gothic"/>
                          <a:sym typeface="Century Gothic"/>
                        </a:rPr>
                        <a:t>Publisher:</a:t>
                      </a:r>
                      <a:r>
                        <a:rPr lang="en-US" sz="1800" b="1" u="sng" dirty="0">
                          <a:latin typeface="Century Gothic"/>
                          <a:ea typeface="Century Gothic"/>
                          <a:cs typeface="Century Gothic"/>
                          <a:sym typeface="Century Gothic"/>
                        </a:rPr>
                        <a:t>                                        	</a:t>
                      </a:r>
                      <a:endParaRPr sz="1800" b="1" u="sng" dirty="0">
                        <a:latin typeface="Century Gothic"/>
                        <a:ea typeface="Century Gothic"/>
                        <a:cs typeface="Century Gothic"/>
                        <a:sym typeface="Century Gothic"/>
                      </a:endParaRPr>
                    </a:p>
                    <a:p>
                      <a:pPr marL="0" lvl="0" indent="0" algn="l" rtl="0">
                        <a:spcBef>
                          <a:spcPts val="0"/>
                        </a:spcBef>
                        <a:spcAft>
                          <a:spcPts val="0"/>
                        </a:spcAft>
                        <a:buNone/>
                      </a:pPr>
                      <a:r>
                        <a:rPr lang="en-US" sz="1800" b="1" dirty="0">
                          <a:latin typeface="Century Gothic"/>
                          <a:ea typeface="Century Gothic"/>
                          <a:cs typeface="Century Gothic"/>
                          <a:sym typeface="Century Gothic"/>
                        </a:rPr>
                        <a:t>Relevant information from Source 1:</a:t>
                      </a:r>
                      <a:r>
                        <a:rPr lang="en-US" sz="1800" b="1" u="sng" dirty="0">
                          <a:latin typeface="Century Gothic"/>
                          <a:ea typeface="Century Gothic"/>
                          <a:cs typeface="Century Gothic"/>
                          <a:sym typeface="Century Gothic"/>
                        </a:rPr>
                        <a:t>  </a:t>
                      </a:r>
                      <a:r>
                        <a:rPr lang="en-US" sz="1800" u="sng" dirty="0">
                          <a:latin typeface="Century Gothic"/>
                          <a:ea typeface="Century Gothic"/>
                          <a:cs typeface="Century Gothic"/>
                          <a:sym typeface="Century Gothic"/>
                        </a:rPr>
                        <a:t>                                      	</a:t>
                      </a:r>
                      <a:endParaRPr sz="1800" u="sng"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b="1" dirty="0">
                          <a:latin typeface="Century Gothic"/>
                          <a:ea typeface="Century Gothic"/>
                          <a:cs typeface="Century Gothic"/>
                          <a:sym typeface="Century Gothic"/>
                        </a:rPr>
                        <a:t>Possible supporting research questions based on Source 1:</a:t>
                      </a:r>
                      <a:endParaRPr sz="1800" b="1"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2"/>
          <p:cNvSpPr txBox="1">
            <a:spLocks noGrp="1"/>
          </p:cNvSpPr>
          <p:nvPr>
            <p:ph type="ctrTitle"/>
          </p:nvPr>
        </p:nvSpPr>
        <p:spPr>
          <a:xfrm>
            <a:off x="390825" y="372825"/>
            <a:ext cx="102930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Exit Ticket</a:t>
            </a:r>
            <a:endParaRPr sz="4200" b="1" i="0" u="none" strike="noStrike" cap="none">
              <a:solidFill>
                <a:schemeClr val="dk1"/>
              </a:solidFill>
              <a:latin typeface="Century Gothic"/>
              <a:ea typeface="Century Gothic"/>
              <a:cs typeface="Century Gothic"/>
              <a:sym typeface="Century Gothic"/>
            </a:endParaRPr>
          </a:p>
        </p:txBody>
      </p:sp>
      <p:sp>
        <p:nvSpPr>
          <p:cNvPr id="312" name="Google Shape;312;p42"/>
          <p:cNvSpPr txBox="1">
            <a:spLocks noGrp="1"/>
          </p:cNvSpPr>
          <p:nvPr>
            <p:ph type="subTitle" idx="1"/>
          </p:nvPr>
        </p:nvSpPr>
        <p:spPr>
          <a:xfrm>
            <a:off x="616600" y="1689250"/>
            <a:ext cx="11087100" cy="503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endParaRPr sz="30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US" sz="3000">
                <a:latin typeface="Century Gothic"/>
                <a:ea typeface="Century Gothic"/>
                <a:cs typeface="Century Gothic"/>
                <a:sym typeface="Century Gothic"/>
              </a:rPr>
              <a:t>Write down one of your supporting research questions. Explain why it is a good question.</a:t>
            </a:r>
            <a:endParaRPr sz="3000">
              <a:latin typeface="Century Gothic"/>
              <a:ea typeface="Century Gothic"/>
              <a:cs typeface="Century Gothic"/>
              <a:sym typeface="Century Gothic"/>
            </a:endParaRPr>
          </a:p>
        </p:txBody>
      </p:sp>
      <p:pic>
        <p:nvPicPr>
          <p:cNvPr id="313" name="Google Shape;313;p42"/>
          <p:cNvPicPr preferRelativeResize="0"/>
          <p:nvPr/>
        </p:nvPicPr>
        <p:blipFill>
          <a:blip r:embed="rId3">
            <a:alphaModFix/>
          </a:blip>
          <a:stretch>
            <a:fillRect/>
          </a:stretch>
        </p:blipFill>
        <p:spPr>
          <a:xfrm>
            <a:off x="10104400" y="125125"/>
            <a:ext cx="1599100" cy="1269800"/>
          </a:xfrm>
          <a:prstGeom prst="rect">
            <a:avLst/>
          </a:prstGeom>
          <a:noFill/>
          <a:ln>
            <a:noFill/>
          </a:ln>
        </p:spPr>
      </p:pic>
      <p:pic>
        <p:nvPicPr>
          <p:cNvPr id="314" name="Google Shape;314;p42" descr="elated image"/>
          <p:cNvPicPr preferRelativeResize="0"/>
          <p:nvPr/>
        </p:nvPicPr>
        <p:blipFill rotWithShape="1">
          <a:blip r:embed="rId4">
            <a:alphaModFix/>
          </a:blip>
          <a:srcRect/>
          <a:stretch/>
        </p:blipFill>
        <p:spPr>
          <a:xfrm>
            <a:off x="4971427" y="152355"/>
            <a:ext cx="2377440" cy="146304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3"/>
          <p:cNvSpPr txBox="1">
            <a:spLocks noGrp="1"/>
          </p:cNvSpPr>
          <p:nvPr>
            <p:ph type="ctrTitle"/>
          </p:nvPr>
        </p:nvSpPr>
        <p:spPr>
          <a:xfrm>
            <a:off x="390825" y="372825"/>
            <a:ext cx="102930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Homework</a:t>
            </a:r>
            <a:endParaRPr sz="4200" b="1" i="0" u="none" strike="noStrike" cap="none">
              <a:solidFill>
                <a:schemeClr val="dk1"/>
              </a:solidFill>
              <a:latin typeface="Century Gothic"/>
              <a:ea typeface="Century Gothic"/>
              <a:cs typeface="Century Gothic"/>
              <a:sym typeface="Century Gothic"/>
            </a:endParaRPr>
          </a:p>
        </p:txBody>
      </p:sp>
      <p:sp>
        <p:nvSpPr>
          <p:cNvPr id="321" name="Google Shape;321;p43"/>
          <p:cNvSpPr txBox="1">
            <a:spLocks noGrp="1"/>
          </p:cNvSpPr>
          <p:nvPr>
            <p:ph type="subTitle" idx="1"/>
          </p:nvPr>
        </p:nvSpPr>
        <p:spPr>
          <a:xfrm>
            <a:off x="616600" y="1689250"/>
            <a:ext cx="11087100" cy="5039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b="1">
              <a:latin typeface="Century Gothic"/>
              <a:ea typeface="Century Gothic"/>
              <a:cs typeface="Century Gothic"/>
              <a:sym typeface="Century Gothic"/>
            </a:endParaRPr>
          </a:p>
          <a:p>
            <a:pPr marL="0" lvl="0" indent="0" algn="l" rtl="0">
              <a:spcBef>
                <a:spcPts val="1000"/>
              </a:spcBef>
              <a:spcAft>
                <a:spcPts val="0"/>
              </a:spcAft>
              <a:buNone/>
            </a:pPr>
            <a:endParaRPr sz="3000" b="1">
              <a:latin typeface="Century Gothic"/>
              <a:ea typeface="Century Gothic"/>
              <a:cs typeface="Century Gothic"/>
              <a:sym typeface="Century Gothic"/>
            </a:endParaRPr>
          </a:p>
          <a:p>
            <a:pPr marL="457200" lvl="0" indent="0" algn="l" rtl="0">
              <a:spcBef>
                <a:spcPts val="1000"/>
              </a:spcBef>
              <a:spcAft>
                <a:spcPts val="1000"/>
              </a:spcAft>
              <a:buNone/>
            </a:pPr>
            <a:r>
              <a:rPr lang="en-US" sz="4800">
                <a:latin typeface="Century Gothic"/>
                <a:ea typeface="Century Gothic"/>
                <a:cs typeface="Century Gothic"/>
                <a:sym typeface="Century Gothic"/>
              </a:rPr>
              <a:t>Continue reading in your independent reading book for this unit</a:t>
            </a:r>
            <a:endParaRPr sz="3000">
              <a:latin typeface="Century Gothic"/>
              <a:ea typeface="Century Gothic"/>
              <a:cs typeface="Century Gothic"/>
              <a:sym typeface="Century Gothic"/>
            </a:endParaRPr>
          </a:p>
        </p:txBody>
      </p:sp>
      <p:pic>
        <p:nvPicPr>
          <p:cNvPr id="322" name="Google Shape;322;p43"/>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4"/>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29" name="Google Shape;329;p44"/>
          <p:cNvGraphicFramePr/>
          <p:nvPr/>
        </p:nvGraphicFramePr>
        <p:xfrm>
          <a:off x="781041" y="1555212"/>
          <a:ext cx="9569025" cy="4204775"/>
        </p:xfrm>
        <a:graphic>
          <a:graphicData uri="http://schemas.openxmlformats.org/drawingml/2006/table">
            <a:tbl>
              <a:tblPr firstRow="1" bandRow="1">
                <a:noFill/>
                <a:tableStyleId>{39AF8AE6-27E1-4D6D-B6DF-86EBDC1DD41D}</a:tableStyleId>
              </a:tblPr>
              <a:tblGrid>
                <a:gridCol w="3352850">
                  <a:extLst>
                    <a:ext uri="{9D8B030D-6E8A-4147-A177-3AD203B41FA5}">
                      <a16:colId xmlns:a16="http://schemas.microsoft.com/office/drawing/2014/main" xmlns="" val="20000"/>
                    </a:ext>
                  </a:extLst>
                </a:gridCol>
                <a:gridCol w="3026500">
                  <a:extLst>
                    <a:ext uri="{9D8B030D-6E8A-4147-A177-3AD203B41FA5}">
                      <a16:colId xmlns:a16="http://schemas.microsoft.com/office/drawing/2014/main" xmlns="" val="20001"/>
                    </a:ext>
                  </a:extLst>
                </a:gridCol>
                <a:gridCol w="3189675">
                  <a:extLst>
                    <a:ext uri="{9D8B030D-6E8A-4147-A177-3AD203B41FA5}">
                      <a16:colId xmlns:a16="http://schemas.microsoft.com/office/drawing/2014/main" xmlns=""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 </a:t>
            </a:r>
            <a:r>
              <a:rPr lang="en-US" b="1" dirty="0">
                <a:latin typeface="Century Gothic"/>
                <a:ea typeface="Century Gothic"/>
                <a:cs typeface="Century Gothic"/>
                <a:sym typeface="Century Gothic"/>
              </a:rPr>
              <a:t>3</a:t>
            </a:r>
            <a:r>
              <a:rPr lang="en-US" b="1" i="0" u="none" strike="noStrike" cap="none" dirty="0">
                <a:solidFill>
                  <a:schemeClr val="dk1"/>
                </a:solidFill>
                <a:latin typeface="Century Gothic"/>
                <a:ea typeface="Century Gothic"/>
                <a:cs typeface="Century Gothic"/>
                <a:sym typeface="Century Gothic"/>
              </a:rPr>
              <a:t>: Lesson </a:t>
            </a:r>
            <a:r>
              <a:rPr lang="en-US" b="1" dirty="0">
                <a:latin typeface="Century Gothic"/>
                <a:ea typeface="Century Gothic"/>
                <a:cs typeface="Century Gothic"/>
                <a:sym typeface="Century Gothic"/>
              </a:rPr>
              <a:t>3</a:t>
            </a:r>
            <a:r>
              <a:rPr lang="en-US" b="1" i="0" u="none" strike="noStrike" cap="none" dirty="0">
                <a:solidFill>
                  <a:schemeClr val="dk1"/>
                </a:solidFill>
                <a:latin typeface="Century Gothic"/>
                <a:ea typeface="Century Gothic"/>
                <a:cs typeface="Century Gothic"/>
                <a:sym typeface="Century Gothic"/>
              </a:rPr>
              <a:t> </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Read the article and decide how you want to “think aloud” to model the paraphrasing process. The attached teacher references might be helpful.</a:t>
            </a:r>
            <a:endParaRPr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3</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b="1" dirty="0">
                <a:latin typeface="Century Gothic"/>
                <a:ea typeface="Century Gothic"/>
                <a:cs typeface="Century Gothic"/>
                <a:sym typeface="Century Gothic"/>
              </a:rPr>
              <a:t>Entry task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Researcher’s Roadmap anchor chart </a:t>
            </a:r>
            <a:r>
              <a:rPr lang="en-US" dirty="0">
                <a:latin typeface="Century Gothic"/>
                <a:ea typeface="Century Gothic"/>
                <a:cs typeface="Century Gothic"/>
                <a:sym typeface="Century Gothic"/>
              </a:rPr>
              <a:t>(from Lesson 2)</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dirty="0">
                <a:latin typeface="Century Gothic"/>
                <a:ea typeface="Century Gothic"/>
                <a:cs typeface="Century Gothic"/>
                <a:sym typeface="Century Gothic"/>
              </a:rPr>
              <a:t>“Ethical Style: How Is My T-Shirt Made?” (Source 1) (one per student)</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“Ethical Style: How Is My T-Shirt Made?” (Source 1) (for teacher reference)</a:t>
            </a:r>
            <a:endParaRPr b="1"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Researcher’s Notebook </a:t>
            </a:r>
            <a:r>
              <a:rPr lang="en-US" dirty="0">
                <a:latin typeface="Century Gothic"/>
                <a:ea typeface="Century Gothic"/>
                <a:cs typeface="Century Gothic"/>
                <a:sym typeface="Century Gothic"/>
              </a:rPr>
              <a:t>(from Lesson 1; one per student)</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Researcher’s Notebook Part II (teacher reference)</a:t>
            </a:r>
            <a:endParaRPr b="1"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dirty="0">
                <a:latin typeface="Century Gothic"/>
                <a:ea typeface="Century Gothic"/>
                <a:cs typeface="Century Gothic"/>
                <a:sym typeface="Century Gothic"/>
              </a:rPr>
              <a:t>Exit ticket (one per student)</a:t>
            </a:r>
            <a:endParaRPr dirty="0">
              <a:latin typeface="Century Gothic"/>
              <a:ea typeface="Century Gothic"/>
              <a:cs typeface="Century Gothic"/>
              <a:sym typeface="Century Gothic"/>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3</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2: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3</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869800" y="1722424"/>
            <a:ext cx="10484100" cy="46629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Today we</a:t>
            </a:r>
            <a:r>
              <a:rPr lang="en-US" dirty="0">
                <a:latin typeface="Century Gothic"/>
                <a:ea typeface="Century Gothic"/>
                <a:cs typeface="Century Gothic"/>
                <a:sym typeface="Century Gothic"/>
              </a:rPr>
              <a:t> will be learning about how to paraphrase what we read to use in our research.</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r>
              <a:rPr lang="en-US" b="1" i="0" u="none" strike="noStrike" cap="none" dirty="0">
                <a:solidFill>
                  <a:schemeClr val="dk1"/>
                </a:solidFill>
                <a:latin typeface="Century Gothic"/>
                <a:ea typeface="Century Gothic"/>
                <a:cs typeface="Century Gothic"/>
                <a:sym typeface="Century Gothic"/>
              </a:rPr>
              <a:t>Here is what you’ll do today</a:t>
            </a:r>
            <a:r>
              <a:rPr lang="en-US" b="1" dirty="0">
                <a:latin typeface="Century Gothic"/>
                <a:ea typeface="Century Gothic"/>
                <a:cs typeface="Century Gothic"/>
                <a:sym typeface="Century Gothic"/>
              </a:rPr>
              <a:t>:</a:t>
            </a:r>
            <a:endParaRPr b="1"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Entry Task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Read “Ethical Style: How is My T-Shirt Made?”</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Add to </a:t>
            </a:r>
            <a:r>
              <a:rPr lang="en-US" b="1" dirty="0">
                <a:latin typeface="Century Gothic"/>
                <a:ea typeface="Century Gothic"/>
                <a:cs typeface="Century Gothic"/>
                <a:sym typeface="Century Gothic"/>
              </a:rPr>
              <a:t>Researcher’s Notebook</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1000"/>
              </a:spcAft>
              <a:buSzPts val="2400"/>
              <a:buFont typeface="Century Gothic"/>
              <a:buChar char="●"/>
            </a:pPr>
            <a:r>
              <a:rPr lang="en-US" dirty="0">
                <a:latin typeface="Century Gothic"/>
                <a:ea typeface="Century Gothic"/>
                <a:cs typeface="Century Gothic"/>
                <a:sym typeface="Century Gothic"/>
              </a:rPr>
              <a:t>Exit Ticket</a:t>
            </a:r>
            <a:endParaRPr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ctrTitle"/>
          </p:nvPr>
        </p:nvSpPr>
        <p:spPr>
          <a:xfrm>
            <a:off x="390825" y="372825"/>
            <a:ext cx="102930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Let’s complete our entry task</a:t>
            </a:r>
            <a:endParaRPr sz="4200" b="1" i="0" u="none" strike="noStrike" cap="none">
              <a:solidFill>
                <a:schemeClr val="dk1"/>
              </a:solidFill>
              <a:latin typeface="Century Gothic"/>
              <a:ea typeface="Century Gothic"/>
              <a:cs typeface="Century Gothic"/>
              <a:sym typeface="Century Gothic"/>
            </a:endParaRPr>
          </a:p>
        </p:txBody>
      </p:sp>
      <p:sp>
        <p:nvSpPr>
          <p:cNvPr id="223" name="Google Shape;223;p32"/>
          <p:cNvSpPr txBox="1">
            <a:spLocks noGrp="1"/>
          </p:cNvSpPr>
          <p:nvPr>
            <p:ph type="subTitle" idx="1"/>
          </p:nvPr>
        </p:nvSpPr>
        <p:spPr>
          <a:xfrm>
            <a:off x="542225" y="1689250"/>
            <a:ext cx="11161275" cy="4435977"/>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1100"/>
              <a:buFont typeface="Arial"/>
              <a:buNone/>
            </a:pPr>
            <a:r>
              <a:rPr lang="en-US">
                <a:latin typeface="Century Gothic"/>
                <a:ea typeface="Century Gothic"/>
                <a:cs typeface="Century Gothic"/>
                <a:sym typeface="Century Gothic"/>
              </a:rPr>
              <a:t>Read the passage below. Use context to determine the meaning of </a:t>
            </a:r>
            <a:r>
              <a:rPr lang="en-US" i="1">
                <a:latin typeface="Century Gothic"/>
                <a:ea typeface="Century Gothic"/>
                <a:cs typeface="Century Gothic"/>
                <a:sym typeface="Century Gothic"/>
              </a:rPr>
              <a:t>plagiarize </a:t>
            </a:r>
            <a:r>
              <a:rPr lang="en-US">
                <a:latin typeface="Century Gothic"/>
                <a:ea typeface="Century Gothic"/>
                <a:cs typeface="Century Gothic"/>
                <a:sym typeface="Century Gothic"/>
              </a:rPr>
              <a:t>and </a:t>
            </a:r>
            <a:r>
              <a:rPr lang="en-US" i="1">
                <a:latin typeface="Century Gothic"/>
                <a:ea typeface="Century Gothic"/>
                <a:cs typeface="Century Gothic"/>
                <a:sym typeface="Century Gothic"/>
              </a:rPr>
              <a:t>paraphrase.</a:t>
            </a:r>
            <a:endParaRPr i="1">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sz="1800">
              <a:latin typeface="Century Gothic"/>
              <a:ea typeface="Century Gothic"/>
              <a:cs typeface="Century Gothic"/>
              <a:sym typeface="Century Gothic"/>
            </a:endParaRPr>
          </a:p>
          <a:p>
            <a:pPr marL="457200" marR="0" lvl="0" indent="0" algn="l" rtl="0">
              <a:lnSpc>
                <a:spcPct val="80000"/>
              </a:lnSpc>
              <a:spcBef>
                <a:spcPts val="1000"/>
              </a:spcBef>
              <a:spcAft>
                <a:spcPts val="0"/>
              </a:spcAft>
              <a:buClr>
                <a:schemeClr val="dk1"/>
              </a:buClr>
              <a:buSzPts val="1100"/>
              <a:buFont typeface="Arial"/>
              <a:buNone/>
            </a:pPr>
            <a:r>
              <a:rPr lang="en-US">
                <a:latin typeface="Century Gothic"/>
                <a:ea typeface="Century Gothic"/>
                <a:cs typeface="Century Gothic"/>
                <a:sym typeface="Century Gothic"/>
              </a:rPr>
              <a:t>“I’ve heard that story before, Ben,” said his friend Bob. “It’s exactly the same as the movie I saw last week! Didn’t you tell me that you wrote it?” “I didn’t mean to</a:t>
            </a:r>
            <a:r>
              <a:rPr lang="en-US" i="1">
                <a:latin typeface="Century Gothic"/>
                <a:ea typeface="Century Gothic"/>
                <a:cs typeface="Century Gothic"/>
                <a:sym typeface="Century Gothic"/>
              </a:rPr>
              <a:t> plagiarize,</a:t>
            </a:r>
            <a:r>
              <a:rPr lang="en-US">
                <a:latin typeface="Century Gothic"/>
                <a:ea typeface="Century Gothic"/>
                <a:cs typeface="Century Gothic"/>
                <a:sym typeface="Century Gothic"/>
              </a:rPr>
              <a:t>” said Ben. “Why don’t you try </a:t>
            </a:r>
            <a:r>
              <a:rPr lang="en-US" i="1">
                <a:latin typeface="Century Gothic"/>
                <a:ea typeface="Century Gothic"/>
                <a:cs typeface="Century Gothic"/>
                <a:sym typeface="Century Gothic"/>
              </a:rPr>
              <a:t>paraphrasing</a:t>
            </a:r>
            <a:r>
              <a:rPr lang="en-US">
                <a:latin typeface="Century Gothic"/>
                <a:ea typeface="Century Gothic"/>
                <a:cs typeface="Century Gothic"/>
                <a:sym typeface="Century Gothic"/>
              </a:rPr>
              <a:t> some of the dialogue?” suggested Bob. “And maybe you could add some new characters or change the setting, too. Then it would be more your own.”</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Clr>
                <a:schemeClr val="dk1"/>
              </a:buClr>
              <a:buSzPts val="1100"/>
              <a:buFont typeface="Arial"/>
              <a:buNone/>
            </a:pPr>
            <a:r>
              <a:rPr lang="en-US" sz="1100">
                <a:latin typeface="Arial"/>
                <a:ea typeface="Arial"/>
                <a:cs typeface="Arial"/>
                <a:sym typeface="Arial"/>
              </a:rPr>
              <a:t> </a:t>
            </a:r>
            <a:endParaRPr sz="1100">
              <a:latin typeface="Arial"/>
              <a:ea typeface="Arial"/>
              <a:cs typeface="Arial"/>
              <a:sym typeface="Arial"/>
            </a:endParaRPr>
          </a:p>
          <a:p>
            <a:pPr marL="0" marR="0" lvl="0" indent="0" algn="l" rtl="0">
              <a:lnSpc>
                <a:spcPct val="80000"/>
              </a:lnSpc>
              <a:spcBef>
                <a:spcPts val="1000"/>
              </a:spcBef>
              <a:spcAft>
                <a:spcPts val="0"/>
              </a:spcAft>
              <a:buNone/>
            </a:pPr>
            <a:r>
              <a:rPr lang="en-US">
                <a:latin typeface="Century Gothic"/>
                <a:ea typeface="Century Gothic"/>
                <a:cs typeface="Century Gothic"/>
                <a:sym typeface="Century Gothic"/>
              </a:rPr>
              <a:t>Plagiarize means…</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r>
              <a:rPr lang="en-US">
                <a:latin typeface="Century Gothic"/>
                <a:ea typeface="Century Gothic"/>
                <a:cs typeface="Century Gothic"/>
                <a:sym typeface="Century Gothic"/>
              </a:rPr>
              <a:t>Paraphrase means...</a:t>
            </a:r>
            <a:endParaRPr>
              <a:latin typeface="Century Gothic"/>
              <a:ea typeface="Century Gothic"/>
              <a:cs typeface="Century Gothic"/>
              <a:sym typeface="Century Gothic"/>
            </a:endParaRPr>
          </a:p>
          <a:p>
            <a:pPr marL="457200" marR="0" lvl="0" indent="0" algn="l" rtl="0">
              <a:lnSpc>
                <a:spcPct val="80000"/>
              </a:lnSpc>
              <a:spcBef>
                <a:spcPts val="1000"/>
              </a:spcBef>
              <a:spcAft>
                <a:spcPts val="1000"/>
              </a:spcAft>
              <a:buNone/>
            </a:pPr>
            <a:endParaRPr>
              <a:latin typeface="Century Gothic"/>
              <a:ea typeface="Century Gothic"/>
              <a:cs typeface="Century Gothic"/>
              <a:sym typeface="Century Gothic"/>
            </a:endParaRPr>
          </a:p>
        </p:txBody>
      </p:sp>
      <p:pic>
        <p:nvPicPr>
          <p:cNvPr id="224" name="Google Shape;224;p32"/>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3"/>
          <p:cNvSpPr txBox="1">
            <a:spLocks noGrp="1"/>
          </p:cNvSpPr>
          <p:nvPr>
            <p:ph type="ctrTitle"/>
          </p:nvPr>
        </p:nvSpPr>
        <p:spPr>
          <a:xfrm>
            <a:off x="390825" y="372825"/>
            <a:ext cx="102930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Let’s look at our learning targets</a:t>
            </a:r>
            <a:endParaRPr sz="4200" b="1" i="0" u="none" strike="noStrike" cap="none">
              <a:solidFill>
                <a:schemeClr val="dk1"/>
              </a:solidFill>
              <a:latin typeface="Century Gothic"/>
              <a:ea typeface="Century Gothic"/>
              <a:cs typeface="Century Gothic"/>
              <a:sym typeface="Century Gothic"/>
            </a:endParaRPr>
          </a:p>
        </p:txBody>
      </p:sp>
      <p:sp>
        <p:nvSpPr>
          <p:cNvPr id="231" name="Google Shape;231;p33"/>
          <p:cNvSpPr txBox="1">
            <a:spLocks noGrp="1"/>
          </p:cNvSpPr>
          <p:nvPr>
            <p:ph type="subTitle" idx="1"/>
          </p:nvPr>
        </p:nvSpPr>
        <p:spPr>
          <a:xfrm>
            <a:off x="566100" y="1689250"/>
            <a:ext cx="11137500" cy="503940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Char char="•"/>
            </a:pPr>
            <a:r>
              <a:rPr lang="en-US">
                <a:latin typeface="Century Gothic"/>
                <a:ea typeface="Century Gothic"/>
                <a:cs typeface="Century Gothic"/>
                <a:sym typeface="Century Gothic"/>
              </a:rPr>
              <a:t>I can generate effective questions to guide my research.</a:t>
            </a:r>
            <a:endParaRPr>
              <a:latin typeface="Century Gothic"/>
              <a:ea typeface="Century Gothic"/>
              <a:cs typeface="Century Gothic"/>
              <a:sym typeface="Century Gothic"/>
            </a:endParaRPr>
          </a:p>
          <a:p>
            <a:pPr marL="457200" lvl="0" indent="0" algn="l" rtl="0">
              <a:spcBef>
                <a:spcPts val="1000"/>
              </a:spcBef>
              <a:spcAft>
                <a:spcPts val="0"/>
              </a:spcAft>
              <a:buNone/>
            </a:pPr>
            <a:endParaRPr>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Char char="•"/>
            </a:pPr>
            <a:r>
              <a:rPr lang="en-US">
                <a:latin typeface="Century Gothic"/>
                <a:ea typeface="Century Gothic"/>
                <a:cs typeface="Century Gothic"/>
                <a:sym typeface="Century Gothic"/>
              </a:rPr>
              <a:t>I can quote or paraphrase others’ work while avoiding plagiarism.</a:t>
            </a:r>
            <a:endParaRPr b="1">
              <a:latin typeface="Century Gothic"/>
              <a:ea typeface="Century Gothic"/>
              <a:cs typeface="Century Gothic"/>
              <a:sym typeface="Century Gothic"/>
            </a:endParaRPr>
          </a:p>
        </p:txBody>
      </p:sp>
      <p:pic>
        <p:nvPicPr>
          <p:cNvPr id="232" name="Google Shape;232;p33"/>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4"/>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look at the Researcher’s Roadmap</a:t>
            </a:r>
            <a:endParaRPr sz="4000" b="1" i="0" u="none" strike="noStrike" cap="none">
              <a:solidFill>
                <a:schemeClr val="dk1"/>
              </a:solidFill>
              <a:latin typeface="Century Gothic"/>
              <a:ea typeface="Century Gothic"/>
              <a:cs typeface="Century Gothic"/>
              <a:sym typeface="Century Gothic"/>
            </a:endParaRPr>
          </a:p>
        </p:txBody>
      </p:sp>
      <p:sp>
        <p:nvSpPr>
          <p:cNvPr id="239" name="Google Shape;239;p34"/>
          <p:cNvSpPr txBox="1">
            <a:spLocks noGrp="1"/>
          </p:cNvSpPr>
          <p:nvPr>
            <p:ph type="subTitle" idx="1"/>
          </p:nvPr>
        </p:nvSpPr>
        <p:spPr>
          <a:xfrm>
            <a:off x="566100" y="1689250"/>
            <a:ext cx="11137500" cy="503940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240" name="Google Shape;240;p34"/>
          <p:cNvPicPr preferRelativeResize="0"/>
          <p:nvPr/>
        </p:nvPicPr>
        <p:blipFill>
          <a:blip r:embed="rId3">
            <a:alphaModFix/>
          </a:blip>
          <a:stretch>
            <a:fillRect/>
          </a:stretch>
        </p:blipFill>
        <p:spPr>
          <a:xfrm>
            <a:off x="10262050" y="139925"/>
            <a:ext cx="1599100" cy="1269800"/>
          </a:xfrm>
          <a:prstGeom prst="rect">
            <a:avLst/>
          </a:prstGeom>
          <a:noFill/>
          <a:ln>
            <a:noFill/>
          </a:ln>
        </p:spPr>
      </p:pic>
      <p:pic>
        <p:nvPicPr>
          <p:cNvPr id="6" name="Google Shape;278;p37">
            <a:extLst>
              <a:ext uri="{FF2B5EF4-FFF2-40B4-BE49-F238E27FC236}">
                <a16:creationId xmlns:a16="http://schemas.microsoft.com/office/drawing/2014/main" xmlns="" id="{563EA131-15F6-C243-A3F4-329BAC11EAF5}"/>
              </a:ext>
            </a:extLst>
          </p:cNvPr>
          <p:cNvPicPr preferRelativeResize="0"/>
          <p:nvPr/>
        </p:nvPicPr>
        <p:blipFill>
          <a:blip r:embed="rId4">
            <a:alphaModFix/>
          </a:blip>
          <a:stretch>
            <a:fillRect/>
          </a:stretch>
        </p:blipFill>
        <p:spPr>
          <a:xfrm>
            <a:off x="3517240" y="1064090"/>
            <a:ext cx="4925304" cy="516134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5"/>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learn how to paraphrase</a:t>
            </a:r>
            <a:endParaRPr sz="4000" b="1" i="0" u="none" strike="noStrike" cap="none">
              <a:solidFill>
                <a:schemeClr val="dk1"/>
              </a:solidFill>
              <a:latin typeface="Century Gothic"/>
              <a:ea typeface="Century Gothic"/>
              <a:cs typeface="Century Gothic"/>
              <a:sym typeface="Century Gothic"/>
            </a:endParaRPr>
          </a:p>
        </p:txBody>
      </p:sp>
      <p:sp>
        <p:nvSpPr>
          <p:cNvPr id="248" name="Google Shape;248;p35"/>
          <p:cNvSpPr txBox="1">
            <a:spLocks noGrp="1"/>
          </p:cNvSpPr>
          <p:nvPr>
            <p:ph type="subTitle" idx="1"/>
          </p:nvPr>
        </p:nvSpPr>
        <p:spPr>
          <a:xfrm>
            <a:off x="566100" y="1689250"/>
            <a:ext cx="11137500" cy="503940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249" name="Google Shape;249;p35"/>
          <p:cNvPicPr preferRelativeResize="0"/>
          <p:nvPr/>
        </p:nvPicPr>
        <p:blipFill>
          <a:blip r:embed="rId3">
            <a:alphaModFix/>
          </a:blip>
          <a:stretch>
            <a:fillRect/>
          </a:stretch>
        </p:blipFill>
        <p:spPr>
          <a:xfrm>
            <a:off x="10262050" y="139925"/>
            <a:ext cx="1599100" cy="1269800"/>
          </a:xfrm>
          <a:prstGeom prst="rect">
            <a:avLst/>
          </a:prstGeom>
          <a:noFill/>
          <a:ln>
            <a:noFill/>
          </a:ln>
        </p:spPr>
      </p:pic>
      <p:graphicFrame>
        <p:nvGraphicFramePr>
          <p:cNvPr id="250" name="Google Shape;250;p35"/>
          <p:cNvGraphicFramePr/>
          <p:nvPr>
            <p:extLst>
              <p:ext uri="{D42A27DB-BD31-4B8C-83A1-F6EECF244321}">
                <p14:modId xmlns:p14="http://schemas.microsoft.com/office/powerpoint/2010/main" val="3762476014"/>
              </p:ext>
            </p:extLst>
          </p:nvPr>
        </p:nvGraphicFramePr>
        <p:xfrm>
          <a:off x="566100" y="3131700"/>
          <a:ext cx="10875600" cy="3039400"/>
        </p:xfrm>
        <a:graphic>
          <a:graphicData uri="http://schemas.openxmlformats.org/drawingml/2006/table">
            <a:tbl>
              <a:tblPr>
                <a:noFill/>
                <a:tableStyleId>{D72ECC93-7156-4BC5-91AE-9CD426AC26CD}</a:tableStyleId>
              </a:tblPr>
              <a:tblGrid>
                <a:gridCol w="3625200">
                  <a:extLst>
                    <a:ext uri="{9D8B030D-6E8A-4147-A177-3AD203B41FA5}">
                      <a16:colId xmlns:a16="http://schemas.microsoft.com/office/drawing/2014/main" xmlns="" val="20000"/>
                    </a:ext>
                  </a:extLst>
                </a:gridCol>
                <a:gridCol w="3625200">
                  <a:extLst>
                    <a:ext uri="{9D8B030D-6E8A-4147-A177-3AD203B41FA5}">
                      <a16:colId xmlns:a16="http://schemas.microsoft.com/office/drawing/2014/main" xmlns="" val="20001"/>
                    </a:ext>
                  </a:extLst>
                </a:gridCol>
                <a:gridCol w="3625200">
                  <a:extLst>
                    <a:ext uri="{9D8B030D-6E8A-4147-A177-3AD203B41FA5}">
                      <a16:colId xmlns:a16="http://schemas.microsoft.com/office/drawing/2014/main" xmlns="" val="20002"/>
                    </a:ext>
                  </a:extLst>
                </a:gridCol>
              </a:tblGrid>
              <a:tr h="511300">
                <a:tc>
                  <a:txBody>
                    <a:bodyPr/>
                    <a:lstStyle/>
                    <a:p>
                      <a:pPr marL="0" lvl="0" indent="0" algn="l" rtl="0">
                        <a:spcBef>
                          <a:spcPts val="0"/>
                        </a:spcBef>
                        <a:spcAft>
                          <a:spcPts val="0"/>
                        </a:spcAft>
                        <a:buNone/>
                      </a:pPr>
                      <a:r>
                        <a:rPr lang="en-US"/>
                        <a:t>According to +</a:t>
                      </a:r>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a:t>source</a:t>
                      </a:r>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a:t>+paraphrased fact</a:t>
                      </a:r>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xmlns="" val="10000"/>
                  </a:ext>
                </a:extLst>
              </a:tr>
              <a:tr h="2528100">
                <a:tc>
                  <a:txBody>
                    <a:bodyPr/>
                    <a:lstStyle/>
                    <a:p>
                      <a:pPr marL="0" lvl="0" indent="0" algn="l" rtl="0">
                        <a:spcBef>
                          <a:spcPts val="0"/>
                        </a:spcBef>
                        <a:spcAft>
                          <a:spcPts val="0"/>
                        </a:spcAft>
                        <a:buNone/>
                      </a:pPr>
                      <a:r>
                        <a:rPr lang="en-US"/>
                        <a:t> </a:t>
                      </a:r>
                      <a:endParaRPr/>
                    </a:p>
                    <a:p>
                      <a:pPr marL="0" lvl="0" indent="0" algn="l" rtl="0">
                        <a:spcBef>
                          <a:spcPts val="0"/>
                        </a:spcBef>
                        <a:spcAft>
                          <a:spcPts val="0"/>
                        </a:spcAft>
                        <a:buNone/>
                      </a:pPr>
                      <a:r>
                        <a:rPr lang="en-US"/>
                        <a:t> </a:t>
                      </a:r>
                      <a:endParaRPr/>
                    </a:p>
                    <a:p>
                      <a:pPr marL="0" lvl="0" indent="0" algn="l" rtl="0">
                        <a:spcBef>
                          <a:spcPts val="0"/>
                        </a:spcBef>
                        <a:spcAft>
                          <a:spcPts val="0"/>
                        </a:spcAft>
                        <a:buNone/>
                      </a:pPr>
                      <a:r>
                        <a:rPr lang="en-US"/>
                        <a:t> </a:t>
                      </a:r>
                      <a:endParaRPr/>
                    </a:p>
                    <a:p>
                      <a:pPr marL="0" lvl="0" indent="0" algn="l" rtl="0">
                        <a:spcBef>
                          <a:spcPts val="0"/>
                        </a:spcBef>
                        <a:spcAft>
                          <a:spcPts val="0"/>
                        </a:spcAft>
                        <a:buNone/>
                      </a:pPr>
                      <a:r>
                        <a:rPr lang="en-US"/>
                        <a:t>Source +</a:t>
                      </a:r>
                      <a:endParaRPr/>
                    </a:p>
                    <a:p>
                      <a:pPr marL="0" lvl="0" indent="0" algn="l" rtl="0">
                        <a:spcBef>
                          <a:spcPts val="0"/>
                        </a:spcBef>
                        <a:spcAft>
                          <a:spcPts val="0"/>
                        </a:spcAft>
                        <a:buNone/>
                      </a:pPr>
                      <a:r>
                        <a:rPr lang="en-US"/>
                        <a:t> </a:t>
                      </a:r>
                      <a:endParaRPr/>
                    </a:p>
                    <a:p>
                      <a:pPr marL="0" lvl="0" indent="0" algn="l" rtl="0">
                        <a:spcBef>
                          <a:spcPts val="0"/>
                        </a:spcBef>
                        <a:spcAft>
                          <a:spcPts val="0"/>
                        </a:spcAft>
                        <a:buNone/>
                      </a:pPr>
                      <a:r>
                        <a:rPr lang="en-US"/>
                        <a:t> </a:t>
                      </a:r>
                      <a:endParaRPr/>
                    </a:p>
                    <a:p>
                      <a:pPr marL="0" lvl="0" indent="0" algn="l" rtl="0">
                        <a:spcBef>
                          <a:spcPts val="0"/>
                        </a:spcBef>
                        <a:spcAft>
                          <a:spcPts val="0"/>
                        </a:spcAft>
                        <a:buNone/>
                      </a:pPr>
                      <a:r>
                        <a:rPr lang="en-US"/>
                        <a:t> </a:t>
                      </a:r>
                      <a:endParaRPr/>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dirty="0"/>
                        <a:t>writes</a:t>
                      </a:r>
                      <a:endParaRPr dirty="0"/>
                    </a:p>
                    <a:p>
                      <a:pPr marL="0" lvl="0" indent="0" algn="l" rtl="0">
                        <a:spcBef>
                          <a:spcPts val="0"/>
                        </a:spcBef>
                        <a:spcAft>
                          <a:spcPts val="0"/>
                        </a:spcAft>
                        <a:buNone/>
                      </a:pPr>
                      <a:r>
                        <a:rPr lang="en-US" dirty="0"/>
                        <a:t>illustrates</a:t>
                      </a:r>
                      <a:endParaRPr dirty="0"/>
                    </a:p>
                    <a:p>
                      <a:pPr marL="0" lvl="0" indent="0" algn="l" rtl="0">
                        <a:spcBef>
                          <a:spcPts val="0"/>
                        </a:spcBef>
                        <a:spcAft>
                          <a:spcPts val="0"/>
                        </a:spcAft>
                        <a:buNone/>
                      </a:pPr>
                      <a:r>
                        <a:rPr lang="en-US" dirty="0"/>
                        <a:t>notes</a:t>
                      </a:r>
                      <a:endParaRPr dirty="0"/>
                    </a:p>
                    <a:p>
                      <a:pPr marL="0" lvl="0" indent="0" algn="l" rtl="0">
                        <a:spcBef>
                          <a:spcPts val="0"/>
                        </a:spcBef>
                        <a:spcAft>
                          <a:spcPts val="0"/>
                        </a:spcAft>
                        <a:buNone/>
                      </a:pPr>
                      <a:r>
                        <a:rPr lang="en-US" dirty="0"/>
                        <a:t>observes</a:t>
                      </a:r>
                      <a:endParaRPr dirty="0"/>
                    </a:p>
                    <a:p>
                      <a:pPr marL="0" lvl="0" indent="0" algn="l" rtl="0">
                        <a:spcBef>
                          <a:spcPts val="0"/>
                        </a:spcBef>
                        <a:spcAft>
                          <a:spcPts val="0"/>
                        </a:spcAft>
                        <a:buNone/>
                      </a:pPr>
                      <a:r>
                        <a:rPr lang="en-US" dirty="0"/>
                        <a:t>states</a:t>
                      </a:r>
                      <a:endParaRPr dirty="0"/>
                    </a:p>
                    <a:p>
                      <a:pPr marL="0" lvl="0" indent="0" algn="l" rtl="0">
                        <a:spcBef>
                          <a:spcPts val="0"/>
                        </a:spcBef>
                        <a:spcAft>
                          <a:spcPts val="0"/>
                        </a:spcAft>
                        <a:buNone/>
                      </a:pPr>
                      <a:r>
                        <a:rPr lang="en-US" dirty="0"/>
                        <a:t>reports</a:t>
                      </a:r>
                      <a:endParaRPr dirty="0"/>
                    </a:p>
                    <a:p>
                      <a:pPr marL="0" lvl="0" indent="0" algn="l" rtl="0">
                        <a:spcBef>
                          <a:spcPts val="0"/>
                        </a:spcBef>
                        <a:spcAft>
                          <a:spcPts val="0"/>
                        </a:spcAft>
                        <a:buNone/>
                      </a:pPr>
                      <a:r>
                        <a:rPr lang="en-US" dirty="0"/>
                        <a:t>claims</a:t>
                      </a:r>
                      <a:endParaRPr dirty="0"/>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paraphrased fact</a:t>
                      </a:r>
                      <a:endParaRPr dirty="0"/>
                    </a:p>
                  </a:txBody>
                  <a:tcPr marL="73025" marR="73025" marT="54600" marB="54600">
                    <a:lnL w="12625"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tcPr>
                </a:tc>
                <a:extLst>
                  <a:ext uri="{0D108BD9-81ED-4DB2-BD59-A6C34878D82A}">
                    <a16:rowId xmlns:a16="http://schemas.microsoft.com/office/drawing/2014/main" xmlns="" val="10001"/>
                  </a:ext>
                </a:extLst>
              </a:tr>
            </a:tbl>
          </a:graphicData>
        </a:graphic>
      </p:graphicFrame>
      <p:sp>
        <p:nvSpPr>
          <p:cNvPr id="251" name="Google Shape;251;p35"/>
          <p:cNvSpPr txBox="1"/>
          <p:nvPr/>
        </p:nvSpPr>
        <p:spPr>
          <a:xfrm>
            <a:off x="566100" y="1456500"/>
            <a:ext cx="10875600" cy="167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chemeClr val="dk1"/>
                </a:solidFill>
                <a:latin typeface="Century Gothic"/>
                <a:ea typeface="Century Gothic"/>
                <a:cs typeface="Century Gothic"/>
                <a:sym typeface="Century Gothic"/>
              </a:rPr>
              <a:t>As you read, you will practice writing the ideas of the author in your own words, or paraphrasing. To avoid plagiarizing, it’s very important that you credit your source of information. Use these sentence stems to help you:</a:t>
            </a:r>
            <a:endParaRPr sz="24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CF1F6F8-3FFE-45EE-A6D6-8C463C7C3209}"/>
</file>

<file path=customXml/itemProps2.xml><?xml version="1.0" encoding="utf-8"?>
<ds:datastoreItem xmlns:ds="http://schemas.openxmlformats.org/officeDocument/2006/customXml" ds:itemID="{8D031270-0432-4595-AFD4-B14535B9AC90}"/>
</file>

<file path=customXml/itemProps3.xml><?xml version="1.0" encoding="utf-8"?>
<ds:datastoreItem xmlns:ds="http://schemas.openxmlformats.org/officeDocument/2006/customXml" ds:itemID="{7762D48A-DB29-49EB-B879-13B43A01A24F}"/>
</file>

<file path=docProps/app.xml><?xml version="1.0" encoding="utf-8"?>
<Properties xmlns="http://schemas.openxmlformats.org/officeDocument/2006/extended-properties" xmlns:vt="http://schemas.openxmlformats.org/officeDocument/2006/docPropsVTypes">
  <TotalTime>33</TotalTime>
  <Words>5127</Words>
  <Application>Microsoft Macintosh PowerPoint</Application>
  <PresentationFormat>Custom</PresentationFormat>
  <Paragraphs>473</Paragraphs>
  <Slides>18</Slides>
  <Notes>18</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18</vt:i4>
      </vt:variant>
    </vt:vector>
  </HeadingPairs>
  <TitlesOfParts>
    <vt:vector size="21" baseType="lpstr">
      <vt:lpstr>Century Gothic</vt:lpstr>
      <vt:lpstr>Office Theme</vt:lpstr>
      <vt:lpstr>Office Theme</vt:lpstr>
      <vt:lpstr>Grade 7: Module 2: Unit 3: Lesson 3 Teacher slide, before teaching.</vt:lpstr>
      <vt:lpstr>Grade 7: Module 2: Unit 3: Lesson 3 Teacher slide, before teaching.</vt:lpstr>
      <vt:lpstr>Grade 7: Module 2: Unit 3: Lesson 3 Teacher slide, before teaching.</vt:lpstr>
      <vt:lpstr>Grade 7: Module 2:  Unit 3: Lesson 3</vt:lpstr>
      <vt:lpstr>Hello, Students!</vt:lpstr>
      <vt:lpstr>Let’s complete our entry task</vt:lpstr>
      <vt:lpstr>Let’s look at our learning targets</vt:lpstr>
      <vt:lpstr>Let’s look at the Researcher’s Roadmap</vt:lpstr>
      <vt:lpstr>Let’s learn how to paraphrase</vt:lpstr>
      <vt:lpstr>Let’s read and paraphrase an article</vt:lpstr>
      <vt:lpstr>Let’s read and paraphrase an article</vt:lpstr>
      <vt:lpstr>Let’s read and paraphrase an article</vt:lpstr>
      <vt:lpstr>Let’s read and paraphrase an article</vt:lpstr>
      <vt:lpstr>Let’s add to our Researcher’s Notebook</vt:lpstr>
      <vt:lpstr>Let’s add to our Researcher’s Notebook</vt:lpstr>
      <vt:lpstr>Exit Ticket</vt:lpstr>
      <vt:lpstr>Homework</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Lesson 3 Teacher slide, before teaching.</dc:title>
  <cp:lastModifiedBy>Alexander Specht</cp:lastModifiedBy>
  <cp:revision>8</cp:revision>
  <dcterms:modified xsi:type="dcterms:W3CDTF">2018-09-25T23:42:52Z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