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1"/>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Lst>
  <p:sldSz cx="9144000" cy="5143500" type="screen16x9"/>
  <p:notesSz cx="6858000" cy="9144000"/>
  <p:embeddedFontLst>
    <p:embeddedFont>
      <p:font typeface="Calibri" panose="020F0502020204030204" pitchFamily="34" charset="0"/>
      <p:regular r:id="rId22"/>
      <p:bold r:id="rId23"/>
      <p:italic r:id="rId24"/>
      <p:boldItalic r:id="rId25"/>
    </p:embeddedFont>
    <p:embeddedFont>
      <p:font typeface="Century Gothic" panose="020B0502020202020204" pitchFamily="34" charset="0"/>
      <p:regular r:id="rId26"/>
      <p:bold r:id="rId27"/>
      <p:italic r:id="rId28"/>
      <p:boldItalic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BEA93D9-CC52-4881-A623-0B592C5D9BC6}" v="25" dt="2018-09-05T19:49:35.895"/>
  </p1510:revLst>
</p1510:revInfo>
</file>

<file path=ppt/tableStyles.xml><?xml version="1.0" encoding="utf-8"?>
<a:tblStyleLst xmlns:a="http://schemas.openxmlformats.org/drawingml/2006/main" def="{9F29DD4F-8556-4953-8424-6FFDEE1DD975}">
  <a:tblStyle styleId="{9F29DD4F-8556-4953-8424-6FFDEE1DD975}"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58833" autoAdjust="0"/>
  </p:normalViewPr>
  <p:slideViewPr>
    <p:cSldViewPr snapToGrid="0">
      <p:cViewPr varScale="1">
        <p:scale>
          <a:sx n="99" d="100"/>
          <a:sy n="99" d="100"/>
        </p:scale>
        <p:origin x="1944" y="7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5.fntdata"/><Relationship Id="rId3" Type="http://schemas.openxmlformats.org/officeDocument/2006/relationships/customXml" Target="../customXml/item3.xml"/><Relationship Id="rId21" Type="http://schemas.openxmlformats.org/officeDocument/2006/relationships/notesMaster" Target="notesMasters/notesMaster1.xml"/><Relationship Id="rId34"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4.fntdata"/><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8.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3.fntdata"/><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2.fntdata"/><Relationship Id="rId28" Type="http://schemas.openxmlformats.org/officeDocument/2006/relationships/font" Target="fonts/font7.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niescha Malone" userId="S::deniescha.malone@detroitk12.org::9beeb3ea-6cc3-4273-8119-e4c5603b3ca3" providerId="AD" clId="Web-{994B3174-966E-E350-3C5C-63F8113DB518}"/>
    <pc:docChg chg="modSld">
      <pc:chgData name="Deniescha Malone" userId="S::deniescha.malone@detroitk12.org::9beeb3ea-6cc3-4273-8119-e4c5603b3ca3" providerId="AD" clId="Web-{994B3174-966E-E350-3C5C-63F8113DB518}" dt="2018-09-30T22:54:23.044" v="0" actId="1076"/>
      <pc:docMkLst>
        <pc:docMk/>
      </pc:docMkLst>
      <pc:sldChg chg="modSp">
        <pc:chgData name="Deniescha Malone" userId="S::deniescha.malone@detroitk12.org::9beeb3ea-6cc3-4273-8119-e4c5603b3ca3" providerId="AD" clId="Web-{994B3174-966E-E350-3C5C-63F8113DB518}" dt="2018-09-30T22:54:23.044" v="0" actId="1076"/>
        <pc:sldMkLst>
          <pc:docMk/>
          <pc:sldMk cId="0" sldId="257"/>
        </pc:sldMkLst>
        <pc:spChg chg="mod">
          <ac:chgData name="Deniescha Malone" userId="S::deniescha.malone@detroitk12.org::9beeb3ea-6cc3-4273-8119-e4c5603b3ca3" providerId="AD" clId="Web-{994B3174-966E-E350-3C5C-63F8113DB518}" dt="2018-09-30T22:54:23.044" v="0" actId="1076"/>
          <ac:spMkLst>
            <pc:docMk/>
            <pc:sldMk cId="0" sldId="257"/>
            <ac:spMk id="136" creationId="{00000000-0000-0000-0000-000000000000}"/>
          </ac:spMkLst>
        </pc:spChg>
      </pc:sldChg>
    </pc:docChg>
  </pc:docChgLst>
  <pc:docChgLst>
    <pc:chgData name="Natalie Ivey" userId="2c81a4b0-7596-4a42-b4da-e7aac4dfeff9" providerId="ADAL" clId="{FBEA93D9-CC52-4881-A623-0B592C5D9BC6}"/>
    <pc:docChg chg="modSld modMainMaster">
      <pc:chgData name="Natalie Ivey" userId="2c81a4b0-7596-4a42-b4da-e7aac4dfeff9" providerId="ADAL" clId="{FBEA93D9-CC52-4881-A623-0B592C5D9BC6}" dt="2018-09-05T19:49:35.895" v="24" actId="14100"/>
      <pc:docMkLst>
        <pc:docMk/>
      </pc:docMkLst>
      <pc:sldChg chg="modSp">
        <pc:chgData name="Natalie Ivey" userId="2c81a4b0-7596-4a42-b4da-e7aac4dfeff9" providerId="ADAL" clId="{FBEA93D9-CC52-4881-A623-0B592C5D9BC6}" dt="2018-09-05T19:49:23.367" v="21" actId="1076"/>
        <pc:sldMkLst>
          <pc:docMk/>
          <pc:sldMk cId="0" sldId="258"/>
        </pc:sldMkLst>
        <pc:picChg chg="mod">
          <ac:chgData name="Natalie Ivey" userId="2c81a4b0-7596-4a42-b4da-e7aac4dfeff9" providerId="ADAL" clId="{FBEA93D9-CC52-4881-A623-0B592C5D9BC6}" dt="2018-09-05T19:49:23.367" v="21" actId="1076"/>
          <ac:picMkLst>
            <pc:docMk/>
            <pc:sldMk cId="0" sldId="258"/>
            <ac:picMk id="145" creationId="{00000000-0000-0000-0000-000000000000}"/>
          </ac:picMkLst>
        </pc:picChg>
      </pc:sldChg>
      <pc:sldChg chg="modSp">
        <pc:chgData name="Natalie Ivey" userId="2c81a4b0-7596-4a42-b4da-e7aac4dfeff9" providerId="ADAL" clId="{FBEA93D9-CC52-4881-A623-0B592C5D9BC6}" dt="2018-09-05T19:49:35.895" v="24" actId="14100"/>
        <pc:sldMkLst>
          <pc:docMk/>
          <pc:sldMk cId="0" sldId="259"/>
        </pc:sldMkLst>
        <pc:picChg chg="mod">
          <ac:chgData name="Natalie Ivey" userId="2c81a4b0-7596-4a42-b4da-e7aac4dfeff9" providerId="ADAL" clId="{FBEA93D9-CC52-4881-A623-0B592C5D9BC6}" dt="2018-09-05T19:49:35.895" v="24" actId="14100"/>
          <ac:picMkLst>
            <pc:docMk/>
            <pc:sldMk cId="0" sldId="259"/>
            <ac:picMk id="152" creationId="{00000000-0000-0000-0000-000000000000}"/>
          </ac:picMkLst>
        </pc:picChg>
      </pc:sldChg>
      <pc:sldChg chg="addSp modSp">
        <pc:chgData name="Natalie Ivey" userId="2c81a4b0-7596-4a42-b4da-e7aac4dfeff9" providerId="ADAL" clId="{FBEA93D9-CC52-4881-A623-0B592C5D9BC6}" dt="2018-09-05T19:49:04.566" v="18" actId="1076"/>
        <pc:sldMkLst>
          <pc:docMk/>
          <pc:sldMk cId="0" sldId="260"/>
        </pc:sldMkLst>
        <pc:picChg chg="add mod">
          <ac:chgData name="Natalie Ivey" userId="2c81a4b0-7596-4a42-b4da-e7aac4dfeff9" providerId="ADAL" clId="{FBEA93D9-CC52-4881-A623-0B592C5D9BC6}" dt="2018-09-05T19:49:04.566" v="18" actId="1076"/>
          <ac:picMkLst>
            <pc:docMk/>
            <pc:sldMk cId="0" sldId="260"/>
            <ac:picMk id="3" creationId="{3A1F6BC7-0A8A-4A06-A3DE-089BA7669D31}"/>
          </ac:picMkLst>
        </pc:picChg>
      </pc:sldChg>
      <pc:sldMasterChg chg="addSp modSp">
        <pc:chgData name="Natalie Ivey" userId="2c81a4b0-7596-4a42-b4da-e7aac4dfeff9" providerId="ADAL" clId="{FBEA93D9-CC52-4881-A623-0B592C5D9BC6}" dt="2018-09-05T19:47:22.782" v="6" actId="1076"/>
        <pc:sldMasterMkLst>
          <pc:docMk/>
          <pc:sldMasterMk cId="0" sldId="2147483670"/>
        </pc:sldMasterMkLst>
        <pc:picChg chg="add mod">
          <ac:chgData name="Natalie Ivey" userId="2c81a4b0-7596-4a42-b4da-e7aac4dfeff9" providerId="ADAL" clId="{FBEA93D9-CC52-4881-A623-0B592C5D9BC6}" dt="2018-09-05T19:46:57.694" v="1" actId="1076"/>
          <ac:picMkLst>
            <pc:docMk/>
            <pc:sldMasterMk cId="0" sldId="2147483670"/>
            <ac:picMk id="3" creationId="{6A35E24D-01FD-4295-B7FD-92E2FD871439}"/>
          </ac:picMkLst>
        </pc:picChg>
        <pc:picChg chg="add mod">
          <ac:chgData name="Natalie Ivey" userId="2c81a4b0-7596-4a42-b4da-e7aac4dfeff9" providerId="ADAL" clId="{FBEA93D9-CC52-4881-A623-0B592C5D9BC6}" dt="2018-09-05T19:47:10.718" v="4" actId="1076"/>
          <ac:picMkLst>
            <pc:docMk/>
            <pc:sldMasterMk cId="0" sldId="2147483670"/>
            <ac:picMk id="5" creationId="{BE4E1FE8-33F0-47BD-88A6-01513DB24417}"/>
          </ac:picMkLst>
        </pc:picChg>
        <pc:picChg chg="add mod">
          <ac:chgData name="Natalie Ivey" userId="2c81a4b0-7596-4a42-b4da-e7aac4dfeff9" providerId="ADAL" clId="{FBEA93D9-CC52-4881-A623-0B592C5D9BC6}" dt="2018-09-05T19:47:22.782" v="6" actId="1076"/>
          <ac:picMkLst>
            <pc:docMk/>
            <pc:sldMasterMk cId="0" sldId="2147483670"/>
            <ac:picMk id="10" creationId="{6147FC45-A2DC-4E3C-A7D9-2339D64F5F2C}"/>
          </ac:picMkLst>
        </pc:picChg>
      </pc:sldMasterChg>
      <pc:sldMasterChg chg="addSp modSp modSldLayout">
        <pc:chgData name="Natalie Ivey" userId="2c81a4b0-7596-4a42-b4da-e7aac4dfeff9" providerId="ADAL" clId="{FBEA93D9-CC52-4881-A623-0B592C5D9BC6}" dt="2018-09-05T19:48:32.871" v="14" actId="1076"/>
        <pc:sldMasterMkLst>
          <pc:docMk/>
          <pc:sldMasterMk cId="0" sldId="2147483671"/>
        </pc:sldMasterMkLst>
        <pc:picChg chg="add mod">
          <ac:chgData name="Natalie Ivey" userId="2c81a4b0-7596-4a42-b4da-e7aac4dfeff9" providerId="ADAL" clId="{FBEA93D9-CC52-4881-A623-0B592C5D9BC6}" dt="2018-09-05T19:47:43.806" v="8" actId="1076"/>
          <ac:picMkLst>
            <pc:docMk/>
            <pc:sldMasterMk cId="0" sldId="2147483671"/>
            <ac:picMk id="3" creationId="{3E784DA8-8205-41CC-AF86-92F089725B93}"/>
          </ac:picMkLst>
        </pc:picChg>
        <pc:picChg chg="add mod">
          <ac:chgData name="Natalie Ivey" userId="2c81a4b0-7596-4a42-b4da-e7aac4dfeff9" providerId="ADAL" clId="{FBEA93D9-CC52-4881-A623-0B592C5D9BC6}" dt="2018-09-05T19:48:00.255" v="11" actId="1076"/>
          <ac:picMkLst>
            <pc:docMk/>
            <pc:sldMasterMk cId="0" sldId="2147483671"/>
            <ac:picMk id="5" creationId="{25F673B7-7FFC-42C4-93AB-7AB23EB19E6F}"/>
          </ac:picMkLst>
        </pc:picChg>
        <pc:picChg chg="add mod">
          <ac:chgData name="Natalie Ivey" userId="2c81a4b0-7596-4a42-b4da-e7aac4dfeff9" providerId="ADAL" clId="{FBEA93D9-CC52-4881-A623-0B592C5D9BC6}" dt="2018-09-05T19:48:11.826" v="13" actId="1076"/>
          <ac:picMkLst>
            <pc:docMk/>
            <pc:sldMasterMk cId="0" sldId="2147483671"/>
            <ac:picMk id="7" creationId="{6C313292-3211-459A-8A52-39E22B7DDE5A}"/>
          </ac:picMkLst>
        </pc:picChg>
        <pc:sldLayoutChg chg="modSp">
          <pc:chgData name="Natalie Ivey" userId="2c81a4b0-7596-4a42-b4da-e7aac4dfeff9" providerId="ADAL" clId="{FBEA93D9-CC52-4881-A623-0B592C5D9BC6}" dt="2018-09-05T19:48:32.871" v="14" actId="1076"/>
          <pc:sldLayoutMkLst>
            <pc:docMk/>
            <pc:sldMasterMk cId="0" sldId="2147483671"/>
            <pc:sldLayoutMk cId="0" sldId="2147483659"/>
          </pc:sldLayoutMkLst>
          <pc:spChg chg="mod">
            <ac:chgData name="Natalie Ivey" userId="2c81a4b0-7596-4a42-b4da-e7aac4dfeff9" providerId="ADAL" clId="{FBEA93D9-CC52-4881-A623-0B592C5D9BC6}" dt="2018-09-05T19:48:32.871" v="14" actId="1076"/>
            <ac:spMkLst>
              <pc:docMk/>
              <pc:sldMasterMk cId="0" sldId="2147483671"/>
              <pc:sldLayoutMk cId="0" sldId="2147483659"/>
              <ac:spMk id="61" creationId="{00000000-0000-0000-0000-000000000000}"/>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87765912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curriculum.eleducation.org/curriculum/ela/grade-4/module-1#assessment"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curriculum.eleducation.org/curriculum/ela/grade-4/module-1#assessment"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curriculum.eleducation.org/sites/default/files/g4m1u2_all-block_072017.pdf"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1/unit-2/lesson-3"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curriculum.eleducation.org/curriculum/ela/grade-4/module-1/unit-2/lesson-3"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leducation.org/resources/general-protocols-and-strategies-from-management-in-the-active-classro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9876340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3a2ea51330_1_2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3" name="Google Shape;193;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15-20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content covers two slides. The same content is on the slide themselves, but there is different content in the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order to retrieve any digital module assessments, you will have to go to the module’s homepage on the EL Education website (Link provided below). Please click on assessments and then click on download assessments. You will have to create a free account in order to download materials: </a:t>
            </a:r>
            <a:r>
              <a:rPr lang="en" sz="1200" u="sng" dirty="0">
                <a:solidFill>
                  <a:schemeClr val="hlink"/>
                </a:solidFill>
                <a:latin typeface="Calibri"/>
                <a:ea typeface="Calibri"/>
                <a:cs typeface="Calibri"/>
                <a:sym typeface="Calibri"/>
                <a:hlinkClick r:id="rId3"/>
              </a:rPr>
              <a:t>http://curriculum.eleducation.org/curriculum/ela/grade-4/module-1#assessment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 </a:t>
            </a:r>
            <a:r>
              <a:rPr lang="en" sz="1200" b="1" dirty="0">
                <a:solidFill>
                  <a:schemeClr val="dk1"/>
                </a:solidFill>
                <a:latin typeface="Calibri"/>
                <a:ea typeface="Calibri"/>
                <a:cs typeface="Calibri"/>
                <a:sym typeface="Calibri"/>
              </a:rPr>
              <a:t>Mid-Unit 2 Assessment prompt</a:t>
            </a:r>
            <a:r>
              <a:rPr lang="en" sz="1200" dirty="0">
                <a:solidFill>
                  <a:schemeClr val="dk1"/>
                </a:solidFill>
                <a:latin typeface="Calibri"/>
                <a:ea typeface="Calibri"/>
                <a:cs typeface="Calibri"/>
                <a:sym typeface="Calibri"/>
              </a:rPr>
              <a:t>. Read it aloud and answer clarifying questions.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retrieve their </a:t>
            </a:r>
            <a:r>
              <a:rPr lang="en" sz="1200" b="1" dirty="0">
                <a:solidFill>
                  <a:schemeClr val="dk1"/>
                </a:solidFill>
                <a:latin typeface="Calibri"/>
                <a:ea typeface="Calibri"/>
                <a:cs typeface="Calibri"/>
                <a:sym typeface="Calibri"/>
              </a:rPr>
              <a:t>What Inspires Poets to Write Poetry? note-catchers</a:t>
            </a:r>
            <a:r>
              <a:rPr lang="en" sz="1200" dirty="0">
                <a:solidFill>
                  <a:schemeClr val="dk1"/>
                </a:solidFill>
                <a:latin typeface="Calibri"/>
                <a:ea typeface="Calibri"/>
                <a:cs typeface="Calibri"/>
                <a:sym typeface="Calibri"/>
              </a:rPr>
              <a:t> and remind students that they have captured the notes they need to write this paragraph throughout Units 1 and 2.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a:t>
            </a:r>
            <a:r>
              <a:rPr lang="en" sz="1200" b="1" dirty="0">
                <a:solidFill>
                  <a:schemeClr val="dk1"/>
                </a:solidFill>
                <a:latin typeface="Calibri"/>
                <a:ea typeface="Calibri"/>
                <a:cs typeface="Calibri"/>
                <a:sym typeface="Calibri"/>
              </a:rPr>
              <a:t> model informative paragraph</a:t>
            </a:r>
            <a:r>
              <a:rPr lang="en" sz="1200" dirty="0">
                <a:solidFill>
                  <a:schemeClr val="dk1"/>
                </a:solidFill>
                <a:latin typeface="Calibri"/>
                <a:ea typeface="Calibri"/>
                <a:cs typeface="Calibri"/>
                <a:sym typeface="Calibri"/>
              </a:rPr>
              <a:t> and </a:t>
            </a:r>
            <a:r>
              <a:rPr lang="en" sz="1200" b="0" dirty="0">
                <a:solidFill>
                  <a:schemeClr val="dk1"/>
                </a:solidFill>
                <a:latin typeface="Calibri"/>
                <a:ea typeface="Calibri"/>
                <a:cs typeface="Calibri"/>
                <a:sym typeface="Calibri"/>
              </a:rPr>
              <a:t>red, green, and yellow markers</a:t>
            </a:r>
            <a:r>
              <a:rPr lang="en" sz="1200" dirty="0">
                <a:solidFill>
                  <a:schemeClr val="dk1"/>
                </a:solidFill>
                <a:latin typeface="Calibri"/>
                <a:ea typeface="Calibri"/>
                <a:cs typeface="Calibri"/>
                <a:sym typeface="Calibri"/>
              </a:rPr>
              <a:t>. Read the paragraph aloud for students. Point out that this paragraph answers the prompt using evidence from </a:t>
            </a: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will analyze this paragraph to see what makes it a strong informational paragraph. Ask:  “</a:t>
            </a:r>
            <a:r>
              <a:rPr lang="en" sz="1200" i="1" dirty="0">
                <a:solidFill>
                  <a:schemeClr val="dk1"/>
                </a:solidFill>
                <a:latin typeface="Calibri"/>
                <a:ea typeface="Calibri"/>
                <a:cs typeface="Calibri"/>
                <a:sym typeface="Calibri"/>
              </a:rPr>
              <a:t>What does it mean to analyze a text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(to examine or study it closely)</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analyze on the</a:t>
            </a:r>
            <a:r>
              <a:rPr lang="en" sz="1200" b="1" dirty="0">
                <a:solidFill>
                  <a:schemeClr val="dk1"/>
                </a:solidFill>
                <a:latin typeface="Calibri"/>
                <a:ea typeface="Calibri"/>
                <a:cs typeface="Calibri"/>
                <a:sym typeface="Calibri"/>
              </a:rPr>
              <a:t> Academic Word Wall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on the</a:t>
            </a:r>
            <a:r>
              <a:rPr lang="en" sz="1200" b="1" dirty="0">
                <a:solidFill>
                  <a:schemeClr val="dk1"/>
                </a:solidFill>
                <a:latin typeface="Calibri"/>
                <a:ea typeface="Calibri"/>
                <a:cs typeface="Calibri"/>
                <a:sym typeface="Calibri"/>
              </a:rPr>
              <a:t> Mid-Unit 2 Assessment prompt</a:t>
            </a:r>
            <a:r>
              <a:rPr lang="en" sz="1200" dirty="0">
                <a:solidFill>
                  <a:schemeClr val="dk1"/>
                </a:solidFill>
                <a:latin typeface="Calibri"/>
                <a:ea typeface="Calibri"/>
                <a:cs typeface="Calibri"/>
                <a:sym typeface="Calibri"/>
              </a:rPr>
              <a:t> and point to first criterion of the informative paragraph: — “</a:t>
            </a:r>
            <a:r>
              <a:rPr lang="en" sz="1200" i="1" dirty="0">
                <a:solidFill>
                  <a:schemeClr val="dk1"/>
                </a:solidFill>
                <a:latin typeface="Calibri"/>
                <a:ea typeface="Calibri"/>
                <a:cs typeface="Calibri"/>
                <a:sym typeface="Calibri"/>
              </a:rPr>
              <a:t>Introduces the book and the author and briefly explains what the book is about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with an elbow partner to identify evidence of this criterion in the model and to underline it in red marker.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share their response with the whole group and underline it in red marker on the displayed model. Refer to the </a:t>
            </a:r>
            <a:r>
              <a:rPr lang="en" sz="1200" b="1" dirty="0">
                <a:solidFill>
                  <a:schemeClr val="dk1"/>
                </a:solidFill>
                <a:latin typeface="Calibri"/>
                <a:ea typeface="Calibri"/>
                <a:cs typeface="Calibri"/>
                <a:sym typeface="Calibri"/>
              </a:rPr>
              <a:t>annotated model informative paragraph (for teacher reference) </a:t>
            </a:r>
            <a:r>
              <a:rPr lang="en" sz="1200" b="0" dirty="0">
                <a:solidFill>
                  <a:schemeClr val="dk1"/>
                </a:solidFill>
                <a:latin typeface="Calibri"/>
                <a:ea typeface="Calibri"/>
                <a:cs typeface="Calibri"/>
                <a:sym typeface="Calibri"/>
              </a:rPr>
              <a:t>as necessary.</a:t>
            </a:r>
            <a:endParaRPr sz="1200" b="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students are annotating the model paragraph correctly and they are accurately finding evidence of the criterion requested in the model paragraph.</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Display, read aloud, and sketch the criteria for a well-written paragraph to provide written reinforcement. Invite students to color-code each criterion on their own copies of the </a:t>
            </a:r>
            <a:r>
              <a:rPr lang="en" sz="1200" b="1" dirty="0">
                <a:solidFill>
                  <a:schemeClr val="dk1"/>
                </a:solidFill>
                <a:latin typeface="Calibri"/>
                <a:ea typeface="Calibri"/>
                <a:cs typeface="Calibri"/>
                <a:sym typeface="Calibri"/>
              </a:rPr>
              <a:t>Mid-Unit 2 Assessment prompt.</a:t>
            </a:r>
            <a:endParaRPr b="1" dirty="0"/>
          </a:p>
        </p:txBody>
      </p:sp>
    </p:spTree>
    <p:extLst>
      <p:ext uri="{BB962C8B-B14F-4D97-AF65-F5344CB8AC3E}">
        <p14:creationId xmlns:p14="http://schemas.microsoft.com/office/powerpoint/2010/main" val="11671656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3d8e8f7121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2" name="Google Shape;202;g3d8e8f712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15-20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order to retrieve any digital module assessments, you will have to go to the module’s homepage on the EL Education website (Link provided below)  Please click on assessments and then click on download assessments. You will have to create a free account in order to download materials: </a:t>
            </a:r>
            <a:r>
              <a:rPr lang="en" sz="1200" u="sng" dirty="0">
                <a:solidFill>
                  <a:schemeClr val="hlink"/>
                </a:solidFill>
                <a:latin typeface="Calibri"/>
                <a:ea typeface="Calibri"/>
                <a:cs typeface="Calibri"/>
                <a:sym typeface="Calibri"/>
                <a:hlinkClick r:id="rId3"/>
              </a:rPr>
              <a:t>http://curriculum.eleducation.org/curriculum/ela/grade-4/module-1#assessment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with the second criterion: — “</a:t>
            </a:r>
            <a:r>
              <a:rPr lang="en" sz="1200" i="1" dirty="0">
                <a:solidFill>
                  <a:schemeClr val="dk1"/>
                </a:solidFill>
                <a:latin typeface="Calibri"/>
                <a:ea typeface="Calibri"/>
                <a:cs typeface="Calibri"/>
                <a:sym typeface="Calibri"/>
              </a:rPr>
              <a:t>Clearly states a focus about what inspired Jack and stays focused throughout the piece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with an</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elbow partner </a:t>
            </a:r>
            <a:r>
              <a:rPr lang="en" sz="1200" dirty="0">
                <a:solidFill>
                  <a:schemeClr val="dk1"/>
                </a:solidFill>
                <a:latin typeface="Calibri"/>
                <a:ea typeface="Calibri"/>
                <a:cs typeface="Calibri"/>
                <a:sym typeface="Calibri"/>
              </a:rPr>
              <a:t>to identify evidence of this criterion in the model and to underline it in green marker.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 Select volunteers to share their response with the whole group and underline it in green marker on the displayed model. Refer to the </a:t>
            </a:r>
            <a:r>
              <a:rPr lang="en" sz="1200" b="1" dirty="0">
                <a:solidFill>
                  <a:schemeClr val="dk1"/>
                </a:solidFill>
                <a:latin typeface="Calibri"/>
                <a:ea typeface="Calibri"/>
                <a:cs typeface="Calibri"/>
                <a:sym typeface="Calibri"/>
              </a:rPr>
              <a:t>annotated model informative paragraph </a:t>
            </a:r>
            <a:r>
              <a:rPr lang="en" sz="1200" b="0" dirty="0">
                <a:solidFill>
                  <a:schemeClr val="dk1"/>
                </a:solidFill>
                <a:latin typeface="Calibri"/>
                <a:ea typeface="Calibri"/>
                <a:cs typeface="Calibri"/>
                <a:sym typeface="Calibri"/>
              </a:rPr>
              <a:t>(for teacher reference) as necessary.</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with the third criterion: — “</a:t>
            </a:r>
            <a:r>
              <a:rPr lang="en" sz="1200" i="1" dirty="0">
                <a:solidFill>
                  <a:schemeClr val="dk1"/>
                </a:solidFill>
                <a:latin typeface="Calibri"/>
                <a:ea typeface="Calibri"/>
                <a:cs typeface="Calibri"/>
                <a:sym typeface="Calibri"/>
              </a:rPr>
              <a:t>Uses accurate and relevant details and examples to develop the topic, and Includes details from Jack’s poems and explains how each detail is evidence of what inspired Jack</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focus students on their</a:t>
            </a:r>
            <a:r>
              <a:rPr lang="en" sz="1200" b="1" dirty="0">
                <a:solidFill>
                  <a:schemeClr val="dk1"/>
                </a:solidFill>
                <a:latin typeface="Calibri"/>
                <a:ea typeface="Calibri"/>
                <a:cs typeface="Calibri"/>
                <a:sym typeface="Calibri"/>
              </a:rPr>
              <a:t> What Inspires Poets to Write Poetry? note-catcher </a:t>
            </a:r>
            <a:r>
              <a:rPr lang="en" sz="1200" dirty="0">
                <a:solidFill>
                  <a:schemeClr val="dk1"/>
                </a:solidFill>
                <a:latin typeface="Calibri"/>
                <a:ea typeface="Calibri"/>
                <a:cs typeface="Calibri"/>
                <a:sym typeface="Calibri"/>
              </a:rPr>
              <a:t>and explain that all of the information they need to write their paragraphs is included on this chart. As a group, underline in yellow marker the information on this chart pertaining to the third criterion.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with an </a:t>
            </a:r>
            <a:r>
              <a:rPr lang="en" sz="1200" b="0" i="0" dirty="0">
                <a:solidFill>
                  <a:schemeClr val="dk1"/>
                </a:solidFill>
                <a:latin typeface="Calibri"/>
                <a:ea typeface="Calibri"/>
                <a:cs typeface="Calibri"/>
                <a:sym typeface="Calibri"/>
              </a:rPr>
              <a:t>elbow partner </a:t>
            </a:r>
            <a:r>
              <a:rPr lang="en" sz="1200" dirty="0">
                <a:solidFill>
                  <a:schemeClr val="dk1"/>
                </a:solidFill>
                <a:latin typeface="Calibri"/>
                <a:ea typeface="Calibri"/>
                <a:cs typeface="Calibri"/>
                <a:sym typeface="Calibri"/>
              </a:rPr>
              <a:t>to identify evidence of this criterion in the model and to underline it in yellow marker.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share their response with the whole group and underline it in yellow marker on the displayed model. Refer to the </a:t>
            </a:r>
            <a:r>
              <a:rPr lang="en" sz="1200" b="1" dirty="0">
                <a:solidFill>
                  <a:schemeClr val="dk1"/>
                </a:solidFill>
                <a:latin typeface="Calibri"/>
                <a:ea typeface="Calibri"/>
                <a:cs typeface="Calibri"/>
                <a:sym typeface="Calibri"/>
              </a:rPr>
              <a:t>annotated model informative paragraph </a:t>
            </a:r>
            <a:r>
              <a:rPr lang="en" sz="1200" b="0" dirty="0">
                <a:solidFill>
                  <a:schemeClr val="dk1"/>
                </a:solidFill>
                <a:latin typeface="Calibri"/>
                <a:ea typeface="Calibri"/>
                <a:cs typeface="Calibri"/>
                <a:sym typeface="Calibri"/>
              </a:rPr>
              <a:t>(for teacher reference) </a:t>
            </a:r>
            <a:r>
              <a:rPr lang="en" sz="1200" dirty="0">
                <a:solidFill>
                  <a:schemeClr val="dk1"/>
                </a:solidFill>
                <a:latin typeface="Calibri"/>
                <a:ea typeface="Calibri"/>
                <a:cs typeface="Calibri"/>
                <a:sym typeface="Calibri"/>
              </a:rPr>
              <a:t>as necessary.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with the fourth criterion: — “</a:t>
            </a:r>
            <a:r>
              <a:rPr lang="en" sz="1200" i="1" dirty="0">
                <a:solidFill>
                  <a:schemeClr val="dk1"/>
                </a:solidFill>
                <a:latin typeface="Calibri"/>
                <a:ea typeface="Calibri"/>
                <a:cs typeface="Calibri"/>
                <a:sym typeface="Calibri"/>
              </a:rPr>
              <a:t>Provides a concluding sentence that restates the focus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with an</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elbow partner </a:t>
            </a:r>
            <a:r>
              <a:rPr lang="en" sz="1200" dirty="0">
                <a:solidFill>
                  <a:schemeClr val="dk1"/>
                </a:solidFill>
                <a:latin typeface="Calibri"/>
                <a:ea typeface="Calibri"/>
                <a:cs typeface="Calibri"/>
                <a:sym typeface="Calibri"/>
              </a:rPr>
              <a:t>to identify evidence of this criterion in the model and to underline it in green marker.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share their response with the whole group and underline it in green marker on the displayed model. Refer to the</a:t>
            </a:r>
            <a:r>
              <a:rPr lang="en" sz="1200" b="1" dirty="0">
                <a:solidFill>
                  <a:schemeClr val="dk1"/>
                </a:solidFill>
                <a:latin typeface="Calibri"/>
                <a:ea typeface="Calibri"/>
                <a:cs typeface="Calibri"/>
                <a:sym typeface="Calibri"/>
              </a:rPr>
              <a:t> annotated model informative paragraph </a:t>
            </a:r>
            <a:r>
              <a:rPr lang="en" sz="1200" b="0" dirty="0">
                <a:solidFill>
                  <a:schemeClr val="dk1"/>
                </a:solidFill>
                <a:latin typeface="Calibri"/>
                <a:ea typeface="Calibri"/>
                <a:cs typeface="Calibri"/>
                <a:sym typeface="Calibri"/>
              </a:rPr>
              <a:t>(for teacher reference) </a:t>
            </a:r>
            <a:r>
              <a:rPr lang="en" sz="1200" dirty="0">
                <a:solidFill>
                  <a:schemeClr val="dk1"/>
                </a:solidFill>
                <a:latin typeface="Calibri"/>
                <a:ea typeface="Calibri"/>
                <a:cs typeface="Calibri"/>
                <a:sym typeface="Calibri"/>
              </a:rPr>
              <a:t>as necessary.</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students are annotating the model paragraph correctly and they are accurately finding evidence of the criterion requested in the model paragraph</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Display, read aloud, and sketch the criteria for a well-written paragraph to provide written reinforcement. Invite students to color-code each criterion on their own copies of the Mid-Unit 2 Assessment prompt.</a:t>
            </a:r>
            <a:endParaRPr dirty="0"/>
          </a:p>
        </p:txBody>
      </p:sp>
    </p:spTree>
    <p:extLst>
      <p:ext uri="{BB962C8B-B14F-4D97-AF65-F5344CB8AC3E}">
        <p14:creationId xmlns:p14="http://schemas.microsoft.com/office/powerpoint/2010/main" val="14427614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3a2ea51330_1_3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1" name="Google Shape;211;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15-20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Mid-Unit 2 Assessment prompt</a:t>
            </a:r>
            <a:r>
              <a:rPr lang="en" sz="1200" dirty="0">
                <a:solidFill>
                  <a:schemeClr val="dk1"/>
                </a:solidFill>
                <a:latin typeface="Calibri"/>
                <a:ea typeface="Calibri"/>
                <a:cs typeface="Calibri"/>
                <a:sym typeface="Calibri"/>
              </a:rPr>
              <a:t> and point out the second criterion of the informative paragraph: — “</a:t>
            </a:r>
            <a:r>
              <a:rPr lang="en" sz="1200" i="1" dirty="0">
                <a:solidFill>
                  <a:schemeClr val="dk1"/>
                </a:solidFill>
                <a:latin typeface="Calibri"/>
                <a:ea typeface="Calibri"/>
                <a:cs typeface="Calibri"/>
                <a:sym typeface="Calibri"/>
              </a:rPr>
              <a:t>Clearly states a focus about what inspired Jack and stays focused throughout the piece.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Underline </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stays focused</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throughout the piece. Using a </a:t>
            </a:r>
            <a:r>
              <a:rPr lang="en" sz="1200" b="0" dirty="0">
                <a:solidFill>
                  <a:schemeClr val="dk1"/>
                </a:solidFill>
                <a:latin typeface="Calibri"/>
                <a:ea typeface="Calibri"/>
                <a:cs typeface="Calibri"/>
                <a:sym typeface="Calibri"/>
              </a:rPr>
              <a:t>total participation technique</a:t>
            </a:r>
            <a:r>
              <a:rPr lang="en" sz="1200" dirty="0">
                <a:solidFill>
                  <a:schemeClr val="dk1"/>
                </a:solidFill>
                <a:latin typeface="Calibri"/>
                <a:ea typeface="Calibri"/>
                <a:cs typeface="Calibri"/>
                <a:sym typeface="Calibri"/>
              </a:rPr>
              <a:t>, invite responses from the group: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does it mean to have a focus in writing</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(to have a topic) </a:t>
            </a:r>
            <a:endParaRPr sz="1200" b="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“Why should the writing be focused throughout the piece?”</a:t>
            </a:r>
            <a:r>
              <a:rPr lang="en" sz="1200" b="1" dirty="0">
                <a:solidFill>
                  <a:schemeClr val="dk1"/>
                </a:solidFill>
                <a:latin typeface="Calibri"/>
                <a:ea typeface="Calibri"/>
                <a:cs typeface="Calibri"/>
                <a:sym typeface="Calibri"/>
              </a:rPr>
              <a:t> (It should be focused so the reader doesn’t get confused while he or she is reading, or it should stay on the same topic.)</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What Inspires Poets to Write Poetry? note-catcher</a:t>
            </a:r>
            <a:r>
              <a:rPr lang="en" sz="1200" dirty="0">
                <a:solidFill>
                  <a:schemeClr val="dk1"/>
                </a:solidFill>
                <a:latin typeface="Calibri"/>
                <a:ea typeface="Calibri"/>
                <a:cs typeface="Calibri"/>
                <a:sym typeface="Calibri"/>
              </a:rPr>
              <a:t> and read aloud the focus question at the top: — “</a:t>
            </a:r>
            <a:r>
              <a:rPr lang="en" sz="1200" i="1" dirty="0">
                <a:solidFill>
                  <a:schemeClr val="dk1"/>
                </a:solidFill>
                <a:latin typeface="Calibri"/>
                <a:ea typeface="Calibri"/>
                <a:cs typeface="Calibri"/>
                <a:sym typeface="Calibri"/>
              </a:rPr>
              <a:t>What inspires Jack to write poetry, and where can you see evidence of this in his poetry</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writers include a focus statement in the introduction of their writing to tell the reader what he or she will be reading about, and that it is brief and to the point and answers the focus question.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discuss with an</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elbow partner</a:t>
            </a:r>
            <a:r>
              <a:rPr lang="en" sz="1200" dirty="0">
                <a:solidFill>
                  <a:schemeClr val="dk1"/>
                </a:solidFill>
                <a:latin typeface="Calibri"/>
                <a:ea typeface="Calibri"/>
                <a:cs typeface="Calibri"/>
                <a:sym typeface="Calibri"/>
              </a:rPr>
              <a:t>, then </a:t>
            </a:r>
            <a:r>
              <a:rPr lang="en" sz="1200" b="0" dirty="0">
                <a:solidFill>
                  <a:schemeClr val="dk1"/>
                </a:solidFill>
                <a:latin typeface="Calibri"/>
                <a:ea typeface="Calibri"/>
                <a:cs typeface="Calibri"/>
                <a:sym typeface="Calibri"/>
              </a:rPr>
              <a:t>cold call </a:t>
            </a:r>
            <a:r>
              <a:rPr lang="en" sz="1200" dirty="0">
                <a:solidFill>
                  <a:schemeClr val="dk1"/>
                </a:solidFill>
                <a:latin typeface="Calibri"/>
                <a:ea typeface="Calibri"/>
                <a:cs typeface="Calibri"/>
                <a:sym typeface="Calibri"/>
              </a:rPr>
              <a:t>a few students to share out. As students share out, write their examples on the board: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inspires Jack to write poetry?</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(Jack is inspired by things that happen in his classroom; Jack is inspired by his dog, Sky; Jack is inspired by other poets.)</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 Display the</a:t>
            </a:r>
            <a:r>
              <a:rPr lang="en" sz="1200" b="1" dirty="0">
                <a:solidFill>
                  <a:schemeClr val="dk1"/>
                </a:solidFill>
                <a:latin typeface="Calibri"/>
                <a:ea typeface="Calibri"/>
                <a:cs typeface="Calibri"/>
                <a:sym typeface="Calibri"/>
              </a:rPr>
              <a:t> model informative paragraph</a:t>
            </a:r>
            <a:r>
              <a:rPr lang="en" sz="1200" dirty="0">
                <a:solidFill>
                  <a:schemeClr val="dk1"/>
                </a:solidFill>
                <a:latin typeface="Calibri"/>
                <a:ea typeface="Calibri"/>
                <a:cs typeface="Calibri"/>
                <a:sym typeface="Calibri"/>
              </a:rPr>
              <a:t> and identify the focus statement. Point out that the model paragraph is about how Jack was inspired by things that happened in the classroom. Tell students they will have a choice for the paragraphs they will write for the mid-unit assessment: They can write about how Jack was inspired by his dog, Sky, or write about how Jack was inspired by other poets.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the focus statement from the model informative paragraph below the focus question on the displayed </a:t>
            </a:r>
            <a:r>
              <a:rPr lang="en" sz="1200" b="1" dirty="0">
                <a:solidFill>
                  <a:schemeClr val="dk1"/>
                </a:solidFill>
                <a:latin typeface="Calibri"/>
                <a:ea typeface="Calibri"/>
                <a:cs typeface="Calibri"/>
                <a:sym typeface="Calibri"/>
              </a:rPr>
              <a:t>What Inspires Poets to Write Poetry? note-catcher</a:t>
            </a:r>
            <a:r>
              <a:rPr lang="en" sz="1200" dirty="0">
                <a:solidFill>
                  <a:schemeClr val="dk1"/>
                </a:solidFill>
                <a:latin typeface="Calibri"/>
                <a:ea typeface="Calibri"/>
                <a:cs typeface="Calibri"/>
                <a:sym typeface="Calibri"/>
              </a:rPr>
              <a:t>. Tell students to leave their note-catchers blank for now.</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a:t>
            </a:r>
            <a:r>
              <a:rPr lang="en" sz="1200" b="0" dirty="0">
                <a:solidFill>
                  <a:schemeClr val="dk1"/>
                </a:solidFill>
                <a:latin typeface="Calibri"/>
                <a:ea typeface="Calibri"/>
                <a:cs typeface="Calibri"/>
                <a:sym typeface="Calibri"/>
              </a:rPr>
              <a:t>total participation technique</a:t>
            </a:r>
            <a:r>
              <a:rPr lang="en" sz="1200" dirty="0">
                <a:solidFill>
                  <a:schemeClr val="dk1"/>
                </a:solidFill>
                <a:latin typeface="Calibri"/>
                <a:ea typeface="Calibri"/>
                <a:cs typeface="Calibri"/>
                <a:sym typeface="Calibri"/>
              </a:rPr>
              <a:t>, invite responses from the group: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can we say this focus statement in a different way</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 but may include: Jack was inspired by things that happened in his classroom; Jack was inspired by many things when writing poetry, like things that happened in his classroom.) </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write a focus statement for their own piece and to share it with a partner, writing the focus statement below the focus question on their </a:t>
            </a:r>
            <a:r>
              <a:rPr lang="en" sz="1200" b="1" dirty="0">
                <a:solidFill>
                  <a:schemeClr val="dk1"/>
                </a:solidFill>
                <a:latin typeface="Calibri"/>
                <a:ea typeface="Calibri"/>
                <a:cs typeface="Calibri"/>
                <a:sym typeface="Calibri"/>
              </a:rPr>
              <a:t>What Inspires Writers to Write Poetry? note-catcher</a:t>
            </a:r>
            <a:r>
              <a:rPr lang="en-US" sz="1200" b="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t>
            </a:r>
            <a:r>
              <a:rPr lang="en-US" sz="1200" dirty="0">
                <a:solidFill>
                  <a:schemeClr val="dk1"/>
                </a:solidFill>
                <a:latin typeface="Calibri"/>
                <a:ea typeface="Calibri"/>
                <a:cs typeface="Calibri"/>
                <a:sym typeface="Calibri"/>
              </a:rPr>
              <a:t>Remind </a:t>
            </a:r>
            <a:r>
              <a:rPr lang="en" sz="1200" dirty="0">
                <a:solidFill>
                  <a:schemeClr val="dk1"/>
                </a:solidFill>
                <a:latin typeface="Calibri"/>
                <a:ea typeface="Calibri"/>
                <a:cs typeface="Calibri"/>
                <a:sym typeface="Calibri"/>
              </a:rPr>
              <a:t>students that the focus of their paragraph will be slightly different from the model informative paragraph.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as they write their focus statements. After 5 minutes, refocus whole group and tell students that in the next lesson as part of the mid-unit assessment, they will have a chance to use the evidence they have been collecting to write a paragraph explaining what inspires Jack and sharing evidence of his inspiration in his poetry.</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creation of a focus statement that meets criteria number 2.</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enhance comprehension and activate prior knowledge, repeat the color coordination activity from the annotated </a:t>
            </a:r>
            <a:r>
              <a:rPr lang="en" sz="1200" b="1" dirty="0">
                <a:solidFill>
                  <a:schemeClr val="dk1"/>
                </a:solidFill>
                <a:latin typeface="Calibri"/>
                <a:ea typeface="Calibri"/>
                <a:cs typeface="Calibri"/>
                <a:sym typeface="Calibri"/>
              </a:rPr>
              <a:t>model informative paragraph </a:t>
            </a:r>
            <a:r>
              <a:rPr lang="en" sz="1200" dirty="0">
                <a:solidFill>
                  <a:schemeClr val="dk1"/>
                </a:solidFill>
                <a:latin typeface="Calibri"/>
                <a:ea typeface="Calibri"/>
                <a:cs typeface="Calibri"/>
                <a:sym typeface="Calibri"/>
              </a:rPr>
              <a:t>(for teacher reference) in the previous section with the paragraph created in the guided practice.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Before students discuss their focus statements, remind them that the focus statement is color-coded green.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writing a focus statement: Consider providing an additional activity with examples and non-examples of focus statements where they have to identify the focus statements by circling them. This will help build their skills in order to write one independently.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596760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3a2ea51330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7" name="Google Shape;217;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10-12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Back-To-Back and Face-To Face Protocol</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going to share evidence to support the focus statement they wrote during the work time using the </a:t>
            </a:r>
            <a:r>
              <a:rPr lang="en" sz="1200" b="0" dirty="0">
                <a:solidFill>
                  <a:schemeClr val="dk1"/>
                </a:solidFill>
                <a:latin typeface="Calibri"/>
                <a:ea typeface="Calibri"/>
                <a:cs typeface="Calibri"/>
                <a:sym typeface="Calibri"/>
              </a:rPr>
              <a:t>Back-to-Back and Face-to-Face protocol</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find a partner and stand</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back-to-back</a:t>
            </a:r>
            <a:r>
              <a:rPr lang="en" sz="1200" dirty="0">
                <a:solidFill>
                  <a:schemeClr val="dk1"/>
                </a:solidFill>
                <a:latin typeface="Calibri"/>
                <a:ea typeface="Calibri"/>
                <a:cs typeface="Calibri"/>
                <a:sym typeface="Calibri"/>
              </a:rPr>
              <a:t> with each other, being respectful of space.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the following question and give them 30 seconds to consider how they will respond:  “</a:t>
            </a:r>
            <a:r>
              <a:rPr lang="en" sz="1200" i="1" dirty="0">
                <a:solidFill>
                  <a:schemeClr val="dk1"/>
                </a:solidFill>
                <a:latin typeface="Calibri"/>
                <a:ea typeface="Calibri"/>
                <a:cs typeface="Calibri"/>
                <a:sym typeface="Calibri"/>
              </a:rPr>
              <a:t>What inspires Jack to write poetry? Where is this seen in his poetry</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productive, cue students to expand the conversation by saying more: “</a:t>
            </a:r>
            <a:r>
              <a:rPr lang="en" sz="1200" i="1" dirty="0">
                <a:solidFill>
                  <a:schemeClr val="dk1"/>
                </a:solidFill>
                <a:latin typeface="Calibri"/>
                <a:ea typeface="Calibri"/>
                <a:cs typeface="Calibri"/>
                <a:sym typeface="Calibri"/>
              </a:rPr>
              <a:t>Can you say more about that</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(Responses will vary.)</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t>
            </a:r>
            <a:r>
              <a:rPr lang="en" sz="1200" b="0" dirty="0">
                <a:solidFill>
                  <a:schemeClr val="dk1"/>
                </a:solidFill>
                <a:latin typeface="Calibri"/>
                <a:ea typeface="Calibri"/>
                <a:cs typeface="Calibri"/>
                <a:sym typeface="Calibri"/>
              </a:rPr>
              <a:t>face-to-face</a:t>
            </a:r>
            <a:r>
              <a:rPr lang="en" sz="1200" dirty="0">
                <a:solidFill>
                  <a:schemeClr val="dk1"/>
                </a:solidFill>
                <a:latin typeface="Calibri"/>
                <a:ea typeface="Calibri"/>
                <a:cs typeface="Calibri"/>
                <a:sym typeface="Calibri"/>
              </a:rPr>
              <a:t> to share their responses.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repeat this process with a new partner, using the same question.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return to their seats.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now going to use the </a:t>
            </a:r>
            <a:r>
              <a:rPr lang="en" sz="1200" b="0" dirty="0">
                <a:solidFill>
                  <a:schemeClr val="dk1"/>
                </a:solidFill>
                <a:latin typeface="Calibri"/>
                <a:ea typeface="Calibri"/>
                <a:cs typeface="Calibri"/>
                <a:sym typeface="Calibri"/>
              </a:rPr>
              <a:t>Thumb-O-Meter protocol t</a:t>
            </a:r>
            <a:r>
              <a:rPr lang="en" sz="1200" dirty="0">
                <a:solidFill>
                  <a:schemeClr val="dk1"/>
                </a:solidFill>
                <a:latin typeface="Calibri"/>
                <a:ea typeface="Calibri"/>
                <a:cs typeface="Calibri"/>
                <a:sym typeface="Calibri"/>
              </a:rPr>
              <a:t>o reflect their comfort level with answering the focus question (“What inspires Jack to write poetry, and where can you see evidence of this in his poetry?”).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the </a:t>
            </a:r>
            <a:r>
              <a:rPr lang="en" sz="1200" b="0" dirty="0">
                <a:solidFill>
                  <a:schemeClr val="dk1"/>
                </a:solidFill>
                <a:latin typeface="Calibri"/>
                <a:ea typeface="Calibri"/>
                <a:cs typeface="Calibri"/>
                <a:sym typeface="Calibri"/>
              </a:rPr>
              <a:t>Thumb-O-Meter protocol </a:t>
            </a:r>
            <a:r>
              <a:rPr lang="en" sz="1200" dirty="0">
                <a:solidFill>
                  <a:schemeClr val="dk1"/>
                </a:solidFill>
                <a:latin typeface="Calibri"/>
                <a:ea typeface="Calibri"/>
                <a:cs typeface="Calibri"/>
                <a:sym typeface="Calibri"/>
              </a:rPr>
              <a:t>using the focus question. Note students showing a thumb-sideways or thumb-down, so you can check in with them.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inviting students to self-assess against how well they persevered in this lesson.</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the </a:t>
            </a:r>
            <a:r>
              <a:rPr lang="en" sz="1200" b="0" dirty="0">
                <a:solidFill>
                  <a:schemeClr val="dk1"/>
                </a:solidFill>
                <a:latin typeface="Calibri"/>
                <a:ea typeface="Calibri"/>
                <a:cs typeface="Calibri"/>
                <a:sym typeface="Calibri"/>
              </a:rPr>
              <a:t>Thumb-O-Meter Protocol </a:t>
            </a:r>
            <a:r>
              <a:rPr lang="en" sz="1200" dirty="0">
                <a:solidFill>
                  <a:schemeClr val="dk1"/>
                </a:solidFill>
                <a:latin typeface="Calibri"/>
                <a:ea typeface="Calibri"/>
                <a:cs typeface="Calibri"/>
                <a:sym typeface="Calibri"/>
              </a:rPr>
              <a:t>students should now feel comfortable with the focus question.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refer to the </a:t>
            </a:r>
            <a:r>
              <a:rPr lang="en" sz="1200" b="1" dirty="0">
                <a:solidFill>
                  <a:schemeClr val="dk1"/>
                </a:solidFill>
                <a:latin typeface="Calibri"/>
                <a:ea typeface="Calibri"/>
                <a:cs typeface="Calibri"/>
                <a:sym typeface="Calibri"/>
              </a:rPr>
              <a:t>What Inspires Poets to Write Poetry? anchor chart </a:t>
            </a:r>
            <a:r>
              <a:rPr lang="en" sz="1200" dirty="0">
                <a:solidFill>
                  <a:schemeClr val="dk1"/>
                </a:solidFill>
                <a:latin typeface="Calibri"/>
                <a:ea typeface="Calibri"/>
                <a:cs typeface="Calibri"/>
                <a:sym typeface="Calibri"/>
              </a:rPr>
              <a:t>when sharing evidence to support their focus statements. Remind them that evidence of Jack’s inspirations is underlined in yellow marker on the chart</a:t>
            </a:r>
            <a:r>
              <a:rPr lang="en-US" sz="1200" dirty="0">
                <a:solidFill>
                  <a:schemeClr val="dk1"/>
                </a:solidFill>
                <a:latin typeface="Calibri"/>
                <a:ea typeface="Calibri"/>
                <a:cs typeface="Calibri"/>
                <a:sym typeface="Calibri"/>
              </a:rPr>
              <a:t>.</a:t>
            </a:r>
            <a:endParaRPr dirty="0"/>
          </a:p>
        </p:txBody>
      </p:sp>
    </p:spTree>
    <p:extLst>
      <p:ext uri="{BB962C8B-B14F-4D97-AF65-F5344CB8AC3E}">
        <p14:creationId xmlns:p14="http://schemas.microsoft.com/office/powerpoint/2010/main" val="29919869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3a67c5491f_1_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5" name="Google Shape;225;g3a67c5491f_1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slide with students.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Homework B is optional for completion. </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listen as the homework is reviewed and note the task that is assigned.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dirty="0"/>
          </a:p>
        </p:txBody>
      </p:sp>
    </p:spTree>
    <p:extLst>
      <p:ext uri="{BB962C8B-B14F-4D97-AF65-F5344CB8AC3E}">
        <p14:creationId xmlns:p14="http://schemas.microsoft.com/office/powerpoint/2010/main" val="16450960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3a67c5491f_1_67: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 name="Google Shape;231;g3a67c5491f_1_6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60 minutes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focus on ALL block in Module 1 is on building fluency and allowing time for independent reading.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 </a:t>
            </a:r>
            <a:r>
              <a:rPr lang="en" sz="1200" u="sng">
                <a:solidFill>
                  <a:srgbClr val="0097A7"/>
                </a:solidFill>
                <a:latin typeface="Calibri"/>
                <a:ea typeface="Calibri"/>
                <a:cs typeface="Calibri"/>
                <a:sym typeface="Calibri"/>
                <a:hlinkClick r:id="rId3"/>
              </a:rPr>
              <a:t>http://curriculum.eleducation.org/sites/default/files/g4m1u2_all-block_072017.pdf</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
        <p:nvSpPr>
          <p:cNvPr id="232" name="Google Shape;232;g3a67c5491f_1_6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61103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and downloads can be found and printed via the following link:  </a:t>
            </a:r>
            <a:r>
              <a:rPr lang="en" sz="1200" u="sng" dirty="0">
                <a:solidFill>
                  <a:schemeClr val="hlink"/>
                </a:solidFill>
                <a:latin typeface="Calibri"/>
                <a:ea typeface="Calibri"/>
                <a:cs typeface="Calibri"/>
                <a:sym typeface="Calibri"/>
                <a:hlinkClick r:id="rId3"/>
              </a:rPr>
              <a:t>http://curriculum.eleducation.org/curriculum/ela/grade-4/module-1/unit-2/lesson-3</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Sticky notes </a:t>
            </a:r>
            <a:r>
              <a:rPr lang="en" sz="1200" dirty="0">
                <a:solidFill>
                  <a:schemeClr val="dk1"/>
                </a:solidFill>
                <a:latin typeface="Calibri"/>
                <a:ea typeface="Calibri"/>
                <a:cs typeface="Calibri"/>
                <a:sym typeface="Calibri"/>
              </a:rPr>
              <a:t>(eight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What Happens and How Does Jack Feel about It? anchor chart</a:t>
            </a:r>
            <a:r>
              <a:rPr lang="en" sz="1200" dirty="0">
                <a:solidFill>
                  <a:schemeClr val="dk1"/>
                </a:solidFill>
                <a:latin typeface="Calibri"/>
                <a:ea typeface="Calibri"/>
                <a:cs typeface="Calibri"/>
                <a:sym typeface="Calibri"/>
              </a:rPr>
              <a:t> (example, for teacher reference)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Mid-Unit 2 Assessment prompt</a:t>
            </a:r>
            <a:r>
              <a:rPr lang="en" sz="1200" dirty="0">
                <a:solidFill>
                  <a:schemeClr val="dk1"/>
                </a:solidFill>
                <a:latin typeface="Calibri"/>
                <a:ea typeface="Calibri"/>
                <a:cs typeface="Calibri"/>
                <a:sym typeface="Calibri"/>
              </a:rPr>
              <a:t> (one per student; see Assessment Overview and Resources)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informative paragraph</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Annotated model informative paragraph</a:t>
            </a:r>
            <a:r>
              <a:rPr lang="en" sz="1200" dirty="0">
                <a:solidFill>
                  <a:schemeClr val="dk1"/>
                </a:solidFill>
                <a:latin typeface="Calibri"/>
                <a:ea typeface="Calibri"/>
                <a:cs typeface="Calibri"/>
                <a:sym typeface="Calibri"/>
              </a:rPr>
              <a:t> (for teacher reference)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Red, green, and yellow markers </a:t>
            </a:r>
            <a:r>
              <a:rPr lang="en" sz="1200" dirty="0">
                <a:solidFill>
                  <a:schemeClr val="dk1"/>
                </a:solidFill>
                <a:latin typeface="Calibri"/>
                <a:ea typeface="Calibri"/>
                <a:cs typeface="Calibri"/>
                <a:sym typeface="Calibri"/>
              </a:rPr>
              <a:t>(one of each per student)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 </a:t>
            </a:r>
            <a:r>
              <a:rPr lang="en" sz="1200" dirty="0">
                <a:solidFill>
                  <a:schemeClr val="dk1"/>
                </a:solidFill>
                <a:latin typeface="Calibri"/>
                <a:ea typeface="Calibri"/>
                <a:cs typeface="Calibri"/>
                <a:sym typeface="Calibri"/>
              </a:rPr>
              <a:t>(begun in Lesson 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Love That Dog </a:t>
            </a:r>
            <a:r>
              <a:rPr lang="en" sz="1200" dirty="0">
                <a:solidFill>
                  <a:schemeClr val="dk1"/>
                </a:solidFill>
                <a:latin typeface="Calibri"/>
                <a:ea typeface="Calibri"/>
                <a:cs typeface="Calibri"/>
                <a:sym typeface="Calibri"/>
              </a:rPr>
              <a:t>(from Unit 1, Lesson 2;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Equity sticks (class set;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What Happens and How Does Jack Feel about It? anchor chart</a:t>
            </a:r>
            <a:r>
              <a:rPr lang="en" sz="1200" dirty="0">
                <a:solidFill>
                  <a:schemeClr val="dk1"/>
                </a:solidFill>
                <a:latin typeface="Calibri"/>
                <a:ea typeface="Calibri"/>
                <a:cs typeface="Calibri"/>
                <a:sym typeface="Calibri"/>
              </a:rPr>
              <a:t> (begun in Unit 1, Lesson 2; added to during Work Time A)</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What Inspires Poets to Write Poetry? note-catcher</a:t>
            </a:r>
            <a:r>
              <a:rPr lang="en" sz="1200" dirty="0">
                <a:solidFill>
                  <a:schemeClr val="dk1"/>
                </a:solidFill>
                <a:latin typeface="Calibri"/>
                <a:ea typeface="Calibri"/>
                <a:cs typeface="Calibri"/>
                <a:sym typeface="Calibri"/>
              </a:rPr>
              <a:t> (from Unit 1, Lesson 10; one per student and one to display)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be working in pairs and groups during this activity.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925206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d6ac78f7d_0_1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Google Shape;139;g3d6ac78f7d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The slide contains some of the charts and resources for your viewing.  They can be found to download at:  </a:t>
            </a:r>
            <a:r>
              <a:rPr lang="en" u="sng">
                <a:solidFill>
                  <a:schemeClr val="hlink"/>
                </a:solidFill>
                <a:hlinkClick r:id="rId3"/>
              </a:rPr>
              <a:t>http://curriculum.eleducation.org/curriculum/ela/grade-4/module-1/unit-2/lesson-3</a:t>
            </a:r>
            <a:endParaRPr/>
          </a:p>
          <a:p>
            <a:pPr marL="0" lvl="0" indent="0">
              <a:spcBef>
                <a:spcPts val="0"/>
              </a:spcBef>
              <a:spcAft>
                <a:spcPts val="0"/>
              </a:spcAft>
              <a:buNone/>
            </a:pPr>
            <a:endParaRPr/>
          </a:p>
        </p:txBody>
      </p:sp>
    </p:spTree>
    <p:extLst>
      <p:ext uri="{BB962C8B-B14F-4D97-AF65-F5344CB8AC3E}">
        <p14:creationId xmlns:p14="http://schemas.microsoft.com/office/powerpoint/2010/main" val="35772798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a30a3459f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8" name="Google Shape;148;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over the model informative paragraph to ensure you know what needs to be included.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Familiarize your process with the annotations required as students unpack the model informative paragraph.</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all (introduced)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Back to Back Face to Face Protocol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Thumb -O- Meter </a:t>
            </a:r>
            <a:r>
              <a:rPr lang="en" sz="1200" u="sng" dirty="0">
                <a:solidFill>
                  <a:schemeClr val="accent5"/>
                </a:solidFill>
                <a:latin typeface="Calibri"/>
                <a:ea typeface="Calibri"/>
                <a:cs typeface="Calibri"/>
                <a:sym typeface="Calibri"/>
                <a:hlinkClick r:id="rId3"/>
              </a:rPr>
              <a:t>https://eleducation.org/resources/general-protocols-and-strategies-from-management-in-the-active-classroom</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76030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a2ea51330_0_1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5" name="Google Shape;15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2375171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a2ea51330_0_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slide with the students and build excitement.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agenda or have a fluent student read it aloud.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listening as the agenda is read aloud.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026280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3a2ea51330_1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9" name="Google Shape;169;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chemeClr val="dk1"/>
                </a:solidFill>
                <a:latin typeface="Calibri"/>
                <a:ea typeface="Calibri"/>
                <a:cs typeface="Calibri"/>
                <a:sym typeface="Calibri"/>
              </a:rPr>
              <a:t>Suggested slide pacing: 5-8 minutes </a:t>
            </a: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Grouping: Whole Group</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Direct students’ attention to the learning targets and select volunteers to read them aloud.</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students that throughout Unit 1 they considered what inspires Jack to write poetry. Tell students that today they will finish reading </a:t>
            </a:r>
            <a:r>
              <a:rPr lang="en" sz="1200" i="1">
                <a:solidFill>
                  <a:schemeClr val="dk1"/>
                </a:solidFill>
                <a:latin typeface="Calibri"/>
                <a:ea typeface="Calibri"/>
                <a:cs typeface="Calibri"/>
                <a:sym typeface="Calibri"/>
              </a:rPr>
              <a:t>Love That Dog</a:t>
            </a:r>
            <a:r>
              <a:rPr lang="en" sz="1200">
                <a:solidFill>
                  <a:schemeClr val="dk1"/>
                </a:solidFill>
                <a:latin typeface="Calibri"/>
                <a:ea typeface="Calibri"/>
                <a:cs typeface="Calibri"/>
                <a:sym typeface="Calibri"/>
              </a:rPr>
              <a:t> and begin to plan a paragraph that explains what inspired Jack to write poetry.</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Direct students’ attention to the</a:t>
            </a:r>
            <a:r>
              <a:rPr lang="en" sz="1200" b="1">
                <a:solidFill>
                  <a:schemeClr val="dk1"/>
                </a:solidFill>
                <a:latin typeface="Calibri"/>
                <a:ea typeface="Calibri"/>
                <a:cs typeface="Calibri"/>
                <a:sym typeface="Calibri"/>
              </a:rPr>
              <a:t> Working to Become Effective Learners anchor chart</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a:t>
            </a:r>
            <a:r>
              <a:rPr lang="en" sz="1200" i="1">
                <a:solidFill>
                  <a:schemeClr val="dk1"/>
                </a:solidFill>
                <a:latin typeface="Calibri"/>
                <a:ea typeface="Calibri"/>
                <a:cs typeface="Calibri"/>
                <a:sym typeface="Calibri"/>
              </a:rPr>
              <a:t> “What does it mean to persevere?” </a:t>
            </a:r>
            <a:r>
              <a:rPr lang="en" sz="1200" b="1">
                <a:solidFill>
                  <a:schemeClr val="dk1"/>
                </a:solidFill>
                <a:latin typeface="Calibri"/>
                <a:ea typeface="Calibri"/>
                <a:cs typeface="Calibri"/>
                <a:sym typeface="Calibri"/>
              </a:rPr>
              <a:t>(You challenge yourself and when something is difficult, you keep trying and ask for help if you need it.)</a:t>
            </a:r>
            <a:endParaRPr sz="1200" b="1">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that after they finish reading </a:t>
            </a:r>
            <a:r>
              <a:rPr lang="en" sz="1200" i="1">
                <a:solidFill>
                  <a:schemeClr val="dk1"/>
                </a:solidFill>
                <a:latin typeface="Calibri"/>
                <a:ea typeface="Calibri"/>
                <a:cs typeface="Calibri"/>
                <a:sym typeface="Calibri"/>
              </a:rPr>
              <a:t>Love That Dog</a:t>
            </a:r>
            <a:r>
              <a:rPr lang="en" sz="1200">
                <a:solidFill>
                  <a:schemeClr val="dk1"/>
                </a:solidFill>
                <a:latin typeface="Calibri"/>
                <a:ea typeface="Calibri"/>
                <a:cs typeface="Calibri"/>
                <a:sym typeface="Calibri"/>
              </a:rPr>
              <a:t> they will analyze a model paragraph to see what makes it a strong paragraph. Point out that this is the first time they have analyzed an informative paragraph. </a:t>
            </a:r>
            <a:endParaRPr sz="1200">
              <a:solidFill>
                <a:schemeClr val="dk1"/>
              </a:solidFill>
              <a:latin typeface="Calibri"/>
              <a:ea typeface="Calibri"/>
              <a:cs typeface="Calibri"/>
              <a:sym typeface="Calibri"/>
            </a:endParaRPr>
          </a:p>
          <a:p>
            <a:pPr marL="228600" lvl="0" indent="-15240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understanding of the word persevere.</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understanding of the learning targets.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Support for Any Students Who Need It: None</a:t>
            </a:r>
            <a:endParaRPr/>
          </a:p>
        </p:txBody>
      </p:sp>
    </p:spTree>
    <p:extLst>
      <p:ext uri="{BB962C8B-B14F-4D97-AF65-F5344CB8AC3E}">
        <p14:creationId xmlns:p14="http://schemas.microsoft.com/office/powerpoint/2010/main" val="32427603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3a425ba501_0_2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6" name="Google Shape;176;g3a425ba501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15-20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you have looked over the gists of these pages so that you will be able to circulate around the room during the work time more freely.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retrieve their copy of </a:t>
            </a: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 and turn to page 73. Invite students to follow along, reading silently in their heads as you read pages 73–86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this section of text, including the chapter titles and verse, slowly, fluently, and without interruption.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a:t>
            </a:r>
            <a:r>
              <a:rPr lang="en" sz="1200" b="0" dirty="0">
                <a:solidFill>
                  <a:schemeClr val="dk1"/>
                </a:solidFill>
                <a:latin typeface="Calibri"/>
                <a:ea typeface="Calibri"/>
                <a:cs typeface="Calibri"/>
                <a:sym typeface="Calibri"/>
              </a:rPr>
              <a:t>turn and talk </a:t>
            </a:r>
            <a:r>
              <a:rPr lang="en" sz="1200" dirty="0">
                <a:solidFill>
                  <a:schemeClr val="dk1"/>
                </a:solidFill>
                <a:latin typeface="Calibri"/>
                <a:ea typeface="Calibri"/>
                <a:cs typeface="Calibri"/>
                <a:sym typeface="Calibri"/>
              </a:rPr>
              <a:t>with an elbow partner, and use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to select students to share out:  </a:t>
            </a:r>
            <a:r>
              <a:rPr lang="en" sz="1200" i="1" dirty="0">
                <a:solidFill>
                  <a:schemeClr val="dk1"/>
                </a:solidFill>
                <a:latin typeface="Calibri"/>
                <a:ea typeface="Calibri"/>
                <a:cs typeface="Calibri"/>
                <a:sym typeface="Calibri"/>
              </a:rPr>
              <a:t>“What do you know from this section of the book?”</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 but may include: Walter Dean Myers visits Jack’s school and Jack is very inspired by the visit.)</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page 73 and read it aloud again, inviting students to read it aloud with you.</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turn and talk </a:t>
            </a:r>
            <a:r>
              <a:rPr lang="en" sz="1200" dirty="0">
                <a:solidFill>
                  <a:schemeClr val="dk1"/>
                </a:solidFill>
                <a:latin typeface="Calibri"/>
                <a:ea typeface="Calibri"/>
                <a:cs typeface="Calibri"/>
                <a:sym typeface="Calibri"/>
              </a:rPr>
              <a:t>with an elbow partner, and use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to select students to share out:  </a:t>
            </a:r>
            <a:r>
              <a:rPr lang="en" sz="1200" i="1" dirty="0">
                <a:solidFill>
                  <a:schemeClr val="dk1"/>
                </a:solidFill>
                <a:latin typeface="Calibri"/>
                <a:ea typeface="Calibri"/>
                <a:cs typeface="Calibri"/>
                <a:sym typeface="Calibri"/>
              </a:rPr>
              <a:t>“What is the gist of this page? What is it mostly about?”</a:t>
            </a:r>
            <a:r>
              <a:rPr lang="en" sz="1200" b="1" dirty="0">
                <a:solidFill>
                  <a:schemeClr val="dk1"/>
                </a:solidFill>
                <a:latin typeface="Calibri"/>
                <a:ea typeface="Calibri"/>
                <a:cs typeface="Calibri"/>
                <a:sym typeface="Calibri"/>
              </a:rPr>
              <a:t> (Jack thinks posting “My Sky” on the board for his classmates to read will make them feel sad.)</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invite students to record this on sticky notes.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with their partner to reread this section and to discuss the gist of each journal entry on pages 74–86.</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in rereading and finding the gist.  After 10 minutes, refocus the whole group and use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to select students to share the gist of each journal entry.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a:t>
            </a:r>
            <a:r>
              <a:rPr lang="en" sz="1200" b="1" dirty="0">
                <a:solidFill>
                  <a:schemeClr val="dk1"/>
                </a:solidFill>
                <a:latin typeface="Calibri"/>
                <a:ea typeface="Calibri"/>
                <a:cs typeface="Calibri"/>
                <a:sym typeface="Calibri"/>
              </a:rPr>
              <a:t> What Happens and How Does Jack Feel about It?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turn and talk </a:t>
            </a:r>
            <a:r>
              <a:rPr lang="en" sz="1200" dirty="0">
                <a:solidFill>
                  <a:schemeClr val="dk1"/>
                </a:solidFill>
                <a:latin typeface="Calibri"/>
                <a:ea typeface="Calibri"/>
                <a:cs typeface="Calibri"/>
                <a:sym typeface="Calibri"/>
              </a:rPr>
              <a:t>with their partner about the following questions, and use </a:t>
            </a:r>
            <a:r>
              <a:rPr lang="en" sz="1200" b="0" dirty="0">
                <a:solidFill>
                  <a:schemeClr val="dk1"/>
                </a:solidFill>
                <a:latin typeface="Calibri"/>
                <a:ea typeface="Calibri"/>
                <a:cs typeface="Calibri"/>
                <a:sym typeface="Calibri"/>
              </a:rPr>
              <a:t>equity sticks</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 select students to share with the whole group.  </a:t>
            </a:r>
            <a:r>
              <a:rPr lang="en" sz="1200" i="1" dirty="0">
                <a:solidFill>
                  <a:schemeClr val="dk1"/>
                </a:solidFill>
                <a:latin typeface="Calibri"/>
                <a:ea typeface="Calibri"/>
                <a:cs typeface="Calibri"/>
                <a:sym typeface="Calibri"/>
              </a:rPr>
              <a:t>“What happens in this section?”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(Walter Dean Myers visits Jack’s school.)</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“How does Jack feel about it? What can you infer from what he says?”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(Jack is very happy to meet Walter Dean Myers and is inspired by his visit.)  </a:t>
            </a:r>
            <a:r>
              <a:rPr lang="en" sz="1200" i="1" dirty="0">
                <a:solidFill>
                  <a:schemeClr val="dk1"/>
                </a:solidFill>
                <a:latin typeface="Calibri"/>
                <a:ea typeface="Calibri"/>
                <a:cs typeface="Calibri"/>
                <a:sym typeface="Calibri"/>
              </a:rPr>
              <a:t>“How do you know?”</a:t>
            </a:r>
            <a:r>
              <a:rPr lang="en" sz="1200" b="1" dirty="0">
                <a:solidFill>
                  <a:schemeClr val="dk1"/>
                </a:solidFill>
                <a:latin typeface="Calibri"/>
                <a:ea typeface="Calibri"/>
                <a:cs typeface="Calibri"/>
                <a:sym typeface="Calibri"/>
              </a:rPr>
              <a:t> (He writes, “…all of the blood in my veins was bubbling and all of the thoughts in my head were buzzing and I wanted to keep Mr. Walter Dean Myers at our school forever” and writes, “Thank you a hundred million times for leaving your work and your family and your things-people-have-to-do to come and visit us in our school in our class.”) </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share out, capture their responses on the </a:t>
            </a:r>
            <a:r>
              <a:rPr lang="en" sz="1200" b="1" dirty="0">
                <a:solidFill>
                  <a:schemeClr val="dk1"/>
                </a:solidFill>
                <a:latin typeface="Calibri"/>
                <a:ea typeface="Calibri"/>
                <a:cs typeface="Calibri"/>
                <a:sym typeface="Calibri"/>
              </a:rPr>
              <a:t>What Happens and How Does Jack Feel about It? anchor chart</a:t>
            </a:r>
            <a:r>
              <a:rPr lang="en" sz="1200" dirty="0">
                <a:solidFill>
                  <a:schemeClr val="dk1"/>
                </a:solidFill>
                <a:latin typeface="Calibri"/>
                <a:ea typeface="Calibri"/>
                <a:cs typeface="Calibri"/>
                <a:sym typeface="Calibri"/>
              </a:rPr>
              <a:t>. Refer to </a:t>
            </a:r>
            <a:r>
              <a:rPr lang="en" sz="1200" b="1" dirty="0">
                <a:solidFill>
                  <a:schemeClr val="dk1"/>
                </a:solidFill>
                <a:latin typeface="Calibri"/>
                <a:ea typeface="Calibri"/>
                <a:cs typeface="Calibri"/>
                <a:sym typeface="Calibri"/>
              </a:rPr>
              <a:t>What Happens and How Does Jack Feel about It? anchor chart </a:t>
            </a:r>
            <a:r>
              <a:rPr lang="en" sz="1200" dirty="0">
                <a:solidFill>
                  <a:schemeClr val="dk1"/>
                </a:solidFill>
                <a:latin typeface="Calibri"/>
                <a:ea typeface="Calibri"/>
                <a:cs typeface="Calibri"/>
                <a:sym typeface="Calibri"/>
              </a:rPr>
              <a:t>(example, for teacher reference) as necessary.</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being able to determine the gist of the assigned pages.  Sample answers provided in the teacher action section.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Page 74: Jack puts his name on his displayed “My Sky.”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Pages 75–76: Jack finds out Walter Dean Myers is coming to visit his school.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Pages 77–78: Jack and his classmates are writing lots of poems and reading lots of books to prepare for Walter Dean Myers’ visit.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Page 79: Jack is excited about Walter Dean Myers’ visit but is worried that Mr. Myers will be offended by his poem.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Pages 80–81: Jack loved meeting Walter Dean Myers and was very inspired by his visit.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Pages 82–85: Jack writes a thank you letter to Walter Dean Myers.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Page 86: Jack writes a poem about Sky that is inspired by “Love That Boy.”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doing a think-aloud of one example to show your thought process before having students work in pairs.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reducing the complexity of this initial task by providing students with pre-written sticky notes that they can match to the appropriate column instead of generating the answer on their own.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110193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3a425ba501_0_3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5" name="Google Shape;185;g3a425ba501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1-2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now going to use the </a:t>
            </a:r>
            <a:r>
              <a:rPr lang="en" sz="1200" b="0" dirty="0">
                <a:solidFill>
                  <a:schemeClr val="dk1"/>
                </a:solidFill>
                <a:latin typeface="Calibri"/>
                <a:ea typeface="Calibri"/>
                <a:cs typeface="Calibri"/>
                <a:sym typeface="Calibri"/>
              </a:rPr>
              <a:t>Thumb-O-Meter protocol </a:t>
            </a:r>
            <a:r>
              <a:rPr lang="en" sz="1200" dirty="0">
                <a:solidFill>
                  <a:schemeClr val="dk1"/>
                </a:solidFill>
                <a:latin typeface="Calibri"/>
                <a:ea typeface="Calibri"/>
                <a:cs typeface="Calibri"/>
                <a:sym typeface="Calibri"/>
              </a:rPr>
              <a:t>to reflect on their progress toward the learning targets. Remind them that they used this protocol in the previous lesson and review as necessary.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learning targets and read them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the </a:t>
            </a:r>
            <a:r>
              <a:rPr lang="en" sz="1200" b="0" dirty="0">
                <a:solidFill>
                  <a:schemeClr val="dk1"/>
                </a:solidFill>
                <a:latin typeface="Calibri"/>
                <a:ea typeface="Calibri"/>
                <a:cs typeface="Calibri"/>
                <a:sym typeface="Calibri"/>
              </a:rPr>
              <a:t>Thumb-O-Meter protocol </a:t>
            </a:r>
            <a:r>
              <a:rPr lang="en" sz="1200" dirty="0">
                <a:solidFill>
                  <a:schemeClr val="dk1"/>
                </a:solidFill>
                <a:latin typeface="Calibri"/>
                <a:ea typeface="Calibri"/>
                <a:cs typeface="Calibri"/>
                <a:sym typeface="Calibri"/>
              </a:rPr>
              <a:t>using the learning targets. Scan student responses and make a note of students who may need more support with this moving forward.</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if your students are being honest with their comfort level of the targets.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this as a</a:t>
            </a:r>
            <a:r>
              <a:rPr lang="en-US" sz="1200" dirty="0">
                <a:solidFill>
                  <a:schemeClr val="dk1"/>
                </a:solidFill>
                <a:latin typeface="Calibri"/>
                <a:ea typeface="Calibri"/>
                <a:cs typeface="Calibri"/>
                <a:sym typeface="Calibri"/>
              </a:rPr>
              <a:t>n</a:t>
            </a:r>
            <a:r>
              <a:rPr lang="en" sz="1200" dirty="0">
                <a:solidFill>
                  <a:schemeClr val="dk1"/>
                </a:solidFill>
                <a:latin typeface="Calibri"/>
                <a:ea typeface="Calibri"/>
                <a:cs typeface="Calibri"/>
                <a:sym typeface="Calibri"/>
              </a:rPr>
              <a:t> informal self assessment of student mastery and think of ways you can help them become more confident. Remind them that we will continue to work on these targets and writing an informational paragraph can sometimes be challenging.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aren’t comfortable then allow them to gauge their reflection in private or via paper.</a:t>
            </a:r>
            <a:endParaRPr dirty="0"/>
          </a:p>
        </p:txBody>
      </p:sp>
    </p:spTree>
    <p:extLst>
      <p:ext uri="{BB962C8B-B14F-4D97-AF65-F5344CB8AC3E}">
        <p14:creationId xmlns:p14="http://schemas.microsoft.com/office/powerpoint/2010/main" val="37415974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dirty="0"/>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91752"/>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6A35E24D-01FD-4295-B7FD-92E2FD871439}"/>
              </a:ext>
            </a:extLst>
          </p:cNvPr>
          <p:cNvPicPr>
            <a:picLocks noChangeAspect="1"/>
          </p:cNvPicPr>
          <p:nvPr userDrawn="1"/>
        </p:nvPicPr>
        <p:blipFill>
          <a:blip r:embed="rId13"/>
          <a:stretch>
            <a:fillRect/>
          </a:stretch>
        </p:blipFill>
        <p:spPr>
          <a:xfrm>
            <a:off x="8365808" y="4917856"/>
            <a:ext cx="762000" cy="142875"/>
          </a:xfrm>
          <a:prstGeom prst="rect">
            <a:avLst/>
          </a:prstGeom>
        </p:spPr>
      </p:pic>
      <p:pic>
        <p:nvPicPr>
          <p:cNvPr id="5" name="Picture 4">
            <a:extLst>
              <a:ext uri="{FF2B5EF4-FFF2-40B4-BE49-F238E27FC236}">
                <a16:creationId xmlns:a16="http://schemas.microsoft.com/office/drawing/2014/main" id="{BE4E1FE8-33F0-47BD-88A6-01513DB24417}"/>
              </a:ext>
            </a:extLst>
          </p:cNvPr>
          <p:cNvPicPr>
            <a:picLocks noChangeAspect="1"/>
          </p:cNvPicPr>
          <p:nvPr userDrawn="1"/>
        </p:nvPicPr>
        <p:blipFill>
          <a:blip r:embed="rId14"/>
          <a:stretch>
            <a:fillRect/>
          </a:stretch>
        </p:blipFill>
        <p:spPr>
          <a:xfrm>
            <a:off x="4190112" y="4491085"/>
            <a:ext cx="763775" cy="636479"/>
          </a:xfrm>
          <a:prstGeom prst="rect">
            <a:avLst/>
          </a:prstGeom>
        </p:spPr>
      </p:pic>
      <p:pic>
        <p:nvPicPr>
          <p:cNvPr id="10" name="Picture 9">
            <a:extLst>
              <a:ext uri="{FF2B5EF4-FFF2-40B4-BE49-F238E27FC236}">
                <a16:creationId xmlns:a16="http://schemas.microsoft.com/office/drawing/2014/main" id="{6147FC45-A2DC-4E3C-A7D9-2339D64F5F2C}"/>
              </a:ext>
            </a:extLst>
          </p:cNvPr>
          <p:cNvPicPr>
            <a:picLocks noChangeAspect="1"/>
          </p:cNvPicPr>
          <p:nvPr userDrawn="1"/>
        </p:nvPicPr>
        <p:blipFill>
          <a:blip r:embed="rId15"/>
          <a:stretch>
            <a:fillRect/>
          </a:stretch>
        </p:blipFill>
        <p:spPr>
          <a:xfrm>
            <a:off x="-52412" y="4545379"/>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dirty="0"/>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3E784DA8-8205-41CC-AF86-92F089725B93}"/>
              </a:ext>
            </a:extLst>
          </p:cNvPr>
          <p:cNvPicPr>
            <a:picLocks noChangeAspect="1"/>
          </p:cNvPicPr>
          <p:nvPr userDrawn="1"/>
        </p:nvPicPr>
        <p:blipFill>
          <a:blip r:embed="rId13"/>
          <a:stretch>
            <a:fillRect/>
          </a:stretch>
        </p:blipFill>
        <p:spPr>
          <a:xfrm>
            <a:off x="7936282" y="4908127"/>
            <a:ext cx="762000" cy="142875"/>
          </a:xfrm>
          <a:prstGeom prst="rect">
            <a:avLst/>
          </a:prstGeom>
        </p:spPr>
      </p:pic>
      <p:pic>
        <p:nvPicPr>
          <p:cNvPr id="5" name="Picture 4">
            <a:extLst>
              <a:ext uri="{FF2B5EF4-FFF2-40B4-BE49-F238E27FC236}">
                <a16:creationId xmlns:a16="http://schemas.microsoft.com/office/drawing/2014/main" id="{25F673B7-7FFC-42C4-93AB-7AB23EB19E6F}"/>
              </a:ext>
            </a:extLst>
          </p:cNvPr>
          <p:cNvPicPr>
            <a:picLocks noChangeAspect="1"/>
          </p:cNvPicPr>
          <p:nvPr userDrawn="1"/>
        </p:nvPicPr>
        <p:blipFill>
          <a:blip r:embed="rId14"/>
          <a:stretch>
            <a:fillRect/>
          </a:stretch>
        </p:blipFill>
        <p:spPr>
          <a:xfrm>
            <a:off x="4218139" y="4548666"/>
            <a:ext cx="707721" cy="589768"/>
          </a:xfrm>
          <a:prstGeom prst="rect">
            <a:avLst/>
          </a:prstGeom>
        </p:spPr>
      </p:pic>
      <p:pic>
        <p:nvPicPr>
          <p:cNvPr id="7" name="Picture 6">
            <a:extLst>
              <a:ext uri="{FF2B5EF4-FFF2-40B4-BE49-F238E27FC236}">
                <a16:creationId xmlns:a16="http://schemas.microsoft.com/office/drawing/2014/main" id="{6C313292-3211-459A-8A52-39E22B7DDE5A}"/>
              </a:ext>
            </a:extLst>
          </p:cNvPr>
          <p:cNvPicPr>
            <a:picLocks noChangeAspect="1"/>
          </p:cNvPicPr>
          <p:nvPr userDrawn="1"/>
        </p:nvPicPr>
        <p:blipFill>
          <a:blip r:embed="rId15"/>
          <a:stretch>
            <a:fillRect/>
          </a:stretch>
        </p:blipFill>
        <p:spPr>
          <a:xfrm>
            <a:off x="0" y="4583650"/>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1</a:t>
            </a:r>
            <a:r>
              <a:rPr lang="en" sz="3400"/>
              <a:t>: Unit </a:t>
            </a:r>
            <a:r>
              <a:rPr lang="en"/>
              <a:t>2</a:t>
            </a:r>
            <a:r>
              <a:rPr lang="en" sz="3400"/>
              <a:t>: Lesson </a:t>
            </a:r>
            <a:r>
              <a:rPr lang="en"/>
              <a:t>3</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a:solidFill>
                  <a:schemeClr val="dk1"/>
                </a:solidFill>
              </a:rPr>
              <a:t>This lesson will take approximately 60-80 minutes to complete. </a:t>
            </a:r>
            <a:endParaRPr sz="160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a:solidFill>
                  <a:schemeClr val="dk1"/>
                </a:solidFill>
              </a:rPr>
              <a:t>The purpose of today’s lesson is to:</a:t>
            </a:r>
            <a:endParaRPr sz="1600">
              <a:solidFill>
                <a:schemeClr val="dk1"/>
              </a:solidFill>
            </a:endParaRPr>
          </a:p>
          <a:p>
            <a:pPr marL="457200" lvl="0" indent="-330200" rtl="0">
              <a:lnSpc>
                <a:spcPct val="90000"/>
              </a:lnSpc>
              <a:spcBef>
                <a:spcPts val="0"/>
              </a:spcBef>
              <a:spcAft>
                <a:spcPts val="0"/>
              </a:spcAft>
              <a:buClr>
                <a:schemeClr val="dk1"/>
              </a:buClr>
              <a:buSzPts val="1600"/>
              <a:buChar char="●"/>
            </a:pPr>
            <a:r>
              <a:rPr lang="en" sz="1600">
                <a:solidFill>
                  <a:schemeClr val="dk1"/>
                </a:solidFill>
              </a:rPr>
              <a:t>Finish the reading of </a:t>
            </a:r>
            <a:r>
              <a:rPr lang="en" sz="1600" i="1">
                <a:solidFill>
                  <a:schemeClr val="dk1"/>
                </a:solidFill>
              </a:rPr>
              <a:t>Love That Dog</a:t>
            </a:r>
            <a:r>
              <a:rPr lang="en" sz="1600">
                <a:solidFill>
                  <a:schemeClr val="dk1"/>
                </a:solidFill>
              </a:rPr>
              <a:t> and allow students to begin the process of writing with a purpose to inform.  Students will begin writing an informative paragraph that answers the questions, “What inspired Jack to write poetry?”</a:t>
            </a:r>
            <a:endParaRPr sz="160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a:solidFill>
                  <a:schemeClr val="dk1"/>
                </a:solidFill>
              </a:rPr>
              <a:t>The Learning Targets for students today are:</a:t>
            </a:r>
            <a:endParaRPr sz="160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a:solidFill>
                  <a:schemeClr val="dk1"/>
                </a:solidFill>
              </a:rPr>
              <a:t>I can describe what inspired Jack to write poetry using evidence from his thoughts, words, and actions. </a:t>
            </a:r>
            <a:endParaRPr sz="160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a:solidFill>
                  <a:schemeClr val="dk1"/>
                </a:solidFill>
              </a:rPr>
              <a:t>I can write a focus statement that clearly states what inspired Jack to write poetry. </a:t>
            </a:r>
            <a:endParaRPr sz="1600" b="1">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34"/>
          <p:cNvSpPr txBox="1">
            <a:spLocks noGrp="1"/>
          </p:cNvSpPr>
          <p:nvPr>
            <p:ph type="title"/>
          </p:nvPr>
        </p:nvSpPr>
        <p:spPr>
          <a:xfrm>
            <a:off x="311700" y="280756"/>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What should it look like?</a:t>
            </a:r>
            <a:endParaRPr dirty="0"/>
          </a:p>
        </p:txBody>
      </p:sp>
      <p:sp>
        <p:nvSpPr>
          <p:cNvPr id="196" name="Google Shape;196;p34"/>
          <p:cNvSpPr txBox="1">
            <a:spLocks noGrp="1"/>
          </p:cNvSpPr>
          <p:nvPr>
            <p:ph type="body" idx="1"/>
          </p:nvPr>
        </p:nvSpPr>
        <p:spPr>
          <a:xfrm>
            <a:off x="311700" y="3720281"/>
            <a:ext cx="7550700" cy="1343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000" dirty="0">
                <a:solidFill>
                  <a:schemeClr val="dk1"/>
                </a:solidFill>
              </a:rPr>
              <a:t>What inspires Jack to write poetry, and where can you see evidence of this in his poetry? Use details from the notes you color-coded in class to explain your thinking. </a:t>
            </a:r>
            <a:endParaRPr sz="2000" dirty="0"/>
          </a:p>
        </p:txBody>
      </p:sp>
      <p:pic>
        <p:nvPicPr>
          <p:cNvPr id="197" name="Google Shape;197;p34"/>
          <p:cNvPicPr preferRelativeResize="0"/>
          <p:nvPr/>
        </p:nvPicPr>
        <p:blipFill rotWithShape="1">
          <a:blip r:embed="rId3">
            <a:alphaModFix/>
          </a:blip>
          <a:srcRect l="25416" t="23500" r="26042" b="36478"/>
          <a:stretch/>
        </p:blipFill>
        <p:spPr>
          <a:xfrm>
            <a:off x="506239" y="1428124"/>
            <a:ext cx="4438650" cy="2057401"/>
          </a:xfrm>
          <a:prstGeom prst="rect">
            <a:avLst/>
          </a:prstGeom>
          <a:noFill/>
          <a:ln w="19050" cap="flat" cmpd="sng">
            <a:solidFill>
              <a:schemeClr val="dk2"/>
            </a:solidFill>
            <a:prstDash val="solid"/>
            <a:round/>
            <a:headEnd type="none" w="sm" len="sm"/>
            <a:tailEnd type="none" w="sm" len="sm"/>
          </a:ln>
        </p:spPr>
      </p:pic>
      <p:pic>
        <p:nvPicPr>
          <p:cNvPr id="198" name="Google Shape;198;p34"/>
          <p:cNvPicPr preferRelativeResize="0"/>
          <p:nvPr/>
        </p:nvPicPr>
        <p:blipFill rotWithShape="1">
          <a:blip r:embed="rId4">
            <a:alphaModFix/>
          </a:blip>
          <a:srcRect l="29328" t="19887" r="31256" b="8211"/>
          <a:stretch/>
        </p:blipFill>
        <p:spPr>
          <a:xfrm>
            <a:off x="5638747" y="1137379"/>
            <a:ext cx="2563651" cy="2629384"/>
          </a:xfrm>
          <a:prstGeom prst="rect">
            <a:avLst/>
          </a:prstGeom>
          <a:noFill/>
          <a:ln w="19050" cap="flat" cmpd="sng">
            <a:solidFill>
              <a:schemeClr val="dk2"/>
            </a:solidFill>
            <a:prstDash val="solid"/>
            <a:round/>
            <a:headEnd type="none" w="sm" len="sm"/>
            <a:tailEnd type="none" w="sm" len="sm"/>
          </a:ln>
        </p:spPr>
      </p:pic>
      <p:pic>
        <p:nvPicPr>
          <p:cNvPr id="199" name="Google Shape;199;p34"/>
          <p:cNvPicPr preferRelativeResize="0"/>
          <p:nvPr/>
        </p:nvPicPr>
        <p:blipFill>
          <a:blip r:embed="rId5">
            <a:alphaModFix/>
          </a:blip>
          <a:stretch>
            <a:fillRect/>
          </a:stretch>
        </p:blipFill>
        <p:spPr>
          <a:xfrm>
            <a:off x="7971150" y="4343400"/>
            <a:ext cx="861150" cy="70991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35"/>
          <p:cNvSpPr txBox="1">
            <a:spLocks noGrp="1"/>
          </p:cNvSpPr>
          <p:nvPr>
            <p:ph type="title"/>
          </p:nvPr>
        </p:nvSpPr>
        <p:spPr>
          <a:xfrm>
            <a:off x="311700" y="329020"/>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What should it look like?</a:t>
            </a:r>
            <a:endParaRPr dirty="0"/>
          </a:p>
        </p:txBody>
      </p:sp>
      <p:sp>
        <p:nvSpPr>
          <p:cNvPr id="205" name="Google Shape;205;p35"/>
          <p:cNvSpPr txBox="1">
            <a:spLocks noGrp="1"/>
          </p:cNvSpPr>
          <p:nvPr>
            <p:ph type="body" idx="1"/>
          </p:nvPr>
        </p:nvSpPr>
        <p:spPr>
          <a:xfrm>
            <a:off x="311700" y="3798927"/>
            <a:ext cx="7550700" cy="1164996"/>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000" dirty="0">
                <a:solidFill>
                  <a:schemeClr val="dk1"/>
                </a:solidFill>
              </a:rPr>
              <a:t>What inspires Jack to write poetry, and where can you see evidence of this in his poetry? Use details from the notes you color-coded in class to explain your thinking. </a:t>
            </a:r>
            <a:endParaRPr sz="2000" dirty="0"/>
          </a:p>
        </p:txBody>
      </p:sp>
      <p:pic>
        <p:nvPicPr>
          <p:cNvPr id="206" name="Google Shape;206;p35"/>
          <p:cNvPicPr preferRelativeResize="0"/>
          <p:nvPr/>
        </p:nvPicPr>
        <p:blipFill rotWithShape="1">
          <a:blip r:embed="rId3">
            <a:alphaModFix/>
          </a:blip>
          <a:srcRect l="25416" t="23500" r="26042" b="36478"/>
          <a:stretch/>
        </p:blipFill>
        <p:spPr>
          <a:xfrm>
            <a:off x="560668" y="1503637"/>
            <a:ext cx="4438650" cy="2057401"/>
          </a:xfrm>
          <a:prstGeom prst="rect">
            <a:avLst/>
          </a:prstGeom>
          <a:noFill/>
          <a:ln w="19050" cap="flat" cmpd="sng">
            <a:solidFill>
              <a:schemeClr val="dk2"/>
            </a:solidFill>
            <a:prstDash val="solid"/>
            <a:round/>
            <a:headEnd type="none" w="sm" len="sm"/>
            <a:tailEnd type="none" w="sm" len="sm"/>
          </a:ln>
        </p:spPr>
      </p:pic>
      <p:pic>
        <p:nvPicPr>
          <p:cNvPr id="207" name="Google Shape;207;p35"/>
          <p:cNvPicPr preferRelativeResize="0"/>
          <p:nvPr/>
        </p:nvPicPr>
        <p:blipFill rotWithShape="1">
          <a:blip r:embed="rId4">
            <a:alphaModFix/>
          </a:blip>
          <a:srcRect l="29328" t="19887" r="31256" b="8211"/>
          <a:stretch/>
        </p:blipFill>
        <p:spPr>
          <a:xfrm>
            <a:off x="5616975" y="1130060"/>
            <a:ext cx="2563651" cy="2629384"/>
          </a:xfrm>
          <a:prstGeom prst="rect">
            <a:avLst/>
          </a:prstGeom>
          <a:noFill/>
          <a:ln w="19050" cap="flat" cmpd="sng">
            <a:solidFill>
              <a:schemeClr val="dk2"/>
            </a:solidFill>
            <a:prstDash val="solid"/>
            <a:round/>
            <a:headEnd type="none" w="sm" len="sm"/>
            <a:tailEnd type="none" w="sm" len="sm"/>
          </a:ln>
        </p:spPr>
      </p:pic>
      <p:pic>
        <p:nvPicPr>
          <p:cNvPr id="208" name="Google Shape;208;p35"/>
          <p:cNvPicPr preferRelativeResize="0"/>
          <p:nvPr/>
        </p:nvPicPr>
        <p:blipFill>
          <a:blip r:embed="rId5">
            <a:alphaModFix/>
          </a:blip>
          <a:stretch>
            <a:fillRect/>
          </a:stretch>
        </p:blipFill>
        <p:spPr>
          <a:xfrm>
            <a:off x="7971150" y="4381425"/>
            <a:ext cx="861150" cy="67188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3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Writing Our Focus Statement</a:t>
            </a:r>
            <a:endParaRPr/>
          </a:p>
        </p:txBody>
      </p:sp>
      <p:sp>
        <p:nvSpPr>
          <p:cNvPr id="214" name="Google Shape;214;p3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2400" b="1" u="sng">
                <a:solidFill>
                  <a:schemeClr val="dk1"/>
                </a:solidFill>
              </a:rPr>
              <a:t>Writing Prompt:</a:t>
            </a:r>
            <a:endParaRPr sz="2400" b="1" u="sng">
              <a:solidFill>
                <a:schemeClr val="dk1"/>
              </a:solidFill>
            </a:endParaRPr>
          </a:p>
          <a:p>
            <a:pPr marL="0" lvl="0" indent="0">
              <a:spcBef>
                <a:spcPts val="0"/>
              </a:spcBef>
              <a:spcAft>
                <a:spcPts val="0"/>
              </a:spcAft>
              <a:buNone/>
            </a:pPr>
            <a:r>
              <a:rPr lang="en" sz="2400">
                <a:solidFill>
                  <a:schemeClr val="dk1"/>
                </a:solidFill>
              </a:rPr>
              <a:t>What inspires Jack to write poetry, and where can you see evidence of this in his poetry? Use details from the notes you color-coded in class to explain your thinking. </a:t>
            </a:r>
            <a:endParaRPr sz="2400">
              <a:solidFill>
                <a:schemeClr val="dk1"/>
              </a:solidFill>
            </a:endParaRPr>
          </a:p>
          <a:p>
            <a:pPr marL="0" lvl="0" indent="0">
              <a:spcBef>
                <a:spcPts val="0"/>
              </a:spcBef>
              <a:spcAft>
                <a:spcPts val="0"/>
              </a:spcAft>
              <a:buNone/>
            </a:pPr>
            <a:endParaRPr sz="2400">
              <a:solidFill>
                <a:schemeClr val="dk1"/>
              </a:solidFill>
            </a:endParaRPr>
          </a:p>
          <a:p>
            <a:pPr marL="0" lvl="0" indent="0">
              <a:spcBef>
                <a:spcPts val="0"/>
              </a:spcBef>
              <a:spcAft>
                <a:spcPts val="0"/>
              </a:spcAft>
              <a:buNone/>
            </a:pPr>
            <a:r>
              <a:rPr lang="en" sz="2400" b="1" u="sng">
                <a:solidFill>
                  <a:schemeClr val="dk1"/>
                </a:solidFill>
              </a:rPr>
              <a:t>Criteria Number 2:</a:t>
            </a:r>
            <a:endParaRPr sz="2400" b="1" u="sng">
              <a:solidFill>
                <a:schemeClr val="dk1"/>
              </a:solidFill>
            </a:endParaRPr>
          </a:p>
          <a:p>
            <a:pPr marL="0" lvl="0" indent="0" rtl="0">
              <a:spcBef>
                <a:spcPts val="0"/>
              </a:spcBef>
              <a:spcAft>
                <a:spcPts val="0"/>
              </a:spcAft>
              <a:buNone/>
            </a:pPr>
            <a:r>
              <a:rPr lang="en" sz="2400">
                <a:solidFill>
                  <a:schemeClr val="dk1"/>
                </a:solidFill>
              </a:rPr>
              <a:t>Clearly states a focus about what inspired Jack and stays focused throughout the piece.</a:t>
            </a:r>
            <a:endParaRPr sz="2400" b="1" u="sng">
              <a:solidFill>
                <a:schemeClr val="dk1"/>
              </a:solidFill>
            </a:endParaRPr>
          </a:p>
          <a:p>
            <a:pPr marL="0" lvl="0" indent="0" rtl="0">
              <a:spcBef>
                <a:spcPts val="0"/>
              </a:spcBef>
              <a:spcAft>
                <a:spcPts val="0"/>
              </a:spcAft>
              <a:buNone/>
            </a:pP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3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Sharing Our Work</a:t>
            </a:r>
            <a:endParaRPr/>
          </a:p>
        </p:txBody>
      </p:sp>
      <p:sp>
        <p:nvSpPr>
          <p:cNvPr id="220" name="Google Shape;220;p3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solidFill>
                  <a:schemeClr val="dk1"/>
                </a:solidFill>
              </a:rPr>
              <a:t>“</a:t>
            </a:r>
            <a:r>
              <a:rPr lang="en" i="1" dirty="0">
                <a:solidFill>
                  <a:schemeClr val="dk1"/>
                </a:solidFill>
              </a:rPr>
              <a:t>What inspires Jack to write poetry? Where is this seen in his poetry</a:t>
            </a:r>
            <a:r>
              <a:rPr lang="en" dirty="0">
                <a:solidFill>
                  <a:schemeClr val="dk1"/>
                </a:solidFill>
              </a:rPr>
              <a:t>?”</a:t>
            </a:r>
            <a:endParaRPr dirty="0">
              <a:solidFill>
                <a:schemeClr val="dk1"/>
              </a:solidFill>
            </a:endParaRPr>
          </a:p>
          <a:p>
            <a:pPr marL="609600" lvl="0" indent="-419100" rtl="0">
              <a:lnSpc>
                <a:spcPct val="90000"/>
              </a:lnSpc>
              <a:spcBef>
                <a:spcPts val="1300"/>
              </a:spcBef>
              <a:spcAft>
                <a:spcPts val="0"/>
              </a:spcAft>
              <a:buClr>
                <a:schemeClr val="dk1"/>
              </a:buClr>
              <a:buSzPts val="1800"/>
              <a:buAutoNum type="arabicPeriod"/>
            </a:pPr>
            <a:r>
              <a:rPr lang="en" dirty="0">
                <a:solidFill>
                  <a:schemeClr val="dk1"/>
                </a:solidFill>
              </a:rPr>
              <a:t>Stand back-to-back with the partner your teacher assigns.</a:t>
            </a:r>
            <a:endParaRPr dirty="0">
              <a:solidFill>
                <a:schemeClr val="dk1"/>
              </a:solidFill>
            </a:endParaRPr>
          </a:p>
          <a:p>
            <a:pPr marL="609600" lvl="0" indent="-419100" rtl="0">
              <a:lnSpc>
                <a:spcPct val="90000"/>
              </a:lnSpc>
              <a:spcBef>
                <a:spcPts val="0"/>
              </a:spcBef>
              <a:spcAft>
                <a:spcPts val="0"/>
              </a:spcAft>
              <a:buClr>
                <a:schemeClr val="dk1"/>
              </a:buClr>
              <a:buSzPts val="1800"/>
              <a:buAutoNum type="arabicPeriod"/>
            </a:pPr>
            <a:r>
              <a:rPr lang="en" dirty="0">
                <a:solidFill>
                  <a:schemeClr val="dk1"/>
                </a:solidFill>
              </a:rPr>
              <a:t>Think about the question your teacher asks and what you want to share.</a:t>
            </a:r>
            <a:endParaRPr dirty="0">
              <a:solidFill>
                <a:schemeClr val="dk1"/>
              </a:solidFill>
            </a:endParaRPr>
          </a:p>
          <a:p>
            <a:pPr marL="609600" lvl="0" indent="-419100" rtl="0">
              <a:lnSpc>
                <a:spcPct val="90000"/>
              </a:lnSpc>
              <a:spcBef>
                <a:spcPts val="0"/>
              </a:spcBef>
              <a:spcAft>
                <a:spcPts val="0"/>
              </a:spcAft>
              <a:buClr>
                <a:schemeClr val="dk1"/>
              </a:buClr>
              <a:buSzPts val="1800"/>
              <a:buAutoNum type="arabicPeriod"/>
            </a:pPr>
            <a:r>
              <a:rPr lang="en" dirty="0">
                <a:solidFill>
                  <a:schemeClr val="dk1"/>
                </a:solidFill>
              </a:rPr>
              <a:t>When your teacher says, “Face-to-face,” turn and face your partner.  Follow your teacher’s directions to determine who will share first. </a:t>
            </a:r>
            <a:endParaRPr dirty="0">
              <a:solidFill>
                <a:schemeClr val="dk1"/>
              </a:solidFill>
            </a:endParaRPr>
          </a:p>
          <a:p>
            <a:pPr marL="609600" lvl="0" indent="-419100" rtl="0">
              <a:lnSpc>
                <a:spcPct val="90000"/>
              </a:lnSpc>
              <a:spcBef>
                <a:spcPts val="0"/>
              </a:spcBef>
              <a:spcAft>
                <a:spcPts val="0"/>
              </a:spcAft>
              <a:buClr>
                <a:schemeClr val="dk1"/>
              </a:buClr>
              <a:buSzPts val="1800"/>
              <a:buAutoNum type="arabicPeriod"/>
            </a:pPr>
            <a:r>
              <a:rPr lang="en" dirty="0">
                <a:solidFill>
                  <a:schemeClr val="dk1"/>
                </a:solidFill>
              </a:rPr>
              <a:t>Listen carefully to your partner and be sure to make eye contact.</a:t>
            </a:r>
            <a:endParaRPr dirty="0">
              <a:solidFill>
                <a:schemeClr val="dk1"/>
              </a:solidFill>
            </a:endParaRPr>
          </a:p>
          <a:p>
            <a:pPr marL="609600" lvl="0" indent="-419100" rtl="0">
              <a:lnSpc>
                <a:spcPct val="90000"/>
              </a:lnSpc>
              <a:spcBef>
                <a:spcPts val="0"/>
              </a:spcBef>
              <a:spcAft>
                <a:spcPts val="0"/>
              </a:spcAft>
              <a:buClr>
                <a:schemeClr val="dk1"/>
              </a:buClr>
              <a:buSzPts val="1800"/>
              <a:buAutoNum type="arabicPeriod"/>
            </a:pPr>
            <a:r>
              <a:rPr lang="en" dirty="0">
                <a:solidFill>
                  <a:schemeClr val="dk1"/>
                </a:solidFill>
              </a:rPr>
              <a:t>When your teacher gives the signal, find a new partner, stand back-to-back, and wait for the new question.  </a:t>
            </a:r>
            <a:endParaRPr dirty="0">
              <a:solidFill>
                <a:schemeClr val="dk1"/>
              </a:solidFill>
            </a:endParaRPr>
          </a:p>
          <a:p>
            <a:pPr marL="609600" lvl="0" indent="-419100" rtl="0">
              <a:lnSpc>
                <a:spcPct val="90000"/>
              </a:lnSpc>
              <a:spcBef>
                <a:spcPts val="0"/>
              </a:spcBef>
              <a:spcAft>
                <a:spcPts val="0"/>
              </a:spcAft>
              <a:buClr>
                <a:schemeClr val="dk1"/>
              </a:buClr>
              <a:buSzPts val="1800"/>
              <a:buAutoNum type="arabicPeriod"/>
            </a:pPr>
            <a:r>
              <a:rPr lang="en" dirty="0">
                <a:solidFill>
                  <a:schemeClr val="dk1"/>
                </a:solidFill>
              </a:rPr>
              <a:t>Repeat the process of facing and sharing with each new partner.</a:t>
            </a:r>
            <a:endParaRPr dirty="0"/>
          </a:p>
        </p:txBody>
      </p:sp>
      <p:pic>
        <p:nvPicPr>
          <p:cNvPr id="221" name="Google Shape;221;p37"/>
          <p:cNvPicPr preferRelativeResize="0"/>
          <p:nvPr/>
        </p:nvPicPr>
        <p:blipFill>
          <a:blip r:embed="rId3">
            <a:alphaModFix/>
          </a:blip>
          <a:stretch>
            <a:fillRect/>
          </a:stretch>
        </p:blipFill>
        <p:spPr>
          <a:xfrm>
            <a:off x="8241750" y="4397593"/>
            <a:ext cx="590550" cy="562088"/>
          </a:xfrm>
          <a:prstGeom prst="rect">
            <a:avLst/>
          </a:prstGeom>
          <a:noFill/>
          <a:ln>
            <a:noFill/>
          </a:ln>
        </p:spPr>
      </p:pic>
      <p:pic>
        <p:nvPicPr>
          <p:cNvPr id="222" name="Google Shape;222;p37"/>
          <p:cNvPicPr preferRelativeResize="0"/>
          <p:nvPr/>
        </p:nvPicPr>
        <p:blipFill>
          <a:blip r:embed="rId4">
            <a:alphaModFix/>
          </a:blip>
          <a:stretch>
            <a:fillRect/>
          </a:stretch>
        </p:blipFill>
        <p:spPr>
          <a:xfrm>
            <a:off x="7796644" y="4454687"/>
            <a:ext cx="477764" cy="4479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Homework</a:t>
            </a:r>
            <a:endParaRPr/>
          </a:p>
        </p:txBody>
      </p:sp>
      <p:sp>
        <p:nvSpPr>
          <p:cNvPr id="228" name="Google Shape;228;p3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lvl="0" indent="-457200" rtl="0">
              <a:spcBef>
                <a:spcPts val="0"/>
              </a:spcBef>
              <a:spcAft>
                <a:spcPts val="0"/>
              </a:spcAft>
              <a:buSzPct val="100000"/>
              <a:buFont typeface="+mj-lt"/>
              <a:buAutoNum type="alphaUcPeriod"/>
            </a:pPr>
            <a:r>
              <a:rPr lang="en" sz="2400" dirty="0"/>
              <a:t>Accountable Research Reading. Select a prompt and respond in the front of your independent reading journal. </a:t>
            </a:r>
          </a:p>
          <a:p>
            <a:pPr lvl="0" indent="-457200" rtl="0">
              <a:spcBef>
                <a:spcPts val="0"/>
              </a:spcBef>
              <a:spcAft>
                <a:spcPts val="0"/>
              </a:spcAft>
              <a:buSzPct val="100000"/>
              <a:buFont typeface="+mj-lt"/>
              <a:buAutoNum type="alphaUcPeriod"/>
            </a:pPr>
            <a:endParaRPr lang="en" sz="2400" dirty="0"/>
          </a:p>
          <a:p>
            <a:pPr lvl="0" indent="-457200" rtl="0">
              <a:spcBef>
                <a:spcPts val="0"/>
              </a:spcBef>
              <a:spcAft>
                <a:spcPts val="0"/>
              </a:spcAft>
              <a:buSzPct val="100000"/>
              <a:buFont typeface="+mj-lt"/>
              <a:buAutoNum type="alphaUcPeriod"/>
            </a:pPr>
            <a:r>
              <a:rPr lang="en" sz="2400" dirty="0"/>
              <a:t>Optional: Think of a time you experienced a strong feeling such as happiness, sadness, anger, or another emotion. Write a poem about this experience in the “My Poems” section of your poetry journal.</a:t>
            </a:r>
            <a:endParaRPr sz="24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3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35" name="Google Shape;235;p39"/>
          <p:cNvSpPr txBox="1">
            <a:spLocks noGrp="1"/>
          </p:cNvSpPr>
          <p:nvPr>
            <p:ph type="body" idx="1"/>
          </p:nvPr>
        </p:nvSpPr>
        <p:spPr>
          <a:xfrm>
            <a:off x="628650" y="7997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a:latin typeface="Century Gothic"/>
              <a:ea typeface="Century Gothic"/>
              <a:cs typeface="Century Gothic"/>
              <a:sym typeface="Century Gothic"/>
            </a:endParaRPr>
          </a:p>
          <a:p>
            <a:pPr marL="0" lvl="0" indent="0" rtl="0">
              <a:spcBef>
                <a:spcPts val="2100"/>
              </a:spcBef>
              <a:spcAft>
                <a:spcPts val="2100"/>
              </a:spcAft>
              <a:buClr>
                <a:schemeClr val="dk1"/>
              </a:buClr>
              <a:buSzPts val="1100"/>
              <a:buFont typeface="Arial"/>
              <a:buNone/>
            </a:pPr>
            <a:r>
              <a:rPr lang="en">
                <a:latin typeface="Century Gothic"/>
                <a:ea typeface="Century Gothic"/>
                <a:cs typeface="Century Gothic"/>
                <a:sym typeface="Century Gothic"/>
              </a:rPr>
              <a:t>G</a:t>
            </a:r>
            <a:r>
              <a:rPr lang="en" sz="2100" i="0" u="none" strike="noStrike" cap="none">
                <a:solidFill>
                  <a:schemeClr val="dk1"/>
                </a:solidFill>
                <a:latin typeface="Century Gothic"/>
                <a:ea typeface="Century Gothic"/>
                <a:cs typeface="Century Gothic"/>
                <a:sym typeface="Century Gothic"/>
              </a:rPr>
              <a:t>roups assigned:</a:t>
            </a:r>
            <a:endParaRPr sz="2100" i="0" u="none" strike="noStrike" cap="none">
              <a:solidFill>
                <a:schemeClr val="dk1"/>
              </a:solidFill>
              <a:latin typeface="Century Gothic"/>
              <a:ea typeface="Century Gothic"/>
              <a:cs typeface="Century Gothic"/>
              <a:sym typeface="Century Gothic"/>
            </a:endParaRPr>
          </a:p>
        </p:txBody>
      </p:sp>
      <p:graphicFrame>
        <p:nvGraphicFramePr>
          <p:cNvPr id="236" name="Google Shape;236;p39"/>
          <p:cNvGraphicFramePr/>
          <p:nvPr/>
        </p:nvGraphicFramePr>
        <p:xfrm>
          <a:off x="773775" y="3463850"/>
          <a:ext cx="7239000" cy="1471550"/>
        </p:xfrm>
        <a:graphic>
          <a:graphicData uri="http://schemas.openxmlformats.org/drawingml/2006/table">
            <a:tbl>
              <a:tblPr>
                <a:noFill/>
                <a:tableStyleId>{9F29DD4F-8556-4953-8424-6FFDEE1DD975}</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432125">
                <a:tc>
                  <a:txBody>
                    <a:bodyPr/>
                    <a:lstStyle/>
                    <a:p>
                      <a:pPr marL="0" lvl="0" indent="0" rtl="0">
                        <a:spcBef>
                          <a:spcPts val="0"/>
                        </a:spcBef>
                        <a:spcAft>
                          <a:spcPts val="0"/>
                        </a:spcAft>
                        <a:buNone/>
                      </a:pPr>
                      <a:r>
                        <a:rPr lang="en"/>
                        <a:t>Group 1</a:t>
                      </a:r>
                      <a:endParaRPr/>
                    </a:p>
                  </a:txBody>
                  <a:tcPr marL="91425" marR="91425" marT="91425" marB="91425"/>
                </a:tc>
                <a:tc>
                  <a:txBody>
                    <a:bodyPr/>
                    <a:lstStyle/>
                    <a:p>
                      <a:pPr marL="0" lvl="0" indent="0" rtl="0">
                        <a:spcBef>
                          <a:spcPts val="0"/>
                        </a:spcBef>
                        <a:spcAft>
                          <a:spcPts val="0"/>
                        </a:spcAft>
                        <a:buNone/>
                      </a:pPr>
                      <a:r>
                        <a:rPr lang="en"/>
                        <a:t>Group 2</a:t>
                      </a:r>
                      <a:endParaRPr/>
                    </a:p>
                  </a:txBody>
                  <a:tcPr marL="91425" marR="91425" marT="91425" marB="91425"/>
                </a:tc>
                <a:tc>
                  <a:txBody>
                    <a:bodyPr/>
                    <a:lstStyle/>
                    <a:p>
                      <a:pPr marL="0" lvl="0" indent="0" rtl="0">
                        <a:spcBef>
                          <a:spcPts val="0"/>
                        </a:spcBef>
                        <a:spcAft>
                          <a:spcPts val="0"/>
                        </a:spcAft>
                        <a:buNone/>
                      </a:pPr>
                      <a:r>
                        <a:rPr lang="en"/>
                        <a:t>Group 3</a:t>
                      </a:r>
                      <a:endParaRPr/>
                    </a:p>
                  </a:txBody>
                  <a:tcPr marL="91425" marR="91425" marT="91425" marB="91425"/>
                </a:tc>
                <a:tc>
                  <a:txBody>
                    <a:bodyPr/>
                    <a:lstStyle/>
                    <a:p>
                      <a:pPr marL="0" lvl="0" indent="0" rtl="0">
                        <a:spcBef>
                          <a:spcPts val="0"/>
                        </a:spcBef>
                        <a:spcAft>
                          <a:spcPts val="0"/>
                        </a:spcAft>
                        <a:buNone/>
                      </a:pPr>
                      <a:r>
                        <a:rPr lang="en"/>
                        <a:t>Group 4</a:t>
                      </a:r>
                      <a:endParaRPr/>
                    </a:p>
                  </a:txBody>
                  <a:tcPr marL="91425" marR="91425" marT="91425" marB="91425"/>
                </a:tc>
                <a:extLst>
                  <a:ext uri="{0D108BD9-81ED-4DB2-BD59-A6C34878D82A}">
                    <a16:rowId xmlns:a16="http://schemas.microsoft.com/office/drawing/2014/main" val="10000"/>
                  </a:ext>
                </a:extLst>
              </a:tr>
              <a:tr h="1039425">
                <a:tc>
                  <a:txBody>
                    <a:bodyPr/>
                    <a:lstStyle/>
                    <a:p>
                      <a:pPr marL="0" lvl="0" indent="0" rtl="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2</a:t>
            </a:r>
            <a:r>
              <a:rPr lang="en" sz="3400"/>
              <a:t>: Lesson </a:t>
            </a:r>
            <a:r>
              <a:rPr lang="en"/>
              <a:t>3</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221480" y="1240950"/>
            <a:ext cx="88368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3: </a:t>
            </a:r>
            <a:r>
              <a:rPr lang="en" i="1" dirty="0">
                <a:solidFill>
                  <a:schemeClr val="dk1"/>
                </a:solidFill>
              </a:rPr>
              <a:t>Materials and Student Pairings</a:t>
            </a:r>
            <a:endParaRPr i="1"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i="1" dirty="0">
              <a:solidFill>
                <a:schemeClr val="dk1"/>
              </a:solidFill>
            </a:endParaRPr>
          </a:p>
          <a:p>
            <a:pPr marL="457200" lvl="0" indent="-342900" rtl="0">
              <a:spcBef>
                <a:spcPts val="0"/>
              </a:spcBef>
              <a:spcAft>
                <a:spcPts val="0"/>
              </a:spcAft>
              <a:buClr>
                <a:schemeClr val="dk1"/>
              </a:buClr>
              <a:buSzPts val="1800"/>
              <a:buFont typeface="Century Gothic"/>
              <a:buChar char="●"/>
            </a:pPr>
            <a:r>
              <a:rPr lang="en" dirty="0">
                <a:solidFill>
                  <a:schemeClr val="dk1"/>
                </a:solidFill>
              </a:rPr>
              <a:t>Sticky notes (eight per student)</a:t>
            </a:r>
            <a:endParaRPr dirty="0">
              <a:solidFill>
                <a:schemeClr val="dk1"/>
              </a:solidFill>
            </a:endParaRPr>
          </a:p>
          <a:p>
            <a:pPr marL="457200" lvl="0" indent="-342900" rtl="0">
              <a:spcBef>
                <a:spcPts val="0"/>
              </a:spcBef>
              <a:spcAft>
                <a:spcPts val="0"/>
              </a:spcAft>
              <a:buClr>
                <a:schemeClr val="dk1"/>
              </a:buClr>
              <a:buSzPts val="1800"/>
              <a:buFont typeface="Century Gothic"/>
              <a:buChar char="●"/>
            </a:pPr>
            <a:r>
              <a:rPr lang="en" b="1" dirty="0">
                <a:solidFill>
                  <a:schemeClr val="dk1"/>
                </a:solidFill>
              </a:rPr>
              <a:t>What Happens and How Does Jack Feel about It? anchor chart</a:t>
            </a:r>
            <a:r>
              <a:rPr lang="en" dirty="0">
                <a:solidFill>
                  <a:schemeClr val="dk1"/>
                </a:solidFill>
              </a:rPr>
              <a:t> (example, for teacher reference)</a:t>
            </a:r>
            <a:endParaRPr dirty="0">
              <a:solidFill>
                <a:schemeClr val="dk1"/>
              </a:solidFill>
            </a:endParaRPr>
          </a:p>
          <a:p>
            <a:pPr marL="457200" lvl="0" indent="-342900" rtl="0">
              <a:spcBef>
                <a:spcPts val="0"/>
              </a:spcBef>
              <a:spcAft>
                <a:spcPts val="0"/>
              </a:spcAft>
              <a:buClr>
                <a:schemeClr val="dk1"/>
              </a:buClr>
              <a:buSzPts val="1800"/>
              <a:buFont typeface="Century Gothic"/>
              <a:buChar char="●"/>
            </a:pPr>
            <a:r>
              <a:rPr lang="en" b="1" dirty="0">
                <a:solidFill>
                  <a:schemeClr val="dk1"/>
                </a:solidFill>
              </a:rPr>
              <a:t>Mid-Unit 2 Assessment prompt</a:t>
            </a:r>
            <a:r>
              <a:rPr lang="en" dirty="0">
                <a:solidFill>
                  <a:schemeClr val="dk1"/>
                </a:solidFill>
              </a:rPr>
              <a:t> (one per student; see Assessment Overview and Resources)</a:t>
            </a:r>
            <a:endParaRPr dirty="0">
              <a:solidFill>
                <a:schemeClr val="dk1"/>
              </a:solidFill>
            </a:endParaRPr>
          </a:p>
          <a:p>
            <a:pPr marL="457200" lvl="0" indent="-342900" rtl="0">
              <a:spcBef>
                <a:spcPts val="0"/>
              </a:spcBef>
              <a:spcAft>
                <a:spcPts val="0"/>
              </a:spcAft>
              <a:buClr>
                <a:schemeClr val="dk1"/>
              </a:buClr>
              <a:buSzPts val="1800"/>
              <a:buFont typeface="Century Gothic"/>
              <a:buChar char="●"/>
            </a:pPr>
            <a:r>
              <a:rPr lang="en" b="1" dirty="0">
                <a:solidFill>
                  <a:schemeClr val="dk1"/>
                </a:solidFill>
              </a:rPr>
              <a:t>Model informative paragraph</a:t>
            </a:r>
            <a:r>
              <a:rPr lang="en" dirty="0">
                <a:solidFill>
                  <a:schemeClr val="dk1"/>
                </a:solidFill>
              </a:rPr>
              <a:t> (one per student and one to display)</a:t>
            </a:r>
            <a:endParaRPr dirty="0">
              <a:solidFill>
                <a:schemeClr val="dk1"/>
              </a:solidFill>
            </a:endParaRPr>
          </a:p>
          <a:p>
            <a:pPr marL="457200" lvl="0" indent="-342900" rtl="0">
              <a:spcBef>
                <a:spcPts val="0"/>
              </a:spcBef>
              <a:spcAft>
                <a:spcPts val="0"/>
              </a:spcAft>
              <a:buClr>
                <a:schemeClr val="dk1"/>
              </a:buClr>
              <a:buSzPts val="1800"/>
              <a:buFont typeface="Century Gothic"/>
              <a:buChar char="●"/>
            </a:pPr>
            <a:r>
              <a:rPr lang="en" b="1" dirty="0">
                <a:solidFill>
                  <a:schemeClr val="dk1"/>
                </a:solidFill>
              </a:rPr>
              <a:t>Annotated model informative paragraph </a:t>
            </a:r>
            <a:r>
              <a:rPr lang="en" dirty="0">
                <a:solidFill>
                  <a:schemeClr val="dk1"/>
                </a:solidFill>
              </a:rPr>
              <a:t>(for teacher reference)</a:t>
            </a:r>
            <a:endParaRPr dirty="0">
              <a:solidFill>
                <a:schemeClr val="dk1"/>
              </a:solidFill>
            </a:endParaRPr>
          </a:p>
          <a:p>
            <a:pPr marL="457200" lvl="0" indent="-342900" rtl="0">
              <a:spcBef>
                <a:spcPts val="0"/>
              </a:spcBef>
              <a:spcAft>
                <a:spcPts val="0"/>
              </a:spcAft>
              <a:buClr>
                <a:schemeClr val="dk1"/>
              </a:buClr>
              <a:buSzPts val="1800"/>
              <a:buFont typeface="Century Gothic"/>
              <a:buChar char="●"/>
            </a:pPr>
            <a:r>
              <a:rPr lang="en" dirty="0">
                <a:solidFill>
                  <a:schemeClr val="dk1"/>
                </a:solidFill>
              </a:rPr>
              <a:t>Red, green, and yellow markers (one of each per student)</a:t>
            </a:r>
            <a:endParaRPr dirty="0">
              <a:solidFill>
                <a:schemeClr val="dk1"/>
              </a:solidFill>
            </a:endParaRPr>
          </a:p>
          <a:p>
            <a:pPr marL="0" lvl="0" indent="0" rtl="0">
              <a:spcBef>
                <a:spcPts val="0"/>
              </a:spcBef>
              <a:spcAft>
                <a:spcPts val="0"/>
              </a:spcAft>
              <a:buNone/>
            </a:pPr>
            <a:endParaRPr dirty="0">
              <a:solidFill>
                <a:schemeClr val="dk1"/>
              </a:solidFill>
            </a:endParaRPr>
          </a:p>
          <a:p>
            <a:pPr marL="0" lvl="0" indent="0" rtl="0">
              <a:spcBef>
                <a:spcPts val="0"/>
              </a:spcBef>
              <a:spcAft>
                <a:spcPts val="0"/>
              </a:spcAft>
              <a:buNone/>
            </a:pPr>
            <a:r>
              <a:rPr lang="en" b="1" i="1" dirty="0">
                <a:solidFill>
                  <a:schemeClr val="dk1"/>
                </a:solidFill>
              </a:rPr>
              <a:t>For your reference, screenshots of charts and handouts are on the next slide!!</a:t>
            </a:r>
            <a:endParaRPr b="1" i="1"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i="1" dirty="0">
              <a:solidFill>
                <a:schemeClr val="dk1"/>
              </a:solidFill>
            </a:endParaRPr>
          </a:p>
          <a:p>
            <a:pPr marL="0" lvl="0" indent="0" rtl="0">
              <a:lnSpc>
                <a:spcPct val="90000"/>
              </a:lnSpc>
              <a:spcBef>
                <a:spcPts val="1000"/>
              </a:spcBef>
              <a:spcAft>
                <a:spcPts val="0"/>
              </a:spcAft>
              <a:buNone/>
            </a:pPr>
            <a:endParaRPr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dirty="0">
                <a:solidFill>
                  <a:srgbClr val="000000"/>
                </a:solidFill>
                <a:latin typeface="Century Gothic" panose="020B0502020202020204" pitchFamily="34" charset="0"/>
                <a:ea typeface="Arial"/>
                <a:cs typeface="Arial"/>
                <a:sym typeface="Arial"/>
              </a:rPr>
              <a:t>Grade 4: Module 1: Unit 2: Lesson 3</a:t>
            </a:r>
            <a:endParaRPr dirty="0">
              <a:solidFill>
                <a:srgbClr val="000000"/>
              </a:solidFill>
              <a:latin typeface="Century Gothic" panose="020B0502020202020204" pitchFamily="34" charset="0"/>
              <a:ea typeface="Arial"/>
              <a:cs typeface="Arial"/>
              <a:sym typeface="Arial"/>
            </a:endParaRPr>
          </a:p>
          <a:p>
            <a:pPr marL="0" lvl="0" indent="0" rtl="0">
              <a:lnSpc>
                <a:spcPct val="90000"/>
              </a:lnSpc>
              <a:spcBef>
                <a:spcPts val="0"/>
              </a:spcBef>
              <a:spcAft>
                <a:spcPts val="0"/>
              </a:spcAft>
              <a:buNone/>
            </a:pPr>
            <a:r>
              <a:rPr lang="en" sz="1800" b="1" dirty="0">
                <a:solidFill>
                  <a:srgbClr val="000000"/>
                </a:solidFill>
                <a:latin typeface="Century Gothic" panose="020B0502020202020204" pitchFamily="34" charset="0"/>
                <a:ea typeface="Arial"/>
                <a:cs typeface="Arial"/>
                <a:sym typeface="Arial"/>
              </a:rPr>
              <a:t>Teacher slide, before teaching.</a:t>
            </a:r>
            <a:endParaRPr sz="1800" dirty="0">
              <a:solidFill>
                <a:srgbClr val="000000"/>
              </a:solidFill>
              <a:latin typeface="Century Gothic" panose="020B0502020202020204" pitchFamily="34" charset="0"/>
              <a:ea typeface="Arial"/>
              <a:cs typeface="Arial"/>
              <a:sym typeface="Arial"/>
            </a:endParaRPr>
          </a:p>
          <a:p>
            <a:pPr marL="0" lvl="0" indent="0">
              <a:spcBef>
                <a:spcPts val="0"/>
              </a:spcBef>
              <a:spcAft>
                <a:spcPts val="0"/>
              </a:spcAft>
              <a:buNone/>
            </a:pPr>
            <a:endParaRPr dirty="0">
              <a:latin typeface="Century Gothic" panose="020B0502020202020204" pitchFamily="34" charset="0"/>
            </a:endParaRPr>
          </a:p>
        </p:txBody>
      </p:sp>
      <p:sp>
        <p:nvSpPr>
          <p:cNvPr id="142" name="Google Shape;142;p2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pic>
        <p:nvPicPr>
          <p:cNvPr id="143" name="Google Shape;143;p27"/>
          <p:cNvPicPr preferRelativeResize="0"/>
          <p:nvPr/>
        </p:nvPicPr>
        <p:blipFill rotWithShape="1">
          <a:blip r:embed="rId3">
            <a:alphaModFix/>
          </a:blip>
          <a:srcRect l="31045" t="25151" r="31454" b="5901"/>
          <a:stretch/>
        </p:blipFill>
        <p:spPr>
          <a:xfrm>
            <a:off x="700100" y="1622125"/>
            <a:ext cx="2850688" cy="2946751"/>
          </a:xfrm>
          <a:prstGeom prst="rect">
            <a:avLst/>
          </a:prstGeom>
          <a:noFill/>
          <a:ln w="19050" cap="flat" cmpd="sng">
            <a:solidFill>
              <a:schemeClr val="dk2"/>
            </a:solidFill>
            <a:prstDash val="solid"/>
            <a:round/>
            <a:headEnd type="none" w="sm" len="sm"/>
            <a:tailEnd type="none" w="sm" len="sm"/>
          </a:ln>
        </p:spPr>
      </p:pic>
      <p:pic>
        <p:nvPicPr>
          <p:cNvPr id="144" name="Google Shape;144;p27"/>
          <p:cNvPicPr preferRelativeResize="0"/>
          <p:nvPr/>
        </p:nvPicPr>
        <p:blipFill rotWithShape="1">
          <a:blip r:embed="rId4">
            <a:alphaModFix/>
          </a:blip>
          <a:srcRect l="26872" t="18315" r="26876" b="6833"/>
          <a:stretch/>
        </p:blipFill>
        <p:spPr>
          <a:xfrm>
            <a:off x="4506700" y="972425"/>
            <a:ext cx="3238499" cy="2946751"/>
          </a:xfrm>
          <a:prstGeom prst="rect">
            <a:avLst/>
          </a:prstGeom>
          <a:noFill/>
          <a:ln w="19050" cap="flat" cmpd="sng">
            <a:solidFill>
              <a:schemeClr val="dk2"/>
            </a:solidFill>
            <a:prstDash val="solid"/>
            <a:round/>
            <a:headEnd type="none" w="sm" len="sm"/>
            <a:tailEnd type="none" w="sm" len="sm"/>
          </a:ln>
        </p:spPr>
      </p:pic>
      <p:pic>
        <p:nvPicPr>
          <p:cNvPr id="145" name="Google Shape;145;p27"/>
          <p:cNvPicPr preferRelativeResize="0"/>
          <p:nvPr/>
        </p:nvPicPr>
        <p:blipFill rotWithShape="1">
          <a:blip r:embed="rId5">
            <a:alphaModFix/>
          </a:blip>
          <a:srcRect l="25416" t="23500" r="26042" b="36478"/>
          <a:stretch/>
        </p:blipFill>
        <p:spPr>
          <a:xfrm>
            <a:off x="3939188" y="2730316"/>
            <a:ext cx="4438650" cy="1809550"/>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2</a:t>
            </a:r>
            <a:r>
              <a:rPr lang="en" sz="3400"/>
              <a:t>: Lesson </a:t>
            </a:r>
            <a:r>
              <a:rPr lang="en"/>
              <a:t>3</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51" name="Google Shape;151;p28"/>
          <p:cNvSpPr txBox="1">
            <a:spLocks noGrp="1"/>
          </p:cNvSpPr>
          <p:nvPr>
            <p:ph type="body" idx="1"/>
          </p:nvPr>
        </p:nvSpPr>
        <p:spPr>
          <a:xfrm>
            <a:off x="3903500" y="1449225"/>
            <a:ext cx="49287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a:solidFill>
                  <a:schemeClr val="dk1"/>
                </a:solidFill>
              </a:rPr>
              <a:t>Preparing for Lesson 3: </a:t>
            </a:r>
            <a:r>
              <a:rPr lang="en" i="1">
                <a:solidFill>
                  <a:schemeClr val="dk1"/>
                </a:solidFill>
              </a:rPr>
              <a:t>Prereading and Protocols </a:t>
            </a:r>
            <a:endParaRPr i="1">
              <a:solidFill>
                <a:schemeClr val="dk1"/>
              </a:solidFill>
            </a:endParaRPr>
          </a:p>
          <a:p>
            <a:pPr marL="0" lvl="0" indent="0" rtl="0">
              <a:lnSpc>
                <a:spcPct val="90000"/>
              </a:lnSpc>
              <a:spcBef>
                <a:spcPts val="1000"/>
              </a:spcBef>
              <a:spcAft>
                <a:spcPts val="0"/>
              </a:spcAft>
              <a:buNone/>
            </a:pPr>
            <a:r>
              <a:rPr lang="en">
                <a:solidFill>
                  <a:schemeClr val="dk1"/>
                </a:solidFill>
              </a:rPr>
              <a:t>Read ahead and become familiar with the process of the model informational paragraph.</a:t>
            </a:r>
            <a:endParaRPr>
              <a:solidFill>
                <a:schemeClr val="dk1"/>
              </a:solidFill>
            </a:endParaRPr>
          </a:p>
        </p:txBody>
      </p:sp>
      <p:pic>
        <p:nvPicPr>
          <p:cNvPr id="152" name="Google Shape;152;p28"/>
          <p:cNvPicPr preferRelativeResize="0"/>
          <p:nvPr/>
        </p:nvPicPr>
        <p:blipFill rotWithShape="1">
          <a:blip r:embed="rId3">
            <a:alphaModFix/>
          </a:blip>
          <a:srcRect l="31045" t="25151" r="31454" b="5901"/>
          <a:stretch/>
        </p:blipFill>
        <p:spPr>
          <a:xfrm>
            <a:off x="311700" y="1145976"/>
            <a:ext cx="3591800" cy="3416400"/>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3</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3A1F6BC7-0A8A-4A06-A3DE-089BA7669D31}"/>
              </a:ext>
            </a:extLst>
          </p:cNvPr>
          <p:cNvPicPr>
            <a:picLocks noChangeAspect="1"/>
          </p:cNvPicPr>
          <p:nvPr/>
        </p:nvPicPr>
        <p:blipFill>
          <a:blip r:embed="rId3"/>
          <a:stretch>
            <a:fillRect/>
          </a:stretch>
        </p:blipFill>
        <p:spPr>
          <a:xfrm>
            <a:off x="3333176" y="164948"/>
            <a:ext cx="2259102" cy="1038274"/>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65" name="Google Shape;165;p30"/>
          <p:cNvSpPr txBox="1">
            <a:spLocks noGrp="1"/>
          </p:cNvSpPr>
          <p:nvPr>
            <p:ph type="body" idx="1"/>
          </p:nvPr>
        </p:nvSpPr>
        <p:spPr>
          <a:xfrm>
            <a:off x="2175450" y="1152475"/>
            <a:ext cx="66570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a:solidFill>
                  <a:schemeClr val="dk1"/>
                </a:solidFill>
              </a:rPr>
              <a:t>Welcome back as we continue to explore the world of poetry and work towards becoming strong poets just like Jack.</a:t>
            </a:r>
            <a:endParaRPr>
              <a:solidFill>
                <a:schemeClr val="dk1"/>
              </a:solidFill>
            </a:endParaRPr>
          </a:p>
          <a:p>
            <a:pPr marL="0" lvl="0" indent="0" rtl="0">
              <a:spcBef>
                <a:spcPts val="0"/>
              </a:spcBef>
              <a:spcAft>
                <a:spcPts val="0"/>
              </a:spcAft>
              <a:buClr>
                <a:srgbClr val="000000"/>
              </a:buClr>
              <a:buSzPts val="1100"/>
              <a:buFont typeface="Arial"/>
              <a:buNone/>
            </a:pPr>
            <a:endParaRPr>
              <a:solidFill>
                <a:schemeClr val="dk1"/>
              </a:solidFill>
            </a:endParaRPr>
          </a:p>
          <a:p>
            <a:pPr marL="0" lvl="0" indent="0" rtl="0">
              <a:spcBef>
                <a:spcPts val="0"/>
              </a:spcBef>
              <a:spcAft>
                <a:spcPts val="0"/>
              </a:spcAft>
              <a:buClr>
                <a:srgbClr val="000000"/>
              </a:buClr>
              <a:buSzPts val="1100"/>
              <a:buFont typeface="Arial"/>
              <a:buNone/>
            </a:pPr>
            <a:r>
              <a:rPr lang="en">
                <a:solidFill>
                  <a:schemeClr val="dk1"/>
                </a:solidFill>
              </a:rPr>
              <a:t>What are we learning and doing today?</a:t>
            </a:r>
            <a:endParaRPr>
              <a:solidFill>
                <a:schemeClr val="dk1"/>
              </a:solidFill>
            </a:endParaRPr>
          </a:p>
          <a:p>
            <a:pPr marL="457200" lvl="0" indent="-342900" rtl="0">
              <a:spcBef>
                <a:spcPts val="0"/>
              </a:spcBef>
              <a:spcAft>
                <a:spcPts val="0"/>
              </a:spcAft>
              <a:buClr>
                <a:schemeClr val="dk1"/>
              </a:buClr>
              <a:buSzPts val="1800"/>
              <a:buChar char="●"/>
            </a:pPr>
            <a:r>
              <a:rPr lang="en"/>
              <a:t>Finish our book </a:t>
            </a:r>
            <a:r>
              <a:rPr lang="en" i="1"/>
              <a:t>Love That Dog</a:t>
            </a:r>
            <a:endParaRPr i="1"/>
          </a:p>
          <a:p>
            <a:pPr marL="457200" lvl="0" indent="-342900" rtl="0">
              <a:spcBef>
                <a:spcPts val="0"/>
              </a:spcBef>
              <a:spcAft>
                <a:spcPts val="0"/>
              </a:spcAft>
              <a:buClr>
                <a:schemeClr val="dk1"/>
              </a:buClr>
              <a:buSzPts val="1800"/>
              <a:buChar char="●"/>
            </a:pPr>
            <a:r>
              <a:rPr lang="en"/>
              <a:t>Begin looking at a model informative paragraph</a:t>
            </a:r>
            <a:endParaRPr/>
          </a:p>
          <a:p>
            <a:pPr marL="457200" lvl="0" indent="-342900" rtl="0">
              <a:spcBef>
                <a:spcPts val="0"/>
              </a:spcBef>
              <a:spcAft>
                <a:spcPts val="0"/>
              </a:spcAft>
              <a:buClr>
                <a:schemeClr val="dk1"/>
              </a:buClr>
              <a:buSzPts val="1800"/>
              <a:buChar char="●"/>
            </a:pPr>
            <a:r>
              <a:rPr lang="en"/>
              <a:t>Begin our own informative paragraph</a:t>
            </a:r>
            <a:endParaRPr/>
          </a:p>
          <a:p>
            <a:pPr marL="0" lvl="0" indent="0">
              <a:lnSpc>
                <a:spcPct val="100000"/>
              </a:lnSpc>
              <a:spcBef>
                <a:spcPts val="0"/>
              </a:spcBef>
              <a:spcAft>
                <a:spcPts val="0"/>
              </a:spcAft>
              <a:buNone/>
            </a:pPr>
            <a:endParaRPr/>
          </a:p>
        </p:txBody>
      </p:sp>
      <p:pic>
        <p:nvPicPr>
          <p:cNvPr id="166" name="Google Shape;166;p30"/>
          <p:cNvPicPr preferRelativeResize="0"/>
          <p:nvPr/>
        </p:nvPicPr>
        <p:blipFill rotWithShape="1">
          <a:blip r:embed="rId3">
            <a:alphaModFix/>
          </a:blip>
          <a:srcRect l="1932" t="39210" r="87038" b="31362"/>
          <a:stretch/>
        </p:blipFill>
        <p:spPr>
          <a:xfrm>
            <a:off x="616825" y="1492475"/>
            <a:ext cx="1366400" cy="2049600"/>
          </a:xfrm>
          <a:prstGeom prst="rect">
            <a:avLst/>
          </a:prstGeom>
          <a:noFill/>
          <a:ln w="19050" cap="flat" cmpd="sng">
            <a:solidFill>
              <a:srgbClr val="595959"/>
            </a:solidFill>
            <a:prstDash val="solid"/>
            <a:round/>
            <a:headEnd type="none" w="sm" len="sm"/>
            <a:tailEnd type="none" w="sm" len="sm"/>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First, let's review our targets...</a:t>
            </a:r>
            <a:endParaRPr/>
          </a:p>
        </p:txBody>
      </p:sp>
      <p:sp>
        <p:nvSpPr>
          <p:cNvPr id="172" name="Google Shape;172;p3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rtl="0">
              <a:lnSpc>
                <a:spcPct val="90000"/>
              </a:lnSpc>
              <a:spcBef>
                <a:spcPts val="1000"/>
              </a:spcBef>
              <a:spcAft>
                <a:spcPts val="0"/>
              </a:spcAft>
              <a:buClr>
                <a:schemeClr val="dk1"/>
              </a:buClr>
              <a:buSzPts val="2400"/>
              <a:buAutoNum type="arabicPeriod"/>
            </a:pPr>
            <a:r>
              <a:rPr lang="en" sz="2400">
                <a:solidFill>
                  <a:schemeClr val="dk1"/>
                </a:solidFill>
              </a:rPr>
              <a:t>I can describe what inspired Jack to write poetry using evidence from his thoughts, words, and actions. </a:t>
            </a:r>
            <a:endParaRPr sz="2400">
              <a:solidFill>
                <a:schemeClr val="dk1"/>
              </a:solidFill>
            </a:endParaRPr>
          </a:p>
          <a:p>
            <a:pPr marL="457200" lvl="0" indent="-381000" rtl="0">
              <a:lnSpc>
                <a:spcPct val="90000"/>
              </a:lnSpc>
              <a:spcBef>
                <a:spcPts val="0"/>
              </a:spcBef>
              <a:spcAft>
                <a:spcPts val="0"/>
              </a:spcAft>
              <a:buClr>
                <a:schemeClr val="dk1"/>
              </a:buClr>
              <a:buSzPts val="2400"/>
              <a:buAutoNum type="arabicPeriod"/>
            </a:pPr>
            <a:r>
              <a:rPr lang="en" sz="2400">
                <a:solidFill>
                  <a:schemeClr val="dk1"/>
                </a:solidFill>
              </a:rPr>
              <a:t>I can write a focus statement that clearly states what inspired Jack to write poetry.</a:t>
            </a:r>
            <a:endParaRPr sz="2400"/>
          </a:p>
        </p:txBody>
      </p:sp>
      <p:pic>
        <p:nvPicPr>
          <p:cNvPr id="173" name="Google Shape;173;p31"/>
          <p:cNvPicPr preferRelativeResize="0"/>
          <p:nvPr/>
        </p:nvPicPr>
        <p:blipFill>
          <a:blip r:embed="rId3">
            <a:alphaModFix/>
          </a:blip>
          <a:stretch>
            <a:fillRect/>
          </a:stretch>
        </p:blipFill>
        <p:spPr>
          <a:xfrm>
            <a:off x="8141650" y="4287850"/>
            <a:ext cx="810025" cy="6551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pic>
        <p:nvPicPr>
          <p:cNvPr id="182" name="Google Shape;182;p32"/>
          <p:cNvPicPr preferRelativeResize="0"/>
          <p:nvPr/>
        </p:nvPicPr>
        <p:blipFill>
          <a:blip r:embed="rId3">
            <a:alphaModFix/>
          </a:blip>
          <a:stretch>
            <a:fillRect/>
          </a:stretch>
        </p:blipFill>
        <p:spPr>
          <a:xfrm>
            <a:off x="7543800" y="4314825"/>
            <a:ext cx="768671" cy="738425"/>
          </a:xfrm>
          <a:prstGeom prst="rect">
            <a:avLst/>
          </a:prstGeom>
          <a:noFill/>
          <a:ln>
            <a:noFill/>
          </a:ln>
        </p:spPr>
      </p:pic>
      <p:sp>
        <p:nvSpPr>
          <p:cNvPr id="178" name="Google Shape;178;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Finish reading </a:t>
            </a:r>
            <a:r>
              <a:rPr lang="en" i="1"/>
              <a:t>Love That Dog</a:t>
            </a:r>
            <a:endParaRPr i="1"/>
          </a:p>
        </p:txBody>
      </p:sp>
      <p:sp>
        <p:nvSpPr>
          <p:cNvPr id="179" name="Google Shape;179;p32"/>
          <p:cNvSpPr txBox="1">
            <a:spLocks noGrp="1"/>
          </p:cNvSpPr>
          <p:nvPr>
            <p:ph type="body" idx="1"/>
          </p:nvPr>
        </p:nvSpPr>
        <p:spPr>
          <a:xfrm>
            <a:off x="1890825" y="1152475"/>
            <a:ext cx="6941400" cy="34164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SzPts val="1800"/>
              <a:buAutoNum type="arabicPeriod"/>
            </a:pPr>
            <a:r>
              <a:rPr lang="en" dirty="0"/>
              <a:t>Turn to page 73 in your book.</a:t>
            </a:r>
            <a:endParaRPr dirty="0"/>
          </a:p>
          <a:p>
            <a:pPr marL="457200" lvl="0" indent="-342900">
              <a:spcBef>
                <a:spcPts val="0"/>
              </a:spcBef>
              <a:spcAft>
                <a:spcPts val="0"/>
              </a:spcAft>
              <a:buSzPts val="1800"/>
              <a:buAutoNum type="arabicPeriod"/>
            </a:pPr>
            <a:r>
              <a:rPr lang="en" dirty="0"/>
              <a:t>Follow along silently in your head.</a:t>
            </a:r>
            <a:endParaRPr dirty="0"/>
          </a:p>
          <a:p>
            <a:pPr marL="457200" lvl="0" indent="-342900" rtl="0">
              <a:spcBef>
                <a:spcPts val="0"/>
              </a:spcBef>
              <a:spcAft>
                <a:spcPts val="0"/>
              </a:spcAft>
              <a:buSzPts val="1800"/>
              <a:buAutoNum type="arabicPeriod"/>
            </a:pPr>
            <a:r>
              <a:rPr lang="en" dirty="0"/>
              <a:t>Turn and Talk :</a:t>
            </a:r>
            <a:endParaRPr dirty="0"/>
          </a:p>
          <a:p>
            <a:pPr lvl="1"/>
            <a:r>
              <a:rPr lang="en" sz="1800" dirty="0"/>
              <a:t>What do you know from this section of the book?</a:t>
            </a:r>
            <a:endParaRPr sz="1800" dirty="0"/>
          </a:p>
          <a:p>
            <a:pPr marL="457200" lvl="0" indent="-342900">
              <a:spcBef>
                <a:spcPts val="0"/>
              </a:spcBef>
              <a:spcAft>
                <a:spcPts val="0"/>
              </a:spcAft>
              <a:buSzPts val="1800"/>
              <a:buAutoNum type="arabicPeriod"/>
            </a:pPr>
            <a:r>
              <a:rPr lang="en" dirty="0"/>
              <a:t>Let’s read page 73 again.</a:t>
            </a:r>
            <a:endParaRPr dirty="0"/>
          </a:p>
          <a:p>
            <a:pPr marL="457200" lvl="0" indent="-342900" rtl="0">
              <a:spcBef>
                <a:spcPts val="0"/>
              </a:spcBef>
              <a:spcAft>
                <a:spcPts val="0"/>
              </a:spcAft>
              <a:buSzPts val="1800"/>
              <a:buAutoNum type="arabicPeriod"/>
            </a:pPr>
            <a:r>
              <a:rPr lang="en" dirty="0"/>
              <a:t>Turn and Talk:</a:t>
            </a:r>
            <a:endParaRPr dirty="0"/>
          </a:p>
          <a:p>
            <a:pPr lvl="1"/>
            <a:r>
              <a:rPr lang="en" sz="1800" dirty="0"/>
              <a:t>What is the gist of this page?  What is this page mostly about? (Record on your sticky note)</a:t>
            </a:r>
            <a:endParaRPr sz="1800" dirty="0"/>
          </a:p>
          <a:p>
            <a:pPr marL="457200" lvl="0" indent="-342900">
              <a:spcBef>
                <a:spcPts val="0"/>
              </a:spcBef>
              <a:spcAft>
                <a:spcPts val="0"/>
              </a:spcAft>
              <a:buSzPts val="1800"/>
              <a:buAutoNum type="arabicPeriod"/>
            </a:pPr>
            <a:r>
              <a:rPr lang="en" dirty="0"/>
              <a:t>With your partner, record the gist of each journal entry on a sticky note.</a:t>
            </a:r>
            <a:endParaRPr dirty="0"/>
          </a:p>
          <a:p>
            <a:pPr marL="0" lvl="0" indent="0">
              <a:spcBef>
                <a:spcPts val="0"/>
              </a:spcBef>
              <a:spcAft>
                <a:spcPts val="0"/>
              </a:spcAft>
              <a:buNone/>
            </a:pPr>
            <a:endParaRPr dirty="0"/>
          </a:p>
          <a:p>
            <a:pPr marL="0" lvl="0" indent="0" rtl="0">
              <a:spcBef>
                <a:spcPts val="0"/>
              </a:spcBef>
              <a:spcAft>
                <a:spcPts val="0"/>
              </a:spcAft>
              <a:buNone/>
            </a:pPr>
            <a:endParaRPr dirty="0"/>
          </a:p>
        </p:txBody>
      </p:sp>
      <p:pic>
        <p:nvPicPr>
          <p:cNvPr id="180" name="Google Shape;180;p32"/>
          <p:cNvPicPr preferRelativeResize="0"/>
          <p:nvPr/>
        </p:nvPicPr>
        <p:blipFill rotWithShape="1">
          <a:blip r:embed="rId4">
            <a:alphaModFix/>
          </a:blip>
          <a:srcRect l="1932" t="39210" r="87038" b="31362"/>
          <a:stretch/>
        </p:blipFill>
        <p:spPr>
          <a:xfrm>
            <a:off x="311700" y="1546950"/>
            <a:ext cx="1366400" cy="2049600"/>
          </a:xfrm>
          <a:prstGeom prst="rect">
            <a:avLst/>
          </a:prstGeom>
          <a:noFill/>
          <a:ln w="19050" cap="flat" cmpd="sng">
            <a:solidFill>
              <a:srgbClr val="595959"/>
            </a:solidFill>
            <a:prstDash val="solid"/>
            <a:round/>
            <a:headEnd type="none" w="sm" len="sm"/>
            <a:tailEnd type="none" w="sm" len="sm"/>
          </a:ln>
        </p:spPr>
      </p:pic>
      <p:pic>
        <p:nvPicPr>
          <p:cNvPr id="181" name="Google Shape;181;p32"/>
          <p:cNvPicPr preferRelativeResize="0"/>
          <p:nvPr/>
        </p:nvPicPr>
        <p:blipFill>
          <a:blip r:embed="rId5">
            <a:alphaModFix/>
          </a:blip>
          <a:stretch>
            <a:fillRect/>
          </a:stretch>
        </p:blipFill>
        <p:spPr>
          <a:xfrm>
            <a:off x="8119802" y="4341346"/>
            <a:ext cx="648200" cy="6482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Reflect on our learning.</a:t>
            </a:r>
            <a:endParaRPr/>
          </a:p>
        </p:txBody>
      </p:sp>
      <p:pic>
        <p:nvPicPr>
          <p:cNvPr id="188" name="Google Shape;188;p33"/>
          <p:cNvPicPr preferRelativeResize="0"/>
          <p:nvPr/>
        </p:nvPicPr>
        <p:blipFill>
          <a:blip r:embed="rId3">
            <a:alphaModFix/>
          </a:blip>
          <a:stretch>
            <a:fillRect/>
          </a:stretch>
        </p:blipFill>
        <p:spPr>
          <a:xfrm>
            <a:off x="7839042" y="4513487"/>
            <a:ext cx="487072" cy="455674"/>
          </a:xfrm>
          <a:prstGeom prst="rect">
            <a:avLst/>
          </a:prstGeom>
          <a:noFill/>
          <a:ln>
            <a:noFill/>
          </a:ln>
        </p:spPr>
      </p:pic>
      <p:sp>
        <p:nvSpPr>
          <p:cNvPr id="189" name="Google Shape;189;p33"/>
          <p:cNvSpPr txBox="1"/>
          <p:nvPr/>
        </p:nvSpPr>
        <p:spPr>
          <a:xfrm>
            <a:off x="311700" y="956600"/>
            <a:ext cx="8208900" cy="2550000"/>
          </a:xfrm>
          <a:prstGeom prst="rect">
            <a:avLst/>
          </a:prstGeom>
          <a:noFill/>
          <a:ln>
            <a:noFill/>
          </a:ln>
        </p:spPr>
        <p:txBody>
          <a:bodyPr spcFirstLastPara="1" wrap="square" lIns="91425" tIns="91425" rIns="91425" bIns="91425" anchor="ctr" anchorCtr="0">
            <a:noAutofit/>
          </a:bodyPr>
          <a:lstStyle/>
          <a:p>
            <a:pPr marL="457200" lvl="0" indent="-381000" rtl="0">
              <a:lnSpc>
                <a:spcPct val="90000"/>
              </a:lnSpc>
              <a:spcBef>
                <a:spcPts val="1000"/>
              </a:spcBef>
              <a:spcAft>
                <a:spcPts val="0"/>
              </a:spcAft>
              <a:buClr>
                <a:schemeClr val="dk1"/>
              </a:buClr>
              <a:buSzPts val="2400"/>
              <a:buFont typeface="Century Gothic"/>
              <a:buAutoNum type="arabicPeriod"/>
            </a:pPr>
            <a:r>
              <a:rPr lang="en" sz="2400">
                <a:solidFill>
                  <a:schemeClr val="dk1"/>
                </a:solidFill>
                <a:latin typeface="Century Gothic"/>
                <a:ea typeface="Century Gothic"/>
                <a:cs typeface="Century Gothic"/>
                <a:sym typeface="Century Gothic"/>
              </a:rPr>
              <a:t>I can describe what inspired Jack to write poetry using evidence from his thoughts, words, and actions. </a:t>
            </a:r>
            <a:endParaRPr sz="2400">
              <a:solidFill>
                <a:schemeClr val="dk1"/>
              </a:solidFill>
              <a:latin typeface="Century Gothic"/>
              <a:ea typeface="Century Gothic"/>
              <a:cs typeface="Century Gothic"/>
              <a:sym typeface="Century Gothic"/>
            </a:endParaRPr>
          </a:p>
          <a:p>
            <a:pPr marL="457200" lvl="0" indent="-381000" rtl="0">
              <a:lnSpc>
                <a:spcPct val="90000"/>
              </a:lnSpc>
              <a:spcBef>
                <a:spcPts val="0"/>
              </a:spcBef>
              <a:spcAft>
                <a:spcPts val="0"/>
              </a:spcAft>
              <a:buClr>
                <a:schemeClr val="dk1"/>
              </a:buClr>
              <a:buSzPts val="2400"/>
              <a:buFont typeface="Century Gothic"/>
              <a:buAutoNum type="arabicPeriod"/>
            </a:pPr>
            <a:r>
              <a:rPr lang="en" sz="2400">
                <a:solidFill>
                  <a:schemeClr val="dk1"/>
                </a:solidFill>
                <a:latin typeface="Century Gothic"/>
                <a:ea typeface="Century Gothic"/>
                <a:cs typeface="Century Gothic"/>
                <a:sym typeface="Century Gothic"/>
              </a:rPr>
              <a:t>I can write a focus statement that clearly states what inspired Jack to write poetry. </a:t>
            </a:r>
            <a:endParaRPr/>
          </a:p>
        </p:txBody>
      </p:sp>
      <p:pic>
        <p:nvPicPr>
          <p:cNvPr id="190" name="Google Shape;190;p33"/>
          <p:cNvPicPr preferRelativeResize="0"/>
          <p:nvPr/>
        </p:nvPicPr>
        <p:blipFill>
          <a:blip r:embed="rId4">
            <a:alphaModFix/>
          </a:blip>
          <a:stretch>
            <a:fillRect/>
          </a:stretch>
        </p:blipFill>
        <p:spPr>
          <a:xfrm>
            <a:off x="8326114" y="4479387"/>
            <a:ext cx="647700" cy="52387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EBF6C67-5677-495D-BF0D-4265549EC6D7}">
  <ds:schemaRefs>
    <ds:schemaRef ds:uri="http://purl.org/dc/elements/1.1/"/>
    <ds:schemaRef ds:uri="http://schemas.microsoft.com/office/2006/metadata/properti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a1502afc-75e6-4a80-976c-76583f90c737"/>
    <ds:schemaRef ds:uri="http://www.w3.org/XML/1998/namespace"/>
  </ds:schemaRefs>
</ds:datastoreItem>
</file>

<file path=customXml/itemProps2.xml><?xml version="1.0" encoding="utf-8"?>
<ds:datastoreItem xmlns:ds="http://schemas.openxmlformats.org/officeDocument/2006/customXml" ds:itemID="{586F0F78-01E4-4965-B5DA-80BB7146719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BEE2094-3587-499F-8F74-FC8EE2C9862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86</TotalTime>
  <Words>4456</Words>
  <Application>Microsoft Office PowerPoint</Application>
  <PresentationFormat>On-screen Show (16:9)</PresentationFormat>
  <Paragraphs>304</Paragraphs>
  <Slides>15</Slides>
  <Notes>15</Notes>
  <HiddenSlides>0</HiddenSlides>
  <MMClips>0</MMClips>
  <ScaleCrop>false</ScaleCrop>
  <HeadingPairs>
    <vt:vector size="4" baseType="variant">
      <vt:variant>
        <vt:lpstr>Theme</vt:lpstr>
      </vt:variant>
      <vt:variant>
        <vt:i4>2</vt:i4>
      </vt:variant>
      <vt:variant>
        <vt:lpstr>Slide Titles</vt:lpstr>
      </vt:variant>
      <vt:variant>
        <vt:i4>15</vt:i4>
      </vt:variant>
    </vt:vector>
  </HeadingPairs>
  <TitlesOfParts>
    <vt:vector size="17" baseType="lpstr">
      <vt:lpstr>Simple Light</vt:lpstr>
      <vt:lpstr>Office Theme</vt:lpstr>
      <vt:lpstr>Grade 4: Module 1: Unit 2: Lesson 3 Teacher slide, before teaching.</vt:lpstr>
      <vt:lpstr>Grade 4: Module 1: Unit 2: Lesson 3 Teacher slide, before teaching.</vt:lpstr>
      <vt:lpstr>Grade 4: Module 1: Unit 2: Lesson 3 Teacher slide, before teaching. </vt:lpstr>
      <vt:lpstr>Grade 4: Module 1: Unit 2: Lesson 3 Teacher slide, before teaching.</vt:lpstr>
      <vt:lpstr>PowerPoint Presentation</vt:lpstr>
      <vt:lpstr>Hello, Students!</vt:lpstr>
      <vt:lpstr>First, let's review our targets...</vt:lpstr>
      <vt:lpstr>Finish reading Love That Dog</vt:lpstr>
      <vt:lpstr>Reflect on our learning.</vt:lpstr>
      <vt:lpstr>What should it look like?</vt:lpstr>
      <vt:lpstr>What should it look like?</vt:lpstr>
      <vt:lpstr>Writing Our Focus Statement</vt:lpstr>
      <vt:lpstr>Sharing Our Work</vt:lpstr>
      <vt:lpstr>Homework</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1: Unit 2: Lesson 3 Teacher slide, before teaching.</dc:title>
  <dc:creator>nbravo</dc:creator>
  <cp:lastModifiedBy>Natalie Ivey</cp:lastModifiedBy>
  <cp:revision>10</cp:revision>
  <dcterms:modified xsi:type="dcterms:W3CDTF">2018-09-30T22:54:24Z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