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067EE42-3956-46FD-807D-7F801D823D9C}">
  <a:tblStyle styleId="{7067EE42-3956-46FD-807D-7F801D823D9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927" autoAdjust="0"/>
  </p:normalViewPr>
  <p:slideViewPr>
    <p:cSldViewPr snapToGrid="0">
      <p:cViewPr varScale="1">
        <p:scale>
          <a:sx n="101" d="100"/>
          <a:sy n="101" d="100"/>
        </p:scale>
        <p:origin x="-1320"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4019A201-89B9-75E1-8562-0EF822950EAB}"/>
    <pc:docChg chg="modSld">
      <pc:chgData name="Jennifer Snapp" userId="S::jennifer.snapp@detroitk12.org::42622253-5fe4-47d2-9c8f-1ef2d995c939" providerId="AD" clId="Web-{4019A201-89B9-75E1-8562-0EF822950EAB}" dt="2019-03-25T19:18:57.171" v="2" actId="14100"/>
      <pc:docMkLst>
        <pc:docMk/>
      </pc:docMkLst>
      <pc:sldChg chg="modSp">
        <pc:chgData name="Jennifer Snapp" userId="S::jennifer.snapp@detroitk12.org::42622253-5fe4-47d2-9c8f-1ef2d995c939" providerId="AD" clId="Web-{4019A201-89B9-75E1-8562-0EF822950EAB}" dt="2019-03-25T19:18:57.171" v="2" actId="14100"/>
        <pc:sldMkLst>
          <pc:docMk/>
          <pc:sldMk cId="3938399186" sldId="268"/>
        </pc:sldMkLst>
        <pc:spChg chg="mod">
          <ac:chgData name="Jennifer Snapp" userId="S::jennifer.snapp@detroitk12.org::42622253-5fe4-47d2-9c8f-1ef2d995c939" providerId="AD" clId="Web-{4019A201-89B9-75E1-8562-0EF822950EAB}" dt="2019-03-25T19:18:57.171" v="2" actId="14100"/>
          <ac:spMkLst>
            <pc:docMk/>
            <pc:sldMk cId="3938399186" sldId="268"/>
            <ac:spMk id="2" creationId="{E086F38F-3F9F-47D6-9AA4-B60A2869D51B}"/>
          </ac:spMkLst>
        </pc:spChg>
      </pc:sldChg>
    </pc:docChg>
  </pc:docChgLst>
  <pc:docChgLst>
    <pc:chgData name="Jennifer Snapp" userId="S::jennifer.snapp@detroitk12.org::42622253-5fe4-47d2-9c8f-1ef2d995c939" providerId="AD" clId="Web-{5E86FF3E-DAC4-5F44-4C9B-D28E653AB07B}"/>
    <pc:docChg chg="addSld modSld">
      <pc:chgData name="Jennifer Snapp" userId="S::jennifer.snapp@detroitk12.org::42622253-5fe4-47d2-9c8f-1ef2d995c939" providerId="AD" clId="Web-{5E86FF3E-DAC4-5F44-4C9B-D28E653AB07B}" dt="2019-03-25T09:20:51.259" v="5" actId="14100"/>
      <pc:docMkLst>
        <pc:docMk/>
      </pc:docMkLst>
      <pc:sldChg chg="modSp new">
        <pc:chgData name="Jennifer Snapp" userId="S::jennifer.snapp@detroitk12.org::42622253-5fe4-47d2-9c8f-1ef2d995c939" providerId="AD" clId="Web-{5E86FF3E-DAC4-5F44-4C9B-D28E653AB07B}" dt="2019-03-25T09:20:51.259" v="5" actId="14100"/>
        <pc:sldMkLst>
          <pc:docMk/>
          <pc:sldMk cId="3938399186" sldId="268"/>
        </pc:sldMkLst>
        <pc:spChg chg="mod">
          <ac:chgData name="Jennifer Snapp" userId="S::jennifer.snapp@detroitk12.org::42622253-5fe4-47d2-9c8f-1ef2d995c939" providerId="AD" clId="Web-{5E86FF3E-DAC4-5F44-4C9B-D28E653AB07B}" dt="2019-03-25T09:20:51.259" v="5" actId="14100"/>
          <ac:spMkLst>
            <pc:docMk/>
            <pc:sldMk cId="3938399186" sldId="268"/>
            <ac:spMk id="2" creationId="{E086F38F-3F9F-47D6-9AA4-B60A2869D51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3989159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Today students will have a chance to read and celebrate each other’s powerful stories. Consider how you might make this day feel more celebratory.</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do not have all the stories evaluated and ready to return with written feedback, you may still do the Silent Gallery Walk. In that case, you may want to skip Opening A and add 5 minutes onto Work Time A. Be sure to recollect and keep the student work at the end of Closing and Assessment Part A.</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celebrations in Work Time B can be a wonderful way to reinforce the collegiate culture in your classroom. Think carefully about how you can structure it so that all students will feel celebrated. Ahead of time, you may want to ask some of your stronger students to be prepared to give positive feedback for students who do not always get celebrations. Or you may prepare a celebration for each student so you can be ready to mention a student that another student has not.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homework for this lesson is flexible and will depend on the needs of the class (see Slide 10 and adjust if needed):</a:t>
            </a:r>
            <a:endParaRPr sz="120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assigning a more robust reflection as homework. </a:t>
            </a:r>
            <a:endParaRPr sz="120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could benefit from doing another draft of the book, consider assigning revisions. </a:t>
            </a:r>
            <a:endParaRPr sz="120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you’ve launched a new independent reading project (see Lesson 9 Teaching Notes), they can read. </a:t>
            </a:r>
            <a:endParaRPr sz="120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5219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Closing Reflection</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needs of your class, you may want to give more structure for this activity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cold call on students instead of waiting for students to “popcorn,” or celebrating each student in turn).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react to the sticky notes of their classmates.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are reading over their peers’ feedback, distribute the </a:t>
            </a:r>
            <a:r>
              <a:rPr lang="en" sz="1200" b="1" dirty="0">
                <a:solidFill>
                  <a:schemeClr val="dk1"/>
                </a:solidFill>
                <a:latin typeface="Calibri"/>
                <a:ea typeface="Calibri"/>
                <a:cs typeface="Calibri"/>
                <a:sym typeface="Calibri"/>
              </a:rPr>
              <a:t>Closing Reflection</a:t>
            </a:r>
            <a:r>
              <a:rPr lang="en" sz="1200" dirty="0">
                <a:solidFill>
                  <a:schemeClr val="dk1"/>
                </a:solidFill>
                <a:latin typeface="Calibri"/>
                <a:ea typeface="Calibri"/>
                <a:cs typeface="Calibri"/>
                <a:sym typeface="Calibri"/>
              </a:rPr>
              <a:t>. Direct students to work on it individually.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invite students to share their reflections with the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quietly and individually on the </a:t>
            </a:r>
            <a:r>
              <a:rPr lang="en" sz="1200" b="1" dirty="0">
                <a:solidFill>
                  <a:schemeClr val="dk1"/>
                </a:solidFill>
                <a:latin typeface="Calibri"/>
                <a:ea typeface="Calibri"/>
                <a:cs typeface="Calibri"/>
                <a:sym typeface="Calibri"/>
              </a:rPr>
              <a:t>Closing Reflection.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share specific responses to each of the three questions on the </a:t>
            </a:r>
            <a:r>
              <a:rPr lang="en" sz="1200" b="1" dirty="0">
                <a:solidFill>
                  <a:schemeClr val="dk1"/>
                </a:solidFill>
                <a:latin typeface="Calibri"/>
                <a:ea typeface="Calibri"/>
                <a:cs typeface="Calibri"/>
                <a:sym typeface="Calibri"/>
              </a:rPr>
              <a:t>Closing Reflection.</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a:t>
            </a:r>
            <a:r>
              <a:rPr lang="en" sz="1200" b="1" dirty="0">
                <a:solidFill>
                  <a:schemeClr val="dk1"/>
                </a:solidFill>
                <a:latin typeface="Calibri"/>
                <a:ea typeface="Calibri"/>
                <a:cs typeface="Calibri"/>
                <a:sym typeface="Calibri"/>
              </a:rPr>
              <a:t>Closing Reflection </a:t>
            </a:r>
            <a:r>
              <a:rPr lang="en" sz="1200" dirty="0">
                <a:solidFill>
                  <a:schemeClr val="dk1"/>
                </a:solidFill>
                <a:latin typeface="Calibri"/>
                <a:ea typeface="Calibri"/>
                <a:cs typeface="Calibri"/>
                <a:sym typeface="Calibri"/>
              </a:rPr>
              <a:t>aloud for students who would benefit from the audio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322941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From Slide 1: The homework for this lesson is flexible and will depend on the needs of the class. Consider these options: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launched a new independent reading project (see Lesson 9 Teaching Notes), students can read their books.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your students would benefit from revising the </a:t>
            </a:r>
            <a:r>
              <a:rPr lang="en" sz="1200" b="0" dirty="0">
                <a:solidFill>
                  <a:schemeClr val="dk1"/>
                </a:solidFill>
                <a:latin typeface="Calibri"/>
                <a:ea typeface="Calibri"/>
                <a:cs typeface="Calibri"/>
                <a:sym typeface="Calibri"/>
              </a:rPr>
              <a:t>Author’s Note </a:t>
            </a:r>
            <a:r>
              <a:rPr lang="en" sz="1200" dirty="0">
                <a:solidFill>
                  <a:schemeClr val="dk1"/>
                </a:solidFill>
                <a:latin typeface="Calibri"/>
                <a:ea typeface="Calibri"/>
                <a:cs typeface="Calibri"/>
                <a:sym typeface="Calibri"/>
              </a:rPr>
              <a:t>(from Lesson 10), consider making this the homework.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students could benefit from analyzing another powerful, enduring story, consider assigning another story to read.</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6" name="Google Shape;21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0327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24" name="Google Shape;224;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3011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Closing Reflection (one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Children’s Books (completed in Lesson 10; returned today with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(10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Work Time A, so that students who read quickly have plenty of material to evaluate, consider augmenting the student work with </a:t>
            </a:r>
            <a:r>
              <a:rPr lang="en" sz="1200" i="1" dirty="0">
                <a:solidFill>
                  <a:schemeClr val="dk1"/>
                </a:solidFill>
                <a:latin typeface="Calibri"/>
                <a:ea typeface="Calibri"/>
                <a:cs typeface="Calibri"/>
                <a:sym typeface="Calibri"/>
              </a:rPr>
              <a:t>Turning the Page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your own children’s book (if you test-drove the assignment), and/or children’s books from other classes.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review Work Time B (Slide 9) and decide if you want to give your celebration time more structure.</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6876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Ideally, you will have read and commented on students’ Children’s Books in advance of this lesson. If you have not had a chance to do this, please see the Teaching Notes on Slide 1 for adjustments.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Gallery Walk </a:t>
            </a:r>
            <a:r>
              <a:rPr lang="en" sz="1200" dirty="0">
                <a:solidFill>
                  <a:schemeClr val="dk1"/>
                </a:solidFill>
                <a:latin typeface="Calibri"/>
                <a:ea typeface="Calibri"/>
                <a:cs typeface="Calibri"/>
                <a:sym typeface="Calibri"/>
              </a:rPr>
              <a:t>(See Appendix)</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583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9704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9019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Pairs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Return Children’s Books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Thinking about how the texts they’ve read so far endure as powerful stories will help students continue to make connections between texts and see the relevance in reading.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a:t>
            </a:r>
            <a:r>
              <a:rPr lang="en" sz="1200" b="0" dirty="0">
                <a:solidFill>
                  <a:schemeClr val="dk1"/>
                </a:solidFill>
                <a:latin typeface="Calibri"/>
                <a:ea typeface="Calibri"/>
                <a:cs typeface="Calibri"/>
                <a:sym typeface="Calibri"/>
              </a:rPr>
              <a:t>students’ children’s books with your feedback.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 aloud and allow time for students to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After a couple minutes, collect students’ children’s books and put them in a pile at the front of the classroom.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2, both partners should contribute to the conversation, noting how their content, theme, images, and language made their story powerful. Listen for students to say things like, “My theme was about the importance of striving for freedom even when it’s difficult, and that’s a message everyone can relate to today” or “I used strong verbs and similes to create pictures in the reader’s mind.”</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getting started, ask them to pick just one of the four criteria; “content” is an easy one, because they need to look at what their story is about and then think about why it’s important and enduring.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0688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Silent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particularly supports struggling students. Connecting learning targets from a previous lesson helps students connect a professionally published book to their own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rgbClr val="04151A"/>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 Invite them to turn and talk briefly to discuss how this target connects to those in Lesson 11.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one or two students to share their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note that today they will do the same work they were doing with </a:t>
            </a:r>
            <a:r>
              <a:rPr lang="en" sz="1200" i="1" dirty="0">
                <a:solidFill>
                  <a:schemeClr val="dk1"/>
                </a:solidFill>
                <a:latin typeface="Calibri"/>
                <a:ea typeface="Calibri"/>
                <a:cs typeface="Calibri"/>
                <a:sym typeface="Calibri"/>
              </a:rPr>
              <a:t>Turning the Page </a:t>
            </a:r>
            <a:r>
              <a:rPr lang="en" sz="1200" dirty="0">
                <a:solidFill>
                  <a:schemeClr val="dk1"/>
                </a:solidFill>
                <a:latin typeface="Calibri"/>
                <a:ea typeface="Calibri"/>
                <a:cs typeface="Calibri"/>
                <a:sym typeface="Calibri"/>
              </a:rPr>
              <a:t>in Lesson 11. Instead of collecting it on a chart, they will be noting it in the book.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455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(18-20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Silent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needs of your class, you may want to specify a number of sticky notes to use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“Leave three notes in each story you read.”) or create some exemplars to share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(such as the Silent Gallery Walk) allows for total participation of students. It encourages critical thinking, collaboration, and social construction of knowledge. </a:t>
            </a:r>
            <a:endParaRPr sz="1200" dirty="0">
              <a:solidFill>
                <a:srgbClr val="04151A"/>
              </a:solidFill>
              <a:highlight>
                <a:schemeClr val="lt1"/>
              </a:highlight>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rgbClr val="04151A"/>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sticky notes to </a:t>
            </a:r>
            <a:r>
              <a:rPr lang="en" sz="1200" dirty="0">
                <a:solidFill>
                  <a:schemeClr val="dk1"/>
                </a:solidFill>
                <a:latin typeface="Calibri"/>
                <a:ea typeface="Calibri"/>
                <a:cs typeface="Calibri"/>
                <a:sym typeface="Calibri"/>
              </a:rPr>
              <a:t>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on the left-hand section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Gallery Walk Norms text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any clarifying questions, then begin the Gallery Walk. Invite students to come and grab a story.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5 minutes remain, give students a time warning. Encourage them to get to books where there are fewer sticky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20 minutes, end the Gallery Walk and invite students to return their children’s books to the front of the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remain completely silent.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on reading the books and on writing their sticky notes.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Participate as you are able in the Gallery Walk; you may want to start with the books that you know will be the most difficult for students to praise, or stop by as students are reading some of these stories and offer suggestions for praise.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5587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Celebrations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needs of your class, you may want to give more structure for this activity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cold call on students instead of waiting for students to “popcorn,” or celebrating each student in turn).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learning target for today’s lesson. Invite students to take a few moments now to celebrate out loud with the class some of the elements of powerful stories they found in each other’s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that you want every student to receive some praise.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of the activity, return the children’s books so students can begin reviewing the sticky notes. If you have already assessed the books, the students may keep them; otherwise, you’ll have to collect them back at the end of the lesson.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speak positively about one another’s work, offering compliments specifically related to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None</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3256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45-50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write book reviews for their independent reading books and work on their children’s book illustrations.</a:t>
            </a:r>
            <a:endParaRPr sz="1600" i="1"/>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 for students today is:</a:t>
            </a:r>
            <a:endParaRPr sz="1600" b="1"/>
          </a:p>
          <a:p>
            <a:pPr marL="457200" lvl="0" indent="-330200" algn="l" rtl="0">
              <a:lnSpc>
                <a:spcPct val="100000"/>
              </a:lnSpc>
              <a:spcBef>
                <a:spcPts val="1000"/>
              </a:spcBef>
              <a:spcAft>
                <a:spcPts val="0"/>
              </a:spcAft>
              <a:buClr>
                <a:srgbClr val="000000"/>
              </a:buClr>
              <a:buSzPts val="1600"/>
              <a:buChar char="•"/>
            </a:pPr>
            <a:r>
              <a:rPr lang="en" sz="1600"/>
              <a:t>I can analyze how the content, theme, images, and language in a classmate’s story give the work its enduring power. </a:t>
            </a:r>
            <a:endParaRPr sz="1600"/>
          </a:p>
          <a:p>
            <a:pPr marL="457200" lvl="0" indent="0" algn="l" rtl="0">
              <a:lnSpc>
                <a:spcPct val="90000"/>
              </a:lnSpc>
              <a:spcBef>
                <a:spcPts val="1000"/>
              </a:spcBef>
              <a:spcAft>
                <a:spcPts val="0"/>
              </a:spcAft>
              <a:buNone/>
            </a:pPr>
            <a:endParaRPr sz="16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4"/>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reflect on our work with powerful stories</a:t>
            </a:r>
            <a:endParaRPr sz="2800" b="1" dirty="0"/>
          </a:p>
        </p:txBody>
      </p:sp>
      <p:sp>
        <p:nvSpPr>
          <p:cNvPr id="212" name="Google Shape;212;p34"/>
          <p:cNvSpPr txBox="1"/>
          <p:nvPr/>
        </p:nvSpPr>
        <p:spPr>
          <a:xfrm>
            <a:off x="628650" y="1372425"/>
            <a:ext cx="3514800" cy="32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Take some time to review the sticky notes in your book, and celebrate what your classmates enjoyed about your work!</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Please also work individually on the </a:t>
            </a:r>
            <a:r>
              <a:rPr lang="en" sz="1800" b="1">
                <a:latin typeface="Century Gothic"/>
                <a:ea typeface="Century Gothic"/>
                <a:cs typeface="Century Gothic"/>
                <a:sym typeface="Century Gothic"/>
              </a:rPr>
              <a:t>Closing Reflection.</a:t>
            </a:r>
            <a:endParaRPr sz="1800" b="1">
              <a:latin typeface="Century Gothic"/>
              <a:ea typeface="Century Gothic"/>
              <a:cs typeface="Century Gothic"/>
              <a:sym typeface="Century Gothic"/>
            </a:endParaRPr>
          </a:p>
        </p:txBody>
      </p:sp>
      <p:pic>
        <p:nvPicPr>
          <p:cNvPr id="213" name="Google Shape;213;p34"/>
          <p:cNvPicPr preferRelativeResize="0"/>
          <p:nvPr/>
        </p:nvPicPr>
        <p:blipFill>
          <a:blip r:embed="rId3">
            <a:alphaModFix/>
          </a:blip>
          <a:stretch>
            <a:fillRect/>
          </a:stretch>
        </p:blipFill>
        <p:spPr>
          <a:xfrm>
            <a:off x="5172150" y="1391487"/>
            <a:ext cx="3501814" cy="3466262"/>
          </a:xfrm>
          <a:prstGeom prst="rect">
            <a:avLst/>
          </a:prstGeom>
          <a:noFill/>
          <a:ln>
            <a:noFill/>
          </a:ln>
        </p:spPr>
      </p:pic>
      <p:pic>
        <p:nvPicPr>
          <p:cNvPr id="6" name="Google Shape;167;p29"/>
          <p:cNvPicPr preferRelativeResize="0"/>
          <p:nvPr/>
        </p:nvPicPr>
        <p:blipFill>
          <a:blip r:embed="rId4">
            <a:alphaModFix/>
          </a:blip>
          <a:stretch>
            <a:fillRect/>
          </a:stretch>
        </p:blipFill>
        <p:spPr>
          <a:xfrm>
            <a:off x="8273143" y="51696"/>
            <a:ext cx="781630" cy="10436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9" name="Google Shape;219;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0" name="Google Shape;220;p35"/>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t>Continue your independent reading.</a:t>
            </a:r>
            <a:endParaRPr sz="2000"/>
          </a:p>
        </p:txBody>
      </p:sp>
      <p:pic>
        <p:nvPicPr>
          <p:cNvPr id="6" name="Google Shape;167;p29"/>
          <p:cNvPicPr preferRelativeResize="0"/>
          <p:nvPr/>
        </p:nvPicPr>
        <p:blipFill>
          <a:blip r:embed="rId3">
            <a:alphaModFix/>
          </a:blip>
          <a:stretch>
            <a:fillRect/>
          </a:stretch>
        </p:blipFill>
        <p:spPr>
          <a:xfrm>
            <a:off x="8273143" y="51696"/>
            <a:ext cx="781630" cy="10436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7" name="Google Shape;22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8" name="Google Shape;228;p36"/>
          <p:cNvGraphicFramePr/>
          <p:nvPr/>
        </p:nvGraphicFramePr>
        <p:xfrm>
          <a:off x="577191" y="1248212"/>
          <a:ext cx="7989600" cy="3230175"/>
        </p:xfrm>
        <a:graphic>
          <a:graphicData uri="http://schemas.openxmlformats.org/drawingml/2006/table">
            <a:tbl>
              <a:tblPr firstRow="1" bandRow="1">
                <a:noFill/>
                <a:tableStyleId>{7067EE42-3956-46FD-807D-7F801D823D9C}</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6F38F-3F9F-47D6-9AA4-B60A2869D51B}"/>
              </a:ext>
            </a:extLst>
          </p:cNvPr>
          <p:cNvSpPr>
            <a:spLocks noGrp="1"/>
          </p:cNvSpPr>
          <p:nvPr>
            <p:ph type="title"/>
          </p:nvPr>
        </p:nvSpPr>
        <p:spPr>
          <a:xfrm>
            <a:off x="311700" y="867847"/>
            <a:ext cx="8520600" cy="2363793"/>
          </a:xfrm>
        </p:spPr>
        <p:txBody>
          <a:bodyPr/>
          <a:lstStyle/>
          <a:p>
            <a:pPr algn="just"/>
            <a:r>
              <a:rPr lang="en-US" sz="3000" i="1"/>
              <a:t>Frederick Douglass: Last Day  of </a:t>
            </a:r>
            <a:br>
              <a:rPr lang="en-US" sz="3000" i="1" dirty="0"/>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p>
          <a:p>
            <a:pPr algn="just"/>
            <a:endParaRPr lang="en-US" sz="3000" dirty="0"/>
          </a:p>
        </p:txBody>
      </p:sp>
    </p:spTree>
    <p:extLst>
      <p:ext uri="{BB962C8B-B14F-4D97-AF65-F5344CB8AC3E}">
        <p14:creationId xmlns:p14="http://schemas.microsoft.com/office/powerpoint/2010/main" val="3938399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p>
          <a:p>
            <a:pPr marL="0" lvl="0" indent="0" algn="l" rtl="0">
              <a:lnSpc>
                <a:spcPct val="90000"/>
              </a:lnSpc>
              <a:spcBef>
                <a:spcPts val="0"/>
              </a:spcBef>
              <a:spcAft>
                <a:spcPts val="0"/>
              </a:spcAft>
              <a:buNone/>
            </a:pPr>
            <a:endParaRPr lang="en" sz="18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b="1" dirty="0">
                <a:solidFill>
                  <a:schemeClr val="dk1"/>
                </a:solidFill>
                <a:latin typeface="Century Gothic"/>
                <a:ea typeface="Century Gothic"/>
                <a:cs typeface="Century Gothic"/>
                <a:sym typeface="Century Gothic"/>
              </a:rPr>
              <a:t>Preparing for Lesson 12:</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Powerful Stories anchor chart</a:t>
            </a:r>
            <a:r>
              <a:rPr lang="en" sz="1800" dirty="0">
                <a:solidFill>
                  <a:schemeClr val="dk1"/>
                </a:solidFill>
                <a:latin typeface="Century Gothic"/>
                <a:ea typeface="Century Gothic"/>
                <a:cs typeface="Century Gothic"/>
                <a:sym typeface="Century Gothic"/>
              </a:rPr>
              <a:t> (Unit 1, Lesson 1)</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Analyzing a Powerful Story: </a:t>
            </a:r>
            <a:r>
              <a:rPr lang="en" sz="1800" b="1" i="1" dirty="0">
                <a:solidFill>
                  <a:schemeClr val="dk1"/>
                </a:solidFill>
                <a:latin typeface="Century Gothic"/>
                <a:ea typeface="Century Gothic"/>
                <a:cs typeface="Century Gothic"/>
                <a:sym typeface="Century Gothic"/>
              </a:rPr>
              <a:t>Turning the Page</a:t>
            </a:r>
            <a:r>
              <a:rPr lang="en" sz="1800" i="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(one per student) </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Turning the Page: Frederick Douglass Learns to Read </a:t>
            </a:r>
            <a:r>
              <a:rPr lang="en" sz="1800" dirty="0">
                <a:solidFill>
                  <a:schemeClr val="dk1"/>
                </a:solidFill>
                <a:latin typeface="Century Gothic"/>
                <a:ea typeface="Century Gothic"/>
                <a:cs typeface="Century Gothic"/>
                <a:sym typeface="Century Gothic"/>
              </a:rPr>
              <a:t>(book; one per triad and one for display) </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Optional homework: Author’s Note (from Lesson 10; returned with feedback; see Teaching Notes) </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12</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Ideally, you will have read and commented on students’ Children’s Books in advance of this lesson. If you have not had a chance to do this, please see the Teaching Notes on Slide 1 for adjustments.</a:t>
            </a:r>
            <a:endParaRPr sz="15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12</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Reading and celebrating one another’s children’s books!</a:t>
            </a:r>
            <a:endParaRPr sz="1800" i="1">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You have worked so hard on your children’s books, and now is the perfect time to share what you’ve done with the rest of the class. Enjoy this; it’s an accomplishment worth celebrating!</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73143" y="51696"/>
            <a:ext cx="781630" cy="104362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over our children’s books</a:t>
            </a:r>
            <a:endParaRPr sz="3000" b="1" i="1" dirty="0"/>
          </a:p>
        </p:txBody>
      </p:sp>
      <p:sp>
        <p:nvSpPr>
          <p:cNvPr id="174" name="Google Shape;174;p30"/>
          <p:cNvSpPr txBox="1"/>
          <p:nvPr/>
        </p:nvSpPr>
        <p:spPr>
          <a:xfrm>
            <a:off x="628650" y="1420400"/>
            <a:ext cx="79815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Your teacher will pass back your children’s books with feedback. Please think about this question, then </a:t>
            </a:r>
            <a:r>
              <a:rPr lang="en" sz="1600" b="1">
                <a:latin typeface="Century Gothic"/>
                <a:ea typeface="Century Gothic"/>
                <a:cs typeface="Century Gothic"/>
                <a:sym typeface="Century Gothic"/>
              </a:rPr>
              <a:t>Turn and Talk</a:t>
            </a:r>
            <a:r>
              <a:rPr lang="en" sz="1600">
                <a:latin typeface="Century Gothic"/>
                <a:ea typeface="Century Gothic"/>
                <a:cs typeface="Century Gothic"/>
                <a:sym typeface="Century Gothic"/>
              </a:rPr>
              <a:t> with a partner about it.</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b="1">
                <a:latin typeface="Century Gothic"/>
                <a:ea typeface="Century Gothic"/>
                <a:cs typeface="Century Gothic"/>
                <a:sym typeface="Century Gothic"/>
              </a:rPr>
              <a:t>“What are three ways you tried to make your story a powerful story?”</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b="1">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Remember: content, theme, images, and language all work to make your story powerful.</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8447314" y="4419600"/>
            <a:ext cx="519343" cy="548621"/>
          </a:xfrm>
          <a:prstGeom prst="rect">
            <a:avLst/>
          </a:prstGeom>
          <a:noFill/>
          <a:ln>
            <a:noFill/>
          </a:ln>
        </p:spPr>
      </p:pic>
      <p:pic>
        <p:nvPicPr>
          <p:cNvPr id="6" name="Google Shape;167;p29"/>
          <p:cNvPicPr preferRelativeResize="0"/>
          <p:nvPr/>
        </p:nvPicPr>
        <p:blipFill>
          <a:blip r:embed="rId4">
            <a:alphaModFix/>
          </a:blip>
          <a:stretch>
            <a:fillRect/>
          </a:stretch>
        </p:blipFill>
        <p:spPr>
          <a:xfrm>
            <a:off x="8273143" y="51696"/>
            <a:ext cx="781630" cy="10436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learning target</a:t>
            </a:r>
            <a:endParaRPr sz="3000" i="1" dirty="0"/>
          </a:p>
        </p:txBody>
      </p:sp>
      <p:sp>
        <p:nvSpPr>
          <p:cNvPr id="182" name="Google Shape;182;p31"/>
          <p:cNvSpPr txBox="1"/>
          <p:nvPr/>
        </p:nvSpPr>
        <p:spPr>
          <a:xfrm>
            <a:off x="628650" y="1455825"/>
            <a:ext cx="8156400" cy="28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Our learning target for today is: </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a:t>
            </a:r>
            <a:r>
              <a:rPr lang="en" sz="1600">
                <a:solidFill>
                  <a:schemeClr val="dk1"/>
                </a:solidFill>
                <a:latin typeface="Century Gothic"/>
                <a:ea typeface="Century Gothic"/>
                <a:cs typeface="Century Gothic"/>
                <a:sym typeface="Century Gothic"/>
              </a:rPr>
              <a:t>I can analyze how the content, theme, images, and language in a classmate’s story give the work its enduring power.”</a:t>
            </a: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Please </a:t>
            </a:r>
            <a:r>
              <a:rPr lang="en" sz="1600" b="1">
                <a:solidFill>
                  <a:schemeClr val="dk1"/>
                </a:solidFill>
                <a:latin typeface="Century Gothic"/>
                <a:ea typeface="Century Gothic"/>
                <a:cs typeface="Century Gothic"/>
                <a:sym typeface="Century Gothic"/>
              </a:rPr>
              <a:t>Turn and Talk </a:t>
            </a:r>
            <a:r>
              <a:rPr lang="en" sz="1600">
                <a:solidFill>
                  <a:schemeClr val="dk1"/>
                </a:solidFill>
                <a:latin typeface="Century Gothic"/>
                <a:ea typeface="Century Gothic"/>
                <a:cs typeface="Century Gothic"/>
                <a:sym typeface="Century Gothic"/>
              </a:rPr>
              <a:t>with a partner to discuss how this learning target relates to those in Lesson 11, which were:</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 can analyze how the content, theme, images, and language in </a:t>
            </a:r>
            <a:r>
              <a:rPr lang="en" sz="1600" i="1">
                <a:solidFill>
                  <a:schemeClr val="dk1"/>
                </a:solidFill>
                <a:latin typeface="Century Gothic"/>
                <a:ea typeface="Century Gothic"/>
                <a:cs typeface="Century Gothic"/>
                <a:sym typeface="Century Gothic"/>
              </a:rPr>
              <a:t>Turning the Page </a:t>
            </a:r>
            <a:r>
              <a:rPr lang="en" sz="1600">
                <a:solidFill>
                  <a:schemeClr val="dk1"/>
                </a:solidFill>
                <a:latin typeface="Century Gothic"/>
                <a:ea typeface="Century Gothic"/>
                <a:cs typeface="Century Gothic"/>
                <a:sym typeface="Century Gothic"/>
              </a:rPr>
              <a:t>give the story its enduring power.” </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 can engage effectively with my classmates.” </a:t>
            </a:r>
            <a:endParaRPr sz="160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73143" y="51696"/>
            <a:ext cx="781630" cy="1043629"/>
          </a:xfrm>
          <a:prstGeom prst="rect">
            <a:avLst/>
          </a:prstGeom>
          <a:noFill/>
          <a:ln>
            <a:noFill/>
          </a:ln>
        </p:spPr>
      </p:pic>
      <p:pic>
        <p:nvPicPr>
          <p:cNvPr id="7" name="Google Shape;175;p30"/>
          <p:cNvPicPr preferRelativeResize="0"/>
          <p:nvPr/>
        </p:nvPicPr>
        <p:blipFill>
          <a:blip r:embed="rId4">
            <a:alphaModFix/>
          </a:blip>
          <a:stretch>
            <a:fillRect/>
          </a:stretch>
        </p:blipFill>
        <p:spPr>
          <a:xfrm>
            <a:off x="8447314" y="4419600"/>
            <a:ext cx="519343" cy="5486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use the Gallery Walk protocol to read stories</a:t>
            </a:r>
            <a:endParaRPr sz="2600" b="1" i="1" dirty="0"/>
          </a:p>
        </p:txBody>
      </p:sp>
      <p:sp>
        <p:nvSpPr>
          <p:cNvPr id="190" name="Google Shape;190;p32"/>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2"/>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2"/>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2"/>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2"/>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2"/>
          <p:cNvSpPr txBox="1"/>
          <p:nvPr/>
        </p:nvSpPr>
        <p:spPr>
          <a:xfrm>
            <a:off x="714375" y="1232300"/>
            <a:ext cx="3781200" cy="326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Your teacher will give you a sticky note. Please use this sticky note to give feedback to the powerful story elements you find in your peers’ stories. </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Remember, often the reason a phrase or piece of text is powerful is because it relates to an overall </a:t>
            </a:r>
            <a:r>
              <a:rPr lang="en" u="sng" dirty="0">
                <a:latin typeface="Century Gothic"/>
                <a:ea typeface="Century Gothic"/>
                <a:cs typeface="Century Gothic"/>
                <a:sym typeface="Century Gothic"/>
              </a:rPr>
              <a:t>theme</a:t>
            </a:r>
            <a:r>
              <a:rPr lang="en" dirty="0">
                <a:latin typeface="Century Gothic"/>
                <a:ea typeface="Century Gothic"/>
                <a:cs typeface="Century Gothic"/>
                <a:sym typeface="Century Gothic"/>
              </a:rPr>
              <a:t>. If you find an example of this, please note it.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You may also note parts of the story that:</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you particularly </a:t>
            </a:r>
            <a:r>
              <a:rPr lang="en" u="sng" dirty="0">
                <a:latin typeface="Century Gothic"/>
                <a:ea typeface="Century Gothic"/>
                <a:cs typeface="Century Gothic"/>
                <a:sym typeface="Century Gothic"/>
              </a:rPr>
              <a:t>liked</a:t>
            </a:r>
            <a:endParaRPr u="sng"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evoked a </a:t>
            </a:r>
            <a:r>
              <a:rPr lang="en" u="sng" dirty="0">
                <a:latin typeface="Century Gothic"/>
                <a:ea typeface="Century Gothic"/>
                <a:cs typeface="Century Gothic"/>
                <a:sym typeface="Century Gothic"/>
              </a:rPr>
              <a:t>strong feeling</a:t>
            </a:r>
            <a:endParaRPr u="sng"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helped you </a:t>
            </a:r>
            <a:r>
              <a:rPr lang="en" u="sng" dirty="0">
                <a:latin typeface="Century Gothic"/>
                <a:ea typeface="Century Gothic"/>
                <a:cs typeface="Century Gothic"/>
                <a:sym typeface="Century Gothic"/>
              </a:rPr>
              <a:t>understand</a:t>
            </a:r>
            <a:r>
              <a:rPr lang="en" dirty="0">
                <a:latin typeface="Century Gothic"/>
                <a:ea typeface="Century Gothic"/>
                <a:cs typeface="Century Gothic"/>
                <a:sym typeface="Century Gothic"/>
              </a:rPr>
              <a:t> the story of Frederick Douglass in a new way</a:t>
            </a:r>
            <a:endParaRPr dirty="0">
              <a:latin typeface="Century Gothic"/>
              <a:ea typeface="Century Gothic"/>
              <a:cs typeface="Century Gothic"/>
              <a:sym typeface="Century Gothic"/>
            </a:endParaRPr>
          </a:p>
        </p:txBody>
      </p:sp>
      <p:pic>
        <p:nvPicPr>
          <p:cNvPr id="196" name="Google Shape;196;p32"/>
          <p:cNvPicPr preferRelativeResize="0"/>
          <p:nvPr/>
        </p:nvPicPr>
        <p:blipFill>
          <a:blip r:embed="rId3">
            <a:alphaModFix/>
          </a:blip>
          <a:stretch>
            <a:fillRect/>
          </a:stretch>
        </p:blipFill>
        <p:spPr>
          <a:xfrm>
            <a:off x="7900675" y="3739709"/>
            <a:ext cx="786625" cy="786625"/>
          </a:xfrm>
          <a:prstGeom prst="rect">
            <a:avLst/>
          </a:prstGeom>
          <a:noFill/>
          <a:ln>
            <a:noFill/>
          </a:ln>
        </p:spPr>
      </p:pic>
      <p:sp>
        <p:nvSpPr>
          <p:cNvPr id="197" name="Google Shape;197;p32"/>
          <p:cNvSpPr txBox="1"/>
          <p:nvPr/>
        </p:nvSpPr>
        <p:spPr>
          <a:xfrm>
            <a:off x="4643450" y="1385900"/>
            <a:ext cx="4300500" cy="31149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600" b="1">
                <a:latin typeface="Century Gothic"/>
                <a:ea typeface="Century Gothic"/>
                <a:cs typeface="Century Gothic"/>
                <a:sym typeface="Century Gothic"/>
              </a:rPr>
              <a:t>Gallery Walk Norms:</a:t>
            </a: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Please be silent for 20 minutes.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After you are done reading one story, silently return it to the front of the class and get another.</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Thoughtfully read as many of your classmates’ stories as you can, but you don’t need to race through. As long as you are reading, you are on task!</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You’ll have time to share at</a:t>
            </a:r>
            <a:endParaRPr sz="1600">
              <a:latin typeface="Century Gothic"/>
              <a:ea typeface="Century Gothic"/>
              <a:cs typeface="Century Gothic"/>
              <a:sym typeface="Century Gothic"/>
            </a:endParaRPr>
          </a:p>
          <a:p>
            <a:pPr marL="457200" lvl="0" indent="0" algn="l" rtl="0">
              <a:spcBef>
                <a:spcPts val="0"/>
              </a:spcBef>
              <a:spcAft>
                <a:spcPts val="0"/>
              </a:spcAft>
              <a:buNone/>
            </a:pPr>
            <a:r>
              <a:rPr lang="en" sz="1600">
                <a:latin typeface="Century Gothic"/>
                <a:ea typeface="Century Gothic"/>
                <a:cs typeface="Century Gothic"/>
                <a:sym typeface="Century Gothic"/>
              </a:rPr>
              <a:t>the end of class.</a:t>
            </a:r>
            <a:endParaRPr sz="1600">
              <a:latin typeface="Century Gothic"/>
              <a:ea typeface="Century Gothic"/>
              <a:cs typeface="Century Gothic"/>
              <a:sym typeface="Century Gothic"/>
            </a:endParaRPr>
          </a:p>
        </p:txBody>
      </p:sp>
      <p:pic>
        <p:nvPicPr>
          <p:cNvPr id="12" name="Google Shape;167;p29"/>
          <p:cNvPicPr preferRelativeResize="0"/>
          <p:nvPr/>
        </p:nvPicPr>
        <p:blipFill>
          <a:blip r:embed="rId4">
            <a:alphaModFix/>
          </a:blip>
          <a:stretch>
            <a:fillRect/>
          </a:stretch>
        </p:blipFill>
        <p:spPr>
          <a:xfrm>
            <a:off x="8273143" y="51696"/>
            <a:ext cx="781630" cy="10436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3"/>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celebrate one another’s stories</a:t>
            </a:r>
            <a:endParaRPr sz="3000" b="1"/>
          </a:p>
        </p:txBody>
      </p:sp>
      <p:sp>
        <p:nvSpPr>
          <p:cNvPr id="204" name="Google Shape;204;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sp>
        <p:nvSpPr>
          <p:cNvPr id="205" name="Google Shape;205;p33"/>
          <p:cNvSpPr txBox="1"/>
          <p:nvPr/>
        </p:nvSpPr>
        <p:spPr>
          <a:xfrm>
            <a:off x="628650" y="1031700"/>
            <a:ext cx="7098000" cy="35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Keeping in mind today’s learning target, </a:t>
            </a:r>
            <a:r>
              <a:rPr lang="en" sz="2000" b="1">
                <a:latin typeface="Century Gothic"/>
                <a:ea typeface="Century Gothic"/>
                <a:cs typeface="Century Gothic"/>
                <a:sym typeface="Century Gothic"/>
              </a:rPr>
              <a:t>“</a:t>
            </a:r>
            <a:r>
              <a:rPr lang="en" sz="2000" b="1">
                <a:solidFill>
                  <a:schemeClr val="dk1"/>
                </a:solidFill>
                <a:latin typeface="Century Gothic"/>
                <a:ea typeface="Century Gothic"/>
                <a:cs typeface="Century Gothic"/>
                <a:sym typeface="Century Gothic"/>
              </a:rPr>
              <a:t>I can analyze how the content, theme, images, and language in a classmate’s story give the work its enduring power,”</a:t>
            </a:r>
            <a:r>
              <a:rPr lang="en" sz="2000">
                <a:solidFill>
                  <a:schemeClr val="dk1"/>
                </a:solidFill>
                <a:latin typeface="Century Gothic"/>
                <a:ea typeface="Century Gothic"/>
                <a:cs typeface="Century Gothic"/>
                <a:sym typeface="Century Gothic"/>
              </a:rPr>
              <a:t> let’s take a few moments now to celebrate out loud with the class some of the elements of powerful stories you found in each other’s work!</a:t>
            </a:r>
            <a:endParaRPr sz="20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73143" y="51696"/>
            <a:ext cx="781630" cy="10436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5D5CC08-4D5F-43CA-A305-CC4D5DB8A1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89C3C30-2DC5-4745-8818-18FCF96B066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EABEB20-098A-41CA-9973-6C5D1C3026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TotalTime>
  <Words>2756</Words>
  <Application>Microsoft Office PowerPoint</Application>
  <PresentationFormat>On-screen Show (16:9)</PresentationFormat>
  <Paragraphs>247</Paragraphs>
  <Slides>13</Slides>
  <Notes>12</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Simple Light</vt:lpstr>
      <vt:lpstr>Office Theme</vt:lpstr>
      <vt:lpstr>PowerPoint Presentation</vt:lpstr>
      <vt:lpstr>PowerPoint Presentation</vt:lpstr>
      <vt:lpstr>PowerPoint Presentation</vt:lpstr>
      <vt:lpstr>Grade 7: Module 3:  Unit 3: Lesson 12</vt:lpstr>
      <vt:lpstr>PowerPoint Presentation</vt:lpstr>
      <vt:lpstr>Let’s look over our children’s books</vt:lpstr>
      <vt:lpstr>Let’s review our learning target</vt:lpstr>
      <vt:lpstr>Let’s use the Gallery Walk protocol to read stories</vt:lpstr>
      <vt:lpstr>Let’s celebrate one another’s stories</vt:lpstr>
      <vt:lpstr>Let’s reflect on our work with powerful stories</vt:lpstr>
      <vt:lpstr>Homework</vt:lpstr>
      <vt:lpstr>Small Group Block</vt:lpstr>
      <vt:lpstr>Frederick Douglass: Last Day  of  Slavery, by William Miller and illustrated by Cedric Lucas, 1995.   Permission has been arranged with LEE &amp; LOW BOOKS INC., 95 Madison Ave., New York, NY 10016.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2019-03-25T19:18:58Z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