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s/slide1.xml" ContentType="application/vnd.openxmlformats-officedocument.presentationml.slide+xml"/>
  <Override PartName="/ppt/slides/slide21.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Masters/slideMaster2.xml" ContentType="application/vnd.openxmlformats-officedocument.presentationml.slideMaster+xml"/>
  <Override PartName="/ppt/notesSlides/notesSlide20.xml" ContentType="application/vnd.openxmlformats-officedocument.presentationml.notesSlide+xml"/>
  <Override PartName="/ppt/slideMasters/slideMaster1.xml" ContentType="application/vnd.openxmlformats-officedocument.presentationml.slideMaster+xml"/>
  <Override PartName="/ppt/notesSlides/notesSlide19.xml" ContentType="application/vnd.openxmlformats-officedocument.presentationml.notesSlide+xml"/>
  <Override PartName="/ppt/notesSlides/notesSlide21.xml" ContentType="application/vnd.openxmlformats-officedocument.presentationml.notesSlide+xml"/>
  <Override PartName="/ppt/notesSlides/notesSlide18.xml" ContentType="application/vnd.openxmlformats-officedocument.presentationml.notesSlide+xml"/>
  <Override PartName="/ppt/slideLayouts/slideLayout11.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10.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Layouts/slideLayout23.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3.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Layouts/slideLayout1.xml" ContentType="application/vnd.openxmlformats-officedocument.presentationml.slideLayout+xml"/>
  <Override PartName="/ppt/notesSlides/notesSlide14.xml" ContentType="application/vnd.openxmlformats-officedocument.presentationml.notesSlide+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3.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FDDDEA8-A055-4FE6-AF34-3F64E108C764}">
  <a:tblStyle styleId="{CFDDDEA8-A055-4FE6-AF34-3F64E108C76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34" autoAdjust="0"/>
  </p:normalViewPr>
  <p:slideViewPr>
    <p:cSldViewPr snapToGrid="0">
      <p:cViewPr varScale="1">
        <p:scale>
          <a:sx n="88" d="100"/>
          <a:sy n="88" d="100"/>
        </p:scale>
        <p:origin x="792"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customXml" Target="../customXml/item3.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18556595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are introduced to the consonant-le syllable type.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important understanding is that every syllable has a vowel sound. Echo this as needed throughout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refer to the </a:t>
            </a:r>
            <a:r>
              <a:rPr lang="en" sz="1200" b="1" dirty="0">
                <a:solidFill>
                  <a:schemeClr val="dk1"/>
                </a:solidFill>
                <a:latin typeface="Calibri"/>
                <a:ea typeface="Calibri"/>
                <a:cs typeface="Calibri"/>
                <a:sym typeface="Calibri"/>
              </a:rPr>
              <a:t>Syllabication Guidance</a:t>
            </a:r>
            <a:r>
              <a:rPr lang="en" sz="1200" dirty="0">
                <a:solidFill>
                  <a:schemeClr val="dk1"/>
                </a:solidFill>
                <a:latin typeface="Calibri"/>
                <a:ea typeface="Calibri"/>
                <a:cs typeface="Calibri"/>
                <a:sym typeface="Calibri"/>
              </a:rPr>
              <a:t> document found in the </a:t>
            </a:r>
            <a:r>
              <a:rPr lang="en" sz="1200" b="1" dirty="0">
                <a:solidFill>
                  <a:schemeClr val="dk1"/>
                </a:solidFill>
                <a:latin typeface="Calibri"/>
                <a:ea typeface="Calibri"/>
                <a:cs typeface="Calibri"/>
                <a:sym typeface="Calibri"/>
              </a:rPr>
              <a:t>K-2 Skills Resource Manual</a:t>
            </a:r>
            <a:r>
              <a:rPr lang="en" sz="1200" dirty="0">
                <a:solidFill>
                  <a:schemeClr val="dk1"/>
                </a:solidFill>
                <a:latin typeface="Calibri"/>
                <a:ea typeface="Calibri"/>
                <a:cs typeface="Calibri"/>
                <a:sym typeface="Calibri"/>
              </a:rPr>
              <a:t>, pages 27-29.</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90812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503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The target gives them the clue that there will be some words with the newly introduced syllable pattern, C-le.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take a closer look to group words.”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34864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46f74a32e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46f74a32e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6-8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Pictures are included for some of the possibly less familiar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aloud words with C-le endings in random order: “buckle,” “sprinkle,” “struggle,” “jungle,” “little,” “turtle,”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“middle,” “handle,” “bubble,” “paddle,” ”castle,” “dimple”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each word in a sentence: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“buckle - Does your belt have a buckle?”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“sprinkle - She likes sprinkles on her cupcake.”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“struggle - I struggle with carrying something heavy.”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“jungle - Tigers live in the jungle.”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“little - I would like a little bit of cream, please.”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“turtle - I see a turtle in the water. ”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“middle - He sat in the middle of the sofa.”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“handle - Be careful how you handle that hot cup.”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“bubble - I popped the soap bubble.”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“paddle - We used the paddles to row the boat.”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”castle - The prince lived in a castle.”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“dimple - A dimple is a small indentation. Golf balls have a lot of dimples.”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read these words to yourself and think about how you could group these words together in ways they are similar.”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words silently and notice similar patterns, and decide how they would group words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“Share with your elbow partner what you noticed and how you will could group any of the words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share what they noticed about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all have an /əl/ ending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“And what letters make the /əl/ sound in these words? (“</a:t>
            </a:r>
            <a:r>
              <a:rPr lang="en" sz="1200" b="0" dirty="0">
                <a:solidFill>
                  <a:schemeClr val="dk1"/>
                </a:solidFill>
                <a:latin typeface="Calibri"/>
                <a:ea typeface="Calibri"/>
                <a:cs typeface="Calibri"/>
                <a:sym typeface="Calibri"/>
              </a:rPr>
              <a:t>-le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all of these words end in the /əl/ sound made by the letters ‘-le.’ This is a new syllable type that is only at the end of words. It will always be at the end of words with more than one syllable.”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syllables do these words have?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two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“Hmm…that makes me wonder about the first syllable in these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consonants come before the ‘-le’ ending in these words?</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Who would like to share your count of how many consonants come before ‘-le’ ending and after the vowel sound?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share how many consonants they count. (</a:t>
            </a:r>
            <a:r>
              <a:rPr lang="en" sz="1200" b="0" dirty="0">
                <a:solidFill>
                  <a:schemeClr val="dk1"/>
                </a:solidFill>
                <a:latin typeface="Calibri"/>
                <a:ea typeface="Calibri"/>
                <a:cs typeface="Calibri"/>
                <a:sym typeface="Calibri"/>
              </a:rPr>
              <a:t>All words have two consonants in them, but some of them have two of the same consonant in a row, some of them have “r” as the consonant plus another consonant, and some of them have two different consonants you can easily hear that aren’t “r.”)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“It looks like we have three groups of words: Some words have a double consonant in the middle, like bubble, some words have consonant ‘r’ and another consonant, like turtle, and some have two different consonants that aren’t ‘r,’ like jungle.”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we notice about the first syllable of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have a closed syllable sound made up by a short vowel or r-controlled vowel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So, many different consonants can be used in to make C-le endings.”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consonants do you notice?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(“-kle,” “-gle,” “-dle,” “-ble,” “-ple”)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‘-kle,’ ‘-gle,’ ‘-dle,’ ‘-ble,’ and ‘-ple’ are all C-le endings. As we read more C-le ending words, see whether this list gets bigger.”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Say: “WOW! Words DO Rule! We have discovered a new syllable type that ends many two- syllable words. I will read a word, and you will think about what we have learned as you write the word on your board. Remember, listen for a closed syllable or r-controlled syllable first, ending with a C-le syllable. This will help you spell the word correctly.”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whiteboards, white oard markers, and whiteboard erasers as per classroom routine.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 as students think and write on their whiteboard: </a:t>
            </a:r>
            <a:r>
              <a:rPr lang="en" sz="1200" i="0" dirty="0">
                <a:solidFill>
                  <a:schemeClr val="dk1"/>
                </a:solidFill>
                <a:latin typeface="Calibri"/>
                <a:ea typeface="Calibri"/>
                <a:cs typeface="Calibri"/>
                <a:sym typeface="Calibri"/>
              </a:rPr>
              <a:t>“scribble - The child made scribbles on the paper.”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word on the board as students check and correct their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‘b’s’ did you use to spell this word?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Two because the first syllable is closed, which means the “b” consonant needs to protect the short vowel sound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remaining words: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dirty="0">
                <a:solidFill>
                  <a:schemeClr val="dk1"/>
                </a:solidFill>
                <a:latin typeface="Calibri"/>
                <a:ea typeface="Calibri"/>
                <a:cs typeface="Calibri"/>
                <a:sym typeface="Calibri"/>
              </a:rPr>
              <a:t>“sample - May I try a sample of the cheese before I buy it?”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dirty="0">
                <a:solidFill>
                  <a:schemeClr val="dk1"/>
                </a:solidFill>
                <a:latin typeface="Calibri"/>
                <a:ea typeface="Calibri"/>
                <a:cs typeface="Calibri"/>
                <a:sym typeface="Calibri"/>
              </a:rPr>
              <a:t>“bundle - Can you make a bundle of 10?”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dirty="0">
                <a:solidFill>
                  <a:schemeClr val="dk1"/>
                </a:solidFill>
                <a:latin typeface="Calibri"/>
                <a:ea typeface="Calibri"/>
                <a:cs typeface="Calibri"/>
                <a:sym typeface="Calibri"/>
              </a:rPr>
              <a:t>“raffle - I won a cake in a raffle.”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dirty="0">
                <a:solidFill>
                  <a:schemeClr val="dk1"/>
                </a:solidFill>
                <a:latin typeface="Calibri"/>
                <a:ea typeface="Calibri"/>
                <a:cs typeface="Calibri"/>
                <a:sym typeface="Calibri"/>
              </a:rPr>
              <a:t>“circle - Draw a circle around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0" dirty="0">
                <a:solidFill>
                  <a:schemeClr val="dk1"/>
                </a:solidFill>
                <a:latin typeface="Calibri"/>
                <a:ea typeface="Calibri"/>
                <a:cs typeface="Calibri"/>
                <a:sym typeface="Calibri"/>
              </a:rPr>
              <a:t> “We will learn more words with the C-le ending syllable. Knowing these spellings will help us continue to be better readers and writers.”</a:t>
            </a:r>
            <a:endParaRPr sz="1200" i="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correct sound for first syllable of each word with a C-le ending.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may be unfamiliar with the word “multisyllabic,” consider unpacking the word to support understanding.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supporting students to segment words into syllables orally first and then spell each syllable.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 “</a:t>
            </a:r>
            <a:r>
              <a:rPr lang="en" sz="1200" i="1" dirty="0">
                <a:solidFill>
                  <a:schemeClr val="dk1"/>
                </a:solidFill>
                <a:latin typeface="Calibri"/>
                <a:ea typeface="Calibri"/>
                <a:cs typeface="Calibri"/>
                <a:sym typeface="Calibri"/>
              </a:rPr>
              <a:t>scribble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first syllable you hear</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scrib</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syllable type is that</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closed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write the first syllable. Ask:</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second syllable you hear</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syllable type is that</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write the second syllable.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5486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6d9d9458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46d9d9458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slide for teacher reference. It is an option to show to students finished chart after they are finished to check work.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Action: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chart for students to review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correct syllable type of the first syllable of each two-syllable word.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a copy of chart for students </a:t>
            </a:r>
            <a:r>
              <a:rPr lang="en" sz="1200">
                <a:solidFill>
                  <a:schemeClr val="dk1"/>
                </a:solidFill>
                <a:latin typeface="Calibri"/>
                <a:ea typeface="Calibri"/>
                <a:cs typeface="Calibri"/>
                <a:sym typeface="Calibri"/>
              </a:rPr>
              <a:t>to </a:t>
            </a:r>
            <a:r>
              <a:rPr lang="en" sz="1200" smtClean="0">
                <a:solidFill>
                  <a:schemeClr val="dk1"/>
                </a:solidFill>
                <a:latin typeface="Calibri"/>
                <a:ea typeface="Calibri"/>
                <a:cs typeface="Calibri"/>
                <a:sym typeface="Calibri"/>
              </a:rPr>
              <a:t>follow along.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46313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endParaRPr sz="1200" dirty="0">
              <a:solidFill>
                <a:schemeClr val="dk1"/>
              </a:solidFill>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see someone _____, I’ll make sure to _____.”</a:t>
            </a:r>
            <a:endParaRPr sz="1200" dirty="0">
              <a:solidFill>
                <a:schemeClr val="dk1"/>
              </a:solidFill>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someone asks me to _____, I’ll _____.”</a:t>
            </a:r>
            <a:endParaRPr sz="1200" dirty="0">
              <a:solidFill>
                <a:schemeClr val="dk1"/>
              </a:solidFill>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I have a question about or need help with _____, I’ll _____.”</a:t>
            </a:r>
            <a:endParaRPr sz="1200" dirty="0">
              <a:solidFill>
                <a:schemeClr val="dk1"/>
              </a:solidFill>
              <a:latin typeface="Calibri"/>
              <a:ea typeface="Calibri"/>
              <a:cs typeface="Calibri"/>
              <a:sym typeface="Calibri"/>
            </a:endParaRPr>
          </a:p>
        </p:txBody>
      </p:sp>
      <p:sp>
        <p:nvSpPr>
          <p:cNvPr id="241" name="Google Shape;241;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42" name="Google Shape;242;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21645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07705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81797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53a9e38a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453a9e38a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Varies by activity.</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Have students use paper and pencil if i</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 would be beneficial for students to show or “turn in” partner work. Consider rotating this choice, so some students use whiteboards and others have a paper “exit ticket.”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Words Rule words (projected or posted or copy provided); whiteboards, whiteboard markers and erasers or paper and pencils.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Builder: </a:t>
            </a:r>
            <a:r>
              <a:rPr lang="en" sz="1200" b="0" dirty="0">
                <a:solidFill>
                  <a:schemeClr val="dk1"/>
                </a:solidFill>
                <a:latin typeface="Calibri"/>
                <a:ea typeface="Calibri"/>
                <a:cs typeface="Calibri"/>
                <a:sym typeface="Calibri"/>
              </a:rPr>
              <a:t>Sentence Builder sentences, word list (projected or posted or copy provided); whiteboards, whiteboard markers </a:t>
            </a:r>
            <a:r>
              <a:rPr lang="en" sz="1200" dirty="0">
                <a:solidFill>
                  <a:schemeClr val="dk1"/>
                </a:solidFill>
                <a:latin typeface="Calibri"/>
                <a:ea typeface="Calibri"/>
                <a:cs typeface="Calibri"/>
                <a:sym typeface="Calibri"/>
              </a:rPr>
              <a:t>and </a:t>
            </a:r>
            <a:r>
              <a:rPr lang="en" sz="1200" b="0" dirty="0">
                <a:solidFill>
                  <a:schemeClr val="dk1"/>
                </a:solidFill>
                <a:latin typeface="Calibri"/>
                <a:ea typeface="Calibri"/>
                <a:cs typeface="Calibri"/>
                <a:sym typeface="Calibri"/>
              </a:rPr>
              <a:t>erasers or paper and pencils.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or student pair of </a:t>
            </a:r>
            <a:r>
              <a:rPr lang="en" sz="1200" b="0" dirty="0">
                <a:solidFill>
                  <a:schemeClr val="dk1"/>
                </a:solidFill>
                <a:latin typeface="Calibri"/>
                <a:ea typeface="Calibri"/>
                <a:cs typeface="Calibri"/>
                <a:sym typeface="Calibri"/>
              </a:rPr>
              <a:t>“Too Many Options!” decodable tex</a:t>
            </a:r>
            <a:r>
              <a:rPr lang="en-US" sz="1200" b="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 from Cycle 12; </a:t>
            </a:r>
            <a:r>
              <a:rPr lang="en" sz="1200" b="0" dirty="0">
                <a:solidFill>
                  <a:schemeClr val="dk1"/>
                </a:solidFill>
                <a:latin typeface="Calibri"/>
                <a:ea typeface="Calibri"/>
                <a:cs typeface="Calibri"/>
                <a:sym typeface="Calibri"/>
              </a:rPr>
              <a:t>Rules of Fluency cards, Reader’s Toolbox</a:t>
            </a:r>
            <a:r>
              <a:rPr lang="en" sz="1200" dirty="0">
                <a:solidFill>
                  <a:schemeClr val="dk1"/>
                </a:solidFill>
                <a:latin typeface="Calibri"/>
                <a:ea typeface="Calibri"/>
                <a:cs typeface="Calibri"/>
                <a:sym typeface="Calibri"/>
              </a:rPr>
              <a:t>, anchor chart,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different decodable text if “Too Many Options!” is not available to copy or post/project for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Introduce Reader’s Toolbox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groups closely and work with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Prompt/Encourage students to refer to the Reader’s Toolbox as needed to read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4864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41392825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441392825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Words Rule and Sentence Builder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dirty="0">
              <a:highlight>
                <a:srgbClr val="FFFF00"/>
              </a:highlight>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109790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a9ce6fa3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4a9ce6fa3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following template to teach small group of students how to complete the Reader’s Toolbox routine.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Choose a strategy to model from the Reader’s Toolbox and model aloud what it sounds like to monitor yourself while reading. Use visual cues or other strategies suggested in lesson.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using strategies to read fluently.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a goal setting sheet for students to use to monitor strategies chosen.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8593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Syllable Sleuth Word List (copied or posted on board or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Word Cards (copied and cut out; or word list copied or posted on board or slide)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T 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Cycle 13 Assessment (Optional)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(one per pair of students) or paper and pencils.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partners.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65734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a76f5e9a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4a76f5e9a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17 </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Tree>
    <p:extLst>
      <p:ext uri="{BB962C8B-B14F-4D97-AF65-F5344CB8AC3E}">
        <p14:creationId xmlns:p14="http://schemas.microsoft.com/office/powerpoint/2010/main" val="33211582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4a9ce6fa3f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4a9ce6fa3f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see slide 17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successfully using visual cues, model other strategies listed in Reader’s Toolbox routine above.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strategy chosen for students when reading independently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5827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Module 3, Cycle 13 Overview located in the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pages 8-16.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Independent and Small Group Work guidance in the </a:t>
            </a:r>
            <a:r>
              <a:rPr lang="en" sz="1200" b="1" dirty="0">
                <a:solidFill>
                  <a:schemeClr val="dk1"/>
                </a:solidFill>
                <a:latin typeface="Calibri"/>
                <a:ea typeface="Calibri"/>
                <a:cs typeface="Calibri"/>
                <a:sym typeface="Calibri"/>
              </a:rPr>
              <a:t>Skills Block Resource Manual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47683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modules in the Grade 1 curriculum and the first two modules of second grade, students worked with five syllable types (i.e., written patterns representing a vowel sound). These include closed (CVC), open (CV), magic “e” (CVCe), r-controlled, and vowel teams (CVVC, CVV). In this lesson, students are introduced to the sixth syllable type: C-le.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and writing multisyllabic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Unfamiliar, newly introduced sixth syllable type: C-le.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Nonsense words are included in the lesson, which push students to only decode and not just remember the word.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count the number of syllables by identifying the vowel sounds in the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and identify the syllable types in order to decode it.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which spelling pattern to use when writing words with a C-le ending syllable.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multisyllabic, similar, syllable (L)</a:t>
            </a:r>
            <a:endParaRPr sz="1200" dirty="0">
              <a:latin typeface="Calibri"/>
              <a:ea typeface="Calibri"/>
              <a:cs typeface="Calibri"/>
              <a:sym typeface="Calibri"/>
            </a:endParaRPr>
          </a:p>
        </p:txBody>
      </p:sp>
    </p:spTree>
    <p:extLst>
      <p:ext uri="{BB962C8B-B14F-4D97-AF65-F5344CB8AC3E}">
        <p14:creationId xmlns:p14="http://schemas.microsoft.com/office/powerpoint/2010/main" val="40064153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“I’ve Been Working on the Railroad.”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“break words apart by their syllables and put them back together.”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2669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take a word and break it into parts so that we can easily read them.”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7666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“It’</a:t>
            </a:r>
            <a:r>
              <a:rPr lang="en" sz="1200" i="1" dirty="0">
                <a:solidFill>
                  <a:schemeClr val="dk1"/>
                </a:solidFill>
                <a:latin typeface="Calibri"/>
                <a:ea typeface="Calibri"/>
                <a:cs typeface="Calibri"/>
                <a:sym typeface="Calibri"/>
              </a:rPr>
              <a:t>s </a:t>
            </a:r>
            <a:r>
              <a:rPr lang="en" sz="1200" i="0" dirty="0">
                <a:solidFill>
                  <a:schemeClr val="dk1"/>
                </a:solidFill>
                <a:latin typeface="Calibri"/>
                <a:ea typeface="Calibri"/>
                <a:cs typeface="Calibri"/>
                <a:sym typeface="Calibri"/>
              </a:rPr>
              <a:t>time to be Syllable Sleuths. We are going to find some clues to help us figure out how to break longer words into parts so we can read them. Let’s start with a new word.”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on an index card or sentence strip the word (or project slide): </a:t>
            </a:r>
            <a:r>
              <a:rPr lang="en" sz="1200" b="1" i="0" dirty="0">
                <a:solidFill>
                  <a:schemeClr val="dk1"/>
                </a:solidFill>
                <a:latin typeface="Calibri"/>
                <a:ea typeface="Calibri"/>
                <a:cs typeface="Calibri"/>
                <a:sym typeface="Calibri"/>
              </a:rPr>
              <a:t>“gobble.”</a:t>
            </a:r>
            <a:endParaRPr sz="1200" b="1"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the Syllable Sleuth instructional practice aloud. Say: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"Look for the vowels and put a dot below each.” (</a:t>
            </a:r>
            <a:r>
              <a:rPr lang="en-US" sz="1200" i="0" dirty="0">
                <a:solidFill>
                  <a:schemeClr val="dk1"/>
                </a:solidFill>
                <a:latin typeface="Calibri"/>
                <a:ea typeface="Calibri"/>
                <a:cs typeface="Calibri"/>
                <a:sym typeface="Calibri"/>
              </a:rPr>
              <a:t>V</a:t>
            </a:r>
            <a:r>
              <a:rPr lang="en" sz="1200" i="0" dirty="0">
                <a:solidFill>
                  <a:schemeClr val="dk1"/>
                </a:solidFill>
                <a:latin typeface="Calibri"/>
                <a:ea typeface="Calibri"/>
                <a:cs typeface="Calibri"/>
                <a:sym typeface="Calibri"/>
              </a:rPr>
              <a:t>owels are also in bold on slide.)</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"Look for two consonants in a row after the first vowel and divide the word.”</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"Divide the word just before the ‘-ble.’”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first syllable (or click slide for underline) and ask: “</a:t>
            </a:r>
            <a:r>
              <a:rPr lang="en" sz="1200" i="1" dirty="0">
                <a:solidFill>
                  <a:schemeClr val="dk1"/>
                </a:solidFill>
                <a:latin typeface="Calibri"/>
                <a:ea typeface="Calibri"/>
                <a:cs typeface="Calibri"/>
                <a:sym typeface="Calibri"/>
              </a:rPr>
              <a:t>What vowel sound do we hear in this first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(/o/</a:t>
            </a:r>
            <a:r>
              <a:rPr lang="en" sz="1200"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“So how do we pronounce this first syllable?” </a:t>
            </a:r>
            <a:r>
              <a:rPr lang="en" sz="1200" b="0" i="0" dirty="0">
                <a:solidFill>
                  <a:schemeClr val="dk1"/>
                </a:solidFill>
                <a:latin typeface="Calibri"/>
                <a:ea typeface="Calibri"/>
                <a:cs typeface="Calibri"/>
                <a:sym typeface="Calibri"/>
              </a:rPr>
              <a:t>(“gob”)</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we know this vowel sound is /o/ and not /ō/?” </a:t>
            </a:r>
            <a:r>
              <a:rPr lang="en" sz="1200" b="0" i="0" dirty="0">
                <a:solidFill>
                  <a:schemeClr val="dk1"/>
                </a:solidFill>
                <a:latin typeface="Calibri"/>
                <a:ea typeface="Calibri"/>
                <a:cs typeface="Calibri"/>
                <a:sym typeface="Calibri"/>
              </a:rPr>
              <a:t>(It is a closed syllable.)</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second syllable (underline on slide) and ask: “</a:t>
            </a:r>
            <a:r>
              <a:rPr lang="en" sz="1200" i="1" dirty="0">
                <a:solidFill>
                  <a:schemeClr val="dk1"/>
                </a:solidFill>
                <a:latin typeface="Calibri"/>
                <a:ea typeface="Calibri"/>
                <a:cs typeface="Calibri"/>
                <a:sym typeface="Calibri"/>
              </a:rPr>
              <a:t>What is this second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this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(consonant plus “le” ending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sound does the second syllable make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(/bəl/)</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That’s right. So how would we read this word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(“gobble”)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9717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241addc1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4241addc1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Remember, a sleuth is a detective. When you’re a syllable sleuth, your job is to search for the clues that let you know you have found a syllable. As a syllable sleuth, you will look for vowel sounds to see how to divide the words into syllables to read them. Today, all of the words will have the same C-le ending. It is called a ‘stable final syllable’ because it’s always at the end of the word.”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Syllable Sleuth Word List on board or show list on slide (</a:t>
            </a:r>
            <a:r>
              <a:rPr lang="en-US" sz="1200" dirty="0">
                <a:solidFill>
                  <a:schemeClr val="dk1"/>
                </a:solidFill>
                <a:latin typeface="Calibri"/>
                <a:ea typeface="Calibri"/>
                <a:cs typeface="Calibri"/>
                <a:sym typeface="Calibri"/>
              </a:rPr>
              <a:t>o</a:t>
            </a:r>
            <a:r>
              <a:rPr lang="en" sz="1200" dirty="0">
                <a:solidFill>
                  <a:schemeClr val="dk1"/>
                </a:solidFill>
                <a:latin typeface="Calibri"/>
                <a:ea typeface="Calibri"/>
                <a:cs typeface="Calibri"/>
                <a:sym typeface="Calibri"/>
              </a:rPr>
              <a:t>r copy and distribute </a:t>
            </a:r>
            <a:r>
              <a:rPr lang="en" sz="1200" b="0" dirty="0">
                <a:solidFill>
                  <a:schemeClr val="dk1"/>
                </a:solidFill>
                <a:latin typeface="Calibri"/>
                <a:ea typeface="Calibri"/>
                <a:cs typeface="Calibri"/>
                <a:sym typeface="Calibri"/>
              </a:rPr>
              <a:t>Syllable Sleuth Word List</a:t>
            </a:r>
            <a:r>
              <a:rPr lang="en" sz="1200" dirty="0">
                <a:solidFill>
                  <a:schemeClr val="dk1"/>
                </a:solidFill>
                <a:latin typeface="Calibri"/>
                <a:ea typeface="Calibri"/>
                <a:cs typeface="Calibri"/>
                <a:sym typeface="Calibri"/>
              </a:rPr>
              <a:t> in a transparent sleeve, one per pair of students and a clipboard if not working at desk or table), whiteboards (if working from posted word list rather than paper copy) or paper, whiteboard markers or pencils and whiteboard erasers or pencil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a partner to segment each word into syllables and decode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syllables to read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decoding words with C-le syllable pattern.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dividing syllable by starting at the end and counting back three letters and then dividing the word. Students can remember this with the rhyme “‘-le’ count back three.”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annotating the letters in a vowel team by placing a dot under each and drawing a straight line between the dots. This can serve as a visual, reinforcing the fact that while there are two vowels, they make just one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Step 9 can be done in a variety of ways, including: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apply Syllable Sleuth steps to one word at a time. After each word, the teacher models the division and decoding and students check their work.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 through the list independently or with partners. After a set period of time, the teacher models the division and decoding of each word while students check their 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4166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2c6b47cd1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2c6b47cd1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two nonsense words included in the word list.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and a sentence, so students can hear the word in context. Then, ask for a student volunteer to share another sentence.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Fumble: The football player dropped and fumbled the ball.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962970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196350" y="33651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1: Cycle 13: Lesson 61</a:t>
            </a:r>
            <a:endParaRPr sz="2800" dirty="0"/>
          </a:p>
          <a:p>
            <a:pPr marL="0" lvl="0" indent="0" algn="l" rtl="0">
              <a:lnSpc>
                <a:spcPct val="90000"/>
              </a:lnSpc>
              <a:spcBef>
                <a:spcPts val="0"/>
              </a:spcBef>
              <a:spcAft>
                <a:spcPts val="0"/>
              </a:spcAft>
              <a:buClr>
                <a:schemeClr val="dk1"/>
              </a:buClr>
              <a:buSzPts val="1100"/>
              <a:buFont typeface="Arial"/>
              <a:buNone/>
            </a:pPr>
            <a:r>
              <a:rPr lang="en" sz="2000" b="1" dirty="0"/>
              <a:t>Teacher slide, before teaching.</a:t>
            </a:r>
            <a:endParaRPr sz="2000" dirty="0"/>
          </a:p>
        </p:txBody>
      </p:sp>
      <p:sp>
        <p:nvSpPr>
          <p:cNvPr id="140" name="Google Shape;140;p26"/>
          <p:cNvSpPr txBox="1">
            <a:spLocks noGrp="1"/>
          </p:cNvSpPr>
          <p:nvPr>
            <p:ph type="body" idx="1"/>
          </p:nvPr>
        </p:nvSpPr>
        <p:spPr>
          <a:xfrm>
            <a:off x="196350" y="1170946"/>
            <a:ext cx="8520600" cy="2966507"/>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200" dirty="0"/>
              <a:t>Students are introduced to the consonant-le syllable type in this lesson. Students will analyze, read, and write two-syllable words with C-le ending syllable pattern with two instructional practices in this lesson: Syllable Sleuth and Words Rule.</a:t>
            </a:r>
          </a:p>
          <a:p>
            <a:pPr marL="0" lvl="0" indent="0" algn="l" rtl="0">
              <a:lnSpc>
                <a:spcPct val="70000"/>
              </a:lnSpc>
              <a:spcBef>
                <a:spcPts val="800"/>
              </a:spcBef>
              <a:spcAft>
                <a:spcPts val="0"/>
              </a:spcAft>
              <a:buClr>
                <a:schemeClr val="dk1"/>
              </a:buClr>
              <a:buSzPts val="1100"/>
              <a:buFont typeface="Arial"/>
              <a:buNone/>
            </a:pPr>
            <a:endParaRPr sz="2200" dirty="0"/>
          </a:p>
          <a:p>
            <a:pPr marL="0" lvl="0" indent="0" algn="l" rtl="0">
              <a:lnSpc>
                <a:spcPct val="70000"/>
              </a:lnSpc>
              <a:spcBef>
                <a:spcPts val="800"/>
              </a:spcBef>
              <a:spcAft>
                <a:spcPts val="0"/>
              </a:spcAft>
              <a:buClr>
                <a:schemeClr val="dk1"/>
              </a:buClr>
              <a:buSzPts val="1100"/>
              <a:buFont typeface="Arial"/>
              <a:buNone/>
            </a:pPr>
            <a:r>
              <a:rPr lang="en" sz="2200" b="1" dirty="0">
                <a:solidFill>
                  <a:schemeClr val="dk1"/>
                </a:solidFill>
              </a:rPr>
              <a:t>Be sure that students pay careful attention to:</a:t>
            </a:r>
            <a:endParaRPr sz="2200" b="1" dirty="0">
              <a:solidFill>
                <a:schemeClr val="dk1"/>
              </a:solidFill>
            </a:endParaRPr>
          </a:p>
          <a:p>
            <a:pPr marL="457200" lvl="0" indent="-355600" algn="l" rtl="0">
              <a:spcBef>
                <a:spcPts val="800"/>
              </a:spcBef>
              <a:spcAft>
                <a:spcPts val="0"/>
              </a:spcAft>
              <a:buClr>
                <a:schemeClr val="dk1"/>
              </a:buClr>
              <a:buSzPts val="2000"/>
              <a:buChar char="•"/>
            </a:pPr>
            <a:r>
              <a:rPr lang="en" sz="2200" dirty="0"/>
              <a:t>Familiar spelling patterns and syllable types in words</a:t>
            </a:r>
            <a:endParaRPr sz="2200" dirty="0"/>
          </a:p>
          <a:p>
            <a:pPr marL="457200" lvl="0" indent="-355600" algn="l" rtl="0">
              <a:spcBef>
                <a:spcPts val="800"/>
              </a:spcBef>
              <a:spcAft>
                <a:spcPts val="0"/>
              </a:spcAft>
              <a:buClr>
                <a:schemeClr val="dk1"/>
              </a:buClr>
              <a:buSzPts val="2000"/>
              <a:buChar char="•"/>
            </a:pPr>
            <a:r>
              <a:rPr lang="en" sz="2200" dirty="0"/>
              <a:t>Unfamiliar, newly introduced consonant-le syllable type spelling pattern</a:t>
            </a:r>
            <a:endParaRPr sz="2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5"/>
          <p:cNvSpPr txBox="1">
            <a:spLocks noGrp="1"/>
          </p:cNvSpPr>
          <p:nvPr>
            <p:ph type="title"/>
          </p:nvPr>
        </p:nvSpPr>
        <p:spPr>
          <a:xfrm>
            <a:off x="311700" y="26125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Transition Song</a:t>
            </a:r>
            <a:endParaRPr dirty="0"/>
          </a:p>
        </p:txBody>
      </p:sp>
      <p:sp>
        <p:nvSpPr>
          <p:cNvPr id="207" name="Google Shape;207;p35"/>
          <p:cNvSpPr txBox="1">
            <a:spLocks noGrp="1"/>
          </p:cNvSpPr>
          <p:nvPr>
            <p:ph type="body" idx="1"/>
          </p:nvPr>
        </p:nvSpPr>
        <p:spPr>
          <a:xfrm>
            <a:off x="311700" y="966300"/>
            <a:ext cx="8520600" cy="3540386"/>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400" b="1" dirty="0">
                <a:solidFill>
                  <a:srgbClr val="FF0000"/>
                </a:solidFill>
              </a:rPr>
              <a:t>Teacher: </a:t>
            </a:r>
            <a:r>
              <a:rPr lang="en" sz="2400" dirty="0">
                <a:solidFill>
                  <a:srgbClr val="FF0000"/>
                </a:solidFill>
              </a:rPr>
              <a:t>“Can you take a closer look, a closer look, a closer look? Can you take a closer look at some words today?”</a:t>
            </a:r>
            <a:endParaRPr sz="2400" dirty="0">
              <a:solidFill>
                <a:srgbClr val="FF0000"/>
              </a:solidFill>
            </a:endParaRPr>
          </a:p>
          <a:p>
            <a:pPr marL="0" lvl="0" indent="0" algn="ctr" rtl="0">
              <a:lnSpc>
                <a:spcPct val="150000"/>
              </a:lnSpc>
              <a:spcBef>
                <a:spcPts val="800"/>
              </a:spcBef>
              <a:spcAft>
                <a:spcPts val="0"/>
              </a:spcAft>
              <a:buNone/>
            </a:pPr>
            <a:r>
              <a:rPr lang="en" sz="2400" b="1" dirty="0">
                <a:solidFill>
                  <a:srgbClr val="FF0000"/>
                </a:solidFill>
              </a:rPr>
              <a:t>Students: </a:t>
            </a:r>
            <a:r>
              <a:rPr lang="en" sz="2400" dirty="0">
                <a:solidFill>
                  <a:srgbClr val="FF0000"/>
                </a:solidFill>
              </a:rPr>
              <a:t>“Yes, we’ll take a closer look, a closer look, </a:t>
            </a:r>
            <a:r>
              <a:rPr lang="en-US" sz="2400" dirty="0">
                <a:solidFill>
                  <a:srgbClr val="FF0000"/>
                </a:solidFill>
              </a:rPr>
              <a:t>a closer look</a:t>
            </a:r>
            <a:r>
              <a:rPr lang="en" sz="2400" dirty="0">
                <a:solidFill>
                  <a:srgbClr val="FF0000"/>
                </a:solidFill>
              </a:rPr>
              <a:t>.  Yes, we’ll take a closer look to group the words today.”</a:t>
            </a:r>
            <a:endParaRPr sz="2400"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213" name="Google Shape;213;p36"/>
          <p:cNvSpPr txBox="1">
            <a:spLocks noGrp="1"/>
          </p:cNvSpPr>
          <p:nvPr>
            <p:ph type="body" idx="1"/>
          </p:nvPr>
        </p:nvSpPr>
        <p:spPr>
          <a:xfrm>
            <a:off x="201325" y="640950"/>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700"/>
              </a:spcBef>
              <a:spcAft>
                <a:spcPts val="0"/>
              </a:spcAft>
              <a:buNone/>
            </a:pPr>
            <a:endParaRPr sz="2400" dirty="0"/>
          </a:p>
          <a:p>
            <a:pPr marL="457200" lvl="0" indent="-381000" algn="l" rtl="0">
              <a:lnSpc>
                <a:spcPct val="150000"/>
              </a:lnSpc>
              <a:spcBef>
                <a:spcPts val="1700"/>
              </a:spcBef>
              <a:spcAft>
                <a:spcPts val="0"/>
              </a:spcAft>
              <a:buSzPts val="2400"/>
              <a:buChar char="•"/>
            </a:pPr>
            <a:r>
              <a:rPr lang="en" sz="2400" dirty="0"/>
              <a:t>I can correctly read, write, and group words with the syllable C-le spelling pattern.</a:t>
            </a:r>
            <a:endParaRPr sz="2400" dirty="0"/>
          </a:p>
          <a:p>
            <a:pPr marL="177800" lvl="0" indent="0" algn="l" rtl="0">
              <a:lnSpc>
                <a:spcPct val="150000"/>
              </a:lnSpc>
              <a:spcBef>
                <a:spcPts val="1700"/>
              </a:spcBef>
              <a:spcAft>
                <a:spcPts val="0"/>
              </a:spcAft>
              <a:buNone/>
            </a:pPr>
            <a:endParaRPr sz="2400" dirty="0"/>
          </a:p>
        </p:txBody>
      </p:sp>
      <p:pic>
        <p:nvPicPr>
          <p:cNvPr id="214" name="Google Shape;214;p36"/>
          <p:cNvPicPr preferRelativeResize="0"/>
          <p:nvPr/>
        </p:nvPicPr>
        <p:blipFill>
          <a:blip r:embed="rId3">
            <a:alphaModFix/>
          </a:blip>
          <a:stretch>
            <a:fillRect/>
          </a:stretch>
        </p:blipFill>
        <p:spPr>
          <a:xfrm>
            <a:off x="8367892" y="4364125"/>
            <a:ext cx="708065" cy="57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7"/>
          <p:cNvSpPr txBox="1">
            <a:spLocks noGrp="1"/>
          </p:cNvSpPr>
          <p:nvPr>
            <p:ph type="body" idx="1"/>
          </p:nvPr>
        </p:nvSpPr>
        <p:spPr>
          <a:xfrm>
            <a:off x="175825" y="677225"/>
            <a:ext cx="4877400" cy="40761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3000" dirty="0"/>
              <a:t>buckle		middle</a:t>
            </a:r>
            <a:endParaRPr sz="3000" dirty="0"/>
          </a:p>
          <a:p>
            <a:pPr marL="0" lvl="0" indent="0" algn="l" rtl="0">
              <a:lnSpc>
                <a:spcPct val="115000"/>
              </a:lnSpc>
              <a:spcBef>
                <a:spcPts val="0"/>
              </a:spcBef>
              <a:spcAft>
                <a:spcPts val="0"/>
              </a:spcAft>
              <a:buNone/>
            </a:pPr>
            <a:r>
              <a:rPr lang="en" sz="3000" dirty="0"/>
              <a:t>sprinkle		handle</a:t>
            </a:r>
            <a:endParaRPr sz="3000" dirty="0"/>
          </a:p>
          <a:p>
            <a:pPr marL="0" lvl="0" indent="0" algn="l" rtl="0">
              <a:lnSpc>
                <a:spcPct val="115000"/>
              </a:lnSpc>
              <a:spcBef>
                <a:spcPts val="0"/>
              </a:spcBef>
              <a:spcAft>
                <a:spcPts val="0"/>
              </a:spcAft>
              <a:buNone/>
            </a:pPr>
            <a:r>
              <a:rPr lang="en" sz="3000" dirty="0"/>
              <a:t>struggle		bubble</a:t>
            </a:r>
            <a:endParaRPr sz="3000" dirty="0"/>
          </a:p>
          <a:p>
            <a:pPr marL="0" lvl="0" indent="0" algn="l" rtl="0">
              <a:lnSpc>
                <a:spcPct val="115000"/>
              </a:lnSpc>
              <a:spcBef>
                <a:spcPts val="0"/>
              </a:spcBef>
              <a:spcAft>
                <a:spcPts val="0"/>
              </a:spcAft>
              <a:buNone/>
            </a:pPr>
            <a:r>
              <a:rPr lang="en" sz="3000" dirty="0"/>
              <a:t>jungle		paddle</a:t>
            </a:r>
            <a:endParaRPr sz="3000" dirty="0"/>
          </a:p>
          <a:p>
            <a:pPr marL="0" lvl="0" indent="0" algn="l" rtl="0">
              <a:lnSpc>
                <a:spcPct val="115000"/>
              </a:lnSpc>
              <a:spcBef>
                <a:spcPts val="0"/>
              </a:spcBef>
              <a:spcAft>
                <a:spcPts val="0"/>
              </a:spcAft>
              <a:buNone/>
            </a:pPr>
            <a:r>
              <a:rPr lang="en" sz="3000" dirty="0"/>
              <a:t>little			castle	</a:t>
            </a:r>
            <a:endParaRPr sz="3000" dirty="0"/>
          </a:p>
          <a:p>
            <a:pPr marL="0" lvl="0" indent="0" algn="l" rtl="0">
              <a:lnSpc>
                <a:spcPct val="115000"/>
              </a:lnSpc>
              <a:spcBef>
                <a:spcPts val="0"/>
              </a:spcBef>
              <a:spcAft>
                <a:spcPts val="0"/>
              </a:spcAft>
              <a:buNone/>
            </a:pPr>
            <a:r>
              <a:rPr lang="en" sz="3000" dirty="0"/>
              <a:t>turtle		dimple</a:t>
            </a:r>
            <a:endParaRPr sz="3000" dirty="0"/>
          </a:p>
          <a:p>
            <a:pPr marL="0" lvl="0" indent="0" algn="l" rtl="0">
              <a:lnSpc>
                <a:spcPct val="100000"/>
              </a:lnSpc>
              <a:spcBef>
                <a:spcPts val="0"/>
              </a:spcBef>
              <a:spcAft>
                <a:spcPts val="0"/>
              </a:spcAft>
              <a:buNone/>
            </a:pPr>
            <a:endParaRPr sz="3000" b="1" dirty="0"/>
          </a:p>
          <a:p>
            <a:pPr marL="0" lvl="0" indent="0" algn="l" rtl="0">
              <a:lnSpc>
                <a:spcPct val="100000"/>
              </a:lnSpc>
              <a:spcBef>
                <a:spcPts val="0"/>
              </a:spcBef>
              <a:spcAft>
                <a:spcPts val="0"/>
              </a:spcAft>
              <a:buNone/>
            </a:pPr>
            <a:endParaRPr sz="3000" b="1" dirty="0"/>
          </a:p>
        </p:txBody>
      </p:sp>
      <p:sp>
        <p:nvSpPr>
          <p:cNvPr id="220" name="Google Shape;220;p37"/>
          <p:cNvSpPr txBox="1"/>
          <p:nvPr/>
        </p:nvSpPr>
        <p:spPr>
          <a:xfrm>
            <a:off x="259600" y="104525"/>
            <a:ext cx="66786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a:solidFill>
                  <a:srgbClr val="666666"/>
                </a:solidFill>
                <a:latin typeface="Century Gothic"/>
                <a:ea typeface="Century Gothic"/>
                <a:cs typeface="Century Gothic"/>
                <a:sym typeface="Century Gothic"/>
              </a:rPr>
              <a:t>Words Rule!</a:t>
            </a:r>
            <a:endParaRPr b="1">
              <a:solidFill>
                <a:srgbClr val="666666"/>
              </a:solidFill>
            </a:endParaRPr>
          </a:p>
        </p:txBody>
      </p:sp>
      <p:sp>
        <p:nvSpPr>
          <p:cNvPr id="221" name="Google Shape;221;p37"/>
          <p:cNvSpPr txBox="1"/>
          <p:nvPr/>
        </p:nvSpPr>
        <p:spPr>
          <a:xfrm>
            <a:off x="5414200" y="677225"/>
            <a:ext cx="2256000" cy="794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scribble</a:t>
            </a:r>
            <a:endParaRPr/>
          </a:p>
        </p:txBody>
      </p:sp>
      <p:sp>
        <p:nvSpPr>
          <p:cNvPr id="222" name="Google Shape;222;p37"/>
          <p:cNvSpPr txBox="1"/>
          <p:nvPr/>
        </p:nvSpPr>
        <p:spPr>
          <a:xfrm>
            <a:off x="5414200" y="1191175"/>
            <a:ext cx="2111700" cy="2436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a:solidFill>
                  <a:schemeClr val="dk1"/>
                </a:solidFill>
                <a:latin typeface="Century Gothic"/>
                <a:ea typeface="Century Gothic"/>
                <a:cs typeface="Century Gothic"/>
                <a:sym typeface="Century Gothic"/>
              </a:rPr>
              <a:t>sample</a:t>
            </a:r>
            <a:endParaRPr sz="30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solidFill>
                  <a:schemeClr val="dk1"/>
                </a:solidFill>
                <a:latin typeface="Century Gothic"/>
                <a:ea typeface="Century Gothic"/>
                <a:cs typeface="Century Gothic"/>
                <a:sym typeface="Century Gothic"/>
              </a:rPr>
              <a:t>bundle</a:t>
            </a:r>
            <a:endParaRPr sz="30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solidFill>
                  <a:schemeClr val="dk1"/>
                </a:solidFill>
                <a:latin typeface="Century Gothic"/>
                <a:ea typeface="Century Gothic"/>
                <a:cs typeface="Century Gothic"/>
                <a:sym typeface="Century Gothic"/>
              </a:rPr>
              <a:t>raffle</a:t>
            </a:r>
            <a:endParaRPr sz="30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circle</a:t>
            </a:r>
            <a:endParaRPr sz="3000">
              <a:solidFill>
                <a:schemeClr val="dk1"/>
              </a:solidFill>
              <a:latin typeface="Century Gothic"/>
              <a:ea typeface="Century Gothic"/>
              <a:cs typeface="Century Gothic"/>
              <a:sym typeface="Century Gothic"/>
            </a:endParaRPr>
          </a:p>
        </p:txBody>
      </p:sp>
      <p:pic>
        <p:nvPicPr>
          <p:cNvPr id="223" name="Google Shape;223;p37"/>
          <p:cNvPicPr preferRelativeResize="0"/>
          <p:nvPr/>
        </p:nvPicPr>
        <p:blipFill>
          <a:blip r:embed="rId3">
            <a:alphaModFix/>
          </a:blip>
          <a:stretch>
            <a:fillRect/>
          </a:stretch>
        </p:blipFill>
        <p:spPr>
          <a:xfrm>
            <a:off x="1659700" y="677225"/>
            <a:ext cx="685628" cy="572700"/>
          </a:xfrm>
          <a:prstGeom prst="rect">
            <a:avLst/>
          </a:prstGeom>
          <a:noFill/>
          <a:ln>
            <a:noFill/>
          </a:ln>
        </p:spPr>
      </p:pic>
      <p:pic>
        <p:nvPicPr>
          <p:cNvPr id="224" name="Google Shape;224;p37"/>
          <p:cNvPicPr preferRelativeResize="0"/>
          <p:nvPr/>
        </p:nvPicPr>
        <p:blipFill>
          <a:blip r:embed="rId4">
            <a:alphaModFix/>
          </a:blip>
          <a:stretch>
            <a:fillRect/>
          </a:stretch>
        </p:blipFill>
        <p:spPr>
          <a:xfrm>
            <a:off x="4411050" y="2317151"/>
            <a:ext cx="565425" cy="509190"/>
          </a:xfrm>
          <a:prstGeom prst="rect">
            <a:avLst/>
          </a:prstGeom>
          <a:noFill/>
          <a:ln>
            <a:noFill/>
          </a:ln>
        </p:spPr>
      </p:pic>
      <p:pic>
        <p:nvPicPr>
          <p:cNvPr id="225" name="Google Shape;225;p37"/>
          <p:cNvPicPr preferRelativeResize="0"/>
          <p:nvPr/>
        </p:nvPicPr>
        <p:blipFill>
          <a:blip r:embed="rId5">
            <a:alphaModFix/>
          </a:blip>
          <a:stretch>
            <a:fillRect/>
          </a:stretch>
        </p:blipFill>
        <p:spPr>
          <a:xfrm>
            <a:off x="6960476" y="1739345"/>
            <a:ext cx="565425" cy="651930"/>
          </a:xfrm>
          <a:prstGeom prst="rect">
            <a:avLst/>
          </a:prstGeom>
          <a:noFill/>
          <a:ln>
            <a:noFill/>
          </a:ln>
        </p:spPr>
      </p:pic>
      <p:pic>
        <p:nvPicPr>
          <p:cNvPr id="226" name="Google Shape;226;p37"/>
          <p:cNvPicPr preferRelativeResize="0"/>
          <p:nvPr/>
        </p:nvPicPr>
        <p:blipFill>
          <a:blip r:embed="rId6">
            <a:alphaModFix/>
          </a:blip>
          <a:stretch>
            <a:fillRect/>
          </a:stretch>
        </p:blipFill>
        <p:spPr>
          <a:xfrm>
            <a:off x="4411054" y="3285425"/>
            <a:ext cx="565432" cy="572700"/>
          </a:xfrm>
          <a:prstGeom prst="rect">
            <a:avLst/>
          </a:prstGeom>
          <a:noFill/>
          <a:ln>
            <a:noFill/>
          </a:ln>
        </p:spPr>
      </p:pic>
      <p:pic>
        <p:nvPicPr>
          <p:cNvPr id="227" name="Google Shape;227;p37"/>
          <p:cNvPicPr preferRelativeResize="0"/>
          <p:nvPr/>
        </p:nvPicPr>
        <p:blipFill>
          <a:blip r:embed="rId7">
            <a:alphaModFix/>
          </a:blip>
          <a:stretch>
            <a:fillRect/>
          </a:stretch>
        </p:blipFill>
        <p:spPr>
          <a:xfrm>
            <a:off x="6960473" y="677225"/>
            <a:ext cx="685625" cy="572700"/>
          </a:xfrm>
          <a:prstGeom prst="rect">
            <a:avLst/>
          </a:prstGeom>
          <a:noFill/>
          <a:ln>
            <a:noFill/>
          </a:ln>
        </p:spPr>
      </p:pic>
      <p:pic>
        <p:nvPicPr>
          <p:cNvPr id="228" name="Google Shape;228;p37"/>
          <p:cNvPicPr preferRelativeResize="0"/>
          <p:nvPr/>
        </p:nvPicPr>
        <p:blipFill>
          <a:blip r:embed="rId8">
            <a:alphaModFix/>
          </a:blip>
          <a:stretch>
            <a:fillRect/>
          </a:stretch>
        </p:blipFill>
        <p:spPr>
          <a:xfrm>
            <a:off x="1719800" y="1191163"/>
            <a:ext cx="565425" cy="61843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fade">
                                      <p:cBhvr>
                                        <p:cTn id="7" dur="1000"/>
                                        <p:tgtEl>
                                          <p:spTgt spid="219"/>
                                        </p:tgtEl>
                                      </p:cBhvr>
                                    </p:animEffect>
                                  </p:childTnLst>
                                </p:cTn>
                              </p:par>
                              <p:par>
                                <p:cTn id="8" presetID="10" presetClass="entr" presetSubtype="0" fill="hold" nodeType="withEffect">
                                  <p:stCondLst>
                                    <p:cond delay="0"/>
                                  </p:stCondLst>
                                  <p:childTnLst>
                                    <p:set>
                                      <p:cBhvr>
                                        <p:cTn id="9" dur="1" fill="hold">
                                          <p:stCondLst>
                                            <p:cond delay="0"/>
                                          </p:stCondLst>
                                        </p:cTn>
                                        <p:tgtEl>
                                          <p:spTgt spid="223"/>
                                        </p:tgtEl>
                                        <p:attrNameLst>
                                          <p:attrName>style.visibility</p:attrName>
                                        </p:attrNameLst>
                                      </p:cBhvr>
                                      <p:to>
                                        <p:strVal val="visible"/>
                                      </p:to>
                                    </p:set>
                                    <p:animEffect transition="in" filter="fade">
                                      <p:cBhvr>
                                        <p:cTn id="10" dur="1000"/>
                                        <p:tgtEl>
                                          <p:spTgt spid="223"/>
                                        </p:tgtEl>
                                      </p:cBhvr>
                                    </p:animEffect>
                                  </p:childTnLst>
                                </p:cTn>
                              </p:par>
                              <p:par>
                                <p:cTn id="11" presetID="10" presetClass="entr" presetSubtype="0" fill="hold" nodeType="withEffect">
                                  <p:stCondLst>
                                    <p:cond delay="0"/>
                                  </p:stCondLst>
                                  <p:childTnLst>
                                    <p:set>
                                      <p:cBhvr>
                                        <p:cTn id="12" dur="1" fill="hold">
                                          <p:stCondLst>
                                            <p:cond delay="0"/>
                                          </p:stCondLst>
                                        </p:cTn>
                                        <p:tgtEl>
                                          <p:spTgt spid="224"/>
                                        </p:tgtEl>
                                        <p:attrNameLst>
                                          <p:attrName>style.visibility</p:attrName>
                                        </p:attrNameLst>
                                      </p:cBhvr>
                                      <p:to>
                                        <p:strVal val="visible"/>
                                      </p:to>
                                    </p:set>
                                    <p:animEffect transition="in" filter="fade">
                                      <p:cBhvr>
                                        <p:cTn id="13" dur="1000"/>
                                        <p:tgtEl>
                                          <p:spTgt spid="224"/>
                                        </p:tgtEl>
                                      </p:cBhvr>
                                    </p:animEffect>
                                  </p:childTnLst>
                                </p:cTn>
                              </p:par>
                              <p:par>
                                <p:cTn id="14" presetID="10" presetClass="entr" presetSubtype="0" fill="hold" nodeType="withEffect">
                                  <p:stCondLst>
                                    <p:cond delay="0"/>
                                  </p:stCondLst>
                                  <p:childTnLst>
                                    <p:set>
                                      <p:cBhvr>
                                        <p:cTn id="15" dur="1" fill="hold">
                                          <p:stCondLst>
                                            <p:cond delay="0"/>
                                          </p:stCondLst>
                                        </p:cTn>
                                        <p:tgtEl>
                                          <p:spTgt spid="228"/>
                                        </p:tgtEl>
                                        <p:attrNameLst>
                                          <p:attrName>style.visibility</p:attrName>
                                        </p:attrNameLst>
                                      </p:cBhvr>
                                      <p:to>
                                        <p:strVal val="visible"/>
                                      </p:to>
                                    </p:set>
                                    <p:animEffect transition="in" filter="fade">
                                      <p:cBhvr>
                                        <p:cTn id="16" dur="1000"/>
                                        <p:tgtEl>
                                          <p:spTgt spid="228"/>
                                        </p:tgtEl>
                                      </p:cBhvr>
                                    </p:animEffect>
                                  </p:childTnLst>
                                </p:cTn>
                              </p:par>
                              <p:par>
                                <p:cTn id="17" presetID="10" presetClass="entr" presetSubtype="0" fill="hold" nodeType="withEffect">
                                  <p:stCondLst>
                                    <p:cond delay="0"/>
                                  </p:stCondLst>
                                  <p:childTnLst>
                                    <p:set>
                                      <p:cBhvr>
                                        <p:cTn id="18" dur="1" fill="hold">
                                          <p:stCondLst>
                                            <p:cond delay="0"/>
                                          </p:stCondLst>
                                        </p:cTn>
                                        <p:tgtEl>
                                          <p:spTgt spid="226"/>
                                        </p:tgtEl>
                                        <p:attrNameLst>
                                          <p:attrName>style.visibility</p:attrName>
                                        </p:attrNameLst>
                                      </p:cBhvr>
                                      <p:to>
                                        <p:strVal val="visible"/>
                                      </p:to>
                                    </p:set>
                                    <p:animEffect transition="in" filter="fade">
                                      <p:cBhvr>
                                        <p:cTn id="19" dur="1000"/>
                                        <p:tgtEl>
                                          <p:spTgt spid="22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21"/>
                                        </p:tgtEl>
                                        <p:attrNameLst>
                                          <p:attrName>style.visibility</p:attrName>
                                        </p:attrNameLst>
                                      </p:cBhvr>
                                      <p:to>
                                        <p:strVal val="visible"/>
                                      </p:to>
                                    </p:set>
                                    <p:animEffect transition="in" filter="fade">
                                      <p:cBhvr>
                                        <p:cTn id="24" dur="1000"/>
                                        <p:tgtEl>
                                          <p:spTgt spid="221"/>
                                        </p:tgtEl>
                                      </p:cBhvr>
                                    </p:animEffect>
                                  </p:childTnLst>
                                </p:cTn>
                              </p:par>
                              <p:par>
                                <p:cTn id="25" presetID="10" presetClass="entr" presetSubtype="0" fill="hold" nodeType="withEffect">
                                  <p:stCondLst>
                                    <p:cond delay="0"/>
                                  </p:stCondLst>
                                  <p:childTnLst>
                                    <p:set>
                                      <p:cBhvr>
                                        <p:cTn id="26" dur="1" fill="hold">
                                          <p:stCondLst>
                                            <p:cond delay="0"/>
                                          </p:stCondLst>
                                        </p:cTn>
                                        <p:tgtEl>
                                          <p:spTgt spid="227"/>
                                        </p:tgtEl>
                                        <p:attrNameLst>
                                          <p:attrName>style.visibility</p:attrName>
                                        </p:attrNameLst>
                                      </p:cBhvr>
                                      <p:to>
                                        <p:strVal val="visible"/>
                                      </p:to>
                                    </p:set>
                                    <p:animEffect transition="in" filter="fade">
                                      <p:cBhvr>
                                        <p:cTn id="27" dur="1000"/>
                                        <p:tgtEl>
                                          <p:spTgt spid="22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2"/>
                                        </p:tgtEl>
                                        <p:attrNameLst>
                                          <p:attrName>style.visibility</p:attrName>
                                        </p:attrNameLst>
                                      </p:cBhvr>
                                      <p:to>
                                        <p:strVal val="visible"/>
                                      </p:to>
                                    </p:set>
                                    <p:animEffect transition="in" filter="fade">
                                      <p:cBhvr>
                                        <p:cTn id="32" dur="1000"/>
                                        <p:tgtEl>
                                          <p:spTgt spid="222"/>
                                        </p:tgtEl>
                                      </p:cBhvr>
                                    </p:animEffect>
                                  </p:childTnLst>
                                </p:cTn>
                              </p:par>
                              <p:par>
                                <p:cTn id="33" presetID="10" presetClass="entr" presetSubtype="0" fill="hold" nodeType="withEffect">
                                  <p:stCondLst>
                                    <p:cond delay="0"/>
                                  </p:stCondLst>
                                  <p:childTnLst>
                                    <p:set>
                                      <p:cBhvr>
                                        <p:cTn id="34" dur="1" fill="hold">
                                          <p:stCondLst>
                                            <p:cond delay="0"/>
                                          </p:stCondLst>
                                        </p:cTn>
                                        <p:tgtEl>
                                          <p:spTgt spid="225"/>
                                        </p:tgtEl>
                                        <p:attrNameLst>
                                          <p:attrName>style.visibility</p:attrName>
                                        </p:attrNameLst>
                                      </p:cBhvr>
                                      <p:to>
                                        <p:strVal val="visible"/>
                                      </p:to>
                                    </p:set>
                                    <p:animEffect transition="in" filter="fade">
                                      <p:cBhvr>
                                        <p:cTn id="35" dur="1000"/>
                                        <p:tgtEl>
                                          <p:spTgt spid="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8"/>
          <p:cNvSpPr txBox="1"/>
          <p:nvPr/>
        </p:nvSpPr>
        <p:spPr>
          <a:xfrm>
            <a:off x="4847475" y="2950375"/>
            <a:ext cx="3984900" cy="210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a:latin typeface="Century Gothic"/>
              <a:ea typeface="Century Gothic"/>
              <a:cs typeface="Century Gothic"/>
              <a:sym typeface="Century Gothic"/>
            </a:endParaRPr>
          </a:p>
        </p:txBody>
      </p:sp>
      <p:graphicFrame>
        <p:nvGraphicFramePr>
          <p:cNvPr id="234" name="Google Shape;234;p38"/>
          <p:cNvGraphicFramePr/>
          <p:nvPr/>
        </p:nvGraphicFramePr>
        <p:xfrm>
          <a:off x="1031650" y="10575"/>
          <a:ext cx="7239000" cy="4585975"/>
        </p:xfrm>
        <a:graphic>
          <a:graphicData uri="http://schemas.openxmlformats.org/drawingml/2006/table">
            <a:tbl>
              <a:tblPr>
                <a:noFill/>
                <a:tableStyleId>{CFDDDEA8-A055-4FE6-AF34-3F64E108C764}</a:tableStyleId>
              </a:tblPr>
              <a:tblGrid>
                <a:gridCol w="2193475">
                  <a:extLst>
                    <a:ext uri="{9D8B030D-6E8A-4147-A177-3AD203B41FA5}">
                      <a16:colId xmlns:a16="http://schemas.microsoft.com/office/drawing/2014/main" xmlns="" val="20000"/>
                    </a:ext>
                  </a:extLst>
                </a:gridCol>
                <a:gridCol w="2632525">
                  <a:extLst>
                    <a:ext uri="{9D8B030D-6E8A-4147-A177-3AD203B41FA5}">
                      <a16:colId xmlns:a16="http://schemas.microsoft.com/office/drawing/2014/main" xmlns="" val="20001"/>
                    </a:ext>
                  </a:extLst>
                </a:gridCol>
                <a:gridCol w="2413000">
                  <a:extLst>
                    <a:ext uri="{9D8B030D-6E8A-4147-A177-3AD203B41FA5}">
                      <a16:colId xmlns:a16="http://schemas.microsoft.com/office/drawing/2014/main" xmlns="" val="20002"/>
                    </a:ext>
                  </a:extLst>
                </a:gridCol>
              </a:tblGrid>
              <a:tr h="594650">
                <a:tc gridSpan="3">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First Syllable of C-le Endings</a:t>
                      </a:r>
                      <a:endParaRPr sz="2400" b="1">
                        <a:latin typeface="Century Gothic"/>
                        <a:ea typeface="Century Gothic"/>
                        <a:cs typeface="Century Gothic"/>
                        <a:sym typeface="Century Gothic"/>
                      </a:endParaRPr>
                    </a:p>
                  </a:txBody>
                  <a:tcPr marL="91425" marR="91425" marT="91425" marB="91425"/>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1047050">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r-controlled</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closed </a:t>
                      </a:r>
                      <a:endParaRPr sz="1800" b="1">
                        <a:latin typeface="Century Gothic"/>
                        <a:ea typeface="Century Gothic"/>
                        <a:cs typeface="Century Gothic"/>
                        <a:sym typeface="Century Gothic"/>
                      </a:endParaRPr>
                    </a:p>
                    <a:p>
                      <a:pPr marL="0" lvl="0" indent="0" algn="ctr" rtl="0">
                        <a:spcBef>
                          <a:spcPts val="0"/>
                        </a:spcBef>
                        <a:spcAft>
                          <a:spcPts val="0"/>
                        </a:spcAft>
                        <a:buNone/>
                      </a:pPr>
                      <a:r>
                        <a:rPr lang="en" sz="1800" b="1">
                          <a:latin typeface="Century Gothic"/>
                          <a:ea typeface="Century Gothic"/>
                          <a:cs typeface="Century Gothic"/>
                          <a:sym typeface="Century Gothic"/>
                        </a:rPr>
                        <a:t>(“d” consonant)</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closed </a:t>
                      </a:r>
                      <a:endParaRPr sz="1800" b="1">
                        <a:latin typeface="Century Gothic"/>
                        <a:ea typeface="Century Gothic"/>
                        <a:cs typeface="Century Gothic"/>
                        <a:sym typeface="Century Gothic"/>
                      </a:endParaRPr>
                    </a:p>
                    <a:p>
                      <a:pPr marL="0" lvl="0" indent="0" algn="ctr" rtl="0">
                        <a:spcBef>
                          <a:spcPts val="0"/>
                        </a:spcBef>
                        <a:spcAft>
                          <a:spcPts val="0"/>
                        </a:spcAft>
                        <a:buNone/>
                      </a:pPr>
                      <a:r>
                        <a:rPr lang="en" sz="1800" b="1">
                          <a:latin typeface="Century Gothic"/>
                          <a:ea typeface="Century Gothic"/>
                          <a:cs typeface="Century Gothic"/>
                          <a:sym typeface="Century Gothic"/>
                        </a:rPr>
                        <a:t>(different consonants)</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r h="2944275">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2"/>
                  </a:ext>
                </a:extLst>
              </a:tr>
            </a:tbl>
          </a:graphicData>
        </a:graphic>
      </p:graphicFrame>
      <p:sp>
        <p:nvSpPr>
          <p:cNvPr id="235" name="Google Shape;235;p38"/>
          <p:cNvSpPr txBox="1"/>
          <p:nvPr/>
        </p:nvSpPr>
        <p:spPr>
          <a:xfrm>
            <a:off x="6037325" y="1652275"/>
            <a:ext cx="1833900" cy="2967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b="1">
                <a:latin typeface="Century Gothic"/>
                <a:ea typeface="Century Gothic"/>
                <a:cs typeface="Century Gothic"/>
                <a:sym typeface="Century Gothic"/>
              </a:rPr>
              <a:t>scribble</a:t>
            </a:r>
            <a:endParaRPr sz="18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b="1">
                <a:latin typeface="Century Gothic"/>
                <a:ea typeface="Century Gothic"/>
                <a:cs typeface="Century Gothic"/>
                <a:sym typeface="Century Gothic"/>
              </a:rPr>
              <a:t>raffle</a:t>
            </a:r>
            <a:endParaRPr sz="18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b="1">
                <a:latin typeface="Century Gothic"/>
                <a:ea typeface="Century Gothic"/>
                <a:cs typeface="Century Gothic"/>
                <a:sym typeface="Century Gothic"/>
              </a:rPr>
              <a:t>buckle</a:t>
            </a:r>
            <a:endParaRPr sz="18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b="1">
                <a:latin typeface="Century Gothic"/>
                <a:ea typeface="Century Gothic"/>
                <a:cs typeface="Century Gothic"/>
                <a:sym typeface="Century Gothic"/>
              </a:rPr>
              <a:t>sprinkle</a:t>
            </a:r>
            <a:endParaRPr sz="18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b="1">
                <a:latin typeface="Century Gothic"/>
                <a:ea typeface="Century Gothic"/>
                <a:cs typeface="Century Gothic"/>
                <a:sym typeface="Century Gothic"/>
              </a:rPr>
              <a:t>struggle</a:t>
            </a:r>
            <a:endParaRPr sz="18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b="1">
                <a:latin typeface="Century Gothic"/>
                <a:ea typeface="Century Gothic"/>
                <a:cs typeface="Century Gothic"/>
                <a:sym typeface="Century Gothic"/>
              </a:rPr>
              <a:t>jungle</a:t>
            </a:r>
            <a:endParaRPr sz="18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b="1">
                <a:latin typeface="Century Gothic"/>
                <a:ea typeface="Century Gothic"/>
                <a:cs typeface="Century Gothic"/>
                <a:sym typeface="Century Gothic"/>
              </a:rPr>
              <a:t>little</a:t>
            </a:r>
            <a:endParaRPr sz="18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b="1">
                <a:latin typeface="Century Gothic"/>
                <a:ea typeface="Century Gothic"/>
                <a:cs typeface="Century Gothic"/>
                <a:sym typeface="Century Gothic"/>
              </a:rPr>
              <a:t>castle</a:t>
            </a:r>
            <a:endParaRPr sz="18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b="1">
                <a:latin typeface="Century Gothic"/>
                <a:ea typeface="Century Gothic"/>
                <a:cs typeface="Century Gothic"/>
                <a:sym typeface="Century Gothic"/>
              </a:rPr>
              <a:t>dimple</a:t>
            </a:r>
            <a:endParaRPr sz="1800" b="1">
              <a:latin typeface="Century Gothic"/>
              <a:ea typeface="Century Gothic"/>
              <a:cs typeface="Century Gothic"/>
              <a:sym typeface="Century Gothic"/>
            </a:endParaRPr>
          </a:p>
        </p:txBody>
      </p:sp>
      <p:sp>
        <p:nvSpPr>
          <p:cNvPr id="236" name="Google Shape;236;p38"/>
          <p:cNvSpPr txBox="1"/>
          <p:nvPr/>
        </p:nvSpPr>
        <p:spPr>
          <a:xfrm>
            <a:off x="3543925" y="1652700"/>
            <a:ext cx="1833900" cy="1838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b="1">
                <a:latin typeface="Century Gothic"/>
                <a:ea typeface="Century Gothic"/>
                <a:cs typeface="Century Gothic"/>
                <a:sym typeface="Century Gothic"/>
              </a:rPr>
              <a:t>bundle</a:t>
            </a:r>
            <a:endParaRPr sz="18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b="1">
                <a:latin typeface="Century Gothic"/>
                <a:ea typeface="Century Gothic"/>
                <a:cs typeface="Century Gothic"/>
                <a:sym typeface="Century Gothic"/>
              </a:rPr>
              <a:t>middle</a:t>
            </a:r>
            <a:endParaRPr sz="18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b="1">
                <a:latin typeface="Century Gothic"/>
                <a:ea typeface="Century Gothic"/>
                <a:cs typeface="Century Gothic"/>
                <a:sym typeface="Century Gothic"/>
              </a:rPr>
              <a:t>handle</a:t>
            </a:r>
            <a:endParaRPr sz="18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b="1">
                <a:latin typeface="Century Gothic"/>
                <a:ea typeface="Century Gothic"/>
                <a:cs typeface="Century Gothic"/>
                <a:sym typeface="Century Gothic"/>
              </a:rPr>
              <a:t>paddle</a:t>
            </a:r>
            <a:endParaRPr sz="1800" b="1">
              <a:latin typeface="Century Gothic"/>
              <a:ea typeface="Century Gothic"/>
              <a:cs typeface="Century Gothic"/>
              <a:sym typeface="Century Gothic"/>
            </a:endParaRPr>
          </a:p>
          <a:p>
            <a:pPr marL="0" lvl="0" indent="0" algn="l" rtl="0">
              <a:spcBef>
                <a:spcPts val="0"/>
              </a:spcBef>
              <a:spcAft>
                <a:spcPts val="0"/>
              </a:spcAft>
              <a:buNone/>
            </a:pPr>
            <a:endParaRPr sz="2400" b="1"/>
          </a:p>
        </p:txBody>
      </p:sp>
      <p:sp>
        <p:nvSpPr>
          <p:cNvPr id="237" name="Google Shape;237;p38"/>
          <p:cNvSpPr txBox="1"/>
          <p:nvPr/>
        </p:nvSpPr>
        <p:spPr>
          <a:xfrm>
            <a:off x="1194700" y="1744138"/>
            <a:ext cx="1585800" cy="703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b="1">
                <a:latin typeface="Century Gothic"/>
                <a:ea typeface="Century Gothic"/>
                <a:cs typeface="Century Gothic"/>
                <a:sym typeface="Century Gothic"/>
              </a:rPr>
              <a:t>circle</a:t>
            </a:r>
            <a:endParaRPr sz="18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b="1">
                <a:latin typeface="Century Gothic"/>
                <a:ea typeface="Century Gothic"/>
                <a:cs typeface="Century Gothic"/>
                <a:sym typeface="Century Gothic"/>
              </a:rPr>
              <a:t>turtle</a:t>
            </a:r>
            <a:endParaRPr sz="1800" b="1">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3">
                                            <p:txEl>
                                              <p:pRg st="0" end="0"/>
                                            </p:txEl>
                                          </p:spTgt>
                                        </p:tgtEl>
                                        <p:attrNameLst>
                                          <p:attrName>style.visibility</p:attrName>
                                        </p:attrNameLst>
                                      </p:cBhvr>
                                      <p:to>
                                        <p:strVal val="visible"/>
                                      </p:to>
                                    </p:set>
                                    <p:animEffect transition="in" filter="fade">
                                      <p:cBhvr>
                                        <p:cTn id="7" dur="2500"/>
                                        <p:tgtEl>
                                          <p:spTgt spid="2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245" name="Google Shape;245;p39"/>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alibri"/>
              <a:buChar char="•"/>
            </a:pPr>
            <a:r>
              <a:rPr lang="en">
                <a:latin typeface="Century Gothic"/>
                <a:ea typeface="Century Gothic"/>
                <a:cs typeface="Century Gothic"/>
                <a:sym typeface="Century Gothic"/>
              </a:rPr>
              <a:t>“How can I ask for help so I can ‘grow and flourish’ as a reader and writer or ‘become proficient’ as a reader and writer?”</a:t>
            </a:r>
            <a:r>
              <a:rPr lang="en"/>
              <a:t> </a:t>
            </a:r>
            <a:endParaRPr/>
          </a:p>
        </p:txBody>
      </p:sp>
      <p:pic>
        <p:nvPicPr>
          <p:cNvPr id="246" name="Google Shape;246;p39"/>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2" name="Google Shape;252;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58" name="Google Shape;258;p41"/>
          <p:cNvSpPr txBox="1">
            <a:spLocks noGrp="1"/>
          </p:cNvSpPr>
          <p:nvPr>
            <p:ph type="body" idx="1"/>
          </p:nvPr>
        </p:nvSpPr>
        <p:spPr>
          <a:xfrm>
            <a:off x="311700" y="10303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dirty="0">
                <a:solidFill>
                  <a:schemeClr val="dk1"/>
                </a:solidFill>
              </a:rPr>
              <a:t>I can use what I know </a:t>
            </a:r>
            <a:r>
              <a:rPr lang="en" sz="2400" dirty="0"/>
              <a:t>about vowel spelling patterns to read, group, and spell words.</a:t>
            </a:r>
            <a:endParaRPr sz="2400" dirty="0"/>
          </a:p>
          <a:p>
            <a:pPr marL="457200" lvl="0" indent="-381000" algn="l" rtl="0">
              <a:lnSpc>
                <a:spcPct val="100000"/>
              </a:lnSpc>
              <a:spcBef>
                <a:spcPts val="1700"/>
              </a:spcBef>
              <a:spcAft>
                <a:spcPts val="0"/>
              </a:spcAft>
              <a:buSzPts val="2400"/>
              <a:buChar char="•"/>
            </a:pPr>
            <a:r>
              <a:rPr lang="en" sz="2400" dirty="0"/>
              <a:t>I can write a sentence with correct spacing, capitalization, and punctuation.</a:t>
            </a:r>
            <a:endParaRPr sz="2400" dirty="0"/>
          </a:p>
          <a:p>
            <a:pPr marL="457200" lvl="0" indent="-381000" algn="l" rtl="0">
              <a:lnSpc>
                <a:spcPct val="100000"/>
              </a:lnSpc>
              <a:spcBef>
                <a:spcPts val="1700"/>
              </a:spcBef>
              <a:spcAft>
                <a:spcPts val="0"/>
              </a:spcAft>
              <a:buSzPts val="2400"/>
              <a:buChar char="•"/>
            </a:pPr>
            <a:r>
              <a:rPr lang="en" sz="2400" dirty="0"/>
              <a:t>I can read fluently (smoothly, with expression and meaning, and </a:t>
            </a:r>
            <a:r>
              <a:rPr lang="en-US" sz="2400" dirty="0"/>
              <a:t>at</a:t>
            </a:r>
            <a:r>
              <a:rPr lang="en" sz="2400" dirty="0"/>
              <a:t> just the right speed; rereading and self-correcting when necessary).</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solidFill>
                <a:schemeClr val="dk1"/>
              </a:solidFill>
              <a:highlight>
                <a:srgbClr val="FFFF00"/>
              </a:highlight>
            </a:endParaRPr>
          </a:p>
          <a:p>
            <a:pPr marL="457200" lvl="0" indent="0" algn="l" rtl="0">
              <a:lnSpc>
                <a:spcPct val="150000"/>
              </a:lnSpc>
              <a:spcBef>
                <a:spcPts val="1700"/>
              </a:spcBef>
              <a:spcAft>
                <a:spcPts val="0"/>
              </a:spcAft>
              <a:buNone/>
            </a:pPr>
            <a:endParaRPr sz="2400" dirty="0">
              <a:solidFill>
                <a:schemeClr val="dk1"/>
              </a:solidFill>
              <a:highlight>
                <a:srgbClr val="FFFF00"/>
              </a:highlight>
            </a:endParaRPr>
          </a:p>
        </p:txBody>
      </p:sp>
      <p:pic>
        <p:nvPicPr>
          <p:cNvPr id="259" name="Google Shape;259;p41"/>
          <p:cNvPicPr preferRelativeResize="0"/>
          <p:nvPr/>
        </p:nvPicPr>
        <p:blipFill>
          <a:blip r:embed="rId3">
            <a:alphaModFix/>
          </a:blip>
          <a:stretch>
            <a:fillRect/>
          </a:stretch>
        </p:blipFill>
        <p:spPr>
          <a:xfrm>
            <a:off x="8327571" y="4296095"/>
            <a:ext cx="753254" cy="6136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graphicFrame>
        <p:nvGraphicFramePr>
          <p:cNvPr id="264" name="Google Shape;264;p42"/>
          <p:cNvGraphicFramePr/>
          <p:nvPr>
            <p:extLst>
              <p:ext uri="{D42A27DB-BD31-4B8C-83A1-F6EECF244321}">
                <p14:modId xmlns:p14="http://schemas.microsoft.com/office/powerpoint/2010/main" val="1072974802"/>
              </p:ext>
            </p:extLst>
          </p:nvPr>
        </p:nvGraphicFramePr>
        <p:xfrm>
          <a:off x="0" y="26525"/>
          <a:ext cx="9144000" cy="5071185"/>
        </p:xfrm>
        <a:graphic>
          <a:graphicData uri="http://schemas.openxmlformats.org/drawingml/2006/table">
            <a:tbl>
              <a:tblPr>
                <a:noFill/>
                <a:tableStyleId>{CFDDDEA8-A055-4FE6-AF34-3F64E108C764}</a:tableStyleId>
              </a:tblPr>
              <a:tblGrid>
                <a:gridCol w="2927750">
                  <a:extLst>
                    <a:ext uri="{9D8B030D-6E8A-4147-A177-3AD203B41FA5}">
                      <a16:colId xmlns:a16="http://schemas.microsoft.com/office/drawing/2014/main" xmlns="" val="20000"/>
                    </a:ext>
                  </a:extLst>
                </a:gridCol>
                <a:gridCol w="2994575">
                  <a:extLst>
                    <a:ext uri="{9D8B030D-6E8A-4147-A177-3AD203B41FA5}">
                      <a16:colId xmlns:a16="http://schemas.microsoft.com/office/drawing/2014/main" xmlns="" val="20001"/>
                    </a:ext>
                  </a:extLst>
                </a:gridCol>
                <a:gridCol w="3221675">
                  <a:extLst>
                    <a:ext uri="{9D8B030D-6E8A-4147-A177-3AD203B41FA5}">
                      <a16:colId xmlns:a16="http://schemas.microsoft.com/office/drawing/2014/main" xmlns="" val="20002"/>
                    </a:ext>
                  </a:extLst>
                </a:gridCol>
              </a:tblGrid>
              <a:tr h="47305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b="1" dirty="0">
                          <a:solidFill>
                            <a:schemeClr val="dk1"/>
                          </a:solidFill>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Sentence Builder</a:t>
                      </a:r>
                      <a:endParaRPr sz="2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Partner Reading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0"/>
                  </a:ext>
                </a:extLst>
              </a:tr>
              <a:tr h="4522575">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“-ble, -dle, -gle, -cle, -tle, -zle” across the top of your board or paper, long ways.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Take turns reading words and grouping them under the C-le spelling patterns.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all the words together, then take turns reading the words to each other.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the Reader’s Toolbox if you have trouble reading a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Tell each other a sentence using any of the words.</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Take turns using the words to fill in the blanks and writing the sentences on your board or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Take turns so each partner writes a sentence.</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the sentences together with your partner, then take turns reading them to each other.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the Reader’s Toolbox if you have trouble reading a word.</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“Too Many Options!” together, using the same voice.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Then, take turns reading “Too Many Options!” one line at a time. Change your voice with each line you read.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the Reader’s Toolbox if you have trouble reading a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Follow the Rules of Fluency! Read </a:t>
                      </a:r>
                      <a:r>
                        <a:rPr lang="en" sz="1500" i="1" dirty="0">
                          <a:solidFill>
                            <a:schemeClr val="dk1"/>
                          </a:solidFill>
                          <a:latin typeface="Century Gothic"/>
                          <a:ea typeface="Century Gothic"/>
                          <a:cs typeface="Century Gothic"/>
                          <a:sym typeface="Century Gothic"/>
                        </a:rPr>
                        <a:t>smoothly</a:t>
                      </a:r>
                      <a:r>
                        <a:rPr lang="en" sz="1500" dirty="0">
                          <a:solidFill>
                            <a:schemeClr val="dk1"/>
                          </a:solidFill>
                          <a:latin typeface="Century Gothic"/>
                          <a:ea typeface="Century Gothic"/>
                          <a:cs typeface="Century Gothic"/>
                          <a:sym typeface="Century Gothic"/>
                        </a:rPr>
                        <a:t>, </a:t>
                      </a:r>
                      <a:r>
                        <a:rPr lang="en" sz="1500" i="1" dirty="0">
                          <a:solidFill>
                            <a:schemeClr val="dk1"/>
                          </a:solidFill>
                          <a:latin typeface="Century Gothic"/>
                          <a:ea typeface="Century Gothic"/>
                          <a:cs typeface="Century Gothic"/>
                          <a:sym typeface="Century Gothic"/>
                        </a:rPr>
                        <a:t>with expression </a:t>
                      </a:r>
                      <a:r>
                        <a:rPr lang="en-US" sz="1500" i="1" dirty="0">
                          <a:solidFill>
                            <a:schemeClr val="dk1"/>
                          </a:solidFill>
                          <a:latin typeface="Century Gothic"/>
                          <a:ea typeface="Century Gothic"/>
                          <a:cs typeface="Century Gothic"/>
                          <a:sym typeface="Century Gothic"/>
                        </a:rPr>
                        <a:t>and</a:t>
                      </a:r>
                      <a:r>
                        <a:rPr lang="en" sz="1500" i="1" dirty="0">
                          <a:solidFill>
                            <a:schemeClr val="dk1"/>
                          </a:solidFill>
                          <a:latin typeface="Century Gothic"/>
                          <a:ea typeface="Century Gothic"/>
                          <a:cs typeface="Century Gothic"/>
                          <a:sym typeface="Century Gothic"/>
                        </a:rPr>
                        <a:t> meaning</a:t>
                      </a:r>
                      <a:r>
                        <a:rPr lang="en" sz="1500" dirty="0">
                          <a:solidFill>
                            <a:schemeClr val="dk1"/>
                          </a:solidFill>
                          <a:latin typeface="Century Gothic"/>
                          <a:ea typeface="Century Gothic"/>
                          <a:cs typeface="Century Gothic"/>
                          <a:sym typeface="Century Gothic"/>
                        </a:rPr>
                        <a:t> and at </a:t>
                      </a:r>
                      <a:r>
                        <a:rPr lang="en" sz="1500" i="1" dirty="0">
                          <a:solidFill>
                            <a:schemeClr val="dk1"/>
                          </a:solidFill>
                          <a:latin typeface="Century Gothic"/>
                          <a:ea typeface="Century Gothic"/>
                          <a:cs typeface="Century Gothic"/>
                          <a:sym typeface="Century Gothic"/>
                        </a:rPr>
                        <a:t>just the right speed.</a:t>
                      </a:r>
                      <a:endParaRPr sz="15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bl>
          </a:graphicData>
        </a:graphic>
      </p:graphicFrame>
      <p:pic>
        <p:nvPicPr>
          <p:cNvPr id="265" name="Google Shape;265;p42"/>
          <p:cNvPicPr preferRelativeResize="0"/>
          <p:nvPr/>
        </p:nvPicPr>
        <p:blipFill>
          <a:blip r:embed="rId3">
            <a:alphaModFix/>
          </a:blip>
          <a:stretch>
            <a:fillRect/>
          </a:stretch>
        </p:blipFill>
        <p:spPr>
          <a:xfrm>
            <a:off x="0" y="0"/>
            <a:ext cx="618750" cy="499575"/>
          </a:xfrm>
          <a:prstGeom prst="rect">
            <a:avLst/>
          </a:prstGeom>
          <a:noFill/>
          <a:ln>
            <a:noFill/>
          </a:ln>
        </p:spPr>
      </p:pic>
      <p:pic>
        <p:nvPicPr>
          <p:cNvPr id="266" name="Google Shape;266;p42"/>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67" name="Google Shape;267;p42"/>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3"/>
          <p:cNvSpPr txBox="1"/>
          <p:nvPr/>
        </p:nvSpPr>
        <p:spPr>
          <a:xfrm>
            <a:off x="910800" y="0"/>
            <a:ext cx="3901500" cy="465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666666"/>
                </a:solidFill>
                <a:latin typeface="Century Gothic"/>
                <a:ea typeface="Century Gothic"/>
                <a:cs typeface="Century Gothic"/>
                <a:sym typeface="Century Gothic"/>
              </a:rPr>
              <a:t>Words Rule!</a:t>
            </a:r>
            <a:endParaRPr sz="2000" b="1">
              <a:latin typeface="Century Gothic"/>
              <a:ea typeface="Century Gothic"/>
              <a:cs typeface="Century Gothic"/>
              <a:sym typeface="Century Gothic"/>
            </a:endParaRPr>
          </a:p>
          <a:p>
            <a:pPr marL="0" lvl="0" indent="0" algn="l" rtl="0">
              <a:spcBef>
                <a:spcPts val="0"/>
              </a:spcBef>
              <a:spcAft>
                <a:spcPts val="0"/>
              </a:spcAft>
              <a:buNone/>
            </a:pPr>
            <a:r>
              <a:rPr lang="en" sz="2600">
                <a:solidFill>
                  <a:schemeClr val="dk1"/>
                </a:solidFill>
                <a:latin typeface="Century Gothic"/>
                <a:ea typeface="Century Gothic"/>
                <a:cs typeface="Century Gothic"/>
                <a:sym typeface="Century Gothic"/>
              </a:rPr>
              <a:t>vehicle</a:t>
            </a:r>
            <a:endParaRPr sz="2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a:solidFill>
                  <a:schemeClr val="dk1"/>
                </a:solidFill>
                <a:latin typeface="Century Gothic"/>
                <a:ea typeface="Century Gothic"/>
                <a:cs typeface="Century Gothic"/>
                <a:sym typeface="Century Gothic"/>
              </a:rPr>
              <a:t>puddle</a:t>
            </a:r>
            <a:endParaRPr sz="2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a:solidFill>
                  <a:schemeClr val="dk1"/>
                </a:solidFill>
                <a:latin typeface="Century Gothic"/>
                <a:ea typeface="Century Gothic"/>
                <a:cs typeface="Century Gothic"/>
                <a:sym typeface="Century Gothic"/>
              </a:rPr>
              <a:t>little</a:t>
            </a:r>
            <a:endParaRPr sz="2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a:solidFill>
                  <a:schemeClr val="dk1"/>
                </a:solidFill>
                <a:latin typeface="Century Gothic"/>
                <a:ea typeface="Century Gothic"/>
                <a:cs typeface="Century Gothic"/>
                <a:sym typeface="Century Gothic"/>
              </a:rPr>
              <a:t>rattle</a:t>
            </a:r>
            <a:endParaRPr sz="2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a:solidFill>
                  <a:schemeClr val="dk1"/>
                </a:solidFill>
                <a:latin typeface="Century Gothic"/>
                <a:ea typeface="Century Gothic"/>
                <a:cs typeface="Century Gothic"/>
                <a:sym typeface="Century Gothic"/>
              </a:rPr>
              <a:t>jungle </a:t>
            </a:r>
            <a:endParaRPr sz="2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a:solidFill>
                  <a:schemeClr val="dk1"/>
                </a:solidFill>
                <a:latin typeface="Century Gothic"/>
                <a:ea typeface="Century Gothic"/>
                <a:cs typeface="Century Gothic"/>
                <a:sym typeface="Century Gothic"/>
              </a:rPr>
              <a:t>fumble </a:t>
            </a:r>
            <a:endParaRPr sz="2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a:solidFill>
                  <a:schemeClr val="dk1"/>
                </a:solidFill>
                <a:latin typeface="Century Gothic"/>
                <a:ea typeface="Century Gothic"/>
                <a:cs typeface="Century Gothic"/>
                <a:sym typeface="Century Gothic"/>
              </a:rPr>
              <a:t>middle</a:t>
            </a:r>
            <a:endParaRPr sz="2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a:solidFill>
                  <a:schemeClr val="dk1"/>
                </a:solidFill>
                <a:latin typeface="Century Gothic"/>
                <a:ea typeface="Century Gothic"/>
                <a:cs typeface="Century Gothic"/>
                <a:sym typeface="Century Gothic"/>
              </a:rPr>
              <a:t>huddle</a:t>
            </a:r>
            <a:endParaRPr sz="2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a:solidFill>
                  <a:schemeClr val="dk1"/>
                </a:solidFill>
                <a:latin typeface="Century Gothic"/>
                <a:ea typeface="Century Gothic"/>
                <a:cs typeface="Century Gothic"/>
                <a:sym typeface="Century Gothic"/>
              </a:rPr>
              <a:t>bubble </a:t>
            </a:r>
            <a:endParaRPr sz="2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a:solidFill>
                  <a:schemeClr val="dk1"/>
                </a:solidFill>
                <a:latin typeface="Century Gothic"/>
                <a:ea typeface="Century Gothic"/>
                <a:cs typeface="Century Gothic"/>
                <a:sym typeface="Century Gothic"/>
              </a:rPr>
              <a:t>drizzle</a:t>
            </a:r>
            <a:endParaRPr sz="2600">
              <a:solidFill>
                <a:schemeClr val="dk1"/>
              </a:solidFill>
              <a:latin typeface="Century Gothic"/>
              <a:ea typeface="Century Gothic"/>
              <a:cs typeface="Century Gothic"/>
              <a:sym typeface="Century Gothic"/>
            </a:endParaRPr>
          </a:p>
        </p:txBody>
      </p:sp>
      <p:sp>
        <p:nvSpPr>
          <p:cNvPr id="273" name="Google Shape;273;p43"/>
          <p:cNvSpPr txBox="1"/>
          <p:nvPr/>
        </p:nvSpPr>
        <p:spPr>
          <a:xfrm>
            <a:off x="3954600" y="0"/>
            <a:ext cx="5189400" cy="514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solidFill>
                  <a:schemeClr val="dk1"/>
                </a:solidFill>
                <a:latin typeface="Century Gothic"/>
                <a:ea typeface="Century Gothic"/>
                <a:cs typeface="Century Gothic"/>
                <a:sym typeface="Century Gothic"/>
              </a:rPr>
              <a:t>          </a:t>
            </a:r>
            <a:r>
              <a:rPr lang="en" sz="2400" b="1">
                <a:solidFill>
                  <a:srgbClr val="666666"/>
                </a:solidFill>
                <a:latin typeface="Century Gothic"/>
                <a:ea typeface="Century Gothic"/>
                <a:cs typeface="Century Gothic"/>
                <a:sym typeface="Century Gothic"/>
              </a:rPr>
              <a:t>Sentence Builder</a:t>
            </a:r>
            <a:r>
              <a:rPr lang="en" sz="2000">
                <a:solidFill>
                  <a:schemeClr val="dk1"/>
                </a:solidFill>
                <a:latin typeface="Century Gothic"/>
                <a:ea typeface="Century Gothic"/>
                <a:cs typeface="Century Gothic"/>
                <a:sym typeface="Century Gothic"/>
              </a:rPr>
              <a:t> </a:t>
            </a:r>
            <a:endParaRPr sz="2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p:txBody>
      </p:sp>
      <p:pic>
        <p:nvPicPr>
          <p:cNvPr id="274" name="Google Shape;274;p43"/>
          <p:cNvPicPr preferRelativeResize="0"/>
          <p:nvPr/>
        </p:nvPicPr>
        <p:blipFill>
          <a:blip r:embed="rId3">
            <a:alphaModFix/>
          </a:blip>
          <a:stretch>
            <a:fillRect/>
          </a:stretch>
        </p:blipFill>
        <p:spPr>
          <a:xfrm rot="-1698307">
            <a:off x="273250" y="0"/>
            <a:ext cx="618750" cy="499575"/>
          </a:xfrm>
          <a:prstGeom prst="rect">
            <a:avLst/>
          </a:prstGeom>
          <a:noFill/>
          <a:ln>
            <a:noFill/>
          </a:ln>
        </p:spPr>
      </p:pic>
      <p:pic>
        <p:nvPicPr>
          <p:cNvPr id="275" name="Google Shape;275;p43"/>
          <p:cNvPicPr preferRelativeResize="0"/>
          <p:nvPr/>
        </p:nvPicPr>
        <p:blipFill>
          <a:blip r:embed="rId4">
            <a:alphaModFix/>
          </a:blip>
          <a:stretch>
            <a:fillRect/>
          </a:stretch>
        </p:blipFill>
        <p:spPr>
          <a:xfrm rot="-871531">
            <a:off x="4157357" y="59673"/>
            <a:ext cx="541537" cy="515656"/>
          </a:xfrm>
          <a:prstGeom prst="rect">
            <a:avLst/>
          </a:prstGeom>
          <a:noFill/>
          <a:ln>
            <a:noFill/>
          </a:ln>
        </p:spPr>
      </p:pic>
      <p:pic>
        <p:nvPicPr>
          <p:cNvPr id="276" name="Google Shape;276;p43"/>
          <p:cNvPicPr preferRelativeResize="0"/>
          <p:nvPr/>
        </p:nvPicPr>
        <p:blipFill>
          <a:blip r:embed="rId5">
            <a:alphaModFix/>
          </a:blip>
          <a:stretch>
            <a:fillRect/>
          </a:stretch>
        </p:blipFill>
        <p:spPr>
          <a:xfrm>
            <a:off x="4180114" y="947057"/>
            <a:ext cx="4590486" cy="362461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100000"/>
              </a:lnSpc>
              <a:spcBef>
                <a:spcPts val="0"/>
              </a:spcBef>
              <a:spcAft>
                <a:spcPts val="0"/>
              </a:spcAft>
              <a:buNone/>
            </a:pPr>
            <a:endParaRPr sz="2400"/>
          </a:p>
          <a:p>
            <a:pPr marL="0" lvl="0" indent="0" algn="l" rtl="0">
              <a:spcBef>
                <a:spcPts val="0"/>
              </a:spcBef>
              <a:spcAft>
                <a:spcPts val="0"/>
              </a:spcAft>
              <a:buNone/>
            </a:pPr>
            <a:endParaRPr/>
          </a:p>
        </p:txBody>
      </p:sp>
      <p:graphicFrame>
        <p:nvGraphicFramePr>
          <p:cNvPr id="282" name="Google Shape;282;p44"/>
          <p:cNvGraphicFramePr/>
          <p:nvPr>
            <p:extLst>
              <p:ext uri="{D42A27DB-BD31-4B8C-83A1-F6EECF244321}">
                <p14:modId xmlns:p14="http://schemas.microsoft.com/office/powerpoint/2010/main" val="2370735544"/>
              </p:ext>
            </p:extLst>
          </p:nvPr>
        </p:nvGraphicFramePr>
        <p:xfrm>
          <a:off x="561225" y="800850"/>
          <a:ext cx="7267875" cy="3764220"/>
        </p:xfrm>
        <a:graphic>
          <a:graphicData uri="http://schemas.openxmlformats.org/drawingml/2006/table">
            <a:tbl>
              <a:tblPr>
                <a:noFill/>
                <a:tableStyleId>{CFDDDEA8-A055-4FE6-AF34-3F64E108C764}</a:tableStyleId>
              </a:tblPr>
              <a:tblGrid>
                <a:gridCol w="2441875">
                  <a:extLst>
                    <a:ext uri="{9D8B030D-6E8A-4147-A177-3AD203B41FA5}">
                      <a16:colId xmlns:a16="http://schemas.microsoft.com/office/drawing/2014/main" xmlns="" val="20000"/>
                    </a:ext>
                  </a:extLst>
                </a:gridCol>
                <a:gridCol w="2413000">
                  <a:extLst>
                    <a:ext uri="{9D8B030D-6E8A-4147-A177-3AD203B41FA5}">
                      <a16:colId xmlns:a16="http://schemas.microsoft.com/office/drawing/2014/main" xmlns="" val="20001"/>
                    </a:ext>
                  </a:extLst>
                </a:gridCol>
                <a:gridCol w="2413000">
                  <a:extLst>
                    <a:ext uri="{9D8B030D-6E8A-4147-A177-3AD203B41FA5}">
                      <a16:colId xmlns:a16="http://schemas.microsoft.com/office/drawing/2014/main" xmlns="" val="20002"/>
                    </a:ext>
                  </a:extLst>
                </a:gridCol>
              </a:tblGrid>
              <a:tr h="381000">
                <a:tc>
                  <a:txBody>
                    <a:bodyPr/>
                    <a:lstStyle/>
                    <a:p>
                      <a:pPr marL="0" lvl="0" indent="0" algn="ctr" rtl="0">
                        <a:spcBef>
                          <a:spcPts val="0"/>
                        </a:spcBef>
                        <a:spcAft>
                          <a:spcPts val="0"/>
                        </a:spcAft>
                        <a:buNone/>
                      </a:pPr>
                      <a:r>
                        <a:rPr lang="en" b="1">
                          <a:latin typeface="Century Gothic"/>
                          <a:ea typeface="Century Gothic"/>
                          <a:cs typeface="Century Gothic"/>
                          <a:sym typeface="Century Gothic"/>
                        </a:rPr>
                        <a:t>Introduce Purpose (target)</a:t>
                      </a:r>
                      <a:endParaRPr b="1">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b="1">
                          <a:latin typeface="Century Gothic"/>
                          <a:ea typeface="Century Gothic"/>
                          <a:cs typeface="Century Gothic"/>
                          <a:sym typeface="Century Gothic"/>
                        </a:rPr>
                        <a:t>Model Tool Use</a:t>
                      </a:r>
                      <a:endParaRPr b="1">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Clr>
                          <a:srgbClr val="000000"/>
                        </a:buClr>
                        <a:buSzPts val="1100"/>
                        <a:buFont typeface="Arial"/>
                        <a:buNone/>
                      </a:pPr>
                      <a:r>
                        <a:rPr lang="en" b="1">
                          <a:solidFill>
                            <a:srgbClr val="000000"/>
                          </a:solidFill>
                          <a:latin typeface="Century Gothic"/>
                          <a:ea typeface="Century Gothic"/>
                          <a:cs typeface="Century Gothic"/>
                          <a:sym typeface="Century Gothic"/>
                        </a:rPr>
                        <a:t>Guided Practice</a:t>
                      </a:r>
                      <a:endParaRPr b="1">
                        <a:latin typeface="Century Gothic"/>
                        <a:ea typeface="Century Gothic"/>
                        <a:cs typeface="Century Gothic"/>
                        <a:sym typeface="Century Gothic"/>
                      </a:endParaRPr>
                    </a:p>
                  </a:txBody>
                  <a:tcPr marL="91425" marR="91425" marT="91425" marB="91425">
                    <a:solidFill>
                      <a:srgbClr val="D9D9D9"/>
                    </a:solidFill>
                  </a:tcPr>
                </a:tc>
                <a:extLst>
                  <a:ext uri="{0D108BD9-81ED-4DB2-BD59-A6C34878D82A}">
                    <a16:rowId xmlns:a16="http://schemas.microsoft.com/office/drawing/2014/main" xmlns="" val="10000"/>
                  </a:ext>
                </a:extLst>
              </a:tr>
              <a:tr h="381000">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Say:</a:t>
                      </a:r>
                      <a:br>
                        <a:rPr lang="en" dirty="0">
                          <a:latin typeface="Century Gothic"/>
                          <a:ea typeface="Century Gothic"/>
                          <a:cs typeface="Century Gothic"/>
                          <a:sym typeface="Century Gothic"/>
                        </a:rPr>
                      </a:br>
                      <a:r>
                        <a:rPr lang="en" dirty="0">
                          <a:latin typeface="Century Gothic"/>
                          <a:ea typeface="Century Gothic"/>
                          <a:cs typeface="Century Gothic"/>
                          <a:sym typeface="Century Gothic"/>
                        </a:rPr>
                        <a:t>“If using my knowledge of letter-sound patterns</a:t>
                      </a:r>
                      <a:br>
                        <a:rPr lang="en" dirty="0">
                          <a:latin typeface="Century Gothic"/>
                          <a:ea typeface="Century Gothic"/>
                          <a:cs typeface="Century Gothic"/>
                          <a:sym typeface="Century Gothic"/>
                        </a:rPr>
                      </a:br>
                      <a:r>
                        <a:rPr lang="en" dirty="0">
                          <a:latin typeface="Century Gothic"/>
                          <a:ea typeface="Century Gothic"/>
                          <a:cs typeface="Century Gothic"/>
                          <a:sym typeface="Century Gothic"/>
                        </a:rPr>
                        <a:t>(my main tool) isn’t working I can STOP and try another tool. Today we’ll be learning about using _____ as a tool.”</a:t>
                      </a: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rgbClr val="000000"/>
                        </a:buClr>
                        <a:buSzPts val="1100"/>
                        <a:buFont typeface="Arial"/>
                        <a:buNone/>
                      </a:pPr>
                      <a:r>
                        <a:rPr lang="en" dirty="0">
                          <a:solidFill>
                            <a:srgbClr val="000000"/>
                          </a:solidFill>
                          <a:latin typeface="Century Gothic"/>
                          <a:ea typeface="Century Gothic"/>
                          <a:cs typeface="Century Gothic"/>
                          <a:sym typeface="Century Gothic"/>
                        </a:rPr>
                        <a:t>• Model trying to use the</a:t>
                      </a:r>
                      <a:br>
                        <a:rPr lang="en" dirty="0">
                          <a:solidFill>
                            <a:srgbClr val="000000"/>
                          </a:solidFill>
                          <a:latin typeface="Century Gothic"/>
                          <a:ea typeface="Century Gothic"/>
                          <a:cs typeface="Century Gothic"/>
                          <a:sym typeface="Century Gothic"/>
                        </a:rPr>
                      </a:br>
                      <a:r>
                        <a:rPr lang="en" dirty="0">
                          <a:solidFill>
                            <a:srgbClr val="000000"/>
                          </a:solidFill>
                          <a:latin typeface="Century Gothic"/>
                          <a:ea typeface="Century Gothic"/>
                          <a:cs typeface="Century Gothic"/>
                          <a:sym typeface="Century Gothic"/>
                        </a:rPr>
                        <a:t>letter-sound information (main tool) on a word first, </a:t>
                      </a:r>
                      <a:r>
                        <a:rPr lang="en-US" dirty="0">
                          <a:solidFill>
                            <a:srgbClr val="000000"/>
                          </a:solidFill>
                          <a:latin typeface="Century Gothic"/>
                          <a:ea typeface="Century Gothic"/>
                          <a:cs typeface="Century Gothic"/>
                          <a:sym typeface="Century Gothic"/>
                        </a:rPr>
                        <a:t>t</a:t>
                      </a:r>
                      <a:r>
                        <a:rPr lang="en" dirty="0">
                          <a:solidFill>
                            <a:srgbClr val="000000"/>
                          </a:solidFill>
                          <a:latin typeface="Century Gothic"/>
                          <a:ea typeface="Century Gothic"/>
                          <a:cs typeface="Century Gothic"/>
                          <a:sym typeface="Century Gothic"/>
                        </a:rPr>
                        <a:t>hen introduce the</a:t>
                      </a:r>
                      <a:br>
                        <a:rPr lang="en" dirty="0">
                          <a:solidFill>
                            <a:srgbClr val="000000"/>
                          </a:solidFill>
                          <a:latin typeface="Century Gothic"/>
                          <a:ea typeface="Century Gothic"/>
                          <a:cs typeface="Century Gothic"/>
                          <a:sym typeface="Century Gothic"/>
                        </a:rPr>
                      </a:br>
                      <a:r>
                        <a:rPr lang="en" dirty="0">
                          <a:solidFill>
                            <a:srgbClr val="000000"/>
                          </a:solidFill>
                          <a:latin typeface="Century Gothic"/>
                          <a:ea typeface="Century Gothic"/>
                          <a:cs typeface="Century Gothic"/>
                          <a:sym typeface="Century Gothic"/>
                        </a:rPr>
                        <a:t>new tool and how to use it.</a:t>
                      </a:r>
                      <a:br>
                        <a:rPr lang="en" dirty="0">
                          <a:solidFill>
                            <a:srgbClr val="000000"/>
                          </a:solidFill>
                          <a:latin typeface="Century Gothic"/>
                          <a:ea typeface="Century Gothic"/>
                          <a:cs typeface="Century Gothic"/>
                          <a:sym typeface="Century Gothic"/>
                        </a:rPr>
                      </a:br>
                      <a:endParaRPr dirty="0">
                        <a:solidFill>
                          <a:srgbClr val="000000"/>
                        </a:solidFill>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dirty="0">
                          <a:solidFill>
                            <a:srgbClr val="000000"/>
                          </a:solidFill>
                          <a:latin typeface="Century Gothic"/>
                          <a:ea typeface="Century Gothic"/>
                          <a:cs typeface="Century Gothic"/>
                          <a:sym typeface="Century Gothic"/>
                        </a:rPr>
                        <a:t>• Invite students to try out tool on the text with a partner.</a:t>
                      </a:r>
                      <a:r>
                        <a:rPr lang="en" sz="1300" dirty="0">
                          <a:latin typeface="Century Gothic"/>
                          <a:ea typeface="Century Gothic"/>
                          <a:cs typeface="Century Gothic"/>
                          <a:sym typeface="Century Gothic"/>
                        </a:rPr>
                        <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 Remind students to try the</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Main tool (letter-sound information) when they get stuck on a word, then try another tool.</a:t>
                      </a:r>
                      <a:endParaRPr sz="1300" dirty="0">
                        <a:latin typeface="Century Gothic"/>
                        <a:ea typeface="Century Gothic"/>
                        <a:cs typeface="Century Gothic"/>
                        <a:sym typeface="Century Gothic"/>
                      </a:endParaRPr>
                    </a:p>
                    <a:p>
                      <a:pPr marL="0" lvl="0" indent="0" algn="l" rtl="0">
                        <a:spcBef>
                          <a:spcPts val="0"/>
                        </a:spcBef>
                        <a:spcAft>
                          <a:spcPts val="0"/>
                        </a:spcAft>
                        <a:buNone/>
                      </a:pPr>
                      <a:r>
                        <a:rPr lang="en" sz="1300" dirty="0">
                          <a:latin typeface="Century Gothic"/>
                          <a:ea typeface="Century Gothic"/>
                          <a:cs typeface="Century Gothic"/>
                          <a:sym typeface="Century Gothic"/>
                        </a:rPr>
                        <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 Model with a student.</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 Distribute texts to partners</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and explain management of activity as needed.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bl>
          </a:graphicData>
        </a:graphic>
      </p:graphicFrame>
      <p:sp>
        <p:nvSpPr>
          <p:cNvPr id="283" name="Google Shape;283;p44"/>
          <p:cNvSpPr txBox="1"/>
          <p:nvPr/>
        </p:nvSpPr>
        <p:spPr>
          <a:xfrm>
            <a:off x="311700" y="289050"/>
            <a:ext cx="7517400" cy="45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Reader’s Toolbox Routine: Lesson Planning</a:t>
            </a:r>
            <a:endParaRPr sz="2400">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dirty="0">
                <a:solidFill>
                  <a:schemeClr val="dk1"/>
                </a:solidFill>
              </a:rPr>
              <a:t>Materials to prepare in advance: (see Notes)</a:t>
            </a:r>
            <a:endParaRPr dirty="0">
              <a:solidFill>
                <a:schemeClr val="dk1"/>
              </a:solidFill>
            </a:endParaRPr>
          </a:p>
          <a:p>
            <a:pPr marL="914400" lvl="1" indent="-355600" algn="l" rtl="0">
              <a:lnSpc>
                <a:spcPct val="115000"/>
              </a:lnSpc>
              <a:spcBef>
                <a:spcPts val="0"/>
              </a:spcBef>
              <a:spcAft>
                <a:spcPts val="0"/>
              </a:spcAft>
              <a:buClr>
                <a:schemeClr val="dk1"/>
              </a:buClr>
              <a:buSzPts val="2000"/>
              <a:buChar char="•"/>
            </a:pPr>
            <a:r>
              <a:rPr lang="en" sz="2000" dirty="0"/>
              <a:t>Syllable Sleuth Word List </a:t>
            </a:r>
            <a:endParaRPr sz="2000" dirty="0"/>
          </a:p>
          <a:p>
            <a:pPr marL="914400" lvl="1" indent="-355600" algn="l" rtl="0">
              <a:lnSpc>
                <a:spcPct val="115000"/>
              </a:lnSpc>
              <a:spcBef>
                <a:spcPts val="0"/>
              </a:spcBef>
              <a:spcAft>
                <a:spcPts val="0"/>
              </a:spcAft>
              <a:buClr>
                <a:schemeClr val="dk1"/>
              </a:buClr>
              <a:buSzPts val="2000"/>
              <a:buChar char="•"/>
            </a:pPr>
            <a:r>
              <a:rPr lang="en" sz="2000" dirty="0"/>
              <a:t>Words Rule Word Cards or Word List</a:t>
            </a:r>
            <a:endParaRPr sz="2000" dirty="0"/>
          </a:p>
          <a:p>
            <a:pPr marL="914400" lvl="1" indent="-355600" algn="l" rtl="0">
              <a:lnSpc>
                <a:spcPct val="115000"/>
              </a:lnSpc>
              <a:spcBef>
                <a:spcPts val="0"/>
              </a:spcBef>
              <a:spcAft>
                <a:spcPts val="0"/>
              </a:spcAft>
              <a:buClr>
                <a:schemeClr val="dk1"/>
              </a:buClr>
              <a:buSzPts val="2000"/>
              <a:buChar char="•"/>
            </a:pPr>
            <a:r>
              <a:rPr lang="en" sz="2000" dirty="0"/>
              <a:t>Words Rule T chart</a:t>
            </a:r>
            <a:endParaRPr sz="2000" dirty="0"/>
          </a:p>
          <a:p>
            <a:pPr marL="914400" lvl="1" indent="-355600" algn="l" rtl="0">
              <a:lnSpc>
                <a:spcPct val="115000"/>
              </a:lnSpc>
              <a:spcBef>
                <a:spcPts val="0"/>
              </a:spcBef>
              <a:spcAft>
                <a:spcPts val="0"/>
              </a:spcAft>
              <a:buClr>
                <a:schemeClr val="dk1"/>
              </a:buClr>
              <a:buSzPts val="2000"/>
              <a:buChar char="•"/>
            </a:pPr>
            <a:r>
              <a:rPr lang="en" sz="2000" dirty="0"/>
              <a:t>Cycle 13 Assessment (Optional)</a:t>
            </a:r>
            <a:endParaRPr sz="2000" dirty="0"/>
          </a:p>
          <a:p>
            <a:pPr marL="0" lvl="0" indent="0" algn="l" rtl="0">
              <a:lnSpc>
                <a:spcPct val="120000"/>
              </a:lnSpc>
              <a:spcBef>
                <a:spcPts val="800"/>
              </a:spcBef>
              <a:spcAft>
                <a:spcPts val="0"/>
              </a:spcAft>
              <a:buNone/>
            </a:pPr>
            <a:r>
              <a:rPr lang="en" b="1" dirty="0">
                <a:solidFill>
                  <a:schemeClr val="dk1"/>
                </a:solidFill>
              </a:rPr>
              <a:t>Materials to Gather from Previous Lessons:</a:t>
            </a:r>
            <a:endParaRPr b="1" dirty="0">
              <a:solidFill>
                <a:schemeClr val="dk1"/>
              </a:solidFill>
            </a:endParaRPr>
          </a:p>
          <a:p>
            <a:pPr marL="457200" lvl="0" indent="-355600" algn="l" rtl="0">
              <a:lnSpc>
                <a:spcPct val="115000"/>
              </a:lnSpc>
              <a:spcBef>
                <a:spcPts val="800"/>
              </a:spcBef>
              <a:spcAft>
                <a:spcPts val="0"/>
              </a:spcAft>
              <a:buClr>
                <a:schemeClr val="dk1"/>
              </a:buClr>
              <a:buSzPts val="2000"/>
              <a:buFont typeface="Century Gothic"/>
              <a:buChar char="•"/>
            </a:pPr>
            <a:r>
              <a:rPr lang="en" sz="2000" dirty="0"/>
              <a:t>Whiteboard, whiteboard markers and erasers (one per pair) or paper and pencils</a:t>
            </a:r>
            <a:endParaRPr sz="2000" dirty="0"/>
          </a:p>
          <a:p>
            <a:pPr marL="177800" lvl="0" indent="0" algn="l" rtl="0">
              <a:lnSpc>
                <a:spcPct val="115000"/>
              </a:lnSpc>
              <a:spcBef>
                <a:spcPts val="800"/>
              </a:spcBef>
              <a:spcAft>
                <a:spcPts val="0"/>
              </a:spcAft>
              <a:buNone/>
            </a:pPr>
            <a:endParaRPr sz="1600" dirty="0"/>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46" name="Google Shape;14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1: Cycle 13: Lesson 61</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5"/>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289" name="Google Shape;289;p45"/>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290" name="Google Shape;290;p45"/>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291" name="Google Shape;291;p45"/>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292" name="Google Shape;292;p45"/>
          <p:cNvGraphicFramePr/>
          <p:nvPr>
            <p:extLst>
              <p:ext uri="{D42A27DB-BD31-4B8C-83A1-F6EECF244321}">
                <p14:modId xmlns:p14="http://schemas.microsoft.com/office/powerpoint/2010/main" val="3300278375"/>
              </p:ext>
            </p:extLst>
          </p:nvPr>
        </p:nvGraphicFramePr>
        <p:xfrm>
          <a:off x="4572000" y="19125"/>
          <a:ext cx="4328900" cy="4941495"/>
        </p:xfrm>
        <a:graphic>
          <a:graphicData uri="http://schemas.openxmlformats.org/drawingml/2006/table">
            <a:tbl>
              <a:tblPr>
                <a:noFill/>
                <a:tableStyleId>{CFDDDEA8-A055-4FE6-AF34-3F64E108C764}</a:tableStyleId>
              </a:tblPr>
              <a:tblGrid>
                <a:gridCol w="537150">
                  <a:extLst>
                    <a:ext uri="{9D8B030D-6E8A-4147-A177-3AD203B41FA5}">
                      <a16:colId xmlns:a16="http://schemas.microsoft.com/office/drawing/2014/main" xmlns="" val="20000"/>
                    </a:ext>
                  </a:extLst>
                </a:gridCol>
                <a:gridCol w="3791750">
                  <a:extLst>
                    <a:ext uri="{9D8B030D-6E8A-4147-A177-3AD203B41FA5}">
                      <a16:colId xmlns:a16="http://schemas.microsoft.com/office/drawing/2014/main" xmlns="" val="20001"/>
                    </a:ext>
                  </a:extLst>
                </a:gridCol>
              </a:tblGrid>
              <a:tr h="381000">
                <a:tc>
                  <a:txBody>
                    <a:bodyPr/>
                    <a:lstStyle/>
                    <a:p>
                      <a:pPr marL="0" lvl="0" indent="0" algn="l" rtl="0">
                        <a:spcBef>
                          <a:spcPts val="0"/>
                        </a:spcBef>
                        <a:spcAft>
                          <a:spcPts val="0"/>
                        </a:spcAft>
                        <a:buNone/>
                      </a:pPr>
                      <a:r>
                        <a:rPr lang="en" sz="1400"/>
                        <a:t>1.</a:t>
                      </a:r>
                      <a:endParaRPr sz="1400"/>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0"/>
                  </a:ext>
                </a:extLst>
              </a:tr>
              <a:tr h="381000">
                <a:tc>
                  <a:txBody>
                    <a:bodyPr/>
                    <a:lstStyle/>
                    <a:p>
                      <a:pPr marL="0" lvl="0" indent="0" algn="l" rtl="0">
                        <a:spcBef>
                          <a:spcPts val="0"/>
                        </a:spcBef>
                        <a:spcAft>
                          <a:spcPts val="0"/>
                        </a:spcAft>
                        <a:buNone/>
                      </a:pPr>
                      <a:r>
                        <a:rPr lang="en" sz="1400"/>
                        <a:t>2.</a:t>
                      </a:r>
                      <a:endParaRPr sz="1400"/>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r h="381000">
                <a:tc>
                  <a:txBody>
                    <a:bodyPr/>
                    <a:lstStyle/>
                    <a:p>
                      <a:pPr marL="0" lvl="0" indent="0" algn="l" rtl="0">
                        <a:spcBef>
                          <a:spcPts val="0"/>
                        </a:spcBef>
                        <a:spcAft>
                          <a:spcPts val="0"/>
                        </a:spcAft>
                        <a:buNone/>
                      </a:pPr>
                      <a:r>
                        <a:rPr lang="en" sz="1400"/>
                        <a:t>3. </a:t>
                      </a:r>
                      <a:endParaRPr sz="1400"/>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2"/>
                  </a:ext>
                </a:extLst>
              </a:tr>
              <a:tr h="381000">
                <a:tc>
                  <a:txBody>
                    <a:bodyPr/>
                    <a:lstStyle/>
                    <a:p>
                      <a:pPr marL="0" lvl="0" indent="0" algn="l" rtl="0">
                        <a:spcBef>
                          <a:spcPts val="0"/>
                        </a:spcBef>
                        <a:spcAft>
                          <a:spcPts val="0"/>
                        </a:spcAft>
                        <a:buNone/>
                      </a:pPr>
                      <a:r>
                        <a:rPr lang="en" sz="1400"/>
                        <a:t>4.</a:t>
                      </a:r>
                      <a:endParaRPr sz="1400"/>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3"/>
                  </a:ext>
                </a:extLst>
              </a:tr>
              <a:tr h="1040175">
                <a:tc>
                  <a:txBody>
                    <a:bodyPr/>
                    <a:lstStyle/>
                    <a:p>
                      <a:pPr marL="0" lvl="0" indent="0" algn="l" rtl="0">
                        <a:spcBef>
                          <a:spcPts val="0"/>
                        </a:spcBef>
                        <a:spcAft>
                          <a:spcPts val="0"/>
                        </a:spcAft>
                        <a:buNone/>
                      </a:pPr>
                      <a:r>
                        <a:rPr lang="en" sz="1400"/>
                        <a:t>5. </a:t>
                      </a:r>
                      <a:endParaRPr sz="1400"/>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4"/>
                  </a:ext>
                </a:extLst>
              </a:tr>
            </a:tbl>
          </a:graphicData>
        </a:graphic>
      </p:graphicFrame>
      <p:pic>
        <p:nvPicPr>
          <p:cNvPr id="293" name="Google Shape;293;p45"/>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294" name="Google Shape;294;p45"/>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295" name="Google Shape;295;p45"/>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296" name="Google Shape;296;p45"/>
          <p:cNvPicPr preferRelativeResize="0"/>
          <p:nvPr/>
        </p:nvPicPr>
        <p:blipFill>
          <a:blip r:embed="rId4">
            <a:alphaModFix/>
          </a:blip>
          <a:stretch>
            <a:fillRect/>
          </a:stretch>
        </p:blipFill>
        <p:spPr>
          <a:xfrm rot="-10799989">
            <a:off x="4572012" y="3452637"/>
            <a:ext cx="449825" cy="381000"/>
          </a:xfrm>
          <a:prstGeom prst="rect">
            <a:avLst/>
          </a:prstGeom>
          <a:noFill/>
          <a:ln>
            <a:noFill/>
          </a:ln>
        </p:spPr>
      </p:pic>
      <p:pic>
        <p:nvPicPr>
          <p:cNvPr id="297" name="Google Shape;297;p45"/>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pic>
        <p:nvPicPr>
          <p:cNvPr id="303" name="Google Shape;303;p46"/>
          <p:cNvPicPr preferRelativeResize="0"/>
          <p:nvPr/>
        </p:nvPicPr>
        <p:blipFill>
          <a:blip r:embed="rId3">
            <a:alphaModFix/>
          </a:blip>
          <a:stretch>
            <a:fillRect/>
          </a:stretch>
        </p:blipFill>
        <p:spPr>
          <a:xfrm>
            <a:off x="4221579" y="112295"/>
            <a:ext cx="4110293" cy="4838700"/>
          </a:xfrm>
          <a:prstGeom prst="rect">
            <a:avLst/>
          </a:prstGeom>
          <a:noFill/>
          <a:ln>
            <a:noFill/>
          </a:ln>
        </p:spPr>
      </p:pic>
      <p:pic>
        <p:nvPicPr>
          <p:cNvPr id="5" name="Picture 4"/>
          <p:cNvPicPr>
            <a:picLocks noChangeAspect="1"/>
          </p:cNvPicPr>
          <p:nvPr/>
        </p:nvPicPr>
        <p:blipFill rotWithShape="1">
          <a:blip r:embed="rId4"/>
          <a:srcRect l="4747" r="3607"/>
          <a:stretch/>
        </p:blipFill>
        <p:spPr>
          <a:xfrm>
            <a:off x="470049" y="112295"/>
            <a:ext cx="3240015" cy="49911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61</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Clr>
                <a:schemeClr val="dk1"/>
              </a:buClr>
              <a:buSzPts val="2100"/>
              <a:buChar char="•"/>
            </a:pPr>
            <a:r>
              <a:rPr lang="en">
                <a:solidFill>
                  <a:schemeClr val="dk1"/>
                </a:solidFill>
              </a:rPr>
              <a:t>Read Cycle </a:t>
            </a:r>
            <a:r>
              <a:rPr lang="en"/>
              <a:t>13 </a:t>
            </a:r>
            <a:r>
              <a:rPr lang="en">
                <a:solidFill>
                  <a:schemeClr val="dk1"/>
                </a:solidFill>
              </a:rPr>
              <a:t>Overview (pages </a:t>
            </a:r>
            <a:r>
              <a:rPr lang="en"/>
              <a:t>8-16 </a:t>
            </a:r>
            <a:r>
              <a:rPr lang="en">
                <a:solidFill>
                  <a:schemeClr val="dk1"/>
                </a:solidFill>
              </a:rPr>
              <a:t>in Teacher Guide)</a:t>
            </a:r>
            <a:endParaRPr>
              <a:solidFill>
                <a:schemeClr val="dk1"/>
              </a:solidFill>
            </a:endParaRPr>
          </a:p>
          <a:p>
            <a:pPr marL="457200" lvl="0" indent="-361950" algn="l" rtl="0">
              <a:spcBef>
                <a:spcPts val="0"/>
              </a:spcBef>
              <a:spcAft>
                <a:spcPts val="0"/>
              </a:spcAft>
              <a:buSzPts val="2100"/>
              <a:buChar char="•"/>
            </a:pPr>
            <a:r>
              <a:rPr lang="en"/>
              <a:t>Review the Syllabication Guidance Document (pages 27-29 in Skills Block Resource Manual)</a:t>
            </a:r>
            <a:endParaRPr/>
          </a:p>
          <a:p>
            <a:pPr marL="457200" lvl="0" indent="-361950" algn="l" rtl="0">
              <a:spcBef>
                <a:spcPts val="0"/>
              </a:spcBef>
              <a:spcAft>
                <a:spcPts val="0"/>
              </a:spcAft>
              <a:buSzPts val="2100"/>
              <a:buChar char="•"/>
            </a:pPr>
            <a:r>
              <a:rPr lang="en"/>
              <a:t>Review Independent and Small Group Work guidance (Skills Block Resource Manual)</a:t>
            </a:r>
            <a:endParaRPr/>
          </a:p>
          <a:p>
            <a:pPr marL="177800" lvl="0" indent="0" algn="l" rtl="0">
              <a:spcBef>
                <a:spcPts val="800"/>
              </a:spcBef>
              <a:spcAft>
                <a:spcPts val="0"/>
              </a:spcAft>
              <a:buNone/>
            </a:pPr>
            <a:endParaRPr/>
          </a:p>
          <a:p>
            <a:pPr marL="177800" lvl="0" indent="0" algn="l" rtl="0">
              <a:spcBef>
                <a:spcPts val="800"/>
              </a:spcBef>
              <a:spcAft>
                <a:spcPts val="0"/>
              </a:spcAft>
              <a:buNone/>
            </a:pPr>
            <a:endParaRPr/>
          </a:p>
          <a:p>
            <a:pPr marL="177800" lvl="0" indent="0" algn="l" rtl="0">
              <a:spcBef>
                <a:spcPts val="800"/>
              </a:spcBef>
              <a:spcAft>
                <a:spcPts val="0"/>
              </a:spcAft>
              <a:buNone/>
            </a:pP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52" name="Google Shape;15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1: Cycle 13: Lesson 61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58" name="Google Shape;158;p2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9" name="Google Shape;159;p2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60" name="Google Shape;160;p29"/>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13: Lesson 61</a:t>
            </a:r>
            <a:endParaRPr sz="3200" b="1">
              <a:solidFill>
                <a:srgbClr val="404040"/>
              </a:solidFill>
              <a:latin typeface="Century Gothic"/>
              <a:ea typeface="Century Gothic"/>
              <a:cs typeface="Century Gothic"/>
              <a:sym typeface="Century Gothic"/>
            </a:endParaRPr>
          </a:p>
        </p:txBody>
      </p:sp>
      <p:pic>
        <p:nvPicPr>
          <p:cNvPr id="161" name="Google Shape;161;p2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2" name="Google Shape;162;p2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8" name="Google Shape;168;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200000"/>
              </a:lnSpc>
              <a:spcBef>
                <a:spcPts val="800"/>
              </a:spcBef>
              <a:spcAft>
                <a:spcPts val="0"/>
              </a:spcAft>
              <a:buNone/>
            </a:pPr>
            <a:r>
              <a:rPr lang="en" sz="2200" dirty="0">
                <a:solidFill>
                  <a:srgbClr val="FF0000"/>
                </a:solidFill>
              </a:rPr>
              <a:t>“We’ve been workin’ on some long words, sound by sound by sound. We’ve been workin’ on some long words, so we can read more words aloud. We take a word like ‘maybe’ and break it into parts. ‘May’ and ‘be’ makes ‘maybe’ and now it’s time to start.”</a:t>
            </a:r>
            <a:endParaRPr sz="22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74" name="Google Shape;174;p31"/>
          <p:cNvSpPr txBox="1">
            <a:spLocks noGrp="1"/>
          </p:cNvSpPr>
          <p:nvPr>
            <p:ph type="body" idx="1"/>
          </p:nvPr>
        </p:nvSpPr>
        <p:spPr>
          <a:xfrm>
            <a:off x="311700" y="982900"/>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two-syllable words using what I know about syllables and vowel spelling patterns.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75" name="Google Shape;175;p31"/>
          <p:cNvPicPr preferRelativeResize="0"/>
          <p:nvPr/>
        </p:nvPicPr>
        <p:blipFill>
          <a:blip r:embed="rId3">
            <a:alphaModFix/>
          </a:blip>
          <a:stretch>
            <a:fillRect/>
          </a:stretch>
        </p:blipFill>
        <p:spPr>
          <a:xfrm>
            <a:off x="8331679" y="4318607"/>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182575" y="37430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Syllable Sleuth </a:t>
            </a:r>
            <a:endParaRPr/>
          </a:p>
        </p:txBody>
      </p:sp>
      <p:sp>
        <p:nvSpPr>
          <p:cNvPr id="181" name="Google Shape;181;p32"/>
          <p:cNvSpPr txBox="1">
            <a:spLocks noGrp="1"/>
          </p:cNvSpPr>
          <p:nvPr>
            <p:ph type="body" idx="1"/>
          </p:nvPr>
        </p:nvSpPr>
        <p:spPr>
          <a:xfrm>
            <a:off x="-3716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a:t>gobble</a:t>
            </a:r>
            <a:endParaRPr sz="3600"/>
          </a:p>
          <a:p>
            <a:pPr marL="0" lvl="0" indent="0" algn="l" rtl="0">
              <a:spcBef>
                <a:spcPts val="800"/>
              </a:spcBef>
              <a:spcAft>
                <a:spcPts val="0"/>
              </a:spcAft>
              <a:buNone/>
            </a:pPr>
            <a:r>
              <a:rPr lang="en" sz="3000"/>
              <a:t>			</a:t>
            </a:r>
            <a:endParaRPr sz="3000"/>
          </a:p>
        </p:txBody>
      </p:sp>
      <p:sp>
        <p:nvSpPr>
          <p:cNvPr id="182" name="Google Shape;182;p32"/>
          <p:cNvSpPr txBox="1"/>
          <p:nvPr/>
        </p:nvSpPr>
        <p:spPr>
          <a:xfrm>
            <a:off x="2702125" y="818175"/>
            <a:ext cx="3481500" cy="41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3" name="Google Shape;183;p32"/>
          <p:cNvSpPr txBox="1">
            <a:spLocks noGrp="1"/>
          </p:cNvSpPr>
          <p:nvPr>
            <p:ph type="body" idx="1"/>
          </p:nvPr>
        </p:nvSpPr>
        <p:spPr>
          <a:xfrm>
            <a:off x="2702125"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a:t>g</a:t>
            </a:r>
            <a:r>
              <a:rPr lang="en" sz="3600" b="1"/>
              <a:t>o</a:t>
            </a:r>
            <a:r>
              <a:rPr lang="en" sz="3600"/>
              <a:t>bbl</a:t>
            </a:r>
            <a:r>
              <a:rPr lang="en" sz="3600" b="1"/>
              <a:t>e</a:t>
            </a:r>
            <a:endParaRPr sz="3600"/>
          </a:p>
          <a:p>
            <a:pPr marL="0" lvl="0" indent="0" algn="l" rtl="0">
              <a:spcBef>
                <a:spcPts val="800"/>
              </a:spcBef>
              <a:spcAft>
                <a:spcPts val="0"/>
              </a:spcAft>
              <a:buClr>
                <a:srgbClr val="000000"/>
              </a:buClr>
              <a:buSzPts val="1100"/>
              <a:buFont typeface="Arial"/>
              <a:buNone/>
            </a:pPr>
            <a:r>
              <a:rPr lang="en" sz="3000"/>
              <a:t>			</a:t>
            </a:r>
            <a:endParaRPr sz="3000"/>
          </a:p>
        </p:txBody>
      </p:sp>
      <p:sp>
        <p:nvSpPr>
          <p:cNvPr id="184" name="Google Shape;184;p32"/>
          <p:cNvSpPr txBox="1">
            <a:spLocks noGrp="1"/>
          </p:cNvSpPr>
          <p:nvPr>
            <p:ph type="body" idx="1"/>
          </p:nvPr>
        </p:nvSpPr>
        <p:spPr>
          <a:xfrm>
            <a:off x="57869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u="sng"/>
              <a:t>gob</a:t>
            </a:r>
            <a:r>
              <a:rPr lang="en" sz="3600"/>
              <a:t> </a:t>
            </a:r>
            <a:r>
              <a:rPr lang="en" sz="3600" u="sng"/>
              <a:t>ble</a:t>
            </a:r>
            <a:endParaRPr sz="3600" u="sng"/>
          </a:p>
          <a:p>
            <a:pPr marL="0" lvl="0" indent="0" algn="l" rtl="0">
              <a:spcBef>
                <a:spcPts val="800"/>
              </a:spcBef>
              <a:spcAft>
                <a:spcPts val="0"/>
              </a:spcAft>
              <a:buNone/>
            </a:pPr>
            <a:r>
              <a:rPr lang="en" sz="3000"/>
              <a:t>			</a:t>
            </a:r>
            <a:endParaRPr sz="3000"/>
          </a:p>
        </p:txBody>
      </p:sp>
      <p:sp>
        <p:nvSpPr>
          <p:cNvPr id="185" name="Google Shape;185;p32"/>
          <p:cNvSpPr txBox="1"/>
          <p:nvPr/>
        </p:nvSpPr>
        <p:spPr>
          <a:xfrm>
            <a:off x="3735000" y="2345775"/>
            <a:ext cx="5691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
        <p:nvSpPr>
          <p:cNvPr id="186" name="Google Shape;186;p32"/>
          <p:cNvSpPr txBox="1"/>
          <p:nvPr/>
        </p:nvSpPr>
        <p:spPr>
          <a:xfrm>
            <a:off x="4748300" y="2345775"/>
            <a:ext cx="3873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3"/>
                                        </p:tgtEl>
                                        <p:attrNameLst>
                                          <p:attrName>style.visibility</p:attrName>
                                        </p:attrNameLst>
                                      </p:cBhvr>
                                      <p:to>
                                        <p:strVal val="visible"/>
                                      </p:to>
                                    </p:set>
                                    <p:animEffect transition="in" filter="fade">
                                      <p:cBhvr>
                                        <p:cTn id="7" dur="1000"/>
                                        <p:tgtEl>
                                          <p:spTgt spid="18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5"/>
                                        </p:tgtEl>
                                        <p:attrNameLst>
                                          <p:attrName>style.visibility</p:attrName>
                                        </p:attrNameLst>
                                      </p:cBhvr>
                                      <p:to>
                                        <p:strVal val="visible"/>
                                      </p:to>
                                    </p:set>
                                    <p:animEffect transition="in" filter="fade">
                                      <p:cBhvr>
                                        <p:cTn id="12" dur="1000"/>
                                        <p:tgtEl>
                                          <p:spTgt spid="18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6"/>
                                        </p:tgtEl>
                                        <p:attrNameLst>
                                          <p:attrName>style.visibility</p:attrName>
                                        </p:attrNameLst>
                                      </p:cBhvr>
                                      <p:to>
                                        <p:strVal val="visible"/>
                                      </p:to>
                                    </p:set>
                                    <p:animEffect transition="in" filter="fade">
                                      <p:cBhvr>
                                        <p:cTn id="17" dur="1000"/>
                                        <p:tgtEl>
                                          <p:spTgt spid="18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4"/>
                                        </p:tgtEl>
                                        <p:attrNameLst>
                                          <p:attrName>style.visibility</p:attrName>
                                        </p:attrNameLst>
                                      </p:cBhvr>
                                      <p:to>
                                        <p:strVal val="visible"/>
                                      </p:to>
                                    </p:set>
                                    <p:animEffect transition="in" filter="fade">
                                      <p:cBhvr>
                                        <p:cTn id="22" dur="1000"/>
                                        <p:tgtEl>
                                          <p:spTgt spid="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3"/>
          <p:cNvSpPr txBox="1">
            <a:spLocks noGrp="1"/>
          </p:cNvSpPr>
          <p:nvPr>
            <p:ph type="title"/>
          </p:nvPr>
        </p:nvSpPr>
        <p:spPr>
          <a:xfrm>
            <a:off x="938800" y="0"/>
            <a:ext cx="7581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Syllable Sleuth Steps </a:t>
            </a:r>
            <a:endParaRPr sz="2400"/>
          </a:p>
        </p:txBody>
      </p:sp>
      <p:sp>
        <p:nvSpPr>
          <p:cNvPr id="192" name="Google Shape;192;p33"/>
          <p:cNvSpPr txBox="1">
            <a:spLocks noGrp="1"/>
          </p:cNvSpPr>
          <p:nvPr>
            <p:ph type="body" idx="1"/>
          </p:nvPr>
        </p:nvSpPr>
        <p:spPr>
          <a:xfrm>
            <a:off x="806575" y="-45000"/>
            <a:ext cx="3696900" cy="5233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dirty="0"/>
          </a:p>
          <a:p>
            <a:pPr marL="457200" lvl="0" indent="-342900" algn="l" rtl="0">
              <a:spcBef>
                <a:spcPts val="800"/>
              </a:spcBef>
              <a:spcAft>
                <a:spcPts val="0"/>
              </a:spcAft>
              <a:buSzPts val="1800"/>
              <a:buAutoNum type="arabicPeriod"/>
            </a:pPr>
            <a:r>
              <a:rPr lang="en" sz="1800" dirty="0"/>
              <a:t>Find the vowels and put a dot below them. </a:t>
            </a:r>
            <a:endParaRPr sz="1800" dirty="0"/>
          </a:p>
          <a:p>
            <a:pPr marL="457200" lvl="0" indent="-342900" algn="l" rtl="0">
              <a:spcBef>
                <a:spcPts val="0"/>
              </a:spcBef>
              <a:spcAft>
                <a:spcPts val="0"/>
              </a:spcAft>
              <a:buSzPts val="1800"/>
              <a:buAutoNum type="arabicPeriod"/>
            </a:pPr>
            <a:r>
              <a:rPr lang="en" sz="1800" dirty="0"/>
              <a:t>Look between the vowels.</a:t>
            </a:r>
            <a:endParaRPr sz="1800" dirty="0"/>
          </a:p>
          <a:p>
            <a:pPr marL="457200" lvl="0" indent="-342900" algn="l" rtl="0">
              <a:spcBef>
                <a:spcPts val="0"/>
              </a:spcBef>
              <a:spcAft>
                <a:spcPts val="0"/>
              </a:spcAft>
              <a:buSzPts val="1800"/>
              <a:buAutoNum type="arabicPeriod"/>
            </a:pPr>
            <a:r>
              <a:rPr lang="en" sz="1800" dirty="0"/>
              <a:t>Divide the word just before the consonant and “-le.”</a:t>
            </a:r>
            <a:endParaRPr sz="1800" dirty="0"/>
          </a:p>
          <a:p>
            <a:pPr marL="457200" lvl="0" indent="-342900" algn="l" rtl="0">
              <a:spcBef>
                <a:spcPts val="0"/>
              </a:spcBef>
              <a:spcAft>
                <a:spcPts val="0"/>
              </a:spcAft>
              <a:buSzPts val="1800"/>
              <a:buAutoNum type="arabicPeriod"/>
            </a:pPr>
            <a:r>
              <a:rPr lang="en" sz="1800" dirty="0"/>
              <a:t>Break the words into syllables.</a:t>
            </a:r>
            <a:endParaRPr sz="1800" dirty="0"/>
          </a:p>
          <a:p>
            <a:pPr marL="457200" lvl="0" indent="-342900" algn="l" rtl="0">
              <a:spcBef>
                <a:spcPts val="0"/>
              </a:spcBef>
              <a:spcAft>
                <a:spcPts val="0"/>
              </a:spcAft>
              <a:buSzPts val="1800"/>
              <a:buAutoNum type="arabicPeriod"/>
            </a:pPr>
            <a:r>
              <a:rPr lang="en" sz="1800" dirty="0"/>
              <a:t>Read each syllable using the vowel spelling pattern:</a:t>
            </a:r>
            <a:endParaRPr sz="1800" dirty="0"/>
          </a:p>
          <a:p>
            <a:pPr marL="914400" lvl="1" indent="-342900" algn="l" rtl="0">
              <a:spcBef>
                <a:spcPts val="0"/>
              </a:spcBef>
              <a:spcAft>
                <a:spcPts val="0"/>
              </a:spcAft>
              <a:buSzPts val="1800"/>
              <a:buAutoNum type="alphaLcPeriod"/>
            </a:pPr>
            <a:r>
              <a:rPr lang="en" dirty="0"/>
              <a:t>Closed</a:t>
            </a:r>
            <a:endParaRPr dirty="0"/>
          </a:p>
          <a:p>
            <a:pPr marL="914400" lvl="1" indent="-342900" algn="l" rtl="0">
              <a:spcBef>
                <a:spcPts val="0"/>
              </a:spcBef>
              <a:spcAft>
                <a:spcPts val="0"/>
              </a:spcAft>
              <a:buSzPts val="1800"/>
              <a:buAutoNum type="alphaLcPeriod"/>
            </a:pPr>
            <a:r>
              <a:rPr lang="en" dirty="0"/>
              <a:t>Open</a:t>
            </a:r>
            <a:endParaRPr dirty="0"/>
          </a:p>
          <a:p>
            <a:pPr marL="914400" lvl="1" indent="-342900" algn="l" rtl="0">
              <a:spcBef>
                <a:spcPts val="0"/>
              </a:spcBef>
              <a:spcAft>
                <a:spcPts val="0"/>
              </a:spcAft>
              <a:buSzPts val="1800"/>
              <a:buAutoNum type="alphaLcPeriod"/>
            </a:pPr>
            <a:r>
              <a:rPr lang="en" dirty="0"/>
              <a:t>Magic “e”</a:t>
            </a:r>
            <a:endParaRPr dirty="0"/>
          </a:p>
          <a:p>
            <a:pPr marL="914400" lvl="1" indent="-342900" algn="l" rtl="0">
              <a:spcBef>
                <a:spcPts val="0"/>
              </a:spcBef>
              <a:spcAft>
                <a:spcPts val="0"/>
              </a:spcAft>
              <a:buSzPts val="1800"/>
              <a:buAutoNum type="alphaLcPeriod"/>
            </a:pPr>
            <a:r>
              <a:rPr lang="en" dirty="0"/>
              <a:t>R-controlled</a:t>
            </a:r>
            <a:endParaRPr dirty="0"/>
          </a:p>
          <a:p>
            <a:pPr marL="914400" lvl="1" indent="-342900" algn="l" rtl="0">
              <a:spcBef>
                <a:spcPts val="0"/>
              </a:spcBef>
              <a:spcAft>
                <a:spcPts val="0"/>
              </a:spcAft>
              <a:buSzPts val="1800"/>
              <a:buAutoNum type="alphaLcPeriod"/>
            </a:pPr>
            <a:r>
              <a:rPr lang="en" dirty="0"/>
              <a:t>Vowel team </a:t>
            </a:r>
            <a:endParaRPr dirty="0"/>
          </a:p>
          <a:p>
            <a:pPr marL="914400" lvl="1" indent="-342900" algn="l" rtl="0">
              <a:spcBef>
                <a:spcPts val="0"/>
              </a:spcBef>
              <a:spcAft>
                <a:spcPts val="0"/>
              </a:spcAft>
              <a:buSzPts val="1800"/>
              <a:buAutoNum type="alphaLcPeriod"/>
            </a:pPr>
            <a:r>
              <a:rPr lang="en" dirty="0"/>
              <a:t>C-le</a:t>
            </a:r>
            <a:endParaRPr dirty="0"/>
          </a:p>
          <a:p>
            <a:pPr marL="0" lvl="0" indent="0" algn="ctr" rtl="0">
              <a:spcBef>
                <a:spcPts val="800"/>
              </a:spcBef>
              <a:spcAft>
                <a:spcPts val="0"/>
              </a:spcAft>
              <a:buNone/>
            </a:pPr>
            <a:endParaRPr sz="3600" dirty="0"/>
          </a:p>
          <a:p>
            <a:pPr marL="0" lvl="0" indent="0" algn="l" rtl="0">
              <a:spcBef>
                <a:spcPts val="800"/>
              </a:spcBef>
              <a:spcAft>
                <a:spcPts val="0"/>
              </a:spcAft>
              <a:buNone/>
            </a:pPr>
            <a:r>
              <a:rPr lang="en" sz="3000" dirty="0"/>
              <a:t>			</a:t>
            </a:r>
            <a:endParaRPr sz="3000" dirty="0"/>
          </a:p>
        </p:txBody>
      </p:sp>
      <p:sp>
        <p:nvSpPr>
          <p:cNvPr id="193" name="Google Shape;193;p33"/>
          <p:cNvSpPr txBox="1">
            <a:spLocks noGrp="1"/>
          </p:cNvSpPr>
          <p:nvPr>
            <p:ph type="body" idx="1"/>
          </p:nvPr>
        </p:nvSpPr>
        <p:spPr>
          <a:xfrm>
            <a:off x="5239200" y="177900"/>
            <a:ext cx="3190800" cy="4787700"/>
          </a:xfrm>
          <a:prstGeom prst="rect">
            <a:avLst/>
          </a:prstGeom>
        </p:spPr>
        <p:txBody>
          <a:bodyPr spcFirstLastPara="1" wrap="square" lIns="68575" tIns="34275" rIns="68575" bIns="34275" anchor="t" anchorCtr="0">
            <a:noAutofit/>
          </a:bodyPr>
          <a:lstStyle/>
          <a:p>
            <a:pPr marL="0" lvl="0" indent="0" algn="ctr" rtl="0">
              <a:lnSpc>
                <a:spcPct val="115000"/>
              </a:lnSpc>
              <a:spcBef>
                <a:spcPts val="800"/>
              </a:spcBef>
              <a:spcAft>
                <a:spcPts val="0"/>
              </a:spcAft>
              <a:buNone/>
            </a:pPr>
            <a:r>
              <a:rPr lang="en" sz="3000"/>
              <a:t>gobble</a:t>
            </a:r>
            <a:br>
              <a:rPr lang="en" sz="3000"/>
            </a:br>
            <a:r>
              <a:rPr lang="en" sz="3000"/>
              <a:t>handle</a:t>
            </a:r>
            <a:br>
              <a:rPr lang="en" sz="3000"/>
            </a:br>
            <a:r>
              <a:rPr lang="en" sz="3000"/>
              <a:t>fumble</a:t>
            </a:r>
            <a:br>
              <a:rPr lang="en" sz="3000"/>
            </a:br>
            <a:r>
              <a:rPr lang="en" sz="3000"/>
              <a:t>giggle</a:t>
            </a:r>
            <a:br>
              <a:rPr lang="en" sz="3000"/>
            </a:br>
            <a:r>
              <a:rPr lang="en" sz="3000"/>
              <a:t>tremble</a:t>
            </a:r>
            <a:br>
              <a:rPr lang="en" sz="3000"/>
            </a:br>
            <a:r>
              <a:rPr lang="en" sz="3000"/>
              <a:t>wipple</a:t>
            </a:r>
            <a:br>
              <a:rPr lang="en" sz="3000"/>
            </a:br>
            <a:r>
              <a:rPr lang="en" sz="3000"/>
              <a:t>hoddle</a:t>
            </a:r>
            <a:endParaRPr sz="3000"/>
          </a:p>
          <a:p>
            <a:pPr marL="0" lvl="0" indent="0" algn="l" rtl="0">
              <a:spcBef>
                <a:spcPts val="800"/>
              </a:spcBef>
              <a:spcAft>
                <a:spcPts val="0"/>
              </a:spcAft>
              <a:buClr>
                <a:srgbClr val="000000"/>
              </a:buClr>
              <a:buSzPts val="1100"/>
              <a:buFont typeface="Arial"/>
              <a:buNone/>
            </a:pPr>
            <a:r>
              <a:rPr lang="en" sz="3000"/>
              <a:t>			</a:t>
            </a:r>
            <a:endParaRPr sz="30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4"/>
          <p:cNvSpPr txBox="1">
            <a:spLocks noGrp="1"/>
          </p:cNvSpPr>
          <p:nvPr>
            <p:ph type="title"/>
          </p:nvPr>
        </p:nvSpPr>
        <p:spPr>
          <a:xfrm>
            <a:off x="175300" y="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Syllable Sleuth </a:t>
            </a:r>
            <a:endParaRPr/>
          </a:p>
        </p:txBody>
      </p:sp>
      <p:sp>
        <p:nvSpPr>
          <p:cNvPr id="199" name="Google Shape;199;p34"/>
          <p:cNvSpPr txBox="1">
            <a:spLocks noGrp="1"/>
          </p:cNvSpPr>
          <p:nvPr>
            <p:ph type="body" idx="1"/>
          </p:nvPr>
        </p:nvSpPr>
        <p:spPr>
          <a:xfrm>
            <a:off x="63500" y="515350"/>
            <a:ext cx="3327300" cy="4515000"/>
          </a:xfrm>
          <a:prstGeom prst="rect">
            <a:avLst/>
          </a:prstGeom>
        </p:spPr>
        <p:txBody>
          <a:bodyPr spcFirstLastPara="1" wrap="square" lIns="68575" tIns="34275" rIns="68575" bIns="34275" anchor="t" anchorCtr="0">
            <a:noAutofit/>
          </a:bodyPr>
          <a:lstStyle/>
          <a:p>
            <a:pPr marL="457200" lvl="0" indent="0" algn="l" rtl="0">
              <a:lnSpc>
                <a:spcPct val="115000"/>
              </a:lnSpc>
              <a:spcBef>
                <a:spcPts val="0"/>
              </a:spcBef>
              <a:spcAft>
                <a:spcPts val="0"/>
              </a:spcAft>
              <a:buNone/>
            </a:pPr>
            <a:r>
              <a:rPr lang="en" sz="3000"/>
              <a:t>gobble</a:t>
            </a:r>
            <a:br>
              <a:rPr lang="en" sz="3000"/>
            </a:br>
            <a:r>
              <a:rPr lang="en" sz="3000"/>
              <a:t>handle</a:t>
            </a:r>
            <a:br>
              <a:rPr lang="en" sz="3000"/>
            </a:br>
            <a:r>
              <a:rPr lang="en" sz="3000"/>
              <a:t>fumble</a:t>
            </a:r>
            <a:br>
              <a:rPr lang="en" sz="3000"/>
            </a:br>
            <a:r>
              <a:rPr lang="en" sz="3000"/>
              <a:t>giggle</a:t>
            </a:r>
            <a:br>
              <a:rPr lang="en" sz="3000"/>
            </a:br>
            <a:r>
              <a:rPr lang="en" sz="3000"/>
              <a:t>tremble</a:t>
            </a:r>
            <a:br>
              <a:rPr lang="en" sz="3000"/>
            </a:br>
            <a:r>
              <a:rPr lang="en" sz="3000"/>
              <a:t>wipple</a:t>
            </a:r>
            <a:br>
              <a:rPr lang="en" sz="3000"/>
            </a:br>
            <a:r>
              <a:rPr lang="en" sz="3000"/>
              <a:t>hoddle</a:t>
            </a:r>
            <a:br>
              <a:rPr lang="en" sz="3000"/>
            </a:br>
            <a:r>
              <a:rPr lang="en" sz="3000"/>
              <a:t> </a:t>
            </a:r>
            <a:endParaRPr sz="30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l" rtl="0">
              <a:spcBef>
                <a:spcPts val="800"/>
              </a:spcBef>
              <a:spcAft>
                <a:spcPts val="0"/>
              </a:spcAft>
              <a:buNone/>
            </a:pPr>
            <a:r>
              <a:rPr lang="en" sz="2400"/>
              <a:t>			</a:t>
            </a:r>
            <a:endParaRPr sz="2400"/>
          </a:p>
        </p:txBody>
      </p:sp>
      <p:sp>
        <p:nvSpPr>
          <p:cNvPr id="200" name="Google Shape;200;p34"/>
          <p:cNvSpPr txBox="1"/>
          <p:nvPr/>
        </p:nvSpPr>
        <p:spPr>
          <a:xfrm>
            <a:off x="3208750" y="515350"/>
            <a:ext cx="2453700" cy="451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g</a:t>
            </a:r>
            <a:r>
              <a:rPr lang="en" sz="3000" b="1">
                <a:latin typeface="Century Gothic"/>
                <a:ea typeface="Century Gothic"/>
                <a:cs typeface="Century Gothic"/>
                <a:sym typeface="Century Gothic"/>
              </a:rPr>
              <a:t>o</a:t>
            </a:r>
            <a:r>
              <a:rPr lang="en" sz="3000">
                <a:latin typeface="Century Gothic"/>
                <a:ea typeface="Century Gothic"/>
                <a:cs typeface="Century Gothic"/>
                <a:sym typeface="Century Gothic"/>
              </a:rPr>
              <a:t>bbl</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h</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ndl</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f</a:t>
            </a:r>
            <a:r>
              <a:rPr lang="en" sz="3000" b="1">
                <a:latin typeface="Century Gothic"/>
                <a:ea typeface="Century Gothic"/>
                <a:cs typeface="Century Gothic"/>
                <a:sym typeface="Century Gothic"/>
              </a:rPr>
              <a:t>u</a:t>
            </a:r>
            <a:r>
              <a:rPr lang="en" sz="3000">
                <a:latin typeface="Century Gothic"/>
                <a:ea typeface="Century Gothic"/>
                <a:cs typeface="Century Gothic"/>
                <a:sym typeface="Century Gothic"/>
              </a:rPr>
              <a:t>mbl</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g</a:t>
            </a:r>
            <a:r>
              <a:rPr lang="en" sz="3000" b="1">
                <a:latin typeface="Century Gothic"/>
                <a:ea typeface="Century Gothic"/>
                <a:cs typeface="Century Gothic"/>
                <a:sym typeface="Century Gothic"/>
              </a:rPr>
              <a:t>i</a:t>
            </a:r>
            <a:r>
              <a:rPr lang="en" sz="3000">
                <a:latin typeface="Century Gothic"/>
                <a:ea typeface="Century Gothic"/>
                <a:cs typeface="Century Gothic"/>
                <a:sym typeface="Century Gothic"/>
              </a:rPr>
              <a:t>ggl</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tr</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mbl</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w</a:t>
            </a:r>
            <a:r>
              <a:rPr lang="en" sz="3000" b="1">
                <a:latin typeface="Century Gothic"/>
                <a:ea typeface="Century Gothic"/>
                <a:cs typeface="Century Gothic"/>
                <a:sym typeface="Century Gothic"/>
              </a:rPr>
              <a:t>i</a:t>
            </a:r>
            <a:r>
              <a:rPr lang="en" sz="3000">
                <a:latin typeface="Century Gothic"/>
                <a:ea typeface="Century Gothic"/>
                <a:cs typeface="Century Gothic"/>
                <a:sym typeface="Century Gothic"/>
              </a:rPr>
              <a:t>ppl</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h</a:t>
            </a:r>
            <a:r>
              <a:rPr lang="en" sz="3000" b="1">
                <a:latin typeface="Century Gothic"/>
                <a:ea typeface="Century Gothic"/>
                <a:cs typeface="Century Gothic"/>
                <a:sym typeface="Century Gothic"/>
              </a:rPr>
              <a:t>o</a:t>
            </a:r>
            <a:r>
              <a:rPr lang="en" sz="3000">
                <a:latin typeface="Century Gothic"/>
                <a:ea typeface="Century Gothic"/>
                <a:cs typeface="Century Gothic"/>
                <a:sym typeface="Century Gothic"/>
              </a:rPr>
              <a:t>ddl</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
            </a:r>
            <a:br>
              <a:rPr lang="en" sz="3000">
                <a:latin typeface="Century Gothic"/>
                <a:ea typeface="Century Gothic"/>
                <a:cs typeface="Century Gothic"/>
                <a:sym typeface="Century Gothic"/>
              </a:rPr>
            </a:br>
            <a:endParaRPr sz="3000">
              <a:latin typeface="Century Gothic"/>
              <a:ea typeface="Century Gothic"/>
              <a:cs typeface="Century Gothic"/>
              <a:sym typeface="Century Gothic"/>
            </a:endParaRPr>
          </a:p>
        </p:txBody>
      </p:sp>
      <p:sp>
        <p:nvSpPr>
          <p:cNvPr id="201" name="Google Shape;201;p34"/>
          <p:cNvSpPr txBox="1"/>
          <p:nvPr/>
        </p:nvSpPr>
        <p:spPr>
          <a:xfrm>
            <a:off x="5746500" y="473850"/>
            <a:ext cx="3397500" cy="4195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gob</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ble</a:t>
            </a:r>
            <a:br>
              <a:rPr lang="en" sz="3000" u="sng">
                <a:solidFill>
                  <a:schemeClr val="dk1"/>
                </a:solidFill>
                <a:latin typeface="Century Gothic"/>
                <a:ea typeface="Century Gothic"/>
                <a:cs typeface="Century Gothic"/>
                <a:sym typeface="Century Gothic"/>
              </a:rPr>
            </a:br>
            <a:r>
              <a:rPr lang="en" sz="3000" u="sng">
                <a:solidFill>
                  <a:schemeClr val="dk1"/>
                </a:solidFill>
                <a:latin typeface="Century Gothic"/>
                <a:ea typeface="Century Gothic"/>
                <a:cs typeface="Century Gothic"/>
                <a:sym typeface="Century Gothic"/>
              </a:rPr>
              <a:t>han</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dle</a:t>
            </a:r>
            <a:br>
              <a:rPr lang="en" sz="3000" u="sng">
                <a:solidFill>
                  <a:schemeClr val="dk1"/>
                </a:solidFill>
                <a:latin typeface="Century Gothic"/>
                <a:ea typeface="Century Gothic"/>
                <a:cs typeface="Century Gothic"/>
                <a:sym typeface="Century Gothic"/>
              </a:rPr>
            </a:br>
            <a:r>
              <a:rPr lang="en" sz="3000" u="sng">
                <a:solidFill>
                  <a:schemeClr val="dk1"/>
                </a:solidFill>
                <a:latin typeface="Century Gothic"/>
                <a:ea typeface="Century Gothic"/>
                <a:cs typeface="Century Gothic"/>
                <a:sym typeface="Century Gothic"/>
              </a:rPr>
              <a:t>fum</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ble</a:t>
            </a:r>
            <a:br>
              <a:rPr lang="en" sz="3000" u="sng">
                <a:solidFill>
                  <a:schemeClr val="dk1"/>
                </a:solidFill>
                <a:latin typeface="Century Gothic"/>
                <a:ea typeface="Century Gothic"/>
                <a:cs typeface="Century Gothic"/>
                <a:sym typeface="Century Gothic"/>
              </a:rPr>
            </a:br>
            <a:r>
              <a:rPr lang="en" sz="3000" u="sng">
                <a:solidFill>
                  <a:schemeClr val="dk1"/>
                </a:solidFill>
                <a:latin typeface="Century Gothic"/>
                <a:ea typeface="Century Gothic"/>
                <a:cs typeface="Century Gothic"/>
                <a:sym typeface="Century Gothic"/>
              </a:rPr>
              <a:t>gig</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gle</a:t>
            </a:r>
            <a:br>
              <a:rPr lang="en" sz="3000" u="sng">
                <a:solidFill>
                  <a:schemeClr val="dk1"/>
                </a:solidFill>
                <a:latin typeface="Century Gothic"/>
                <a:ea typeface="Century Gothic"/>
                <a:cs typeface="Century Gothic"/>
                <a:sym typeface="Century Gothic"/>
              </a:rPr>
            </a:br>
            <a:r>
              <a:rPr lang="en" sz="3000" u="sng">
                <a:solidFill>
                  <a:schemeClr val="dk1"/>
                </a:solidFill>
                <a:latin typeface="Century Gothic"/>
                <a:ea typeface="Century Gothic"/>
                <a:cs typeface="Century Gothic"/>
                <a:sym typeface="Century Gothic"/>
              </a:rPr>
              <a:t>trem</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ble</a:t>
            </a:r>
            <a:br>
              <a:rPr lang="en" sz="3000" u="sng">
                <a:solidFill>
                  <a:schemeClr val="dk1"/>
                </a:solidFill>
                <a:latin typeface="Century Gothic"/>
                <a:ea typeface="Century Gothic"/>
                <a:cs typeface="Century Gothic"/>
                <a:sym typeface="Century Gothic"/>
              </a:rPr>
            </a:br>
            <a:r>
              <a:rPr lang="en" sz="3000" u="sng">
                <a:solidFill>
                  <a:schemeClr val="dk1"/>
                </a:solidFill>
                <a:latin typeface="Century Gothic"/>
                <a:ea typeface="Century Gothic"/>
                <a:cs typeface="Century Gothic"/>
                <a:sym typeface="Century Gothic"/>
              </a:rPr>
              <a:t>wip</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ple</a:t>
            </a:r>
            <a:br>
              <a:rPr lang="en" sz="3000" u="sng">
                <a:solidFill>
                  <a:schemeClr val="dk1"/>
                </a:solidFill>
                <a:latin typeface="Century Gothic"/>
                <a:ea typeface="Century Gothic"/>
                <a:cs typeface="Century Gothic"/>
                <a:sym typeface="Century Gothic"/>
              </a:rPr>
            </a:br>
            <a:r>
              <a:rPr lang="en" sz="3000" u="sng">
                <a:solidFill>
                  <a:schemeClr val="dk1"/>
                </a:solidFill>
                <a:latin typeface="Century Gothic"/>
                <a:ea typeface="Century Gothic"/>
                <a:cs typeface="Century Gothic"/>
                <a:sym typeface="Century Gothic"/>
              </a:rPr>
              <a:t>hod</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dle</a:t>
            </a:r>
            <a:br>
              <a:rPr lang="en" sz="3000" u="sng">
                <a:solidFill>
                  <a:schemeClr val="dk1"/>
                </a:solidFill>
                <a:latin typeface="Century Gothic"/>
                <a:ea typeface="Century Gothic"/>
                <a:cs typeface="Century Gothic"/>
                <a:sym typeface="Century Gothic"/>
              </a:rPr>
            </a:br>
            <a:endParaRPr sz="3000"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0"/>
                                        </p:tgtEl>
                                        <p:attrNameLst>
                                          <p:attrName>style.visibility</p:attrName>
                                        </p:attrNameLst>
                                      </p:cBhvr>
                                      <p:to>
                                        <p:strVal val="visible"/>
                                      </p:to>
                                    </p:set>
                                    <p:animEffect transition="in" filter="fade">
                                      <p:cBhvr>
                                        <p:cTn id="7" dur="1000"/>
                                        <p:tgtEl>
                                          <p:spTgt spid="20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1"/>
                                        </p:tgtEl>
                                        <p:attrNameLst>
                                          <p:attrName>style.visibility</p:attrName>
                                        </p:attrNameLst>
                                      </p:cBhvr>
                                      <p:to>
                                        <p:strVal val="visible"/>
                                      </p:to>
                                    </p:set>
                                    <p:animEffect transition="in" filter="fade">
                                      <p:cBhvr>
                                        <p:cTn id="12" dur="100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A3DBFA5-5F7A-4898-B2A8-73AB26658E5A}"/>
</file>

<file path=customXml/itemProps2.xml><?xml version="1.0" encoding="utf-8"?>
<ds:datastoreItem xmlns:ds="http://schemas.openxmlformats.org/officeDocument/2006/customXml" ds:itemID="{9BC965AA-3D88-454A-A19B-C54378D657FD}"/>
</file>

<file path=customXml/itemProps3.xml><?xml version="1.0" encoding="utf-8"?>
<ds:datastoreItem xmlns:ds="http://schemas.openxmlformats.org/officeDocument/2006/customXml" ds:itemID="{513A089D-85C2-411C-8C63-220E4E8ED037}"/>
</file>

<file path=docProps/app.xml><?xml version="1.0" encoding="utf-8"?>
<Properties xmlns="http://schemas.openxmlformats.org/officeDocument/2006/extended-properties" xmlns:vt="http://schemas.openxmlformats.org/officeDocument/2006/docPropsVTypes">
  <TotalTime>35</TotalTime>
  <Words>4641</Words>
  <Application>Microsoft Office PowerPoint</Application>
  <PresentationFormat>On-screen Show (16:9)</PresentationFormat>
  <Paragraphs>551</Paragraphs>
  <Slides>21</Slides>
  <Notes>21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21</vt:i4>
      </vt:variant>
    </vt:vector>
  </HeadingPairs>
  <TitlesOfParts>
    <vt:vector size="28" baseType="lpstr">
      <vt:lpstr>Times New Roman</vt:lpstr>
      <vt:lpstr>Arial</vt:lpstr>
      <vt:lpstr>Courier New</vt:lpstr>
      <vt:lpstr>Calibri</vt:lpstr>
      <vt:lpstr>Century Gothic</vt:lpstr>
      <vt:lpstr>Office Theme</vt:lpstr>
      <vt:lpstr>Simple Light</vt:lpstr>
      <vt:lpstr>Grade 2: Module 3: Part 1: Cycle 13: Lesson 61 Teacher slide, before teaching.</vt:lpstr>
      <vt:lpstr>Grade 2: Module 3: Part 1: Cycle 13: Lesson 61 Teacher slide, before teaching.</vt:lpstr>
      <vt:lpstr>Grade 2: Module 3: Part 1: Cycle 13: Lesson 61 Teacher slide, before teaching.</vt:lpstr>
      <vt:lpstr>PowerPoint Presentation</vt:lpstr>
      <vt:lpstr>Transition Song</vt:lpstr>
      <vt:lpstr>Opening Learning Targets   </vt:lpstr>
      <vt:lpstr>Syllable Sleuth </vt:lpstr>
      <vt:lpstr>Syllable Sleuth Steps </vt:lpstr>
      <vt:lpstr>Syllable Sleuth </vt:lpstr>
      <vt:lpstr>Transition Song</vt:lpstr>
      <vt:lpstr>Work Time Learning Targets   </vt:lpstr>
      <vt:lpstr>PowerPoint Presentation</vt:lpstr>
      <vt:lpstr>PowerPoint Presentation</vt:lpstr>
      <vt:lpstr>Reflection Time </vt:lpstr>
      <vt:lpstr>Transition Song</vt:lpstr>
      <vt:lpstr>Independent Work Learning Targets</vt:lpstr>
      <vt:lpstr>PowerPoint Presentation</vt:lpstr>
      <vt:lpstr>PowerPoint Presentation</vt:lpstr>
      <vt:lpstr> </vt:lpstr>
      <vt:lpstr>Reader’s Toolbox:  Use what you know!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1: Cycle 13: Lesson 61 Teacher slide, before teaching.</dc:title>
  <dc:creator>nbravo</dc:creator>
  <cp:lastModifiedBy>Nicole Bravo</cp:lastModifiedBy>
  <cp:revision>8</cp:revision>
  <dcterms:modified xsi:type="dcterms:W3CDTF">2019-01-02T23:23:22Z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