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70" r:id="rId4"/>
  </p:sldMasterIdLst>
  <p:notesMasterIdLst>
    <p:notesMasterId r:id="rId27"/>
  </p:notes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 id="271" r:id="rId20"/>
    <p:sldId id="272" r:id="rId21"/>
    <p:sldId id="273" r:id="rId22"/>
    <p:sldId id="274" r:id="rId23"/>
    <p:sldId id="277" r:id="rId24"/>
    <p:sldId id="275" r:id="rId25"/>
    <p:sldId id="276" r:id="rId26"/>
  </p:sldIdLst>
  <p:sldSz cx="9144000" cy="5143500" type="screen16x9"/>
  <p:notesSz cx="6858000" cy="9144000"/>
  <p:embeddedFontLst>
    <p:embeddedFont>
      <p:font typeface="Calibri" panose="020F0502020204030204" pitchFamily="34" charset="0"/>
      <p:regular r:id="rId28"/>
      <p:bold r:id="rId29"/>
      <p:italic r:id="rId30"/>
      <p:boldItalic r:id="rId31"/>
    </p:embeddedFont>
    <p:embeddedFont>
      <p:font typeface="Century Gothic" panose="020B0502020202020204" pitchFamily="34" charset="0"/>
      <p:regular r:id="rId32"/>
      <p:bold r:id="rId33"/>
      <p:italic r:id="rId34"/>
      <p:boldItalic r:id="rId35"/>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Alexander Specht" initials="AHS" lastIdx="5"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88689" autoAdjust="0"/>
  </p:normalViewPr>
  <p:slideViewPr>
    <p:cSldViewPr snapToGrid="0">
      <p:cViewPr varScale="1">
        <p:scale>
          <a:sx n="93" d="100"/>
          <a:sy n="93" d="100"/>
        </p:scale>
        <p:origin x="504" y="72"/>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theme" Target="theme/theme1.xml"/><Relationship Id="rId21" Type="http://schemas.openxmlformats.org/officeDocument/2006/relationships/slide" Target="slides/slide17.xml"/><Relationship Id="rId34" Type="http://schemas.openxmlformats.org/officeDocument/2006/relationships/font" Target="fonts/font7.fntdata"/><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font" Target="fonts/font2.fntdata"/><Relationship Id="rId41"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font" Target="fonts/font5.fntdata"/><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font" Target="fonts/font1.fntdata"/><Relationship Id="rId36" Type="http://schemas.openxmlformats.org/officeDocument/2006/relationships/commentAuthors" Target="commentAuthor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font" Target="fonts/font4.fntdata"/><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notesMaster" Target="notesMasters/notesMaster1.xml"/><Relationship Id="rId30" Type="http://schemas.openxmlformats.org/officeDocument/2006/relationships/font" Target="fonts/font3.fntdata"/><Relationship Id="rId35" Type="http://schemas.openxmlformats.org/officeDocument/2006/relationships/font" Target="fonts/font8.fntdata"/><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font" Target="fonts/font6.fntdata"/><Relationship Id="rId38"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Natalie Ivey" userId="2c81a4b0-7596-4a42-b4da-e7aac4dfeff9" providerId="ADAL" clId="{8B60E942-5757-4EDD-973F-F5C28E452E62}"/>
    <pc:docChg chg="modSld modMainMaster">
      <pc:chgData name="Natalie Ivey" userId="2c81a4b0-7596-4a42-b4da-e7aac4dfeff9" providerId="ADAL" clId="{8B60E942-5757-4EDD-973F-F5C28E452E62}" dt="2018-09-02T14:51:22.684" v="21" actId="1076"/>
      <pc:docMkLst>
        <pc:docMk/>
      </pc:docMkLst>
      <pc:sldChg chg="addSp modSp">
        <pc:chgData name="Natalie Ivey" userId="2c81a4b0-7596-4a42-b4da-e7aac4dfeff9" providerId="ADAL" clId="{8B60E942-5757-4EDD-973F-F5C28E452E62}" dt="2018-09-02T14:50:47.341" v="11" actId="1076"/>
        <pc:sldMkLst>
          <pc:docMk/>
          <pc:sldMk cId="0" sldId="259"/>
        </pc:sldMkLst>
        <pc:picChg chg="add mod">
          <ac:chgData name="Natalie Ivey" userId="2c81a4b0-7596-4a42-b4da-e7aac4dfeff9" providerId="ADAL" clId="{8B60E942-5757-4EDD-973F-F5C28E452E62}" dt="2018-09-02T14:50:47.341" v="11" actId="1076"/>
          <ac:picMkLst>
            <pc:docMk/>
            <pc:sldMk cId="0" sldId="259"/>
            <ac:picMk id="3" creationId="{4C6720EB-0D89-48C6-8812-78AAD8C0147B}"/>
          </ac:picMkLst>
        </pc:picChg>
      </pc:sldChg>
      <pc:sldChg chg="addSp modSp">
        <pc:chgData name="Natalie Ivey" userId="2c81a4b0-7596-4a42-b4da-e7aac4dfeff9" providerId="ADAL" clId="{8B60E942-5757-4EDD-973F-F5C28E452E62}" dt="2018-09-02T14:51:22.684" v="21" actId="1076"/>
        <pc:sldMkLst>
          <pc:docMk/>
          <pc:sldMk cId="1348784732" sldId="271"/>
        </pc:sldMkLst>
        <pc:spChg chg="mod">
          <ac:chgData name="Natalie Ivey" userId="2c81a4b0-7596-4a42-b4da-e7aac4dfeff9" providerId="ADAL" clId="{8B60E942-5757-4EDD-973F-F5C28E452E62}" dt="2018-09-02T14:51:08.173" v="17" actId="14100"/>
          <ac:spMkLst>
            <pc:docMk/>
            <pc:sldMk cId="1348784732" sldId="271"/>
            <ac:spMk id="130" creationId="{00000000-0000-0000-0000-000000000000}"/>
          </ac:spMkLst>
        </pc:spChg>
        <pc:spChg chg="mod">
          <ac:chgData name="Natalie Ivey" userId="2c81a4b0-7596-4a42-b4da-e7aac4dfeff9" providerId="ADAL" clId="{8B60E942-5757-4EDD-973F-F5C28E452E62}" dt="2018-09-02T14:51:01.901" v="14" actId="14100"/>
          <ac:spMkLst>
            <pc:docMk/>
            <pc:sldMk cId="1348784732" sldId="271"/>
            <ac:spMk id="131" creationId="{00000000-0000-0000-0000-000000000000}"/>
          </ac:spMkLst>
        </pc:spChg>
        <pc:picChg chg="add mod">
          <ac:chgData name="Natalie Ivey" userId="2c81a4b0-7596-4a42-b4da-e7aac4dfeff9" providerId="ADAL" clId="{8B60E942-5757-4EDD-973F-F5C28E452E62}" dt="2018-09-02T14:51:22.684" v="21" actId="1076"/>
          <ac:picMkLst>
            <pc:docMk/>
            <pc:sldMk cId="1348784732" sldId="271"/>
            <ac:picMk id="3" creationId="{E35BB6D8-6E57-4B9C-AC0B-884E6E04829A}"/>
          </ac:picMkLst>
        </pc:picChg>
      </pc:sldChg>
      <pc:sldMasterChg chg="addSp modSp">
        <pc:chgData name="Natalie Ivey" userId="2c81a4b0-7596-4a42-b4da-e7aac4dfeff9" providerId="ADAL" clId="{8B60E942-5757-4EDD-973F-F5C28E452E62}" dt="2018-09-02T14:50:31.645" v="7" actId="1076"/>
        <pc:sldMasterMkLst>
          <pc:docMk/>
          <pc:sldMasterMk cId="0" sldId="2147483670"/>
        </pc:sldMasterMkLst>
        <pc:picChg chg="add mod">
          <ac:chgData name="Natalie Ivey" userId="2c81a4b0-7596-4a42-b4da-e7aac4dfeff9" providerId="ADAL" clId="{8B60E942-5757-4EDD-973F-F5C28E452E62}" dt="2018-09-02T14:33:55.015" v="1" actId="1076"/>
          <ac:picMkLst>
            <pc:docMk/>
            <pc:sldMasterMk cId="0" sldId="2147483670"/>
            <ac:picMk id="3" creationId="{9640E22D-BD58-48AB-90B3-8C172AD112F9}"/>
          </ac:picMkLst>
        </pc:picChg>
        <pc:picChg chg="add mod">
          <ac:chgData name="Natalie Ivey" userId="2c81a4b0-7596-4a42-b4da-e7aac4dfeff9" providerId="ADAL" clId="{8B60E942-5757-4EDD-973F-F5C28E452E62}" dt="2018-09-02T14:50:31.645" v="7" actId="1076"/>
          <ac:picMkLst>
            <pc:docMk/>
            <pc:sldMasterMk cId="0" sldId="2147483670"/>
            <ac:picMk id="5" creationId="{A1F64D5C-6F8D-4C77-92E1-444E84EB4815}"/>
          </ac:picMkLst>
        </pc:picChg>
        <pc:picChg chg="add mod">
          <ac:chgData name="Natalie Ivey" userId="2c81a4b0-7596-4a42-b4da-e7aac4dfeff9" providerId="ADAL" clId="{8B60E942-5757-4EDD-973F-F5C28E452E62}" dt="2018-09-02T14:50:27.085" v="6" actId="1076"/>
          <ac:picMkLst>
            <pc:docMk/>
            <pc:sldMasterMk cId="0" sldId="2147483670"/>
            <ac:picMk id="10" creationId="{B5D012F4-9235-4E78-AE6E-D2598E4638DE}"/>
          </ac:picMkLst>
        </pc:picChg>
      </pc:sldMasterChg>
    </pc:docChg>
  </pc:docChgLst>
  <pc:docChgLst>
    <pc:chgData name="April Imperio" userId="S::april.imperio@detroitk12.org::016b43d7-eba5-4d9b-8296-c2a9482fb2a0" providerId="AD" clId="Web-{D55B7ED1-9E3C-C168-7F34-844E11B94A54}"/>
    <pc:docChg chg="addSld delSld modSld sldOrd">
      <pc:chgData name="April Imperio" userId="S::april.imperio@detroitk12.org::016b43d7-eba5-4d9b-8296-c2a9482fb2a0" providerId="AD" clId="Web-{D55B7ED1-9E3C-C168-7F34-844E11B94A54}" dt="2019-03-26T00:34:11.918" v="4"/>
      <pc:docMkLst>
        <pc:docMk/>
      </pc:docMkLst>
      <pc:sldChg chg="delSp add del ord">
        <pc:chgData name="April Imperio" userId="S::april.imperio@detroitk12.org::016b43d7-eba5-4d9b-8296-c2a9482fb2a0" providerId="AD" clId="Web-{D55B7ED1-9E3C-C168-7F34-844E11B94A54}" dt="2019-03-26T00:34:09.621" v="3"/>
        <pc:sldMkLst>
          <pc:docMk/>
          <pc:sldMk cId="1942828949" sldId="277"/>
        </pc:sldMkLst>
        <pc:spChg chg="del">
          <ac:chgData name="April Imperio" userId="S::april.imperio@detroitk12.org::016b43d7-eba5-4d9b-8296-c2a9482fb2a0" providerId="AD" clId="Web-{D55B7ED1-9E3C-C168-7F34-844E11B94A54}" dt="2019-03-26T00:33:53.793" v="2"/>
          <ac:spMkLst>
            <pc:docMk/>
            <pc:sldMk cId="1942828949" sldId="277"/>
            <ac:spMk id="2" creationId="{70C404D2-EED6-46DB-ADD2-F837E5F9514A}"/>
          </ac:spMkLst>
        </pc:spChg>
      </pc:sldChg>
      <pc:sldChg chg="add">
        <pc:chgData name="April Imperio" userId="S::april.imperio@detroitk12.org::016b43d7-eba5-4d9b-8296-c2a9482fb2a0" providerId="AD" clId="Web-{D55B7ED1-9E3C-C168-7F34-844E11B94A54}" dt="2019-03-26T00:34:11.918" v="4"/>
        <pc:sldMkLst>
          <pc:docMk/>
          <pc:sldMk cId="3705388804" sldId="277"/>
        </pc:sldMkLst>
      </pc:sldChg>
    </pc:docChg>
  </pc:docChgLst>
  <pc:docChgLst>
    <pc:chgData clId="Web-{C63BEF8E-7726-49D3-8714-8F0822F6F8F1}"/>
    <pc:docChg chg="modSld">
      <pc:chgData name="" userId="" providerId="" clId="Web-{C63BEF8E-7726-49D3-8714-8F0822F6F8F1}" dt="2018-08-08T23:15:33.055" v="8" actId="14100"/>
      <pc:docMkLst>
        <pc:docMk/>
      </pc:docMkLst>
      <pc:sldChg chg="addSp modSp">
        <pc:chgData name="" userId="" providerId="" clId="Web-{C63BEF8E-7726-49D3-8714-8F0822F6F8F1}" dt="2018-08-08T23:13:46.461" v="2" actId="14100"/>
        <pc:sldMkLst>
          <pc:docMk/>
          <pc:sldMk cId="0" sldId="262"/>
        </pc:sldMkLst>
        <pc:picChg chg="add mod">
          <ac:chgData name="" userId="" providerId="" clId="Web-{C63BEF8E-7726-49D3-8714-8F0822F6F8F1}" dt="2018-08-08T23:13:46.461" v="2" actId="14100"/>
          <ac:picMkLst>
            <pc:docMk/>
            <pc:sldMk cId="0" sldId="262"/>
            <ac:picMk id="2" creationId="{F765EB7B-4B19-4E74-8A98-D6A70E1D11DD}"/>
          </ac:picMkLst>
        </pc:picChg>
      </pc:sldChg>
      <pc:sldChg chg="addSp modSp">
        <pc:chgData name="" userId="" providerId="" clId="Web-{C63BEF8E-7726-49D3-8714-8F0822F6F8F1}" dt="2018-08-08T23:14:42.023" v="5" actId="14100"/>
        <pc:sldMkLst>
          <pc:docMk/>
          <pc:sldMk cId="0" sldId="267"/>
        </pc:sldMkLst>
        <pc:picChg chg="add mod">
          <ac:chgData name="" userId="" providerId="" clId="Web-{C63BEF8E-7726-49D3-8714-8F0822F6F8F1}" dt="2018-08-08T23:14:42.023" v="5" actId="14100"/>
          <ac:picMkLst>
            <pc:docMk/>
            <pc:sldMk cId="0" sldId="267"/>
            <ac:picMk id="2" creationId="{6C60C8E3-DEAB-4569-8C96-C0AEA926A1F9}"/>
          </ac:picMkLst>
        </pc:picChg>
      </pc:sldChg>
      <pc:sldChg chg="addSp modSp">
        <pc:chgData name="" userId="" providerId="" clId="Web-{C63BEF8E-7726-49D3-8714-8F0822F6F8F1}" dt="2018-08-08T23:15:33.055" v="8" actId="14100"/>
        <pc:sldMkLst>
          <pc:docMk/>
          <pc:sldMk cId="2721782080" sldId="274"/>
        </pc:sldMkLst>
        <pc:picChg chg="add mod">
          <ac:chgData name="" userId="" providerId="" clId="Web-{C63BEF8E-7726-49D3-8714-8F0822F6F8F1}" dt="2018-08-08T23:15:33.055" v="8" actId="14100"/>
          <ac:picMkLst>
            <pc:docMk/>
            <pc:sldMk cId="2721782080" sldId="274"/>
            <ac:picMk id="2" creationId="{B9FE73DA-C050-4368-852C-6F47967896AB}"/>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Shape 3"/>
          <p:cNvSpPr>
            <a:spLocks noGrp="1" noRot="1" noChangeAspect="1"/>
          </p:cNvSpPr>
          <p:nvPr>
            <p:ph type="sldImg" idx="2"/>
          </p:nvPr>
        </p:nvSpPr>
        <p:spPr>
          <a:xfrm>
            <a:off x="381300" y="685800"/>
            <a:ext cx="6096075"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Shape 4"/>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marR="0" lvl="0"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1pPr>
            <a:lvl2pPr marL="914400" marR="0" lvl="1"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2pPr>
            <a:lvl3pPr marL="1371600" marR="0" lvl="2"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3pPr>
            <a:lvl4pPr marL="1828800" marR="0" lvl="3"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4pPr>
            <a:lvl5pPr marL="2286000" marR="0" lvl="4"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5pPr>
            <a:lvl6pPr marL="2743200" marR="0" lvl="5"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6pPr>
            <a:lvl7pPr marL="3200400" marR="0" lvl="6"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7pPr>
            <a:lvl8pPr marL="3657600" marR="0" lvl="7"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8pPr>
            <a:lvl9pPr marL="4114800" marR="0" lvl="8"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9pPr>
          </a:lstStyle>
          <a:p>
            <a:endParaRPr/>
          </a:p>
        </p:txBody>
      </p:sp>
    </p:spTree>
    <p:extLst>
      <p:ext uri="{BB962C8B-B14F-4D97-AF65-F5344CB8AC3E}">
        <p14:creationId xmlns:p14="http://schemas.microsoft.com/office/powerpoint/2010/main" val="3593881730"/>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5"/>
        <p:cNvGrpSpPr/>
        <p:nvPr/>
      </p:nvGrpSpPr>
      <p:grpSpPr>
        <a:xfrm>
          <a:off x="0" y="0"/>
          <a:ext cx="0" cy="0"/>
          <a:chOff x="0" y="0"/>
          <a:chExt cx="0" cy="0"/>
        </a:xfrm>
      </p:grpSpPr>
      <p:sp>
        <p:nvSpPr>
          <p:cNvPr id="126" name="Shape 126"/>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27" name="Shape 127"/>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en-US" sz="1200" i="0" u="none" strike="noStrike" cap="none">
                <a:solidFill>
                  <a:srgbClr val="000000"/>
                </a:solidFill>
                <a:latin typeface="Calibri"/>
                <a:ea typeface="Calibri"/>
                <a:cs typeface="Calibri"/>
                <a:sym typeface="Calibri"/>
              </a:rPr>
              <a:t>This lesson acts as a culmination of practices in close reading that have been building since Lesson 1. In Lessons 1 and 2, students practiced reading a text for the gist. In Lesson 3, they answered questions that demanded attention to text details (a preview of text-dependent questions). Lessons 4 and 5 introduced the practices of rereading and gathering evidence from the text; Lesson 6 introduced annotating text, focusing on key vocabulary, and discussing to clarify thinking or deepen understanding; and now Lesson 7 adds a specific selected response question. </a:t>
            </a:r>
            <a:endParaRPr sz="1200">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i="0" u="none" strike="noStrike" cap="none">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312872773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8"/>
        <p:cNvGrpSpPr/>
        <p:nvPr/>
      </p:nvGrpSpPr>
      <p:grpSpPr>
        <a:xfrm>
          <a:off x="0" y="0"/>
          <a:ext cx="0" cy="0"/>
          <a:chOff x="0" y="0"/>
          <a:chExt cx="0" cy="0"/>
        </a:xfrm>
      </p:grpSpPr>
      <p:sp>
        <p:nvSpPr>
          <p:cNvPr id="189" name="Shape 189"/>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90" name="Shape 190"/>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en-US" sz="1200" b="1" i="0" u="none" strike="noStrike" cap="none" dirty="0">
                <a:solidFill>
                  <a:schemeClr val="dk1"/>
                </a:solidFill>
                <a:latin typeface="Calibri"/>
                <a:ea typeface="Calibri"/>
                <a:cs typeface="Calibri"/>
                <a:sym typeface="Calibri"/>
              </a:rPr>
              <a:t>Suggested slide pacing: 15-20 minutes </a:t>
            </a: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US" sz="1200" b="1" i="0" u="none" strike="noStrike" cap="none" dirty="0">
                <a:solidFill>
                  <a:schemeClr val="dk1"/>
                </a:solidFill>
                <a:latin typeface="Calibri"/>
                <a:ea typeface="Calibri"/>
                <a:cs typeface="Calibri"/>
                <a:sym typeface="Calibri"/>
              </a:rPr>
              <a:t>Grouping: Whole class (silent individual work)</a:t>
            </a: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US" sz="1200" i="0" u="none" strike="noStrike" cap="none" dirty="0">
                <a:solidFill>
                  <a:schemeClr val="dk1"/>
                </a:solidFill>
                <a:latin typeface="Calibri"/>
                <a:ea typeface="Calibri"/>
                <a:cs typeface="Calibri"/>
                <a:sym typeface="Calibri"/>
              </a:rPr>
              <a:t>Teaching Notes: </a:t>
            </a:r>
            <a:endParaRPr sz="120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US" sz="1200" i="0" u="none" strike="noStrike" cap="none" dirty="0">
                <a:solidFill>
                  <a:schemeClr val="dk1"/>
                </a:solidFill>
                <a:latin typeface="Calibri"/>
                <a:ea typeface="Calibri"/>
                <a:cs typeface="Calibri"/>
                <a:sym typeface="Calibri"/>
              </a:rPr>
              <a:t>The following slide is designed for you to read aloud and display while students are working on </a:t>
            </a:r>
            <a:r>
              <a:rPr lang="en-US" sz="1200" dirty="0">
                <a:solidFill>
                  <a:schemeClr val="dk1"/>
                </a:solidFill>
                <a:latin typeface="Calibri"/>
                <a:ea typeface="Calibri"/>
                <a:cs typeface="Calibri"/>
                <a:sym typeface="Calibri"/>
              </a:rPr>
              <a:t>gathering evidence. The “new purpose” is that students will answer a text-dependent question on the next slide.</a:t>
            </a: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US" sz="1200" i="0" u="none" strike="noStrike" cap="none" dirty="0">
                <a:solidFill>
                  <a:schemeClr val="dk1"/>
                </a:solidFill>
                <a:latin typeface="Calibri"/>
                <a:ea typeface="Calibri"/>
                <a:cs typeface="Calibri"/>
                <a:sym typeface="Calibri"/>
              </a:rPr>
              <a:t>Teacher Actions:</a:t>
            </a:r>
            <a:endParaRPr sz="120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US" sz="1200" i="0" u="none" strike="noStrike" cap="none" dirty="0">
                <a:solidFill>
                  <a:srgbClr val="000000"/>
                </a:solidFill>
                <a:latin typeface="Calibri"/>
                <a:ea typeface="Calibri"/>
                <a:cs typeface="Calibri"/>
                <a:sym typeface="Calibri"/>
              </a:rPr>
              <a:t>Distribute a new copy of the </a:t>
            </a:r>
            <a:r>
              <a:rPr lang="en-US" sz="1200" b="1" i="0" u="none" strike="noStrike" cap="none" dirty="0">
                <a:solidFill>
                  <a:srgbClr val="000000"/>
                </a:solidFill>
                <a:latin typeface="Calibri"/>
                <a:ea typeface="Calibri"/>
                <a:cs typeface="Calibri"/>
                <a:sym typeface="Calibri"/>
              </a:rPr>
              <a:t>Gathering Evidence graphic organizer II </a:t>
            </a:r>
            <a:r>
              <a:rPr lang="en-US" sz="1200" i="0" u="none" strike="noStrike" cap="none" dirty="0">
                <a:solidFill>
                  <a:srgbClr val="000000"/>
                </a:solidFill>
                <a:latin typeface="Calibri"/>
                <a:ea typeface="Calibri"/>
                <a:cs typeface="Calibri"/>
                <a:sym typeface="Calibri"/>
              </a:rPr>
              <a:t>(with text-dependent question) to each student and project it on a </a:t>
            </a:r>
            <a:r>
              <a:rPr lang="en-US" sz="1200" b="0" i="0" u="none" strike="noStrike" cap="none" dirty="0">
                <a:solidFill>
                  <a:srgbClr val="000000"/>
                </a:solidFill>
                <a:latin typeface="Calibri"/>
                <a:ea typeface="Calibri"/>
                <a:cs typeface="Calibri"/>
                <a:sym typeface="Calibri"/>
              </a:rPr>
              <a:t>document camera</a:t>
            </a:r>
            <a:r>
              <a:rPr lang="en-US" sz="1200" i="0" u="none" strike="noStrike" cap="none" dirty="0">
                <a:solidFill>
                  <a:srgbClr val="000000"/>
                </a:solidFill>
                <a:latin typeface="Calibri"/>
                <a:ea typeface="Calibri"/>
                <a:cs typeface="Calibri"/>
                <a:sym typeface="Calibri"/>
              </a:rPr>
              <a:t> (or make a chart of it on chart paper or on your board). </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US" sz="1200" i="0" u="none" strike="noStrike" cap="none" dirty="0">
                <a:solidFill>
                  <a:srgbClr val="000000"/>
                </a:solidFill>
                <a:latin typeface="Calibri"/>
                <a:ea typeface="Calibri"/>
                <a:cs typeface="Calibri"/>
                <a:sym typeface="Calibri"/>
              </a:rPr>
              <a:t>Prompt students to notice that this graphic organizer is different from the one used in Lessons 4 and 5 because it includes an important question at the end for which the students must use the text. Explain that you would like students to first reread the text and take notes independently, then when you prompt them, they share their notes and discuss this question with a partner.</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US" sz="1200" i="0" u="none" strike="noStrike" cap="none" dirty="0">
                <a:solidFill>
                  <a:srgbClr val="000000"/>
                </a:solidFill>
                <a:latin typeface="Calibri"/>
                <a:ea typeface="Calibri"/>
                <a:cs typeface="Calibri"/>
                <a:sym typeface="Calibri"/>
              </a:rPr>
              <a:t>Ask all students to open </a:t>
            </a:r>
            <a:r>
              <a:rPr lang="en-US" sz="1200" i="1" u="none" strike="noStrike" cap="none" dirty="0">
                <a:solidFill>
                  <a:srgbClr val="000000"/>
                </a:solidFill>
                <a:latin typeface="Calibri"/>
                <a:ea typeface="Calibri"/>
                <a:cs typeface="Calibri"/>
                <a:sym typeface="Calibri"/>
              </a:rPr>
              <a:t>A Long Walk to Water</a:t>
            </a:r>
            <a:r>
              <a:rPr lang="en-US" sz="1200" i="0" u="none" strike="noStrike" cap="none" dirty="0">
                <a:solidFill>
                  <a:srgbClr val="000000"/>
                </a:solidFill>
                <a:latin typeface="Calibri"/>
                <a:ea typeface="Calibri"/>
                <a:cs typeface="Calibri"/>
                <a:sym typeface="Calibri"/>
              </a:rPr>
              <a:t> to page 20, the beginning of Chapter 4. Ask students to reread Chapter 4 on their own, using the Gathering Evidence graphic organizer to take notes. During this time, circulate among the students to offer support and encouragement for their practice of gathering evidence and making inferences.</a:t>
            </a:r>
            <a:endParaRPr sz="1200" dirty="0">
              <a:latin typeface="Calibri"/>
              <a:ea typeface="Calibri"/>
              <a:cs typeface="Calibri"/>
              <a:sym typeface="Calibri"/>
            </a:endParaRPr>
          </a:p>
          <a:p>
            <a:pPr marL="457200" marR="0" lvl="0" indent="-228600" algn="l" rtl="0">
              <a:lnSpc>
                <a:spcPct val="100000"/>
              </a:lnSpc>
              <a:spcBef>
                <a:spcPts val="0"/>
              </a:spcBef>
              <a:spcAft>
                <a:spcPts val="0"/>
              </a:spcAft>
              <a:buClr>
                <a:schemeClr val="dk1"/>
              </a:buClr>
              <a:buSzPts val="1200"/>
              <a:buFont typeface="Calibri"/>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US" sz="1200" i="0" u="none" strike="noStrike" cap="none" dirty="0">
                <a:solidFill>
                  <a:schemeClr val="dk1"/>
                </a:solidFill>
                <a:latin typeface="Calibri"/>
                <a:ea typeface="Calibri"/>
                <a:cs typeface="Calibri"/>
                <a:sym typeface="Calibri"/>
              </a:rPr>
              <a:t>Student Look-</a:t>
            </a:r>
            <a:r>
              <a:rPr lang="en-US" sz="1200" i="0" u="none" strike="noStrike" cap="none" dirty="0" err="1">
                <a:solidFill>
                  <a:schemeClr val="dk1"/>
                </a:solidFill>
                <a:latin typeface="Calibri"/>
                <a:ea typeface="Calibri"/>
                <a:cs typeface="Calibri"/>
                <a:sym typeface="Calibri"/>
              </a:rPr>
              <a:t>fors</a:t>
            </a:r>
            <a:r>
              <a:rPr lang="en-US" sz="1200" i="0" u="none" strike="noStrike" cap="none" dirty="0">
                <a:solidFill>
                  <a:schemeClr val="dk1"/>
                </a:solidFill>
                <a:latin typeface="Calibri"/>
                <a:ea typeface="Calibri"/>
                <a:cs typeface="Calibri"/>
                <a:sym typeface="Calibri"/>
              </a:rPr>
              <a:t>/Listen-</a:t>
            </a:r>
            <a:r>
              <a:rPr lang="en-US" sz="1200" i="0" u="none" strike="noStrike" cap="none" dirty="0" err="1">
                <a:solidFill>
                  <a:schemeClr val="dk1"/>
                </a:solidFill>
                <a:latin typeface="Calibri"/>
                <a:ea typeface="Calibri"/>
                <a:cs typeface="Calibri"/>
                <a:sym typeface="Calibri"/>
              </a:rPr>
              <a:t>fors</a:t>
            </a:r>
            <a:r>
              <a:rPr lang="en-US" sz="1200" i="0" u="none" strike="noStrike" cap="none" dirty="0">
                <a:solidFill>
                  <a:schemeClr val="dk1"/>
                </a:solidFill>
                <a:latin typeface="Calibri"/>
                <a:ea typeface="Calibri"/>
                <a:cs typeface="Calibri"/>
                <a:sym typeface="Calibri"/>
              </a:rPr>
              <a:t>:</a:t>
            </a:r>
            <a:endParaRPr sz="120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US" sz="1200" i="0" u="none" strike="noStrike" cap="none" dirty="0">
                <a:solidFill>
                  <a:schemeClr val="dk1"/>
                </a:solidFill>
                <a:latin typeface="Calibri"/>
                <a:ea typeface="Calibri"/>
                <a:cs typeface="Calibri"/>
                <a:sym typeface="Calibri"/>
              </a:rPr>
              <a:t>Students should be actively reading (circling/underlining unfamiliar terms in the novel, completing the graphic organizer).</a:t>
            </a: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US" sz="1200" i="0" u="none" strike="noStrike" cap="none" dirty="0">
                <a:solidFill>
                  <a:schemeClr val="dk1"/>
                </a:solidFill>
                <a:latin typeface="Calibri"/>
                <a:ea typeface="Calibri"/>
                <a:cs typeface="Calibri"/>
                <a:sym typeface="Calibri"/>
              </a:rPr>
              <a:t>Support for Any Students Who Need It:</a:t>
            </a:r>
            <a:endParaRPr sz="120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US" sz="1200" i="0" u="none" strike="noStrike" cap="none" dirty="0">
                <a:solidFill>
                  <a:srgbClr val="000000"/>
                </a:solidFill>
                <a:latin typeface="Calibri"/>
                <a:ea typeface="Calibri"/>
                <a:cs typeface="Calibri"/>
                <a:sym typeface="Calibri"/>
              </a:rPr>
              <a:t>For students who continue to struggle with gathering and analyzing evidence, consider pulling a small group to provide more targeted instruction on gathering and analyzing evidence from text.</a:t>
            </a:r>
            <a:endParaRPr sz="1200" dirty="0">
              <a:latin typeface="Calibri"/>
              <a:ea typeface="Calibri"/>
              <a:cs typeface="Calibri"/>
              <a:sym typeface="Calibri"/>
            </a:endParaRPr>
          </a:p>
          <a:p>
            <a:pPr marL="914400" marR="0" lvl="1" indent="-304800" algn="l" rtl="0">
              <a:lnSpc>
                <a:spcPct val="100000"/>
              </a:lnSpc>
              <a:spcBef>
                <a:spcPts val="0"/>
              </a:spcBef>
              <a:spcAft>
                <a:spcPts val="0"/>
              </a:spcAft>
              <a:buClr>
                <a:schemeClr val="dk1"/>
              </a:buClr>
              <a:buSzPts val="1200"/>
              <a:buFont typeface="Calibri"/>
              <a:buChar char="○"/>
            </a:pPr>
            <a:r>
              <a:rPr lang="en-US" sz="1200" i="0" u="none" strike="noStrike" cap="none" dirty="0">
                <a:solidFill>
                  <a:srgbClr val="000000"/>
                </a:solidFill>
                <a:latin typeface="Calibri"/>
                <a:ea typeface="Calibri"/>
                <a:cs typeface="Calibri"/>
                <a:sym typeface="Calibri"/>
              </a:rPr>
              <a:t>To ensure monitoring of your entire class, position yourself in the corner of your classroom with your back to the wall, and your small group of students facing you. This way, you can glance over their heads to scan the room as needed.</a:t>
            </a:r>
            <a:endParaRPr sz="1200" i="0" u="none" strike="noStrike" cap="none" dirty="0">
              <a:solidFill>
                <a:srgbClr val="000000"/>
              </a:solidFill>
              <a:latin typeface="Calibri"/>
              <a:ea typeface="Calibri"/>
              <a:cs typeface="Calibri"/>
              <a:sym typeface="Calibri"/>
            </a:endParaRPr>
          </a:p>
          <a:p>
            <a:pPr marL="457200" marR="0" lvl="0" indent="-228600" algn="l" rtl="0">
              <a:lnSpc>
                <a:spcPct val="100000"/>
              </a:lnSpc>
              <a:spcBef>
                <a:spcPts val="0"/>
              </a:spcBef>
              <a:spcAft>
                <a:spcPts val="0"/>
              </a:spcAft>
              <a:buClr>
                <a:schemeClr val="dk1"/>
              </a:buClr>
              <a:buSzPts val="1200"/>
              <a:buFont typeface="Calibri"/>
              <a:buNone/>
            </a:pPr>
            <a:endParaRPr sz="1200" i="0" u="none" strike="noStrike" cap="none" dirty="0">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112782248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6"/>
        <p:cNvGrpSpPr/>
        <p:nvPr/>
      </p:nvGrpSpPr>
      <p:grpSpPr>
        <a:xfrm>
          <a:off x="0" y="0"/>
          <a:ext cx="0" cy="0"/>
          <a:chOff x="0" y="0"/>
          <a:chExt cx="0" cy="0"/>
        </a:xfrm>
      </p:grpSpPr>
      <p:sp>
        <p:nvSpPr>
          <p:cNvPr id="197" name="Shape 197"/>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98" name="Shape 198"/>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en-US" sz="1200" b="1" i="0" u="none" strike="noStrike" cap="none" dirty="0">
                <a:solidFill>
                  <a:schemeClr val="dk1"/>
                </a:solidFill>
                <a:latin typeface="Calibri"/>
                <a:ea typeface="Calibri"/>
                <a:cs typeface="Calibri"/>
                <a:sym typeface="Calibri"/>
              </a:rPr>
              <a:t>Suggested slide pacing: 10-15 minutes </a:t>
            </a: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US" sz="1200" b="1" i="0" u="none" strike="noStrike" cap="none" dirty="0">
                <a:solidFill>
                  <a:schemeClr val="dk1"/>
                </a:solidFill>
                <a:latin typeface="Calibri"/>
                <a:ea typeface="Calibri"/>
                <a:cs typeface="Calibri"/>
                <a:sym typeface="Calibri"/>
              </a:rPr>
              <a:t>Grouping: Pairs</a:t>
            </a: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US" sz="1200" i="0" u="none" strike="noStrike" cap="none"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US" sz="1200" i="0" u="none" strike="noStrike" cap="none" dirty="0">
                <a:solidFill>
                  <a:srgbClr val="000000"/>
                </a:solidFill>
                <a:latin typeface="Calibri"/>
                <a:ea typeface="Calibri"/>
                <a:cs typeface="Calibri"/>
                <a:sym typeface="Calibri"/>
              </a:rPr>
              <a:t>Text-dependent questions can be answered only by referring explicitly back to the text being read. This encourages students to reread the text for further analysis and allows for a deeper understanding. </a:t>
            </a:r>
            <a:endParaRPr sz="1200" i="0" u="none" strike="noStrike" cap="none" dirty="0">
              <a:solidFill>
                <a:srgbClr val="000000"/>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US" sz="1200" dirty="0">
                <a:solidFill>
                  <a:schemeClr val="dk1"/>
                </a:solidFill>
                <a:latin typeface="Calibri"/>
                <a:ea typeface="Calibri"/>
                <a:cs typeface="Calibri"/>
                <a:sym typeface="Calibri"/>
              </a:rPr>
              <a:t>Some students wonder or even complain about rereading a text; it is important that they understand the value of further, deeper study of a text. Today’s new purpose of reading Chapter 4 is to engage in the process of answering text-dependent questions.</a:t>
            </a:r>
            <a:endParaRPr sz="1200" dirty="0">
              <a:latin typeface="Calibri"/>
              <a:ea typeface="Calibri"/>
              <a:cs typeface="Calibri"/>
              <a:sym typeface="Calibri"/>
            </a:endParaRPr>
          </a:p>
          <a:p>
            <a:pPr marL="457200" marR="0" lvl="0" indent="-228600" algn="l" rtl="0">
              <a:lnSpc>
                <a:spcPct val="100000"/>
              </a:lnSpc>
              <a:spcBef>
                <a:spcPts val="0"/>
              </a:spcBef>
              <a:spcAft>
                <a:spcPts val="0"/>
              </a:spcAft>
              <a:buClr>
                <a:schemeClr val="dk1"/>
              </a:buClr>
              <a:buSzPts val="1200"/>
              <a:buFont typeface="Calibri"/>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US" sz="1200" i="0" u="none" strike="noStrike" cap="none" dirty="0">
                <a:solidFill>
                  <a:schemeClr val="dk1"/>
                </a:solidFill>
                <a:latin typeface="Calibri"/>
                <a:ea typeface="Calibri"/>
                <a:cs typeface="Calibri"/>
                <a:sym typeface="Calibri"/>
              </a:rPr>
              <a:t>Teacher Actions:</a:t>
            </a:r>
            <a:endParaRPr sz="1200" i="0" u="none" strike="noStrike" cap="none"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US" sz="1200" dirty="0">
                <a:solidFill>
                  <a:schemeClr val="dk1"/>
                </a:solidFill>
                <a:latin typeface="Calibri"/>
                <a:ea typeface="Calibri"/>
                <a:cs typeface="Calibri"/>
                <a:sym typeface="Calibri"/>
              </a:rPr>
              <a:t>Read the slide aloud.</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US" sz="1200" dirty="0">
                <a:solidFill>
                  <a:schemeClr val="dk1"/>
                </a:solidFill>
                <a:latin typeface="Calibri"/>
                <a:ea typeface="Calibri"/>
                <a:cs typeface="Calibri"/>
                <a:sym typeface="Calibri"/>
              </a:rPr>
              <a:t>Ask students to turn their attention to the </a:t>
            </a:r>
            <a:r>
              <a:rPr lang="en-US" sz="1200" b="1" dirty="0">
                <a:solidFill>
                  <a:schemeClr val="dk1"/>
                </a:solidFill>
                <a:latin typeface="Calibri"/>
                <a:ea typeface="Calibri"/>
                <a:cs typeface="Calibri"/>
                <a:sym typeface="Calibri"/>
              </a:rPr>
              <a:t>Text-dependent Questions</a:t>
            </a:r>
            <a:r>
              <a:rPr lang="en-US" sz="1200" dirty="0">
                <a:solidFill>
                  <a:schemeClr val="dk1"/>
                </a:solidFill>
                <a:latin typeface="Calibri"/>
                <a:ea typeface="Calibri"/>
                <a:cs typeface="Calibri"/>
                <a:sym typeface="Calibri"/>
              </a:rPr>
              <a:t> for Chapter 4. Prompt students to take five minutes of silent work time to respond to this question. </a:t>
            </a:r>
            <a:r>
              <a:rPr lang="en-US" sz="1200" dirty="0">
                <a:latin typeface="Calibri"/>
                <a:ea typeface="Calibri"/>
                <a:cs typeface="Calibri"/>
                <a:sym typeface="Calibri"/>
              </a:rPr>
              <a:t>Invite students to answer the text dependent questions individually.</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US" sz="1200" i="0" u="none" strike="noStrike" cap="none" dirty="0">
                <a:solidFill>
                  <a:srgbClr val="000000"/>
                </a:solidFill>
                <a:latin typeface="Calibri"/>
                <a:ea typeface="Calibri"/>
                <a:cs typeface="Calibri"/>
                <a:sym typeface="Calibri"/>
              </a:rPr>
              <a:t>Ask students to Think-Pair-Share their selections with a partner. Cold call on two students to share their responses with the whole class. </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US" sz="1200" i="0" u="none" strike="noStrike" cap="none" dirty="0">
                <a:solidFill>
                  <a:srgbClr val="000000"/>
                </a:solidFill>
                <a:latin typeface="Calibri"/>
                <a:ea typeface="Calibri"/>
                <a:cs typeface="Calibri"/>
                <a:sym typeface="Calibri"/>
              </a:rPr>
              <a:t>Do not display the Text-dependent questions for Chapter 4 (sample response for teacher reference), but use them to guide the conversation.  Clarify for students that the correct selections were that “</a:t>
            </a:r>
            <a:r>
              <a:rPr lang="en-US" sz="1200" i="0" u="none" strike="noStrike" cap="none" dirty="0" err="1">
                <a:solidFill>
                  <a:srgbClr val="000000"/>
                </a:solidFill>
                <a:latin typeface="Calibri"/>
                <a:ea typeface="Calibri"/>
                <a:cs typeface="Calibri"/>
                <a:sym typeface="Calibri"/>
              </a:rPr>
              <a:t>Salva</a:t>
            </a:r>
            <a:r>
              <a:rPr lang="en-US" sz="1200" i="0" u="none" strike="noStrike" cap="none" dirty="0">
                <a:solidFill>
                  <a:srgbClr val="000000"/>
                </a:solidFill>
                <a:latin typeface="Calibri"/>
                <a:ea typeface="Calibri"/>
                <a:cs typeface="Calibri"/>
                <a:sym typeface="Calibri"/>
              </a:rPr>
              <a:t> was impressed with </a:t>
            </a:r>
            <a:r>
              <a:rPr lang="en-US" sz="1200" i="0" u="none" strike="noStrike" cap="none" dirty="0" err="1">
                <a:solidFill>
                  <a:srgbClr val="000000"/>
                </a:solidFill>
                <a:latin typeface="Calibri"/>
                <a:ea typeface="Calibri"/>
                <a:cs typeface="Calibri"/>
                <a:sym typeface="Calibri"/>
              </a:rPr>
              <a:t>Buksa</a:t>
            </a:r>
            <a:r>
              <a:rPr lang="en-US" sz="1200" i="0" u="none" strike="noStrike" cap="none" dirty="0">
                <a:solidFill>
                  <a:srgbClr val="000000"/>
                </a:solidFill>
                <a:latin typeface="Calibri"/>
                <a:ea typeface="Calibri"/>
                <a:cs typeface="Calibri"/>
                <a:sym typeface="Calibri"/>
              </a:rPr>
              <a:t>” and that the text that indicates this feeling is, “By now </a:t>
            </a:r>
            <a:r>
              <a:rPr lang="en-US" sz="1200" i="0" u="none" strike="noStrike" cap="none" dirty="0" err="1">
                <a:solidFill>
                  <a:srgbClr val="000000"/>
                </a:solidFill>
                <a:latin typeface="Calibri"/>
                <a:ea typeface="Calibri"/>
                <a:cs typeface="Calibri"/>
                <a:sym typeface="Calibri"/>
              </a:rPr>
              <a:t>Salva</a:t>
            </a:r>
            <a:r>
              <a:rPr lang="en-US" sz="1200" i="0" u="none" strike="noStrike" cap="none" dirty="0">
                <a:solidFill>
                  <a:srgbClr val="000000"/>
                </a:solidFill>
                <a:latin typeface="Calibri"/>
                <a:ea typeface="Calibri"/>
                <a:cs typeface="Calibri"/>
                <a:sym typeface="Calibri"/>
              </a:rPr>
              <a:t> had caught the feeling of excitement.”</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US" sz="1200" i="0" u="none" strike="noStrike" cap="none" dirty="0">
                <a:solidFill>
                  <a:srgbClr val="000000"/>
                </a:solidFill>
                <a:latin typeface="Calibri"/>
                <a:ea typeface="Calibri"/>
                <a:cs typeface="Calibri"/>
                <a:sym typeface="Calibri"/>
              </a:rPr>
              <a:t>Prompt students to describe how they selected this correct answer. Chart on the board any suggestions students develop</a:t>
            </a:r>
            <a:r>
              <a:rPr lang="en-US" sz="1200" dirty="0">
                <a:latin typeface="Calibri"/>
                <a:ea typeface="Calibri"/>
                <a:cs typeface="Calibri"/>
                <a:sym typeface="Calibri"/>
              </a:rPr>
              <a:t>. </a:t>
            </a:r>
            <a:r>
              <a:rPr lang="en-US" sz="1200" i="0" u="none" strike="noStrike" cap="none" dirty="0">
                <a:solidFill>
                  <a:srgbClr val="000000"/>
                </a:solidFill>
                <a:latin typeface="Calibri"/>
                <a:ea typeface="Calibri"/>
                <a:cs typeface="Calibri"/>
                <a:sym typeface="Calibri"/>
              </a:rPr>
              <a:t>Give students specific positive feedback: examples of where you saw them using the text to determine the correct answer to these text-dependent questions.</a:t>
            </a:r>
            <a:br>
              <a:rPr lang="en-US" sz="1200" i="0" u="none" strike="noStrike" cap="none" dirty="0">
                <a:solidFill>
                  <a:srgbClr val="000000"/>
                </a:solidFill>
                <a:latin typeface="Calibri"/>
                <a:ea typeface="Calibri"/>
                <a:cs typeface="Calibri"/>
                <a:sym typeface="Calibri"/>
              </a:rPr>
            </a:b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US" sz="1200" i="0" u="none" strike="noStrike" cap="none" dirty="0">
                <a:solidFill>
                  <a:schemeClr val="dk1"/>
                </a:solidFill>
                <a:latin typeface="Calibri"/>
                <a:ea typeface="Calibri"/>
                <a:cs typeface="Calibri"/>
                <a:sym typeface="Calibri"/>
              </a:rPr>
              <a:t>Student Look-</a:t>
            </a:r>
            <a:r>
              <a:rPr lang="en-US" sz="1200" i="0" u="none" strike="noStrike" cap="none" dirty="0" err="1">
                <a:solidFill>
                  <a:schemeClr val="dk1"/>
                </a:solidFill>
                <a:latin typeface="Calibri"/>
                <a:ea typeface="Calibri"/>
                <a:cs typeface="Calibri"/>
                <a:sym typeface="Calibri"/>
              </a:rPr>
              <a:t>fors</a:t>
            </a:r>
            <a:r>
              <a:rPr lang="en-US" sz="1200" i="0" u="none" strike="noStrike" cap="none" dirty="0">
                <a:solidFill>
                  <a:schemeClr val="dk1"/>
                </a:solidFill>
                <a:latin typeface="Calibri"/>
                <a:ea typeface="Calibri"/>
                <a:cs typeface="Calibri"/>
                <a:sym typeface="Calibri"/>
              </a:rPr>
              <a:t>/Listen-</a:t>
            </a:r>
            <a:r>
              <a:rPr lang="en-US" sz="1200" i="0" u="none" strike="noStrike" cap="none" dirty="0" err="1">
                <a:solidFill>
                  <a:schemeClr val="dk1"/>
                </a:solidFill>
                <a:latin typeface="Calibri"/>
                <a:ea typeface="Calibri"/>
                <a:cs typeface="Calibri"/>
                <a:sym typeface="Calibri"/>
              </a:rPr>
              <a:t>fors</a:t>
            </a:r>
            <a:r>
              <a:rPr lang="en-US" sz="1200" i="0" u="none" strike="noStrike" cap="none" dirty="0">
                <a:solidFill>
                  <a:schemeClr val="dk1"/>
                </a:solidFill>
                <a:latin typeface="Calibri"/>
                <a:ea typeface="Calibri"/>
                <a:cs typeface="Calibri"/>
                <a:sym typeface="Calibri"/>
              </a:rPr>
              <a:t>:</a:t>
            </a:r>
            <a:endParaRPr sz="120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US" sz="1200" i="0" u="none" strike="noStrike" cap="none" dirty="0">
                <a:solidFill>
                  <a:srgbClr val="000000"/>
                </a:solidFill>
                <a:latin typeface="Calibri"/>
                <a:ea typeface="Calibri"/>
                <a:cs typeface="Calibri"/>
                <a:sym typeface="Calibri"/>
              </a:rPr>
              <a:t>“First, I reread the section about </a:t>
            </a:r>
            <a:r>
              <a:rPr lang="en-US" sz="1200" i="0" u="none" strike="noStrike" cap="none" dirty="0" err="1">
                <a:solidFill>
                  <a:srgbClr val="000000"/>
                </a:solidFill>
                <a:latin typeface="Calibri"/>
                <a:ea typeface="Calibri"/>
                <a:cs typeface="Calibri"/>
                <a:sym typeface="Calibri"/>
              </a:rPr>
              <a:t>Buksa</a:t>
            </a:r>
            <a:r>
              <a:rPr lang="en-US" sz="1200" i="0" u="none" strike="noStrike" cap="none" dirty="0">
                <a:solidFill>
                  <a:srgbClr val="000000"/>
                </a:solidFill>
                <a:latin typeface="Calibri"/>
                <a:ea typeface="Calibri"/>
                <a:cs typeface="Calibri"/>
                <a:sym typeface="Calibri"/>
              </a:rPr>
              <a:t>.” Or “I eliminated some choices in Part A that I knew were not true—</a:t>
            </a:r>
            <a:r>
              <a:rPr lang="en-US" sz="1200" i="0" u="none" strike="noStrike" cap="none" dirty="0" err="1">
                <a:solidFill>
                  <a:srgbClr val="000000"/>
                </a:solidFill>
                <a:latin typeface="Calibri"/>
                <a:ea typeface="Calibri"/>
                <a:cs typeface="Calibri"/>
                <a:sym typeface="Calibri"/>
              </a:rPr>
              <a:t>Salva</a:t>
            </a:r>
            <a:r>
              <a:rPr lang="en-US" sz="1200" i="0" u="none" strike="noStrike" cap="none" dirty="0">
                <a:solidFill>
                  <a:srgbClr val="000000"/>
                </a:solidFill>
                <a:latin typeface="Calibri"/>
                <a:ea typeface="Calibri"/>
                <a:cs typeface="Calibri"/>
                <a:sym typeface="Calibri"/>
              </a:rPr>
              <a:t> was never afraid of </a:t>
            </a:r>
            <a:r>
              <a:rPr lang="en-US" sz="1200" i="0" u="none" strike="noStrike" cap="none" dirty="0" err="1">
                <a:solidFill>
                  <a:srgbClr val="000000"/>
                </a:solidFill>
                <a:latin typeface="Calibri"/>
                <a:ea typeface="Calibri"/>
                <a:cs typeface="Calibri"/>
                <a:sym typeface="Calibri"/>
              </a:rPr>
              <a:t>Buksa</a:t>
            </a:r>
            <a:r>
              <a:rPr lang="en-US" sz="1200" i="0" u="none" strike="noStrike" cap="none" dirty="0">
                <a:solidFill>
                  <a:srgbClr val="000000"/>
                </a:solidFill>
                <a:latin typeface="Calibri"/>
                <a:ea typeface="Calibri"/>
                <a:cs typeface="Calibri"/>
                <a:sym typeface="Calibri"/>
              </a:rPr>
              <a:t>.”</a:t>
            </a:r>
            <a:endParaRPr sz="1200" dirty="0">
              <a:latin typeface="Calibri"/>
              <a:ea typeface="Calibri"/>
              <a:cs typeface="Calibri"/>
              <a:sym typeface="Calibri"/>
            </a:endParaRPr>
          </a:p>
          <a:p>
            <a:pPr marL="457200" marR="0" lvl="0" indent="-228600" algn="l" rtl="0">
              <a:lnSpc>
                <a:spcPct val="100000"/>
              </a:lnSpc>
              <a:spcBef>
                <a:spcPts val="0"/>
              </a:spcBef>
              <a:spcAft>
                <a:spcPts val="0"/>
              </a:spcAft>
              <a:buClr>
                <a:schemeClr val="dk1"/>
              </a:buClr>
              <a:buSzPts val="1200"/>
              <a:buFont typeface="Calibri"/>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US" sz="1200" i="0" u="none" strike="noStrike" cap="none" dirty="0">
                <a:solidFill>
                  <a:schemeClr val="dk1"/>
                </a:solidFill>
                <a:latin typeface="Calibri"/>
                <a:ea typeface="Calibri"/>
                <a:cs typeface="Calibri"/>
                <a:sym typeface="Calibri"/>
              </a:rPr>
              <a:t>Support for Any Students Who Need It:</a:t>
            </a:r>
            <a:endParaRPr sz="1200" i="0" u="none" strike="noStrike" cap="none"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US" sz="1200" dirty="0">
                <a:solidFill>
                  <a:schemeClr val="dk1"/>
                </a:solidFill>
                <a:latin typeface="Calibri"/>
                <a:ea typeface="Calibri"/>
                <a:cs typeface="Calibri"/>
                <a:sym typeface="Calibri"/>
              </a:rPr>
              <a:t>Consider having students who are struggling talk with their partners before they respond in writing to the questions.</a:t>
            </a:r>
            <a:endParaRPr sz="1200" dirty="0">
              <a:solidFill>
                <a:schemeClr val="dk1"/>
              </a:solidFill>
              <a:latin typeface="Calibri"/>
              <a:ea typeface="Calibri"/>
              <a:cs typeface="Calibri"/>
              <a:sym typeface="Calibri"/>
            </a:endParaRPr>
          </a:p>
          <a:p>
            <a:pPr marL="457200" marR="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218147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4"/>
        <p:cNvGrpSpPr/>
        <p:nvPr/>
      </p:nvGrpSpPr>
      <p:grpSpPr>
        <a:xfrm>
          <a:off x="0" y="0"/>
          <a:ext cx="0" cy="0"/>
          <a:chOff x="0" y="0"/>
          <a:chExt cx="0" cy="0"/>
        </a:xfrm>
      </p:grpSpPr>
      <p:sp>
        <p:nvSpPr>
          <p:cNvPr id="205" name="Shape 205"/>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06" name="Shape 206"/>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en-US" sz="1200" b="1" i="0" u="none" strike="noStrike" cap="none" dirty="0">
                <a:solidFill>
                  <a:schemeClr val="dk1"/>
                </a:solidFill>
                <a:latin typeface="Calibri"/>
                <a:ea typeface="Calibri"/>
                <a:cs typeface="Calibri"/>
                <a:sym typeface="Calibri"/>
              </a:rPr>
              <a:t>Suggested slide pacing: 1-3 minutes </a:t>
            </a: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US" sz="1200" b="1" i="0" u="none" strike="noStrike" cap="none" dirty="0">
                <a:solidFill>
                  <a:schemeClr val="dk1"/>
                </a:solidFill>
                <a:latin typeface="Calibri"/>
                <a:ea typeface="Calibri"/>
                <a:cs typeface="Calibri"/>
                <a:sym typeface="Calibri"/>
              </a:rPr>
              <a:t>Grouping: Whole Class</a:t>
            </a: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US" sz="1200" i="0" u="none" strike="noStrike" cap="none" dirty="0">
                <a:solidFill>
                  <a:schemeClr val="dk1"/>
                </a:solidFill>
                <a:latin typeface="Calibri"/>
                <a:ea typeface="Calibri"/>
                <a:cs typeface="Calibri"/>
                <a:sym typeface="Calibri"/>
              </a:rPr>
              <a:t>Teaching Notes: </a:t>
            </a:r>
            <a:endParaRPr sz="120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US" sz="1200" dirty="0">
                <a:solidFill>
                  <a:schemeClr val="dk1"/>
                </a:solidFill>
                <a:latin typeface="Calibri"/>
                <a:ea typeface="Calibri"/>
                <a:cs typeface="Calibri"/>
                <a:sym typeface="Calibri"/>
              </a:rPr>
              <a:t>Returning to the Learning Targets reminds students of the purpose of their learning and provides closure.  </a:t>
            </a: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US" sz="1200" i="0" u="none" strike="noStrike" cap="none" dirty="0">
                <a:solidFill>
                  <a:schemeClr val="dk1"/>
                </a:solidFill>
                <a:latin typeface="Calibri"/>
                <a:ea typeface="Calibri"/>
                <a:cs typeface="Calibri"/>
                <a:sym typeface="Calibri"/>
              </a:rPr>
              <a:t>Teacher Actions:</a:t>
            </a:r>
            <a:endParaRPr sz="120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US" sz="1200" i="0" u="none" strike="noStrike" cap="none" dirty="0">
                <a:solidFill>
                  <a:schemeClr val="dk1"/>
                </a:solidFill>
                <a:latin typeface="Calibri"/>
                <a:ea typeface="Calibri"/>
                <a:cs typeface="Calibri"/>
                <a:sym typeface="Calibri"/>
              </a:rPr>
              <a:t>Read the slide aloud.</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US" sz="1200" dirty="0">
                <a:solidFill>
                  <a:schemeClr val="dk1"/>
                </a:solidFill>
                <a:latin typeface="Calibri"/>
                <a:ea typeface="Calibri"/>
                <a:cs typeface="Calibri"/>
                <a:sym typeface="Calibri"/>
              </a:rPr>
              <a:t>Explain to students that their Exit Ticket (two slides later) is designed to give their teacher a way to monitor their progress toward mastery of these learning targets.</a:t>
            </a:r>
            <a:endParaRPr sz="1200" dirty="0">
              <a:solidFill>
                <a:schemeClr val="dk1"/>
              </a:solidFill>
              <a:latin typeface="Calibri"/>
              <a:ea typeface="Calibri"/>
              <a:cs typeface="Calibri"/>
              <a:sym typeface="Calibri"/>
            </a:endParaRPr>
          </a:p>
          <a:p>
            <a:pPr marL="228600" marR="0" lvl="0" indent="-152400" algn="l" rtl="0">
              <a:lnSpc>
                <a:spcPct val="100000"/>
              </a:lnSpc>
              <a:spcBef>
                <a:spcPts val="0"/>
              </a:spcBef>
              <a:spcAft>
                <a:spcPts val="0"/>
              </a:spcAft>
              <a:buClr>
                <a:srgbClr val="000000"/>
              </a:buClr>
              <a:buSzPts val="11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US" sz="1200" i="0" u="none" strike="noStrike" cap="none" dirty="0">
                <a:solidFill>
                  <a:schemeClr val="dk1"/>
                </a:solidFill>
                <a:latin typeface="Calibri"/>
                <a:ea typeface="Calibri"/>
                <a:cs typeface="Calibri"/>
                <a:sym typeface="Calibri"/>
              </a:rPr>
              <a:t>Student Look-</a:t>
            </a:r>
            <a:r>
              <a:rPr lang="en-US" sz="1200" i="0" u="none" strike="noStrike" cap="none" dirty="0" err="1">
                <a:solidFill>
                  <a:schemeClr val="dk1"/>
                </a:solidFill>
                <a:latin typeface="Calibri"/>
                <a:ea typeface="Calibri"/>
                <a:cs typeface="Calibri"/>
                <a:sym typeface="Calibri"/>
              </a:rPr>
              <a:t>fors</a:t>
            </a:r>
            <a:r>
              <a:rPr lang="en-US" sz="1200" i="0" u="none" strike="noStrike" cap="none" dirty="0">
                <a:solidFill>
                  <a:schemeClr val="dk1"/>
                </a:solidFill>
                <a:latin typeface="Calibri"/>
                <a:ea typeface="Calibri"/>
                <a:cs typeface="Calibri"/>
                <a:sym typeface="Calibri"/>
              </a:rPr>
              <a:t>/Listen-</a:t>
            </a:r>
            <a:r>
              <a:rPr lang="en-US" sz="1200" i="0" u="none" strike="noStrike" cap="none" dirty="0" err="1">
                <a:solidFill>
                  <a:schemeClr val="dk1"/>
                </a:solidFill>
                <a:latin typeface="Calibri"/>
                <a:ea typeface="Calibri"/>
                <a:cs typeface="Calibri"/>
                <a:sym typeface="Calibri"/>
              </a:rPr>
              <a:t>fors</a:t>
            </a:r>
            <a:r>
              <a:rPr lang="en-US" sz="1200" i="0" u="none" strike="noStrike" cap="none" dirty="0">
                <a:solidFill>
                  <a:schemeClr val="dk1"/>
                </a:solidFill>
                <a:latin typeface="Calibri"/>
                <a:ea typeface="Calibri"/>
                <a:cs typeface="Calibri"/>
                <a:sym typeface="Calibri"/>
              </a:rPr>
              <a:t>:</a:t>
            </a:r>
            <a:r>
              <a:rPr lang="en-US" sz="1200" dirty="0">
                <a:solidFill>
                  <a:schemeClr val="dk1"/>
                </a:solidFill>
                <a:latin typeface="Calibri"/>
                <a:ea typeface="Calibri"/>
                <a:cs typeface="Calibri"/>
                <a:sym typeface="Calibri"/>
              </a:rPr>
              <a:t> None</a:t>
            </a: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US" sz="1200" i="0" u="none" strike="noStrike" cap="none" dirty="0">
                <a:solidFill>
                  <a:schemeClr val="dk1"/>
                </a:solidFill>
                <a:latin typeface="Calibri"/>
                <a:ea typeface="Calibri"/>
                <a:cs typeface="Calibri"/>
                <a:sym typeface="Calibri"/>
              </a:rPr>
              <a:t>Support for Any Students Who Need It:</a:t>
            </a:r>
            <a:r>
              <a:rPr lang="en-US" sz="1200" dirty="0">
                <a:solidFill>
                  <a:schemeClr val="dk1"/>
                </a:solidFill>
                <a:latin typeface="Calibri"/>
                <a:ea typeface="Calibri"/>
                <a:cs typeface="Calibri"/>
                <a:sym typeface="Calibri"/>
              </a:rPr>
              <a:t> </a:t>
            </a:r>
            <a:r>
              <a:rPr lang="en-US" sz="1200" i="0" u="none" strike="noStrike" cap="none" dirty="0">
                <a:solidFill>
                  <a:schemeClr val="dk1"/>
                </a:solidFill>
                <a:latin typeface="Calibri"/>
                <a:ea typeface="Calibri"/>
                <a:cs typeface="Calibri"/>
                <a:sym typeface="Calibri"/>
              </a:rPr>
              <a:t>None</a:t>
            </a:r>
            <a:endParaRPr sz="1200" i="0" u="none" strike="noStrike" cap="none" dirty="0">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407743254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1"/>
        <p:cNvGrpSpPr/>
        <p:nvPr/>
      </p:nvGrpSpPr>
      <p:grpSpPr>
        <a:xfrm>
          <a:off x="0" y="0"/>
          <a:ext cx="0" cy="0"/>
          <a:chOff x="0" y="0"/>
          <a:chExt cx="0" cy="0"/>
        </a:xfrm>
      </p:grpSpPr>
      <p:sp>
        <p:nvSpPr>
          <p:cNvPr id="212" name="Shape 212"/>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13" name="Shape 213"/>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en-US" sz="1200" b="1" i="0" u="none" strike="noStrike" cap="none" dirty="0">
                <a:solidFill>
                  <a:schemeClr val="dk1"/>
                </a:solidFill>
                <a:latin typeface="Calibri"/>
                <a:ea typeface="Calibri"/>
                <a:cs typeface="Calibri"/>
                <a:sym typeface="Calibri"/>
              </a:rPr>
              <a:t>Suggested slide pacing: 5-7 minutes </a:t>
            </a: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US" sz="1200" b="1" i="0" u="none" strike="noStrike" cap="none" dirty="0">
                <a:solidFill>
                  <a:schemeClr val="dk1"/>
                </a:solidFill>
                <a:latin typeface="Calibri"/>
                <a:ea typeface="Calibri"/>
                <a:cs typeface="Calibri"/>
                <a:sym typeface="Calibri"/>
              </a:rPr>
              <a:t>Grouping: Whole class</a:t>
            </a: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US" sz="1200" i="0" u="none" strike="noStrike" cap="none" dirty="0">
                <a:solidFill>
                  <a:schemeClr val="dk1"/>
                </a:solidFill>
                <a:latin typeface="Calibri"/>
                <a:ea typeface="Calibri"/>
                <a:cs typeface="Calibri"/>
                <a:sym typeface="Calibri"/>
              </a:rPr>
              <a:t>Teaching Notes: </a:t>
            </a:r>
            <a:endParaRPr sz="120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US" sz="1200" dirty="0">
                <a:solidFill>
                  <a:schemeClr val="dk1"/>
                </a:solidFill>
                <a:latin typeface="Calibri"/>
                <a:ea typeface="Calibri"/>
                <a:cs typeface="Calibri"/>
                <a:sym typeface="Calibri"/>
              </a:rPr>
              <a:t>Reminder: The anchor chart is built upon throughout the course of a module, and even the entire school year, to provide purpose and meaning to the activities they employ in a recursive manner.</a:t>
            </a: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US" sz="1200" i="0" u="none" strike="noStrike" cap="none" dirty="0">
                <a:solidFill>
                  <a:schemeClr val="dk1"/>
                </a:solidFill>
                <a:latin typeface="Calibri"/>
                <a:ea typeface="Calibri"/>
                <a:cs typeface="Calibri"/>
                <a:sym typeface="Calibri"/>
              </a:rPr>
              <a:t>Teacher Actions:</a:t>
            </a:r>
            <a:endParaRPr sz="120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US" sz="1200" i="0" u="none" strike="noStrike" cap="none" dirty="0">
                <a:solidFill>
                  <a:srgbClr val="000000"/>
                </a:solidFill>
                <a:latin typeface="Calibri"/>
                <a:ea typeface="Calibri"/>
                <a:cs typeface="Calibri"/>
                <a:sym typeface="Calibri"/>
              </a:rPr>
              <a:t>Direct students’ attention to the </a:t>
            </a:r>
            <a:r>
              <a:rPr lang="en-US" sz="1200" b="1" i="0" u="none" strike="noStrike" cap="none" dirty="0">
                <a:solidFill>
                  <a:srgbClr val="000000"/>
                </a:solidFill>
                <a:latin typeface="Calibri"/>
                <a:ea typeface="Calibri"/>
                <a:cs typeface="Calibri"/>
                <a:sym typeface="Calibri"/>
              </a:rPr>
              <a:t>Things Close Readers Do anchor chart</a:t>
            </a:r>
            <a:r>
              <a:rPr lang="en-US" sz="1200" i="0" u="none" strike="noStrike" cap="none" dirty="0">
                <a:solidFill>
                  <a:srgbClr val="000000"/>
                </a:solidFill>
                <a:latin typeface="Calibri"/>
                <a:ea typeface="Calibri"/>
                <a:cs typeface="Calibri"/>
                <a:sym typeface="Calibri"/>
              </a:rPr>
              <a:t>. </a:t>
            </a:r>
            <a:endParaRPr sz="120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US" sz="1200" i="0" u="none" strike="noStrike" cap="none" dirty="0">
                <a:solidFill>
                  <a:srgbClr val="000000"/>
                </a:solidFill>
                <a:latin typeface="Calibri"/>
                <a:ea typeface="Calibri"/>
                <a:cs typeface="Calibri"/>
                <a:sym typeface="Calibri"/>
              </a:rPr>
              <a:t>Ask students if they experienced any new practices or strategies today that should be added to the list on this chart. Give students a moment to turn and talk, and then invite volunteers to share. </a:t>
            </a:r>
            <a:endParaRPr sz="120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US" sz="1200" i="0" u="none" strike="noStrike" cap="none" dirty="0">
                <a:solidFill>
                  <a:srgbClr val="000000"/>
                </a:solidFill>
                <a:latin typeface="Calibri"/>
                <a:ea typeface="Calibri"/>
                <a:cs typeface="Calibri"/>
                <a:sym typeface="Calibri"/>
              </a:rPr>
              <a:t>Add lines to the anchor chart (using students’ own words if possible) about the following: using the text to gather evidence for answers to text-dependent questions. </a:t>
            </a:r>
            <a:endParaRPr sz="1200" dirty="0">
              <a:latin typeface="Calibri"/>
              <a:ea typeface="Calibri"/>
              <a:cs typeface="Calibri"/>
              <a:sym typeface="Calibri"/>
            </a:endParaRPr>
          </a:p>
          <a:p>
            <a:pPr marL="914400" marR="0" lvl="1" indent="-304800" algn="l" rtl="0">
              <a:lnSpc>
                <a:spcPct val="100000"/>
              </a:lnSpc>
              <a:spcBef>
                <a:spcPts val="0"/>
              </a:spcBef>
              <a:spcAft>
                <a:spcPts val="0"/>
              </a:spcAft>
              <a:buClr>
                <a:srgbClr val="000000"/>
              </a:buClr>
              <a:buSzPts val="1200"/>
              <a:buFont typeface="Courier New" panose="02070309020205020404" pitchFamily="49" charset="0"/>
              <a:buChar char="o"/>
            </a:pPr>
            <a:r>
              <a:rPr lang="en-US" sz="1200" i="0" u="none" strike="noStrike" cap="none" dirty="0">
                <a:solidFill>
                  <a:srgbClr val="000000"/>
                </a:solidFill>
                <a:latin typeface="Calibri"/>
                <a:ea typeface="Calibri"/>
                <a:cs typeface="Calibri"/>
                <a:sym typeface="Calibri"/>
              </a:rPr>
              <a:t>The chart might include the following at this point in the unit:</a:t>
            </a:r>
            <a:endParaRPr sz="1200" dirty="0">
              <a:latin typeface="Calibri"/>
              <a:ea typeface="Calibri"/>
              <a:cs typeface="Calibri"/>
              <a:sym typeface="Calibri"/>
            </a:endParaRPr>
          </a:p>
          <a:p>
            <a:pPr marL="1371600" marR="0" lvl="2" indent="-304800" algn="l" rtl="0">
              <a:lnSpc>
                <a:spcPct val="100000"/>
              </a:lnSpc>
              <a:spcBef>
                <a:spcPts val="0"/>
              </a:spcBef>
              <a:spcAft>
                <a:spcPts val="0"/>
              </a:spcAft>
              <a:buClr>
                <a:srgbClr val="000000"/>
              </a:buClr>
              <a:buSzPts val="1200"/>
              <a:buFont typeface="Calibri"/>
              <a:buChar char="■"/>
            </a:pPr>
            <a:r>
              <a:rPr lang="en-US" sz="1200" i="0" u="none" strike="noStrike" cap="none" dirty="0">
                <a:solidFill>
                  <a:srgbClr val="000000"/>
                </a:solidFill>
                <a:latin typeface="Calibri"/>
                <a:ea typeface="Calibri"/>
                <a:cs typeface="Calibri"/>
                <a:sym typeface="Calibri"/>
              </a:rPr>
              <a:t>Get the gist of what a text is mostly about</a:t>
            </a:r>
            <a:endParaRPr sz="1200" dirty="0">
              <a:latin typeface="Calibri"/>
              <a:ea typeface="Calibri"/>
              <a:cs typeface="Calibri"/>
              <a:sym typeface="Calibri"/>
            </a:endParaRPr>
          </a:p>
          <a:p>
            <a:pPr marL="1371600" marR="0" lvl="2" indent="-304800" algn="l" rtl="0">
              <a:lnSpc>
                <a:spcPct val="100000"/>
              </a:lnSpc>
              <a:spcBef>
                <a:spcPts val="0"/>
              </a:spcBef>
              <a:spcAft>
                <a:spcPts val="0"/>
              </a:spcAft>
              <a:buClr>
                <a:srgbClr val="000000"/>
              </a:buClr>
              <a:buSzPts val="1200"/>
              <a:buFont typeface="Calibri"/>
              <a:buChar char="■"/>
            </a:pPr>
            <a:r>
              <a:rPr lang="en-US" sz="1200" i="0" u="none" strike="noStrike" cap="none" dirty="0">
                <a:solidFill>
                  <a:srgbClr val="000000"/>
                </a:solidFill>
                <a:latin typeface="Calibri"/>
                <a:ea typeface="Calibri"/>
                <a:cs typeface="Calibri"/>
                <a:sym typeface="Calibri"/>
              </a:rPr>
              <a:t>Use the text to answer questions</a:t>
            </a:r>
            <a:endParaRPr sz="1200" dirty="0">
              <a:latin typeface="Calibri"/>
              <a:ea typeface="Calibri"/>
              <a:cs typeface="Calibri"/>
              <a:sym typeface="Calibri"/>
            </a:endParaRPr>
          </a:p>
          <a:p>
            <a:pPr marL="1371600" marR="0" lvl="2" indent="-304800" algn="l" rtl="0">
              <a:lnSpc>
                <a:spcPct val="100000"/>
              </a:lnSpc>
              <a:spcBef>
                <a:spcPts val="0"/>
              </a:spcBef>
              <a:spcAft>
                <a:spcPts val="0"/>
              </a:spcAft>
              <a:buClr>
                <a:srgbClr val="000000"/>
              </a:buClr>
              <a:buSzPts val="1200"/>
              <a:buFont typeface="Calibri"/>
              <a:buChar char="■"/>
            </a:pPr>
            <a:r>
              <a:rPr lang="en-US" sz="1200" i="0" u="none" strike="noStrike" cap="none" dirty="0">
                <a:solidFill>
                  <a:srgbClr val="000000"/>
                </a:solidFill>
                <a:latin typeface="Calibri"/>
                <a:ea typeface="Calibri"/>
                <a:cs typeface="Calibri"/>
                <a:sym typeface="Calibri"/>
              </a:rPr>
              <a:t>Reread the text</a:t>
            </a:r>
            <a:endParaRPr sz="1200" dirty="0">
              <a:latin typeface="Calibri"/>
              <a:ea typeface="Calibri"/>
              <a:cs typeface="Calibri"/>
              <a:sym typeface="Calibri"/>
            </a:endParaRPr>
          </a:p>
          <a:p>
            <a:pPr marL="1371600" marR="0" lvl="2" indent="-304800" algn="l" rtl="0">
              <a:lnSpc>
                <a:spcPct val="100000"/>
              </a:lnSpc>
              <a:spcBef>
                <a:spcPts val="0"/>
              </a:spcBef>
              <a:spcAft>
                <a:spcPts val="0"/>
              </a:spcAft>
              <a:buClr>
                <a:srgbClr val="000000"/>
              </a:buClr>
              <a:buSzPts val="1200"/>
              <a:buFont typeface="Calibri"/>
              <a:buChar char="■"/>
            </a:pPr>
            <a:r>
              <a:rPr lang="en-US" sz="1200" i="0" u="none" strike="noStrike" cap="none" dirty="0">
                <a:solidFill>
                  <a:srgbClr val="000000"/>
                </a:solidFill>
                <a:latin typeface="Calibri"/>
                <a:ea typeface="Calibri"/>
                <a:cs typeface="Calibri"/>
                <a:sym typeface="Calibri"/>
              </a:rPr>
              <a:t>Gather evidence (quotes) from the text</a:t>
            </a:r>
            <a:endParaRPr sz="1200" dirty="0">
              <a:latin typeface="Calibri"/>
              <a:ea typeface="Calibri"/>
              <a:cs typeface="Calibri"/>
              <a:sym typeface="Calibri"/>
            </a:endParaRPr>
          </a:p>
          <a:p>
            <a:pPr marL="1371600" marR="0" lvl="2" indent="-304800" algn="l" rtl="0">
              <a:lnSpc>
                <a:spcPct val="100000"/>
              </a:lnSpc>
              <a:spcBef>
                <a:spcPts val="0"/>
              </a:spcBef>
              <a:spcAft>
                <a:spcPts val="0"/>
              </a:spcAft>
              <a:buClr>
                <a:srgbClr val="000000"/>
              </a:buClr>
              <a:buSzPts val="1200"/>
              <a:buFont typeface="Calibri"/>
              <a:buChar char="■"/>
            </a:pPr>
            <a:r>
              <a:rPr lang="en-US" sz="1200" i="0" u="none" strike="noStrike" cap="none" dirty="0">
                <a:solidFill>
                  <a:srgbClr val="000000"/>
                </a:solidFill>
                <a:latin typeface="Calibri"/>
                <a:ea typeface="Calibri"/>
                <a:cs typeface="Calibri"/>
                <a:sym typeface="Calibri"/>
              </a:rPr>
              <a:t>Annotate text</a:t>
            </a:r>
            <a:endParaRPr sz="1200" dirty="0">
              <a:latin typeface="Calibri"/>
              <a:ea typeface="Calibri"/>
              <a:cs typeface="Calibri"/>
              <a:sym typeface="Calibri"/>
            </a:endParaRPr>
          </a:p>
          <a:p>
            <a:pPr marL="1371600" marR="0" lvl="2" indent="-304800" algn="l" rtl="0">
              <a:lnSpc>
                <a:spcPct val="100000"/>
              </a:lnSpc>
              <a:spcBef>
                <a:spcPts val="0"/>
              </a:spcBef>
              <a:spcAft>
                <a:spcPts val="0"/>
              </a:spcAft>
              <a:buClr>
                <a:srgbClr val="000000"/>
              </a:buClr>
              <a:buSzPts val="1200"/>
              <a:buFont typeface="Calibri"/>
              <a:buChar char="■"/>
            </a:pPr>
            <a:r>
              <a:rPr lang="en-US" sz="1200" i="0" u="none" strike="noStrike" cap="none" dirty="0">
                <a:solidFill>
                  <a:srgbClr val="000000"/>
                </a:solidFill>
                <a:latin typeface="Calibri"/>
                <a:ea typeface="Calibri"/>
                <a:cs typeface="Calibri"/>
                <a:sym typeface="Calibri"/>
              </a:rPr>
              <a:t>Focus on key vocabulary</a:t>
            </a:r>
            <a:endParaRPr sz="1200" dirty="0">
              <a:latin typeface="Calibri"/>
              <a:ea typeface="Calibri"/>
              <a:cs typeface="Calibri"/>
              <a:sym typeface="Calibri"/>
            </a:endParaRPr>
          </a:p>
          <a:p>
            <a:pPr marL="1371600" marR="0" lvl="2" indent="-304800" algn="l" rtl="0">
              <a:lnSpc>
                <a:spcPct val="100000"/>
              </a:lnSpc>
              <a:spcBef>
                <a:spcPts val="0"/>
              </a:spcBef>
              <a:spcAft>
                <a:spcPts val="0"/>
              </a:spcAft>
              <a:buClr>
                <a:srgbClr val="000000"/>
              </a:buClr>
              <a:buSzPts val="1200"/>
              <a:buFont typeface="Calibri"/>
              <a:buChar char="■"/>
            </a:pPr>
            <a:r>
              <a:rPr lang="en-US" sz="1200" i="0" u="none" strike="noStrike" cap="none" dirty="0">
                <a:solidFill>
                  <a:srgbClr val="000000"/>
                </a:solidFill>
                <a:latin typeface="Calibri"/>
                <a:ea typeface="Calibri"/>
                <a:cs typeface="Calibri"/>
                <a:sym typeface="Calibri"/>
              </a:rPr>
              <a:t>Discuss to clarify thinking or deepen understanding</a:t>
            </a:r>
            <a:endParaRPr sz="1200" dirty="0">
              <a:latin typeface="Calibri"/>
              <a:ea typeface="Calibri"/>
              <a:cs typeface="Calibri"/>
              <a:sym typeface="Calibri"/>
            </a:endParaRPr>
          </a:p>
          <a:p>
            <a:pPr marL="1371600" marR="0" lvl="2" indent="-304800" algn="l" rtl="0">
              <a:lnSpc>
                <a:spcPct val="100000"/>
              </a:lnSpc>
              <a:spcBef>
                <a:spcPts val="0"/>
              </a:spcBef>
              <a:spcAft>
                <a:spcPts val="0"/>
              </a:spcAft>
              <a:buClr>
                <a:srgbClr val="000000"/>
              </a:buClr>
              <a:buSzPts val="1200"/>
              <a:buFont typeface="Calibri"/>
              <a:buChar char="■"/>
            </a:pPr>
            <a:r>
              <a:rPr lang="en-US" sz="1200" i="0" u="none" strike="noStrike" cap="none" dirty="0">
                <a:solidFill>
                  <a:srgbClr val="000000"/>
                </a:solidFill>
                <a:latin typeface="Calibri"/>
                <a:ea typeface="Calibri"/>
                <a:cs typeface="Calibri"/>
                <a:sym typeface="Calibri"/>
              </a:rPr>
              <a:t>Use the text to gather evidence for answers to text-dependent questions </a:t>
            </a:r>
            <a:br>
              <a:rPr lang="en-US" sz="1200" i="0" u="none" strike="noStrike" cap="none" dirty="0">
                <a:solidFill>
                  <a:srgbClr val="000000"/>
                </a:solidFill>
                <a:latin typeface="Calibri"/>
                <a:ea typeface="Calibri"/>
                <a:cs typeface="Calibri"/>
                <a:sym typeface="Calibri"/>
              </a:rPr>
            </a:b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US" sz="1200" i="0" u="none" strike="noStrike" cap="none" dirty="0">
                <a:solidFill>
                  <a:schemeClr val="dk1"/>
                </a:solidFill>
                <a:latin typeface="Calibri"/>
                <a:ea typeface="Calibri"/>
                <a:cs typeface="Calibri"/>
                <a:sym typeface="Calibri"/>
              </a:rPr>
              <a:t>Student Look-</a:t>
            </a:r>
            <a:r>
              <a:rPr lang="en-US" sz="1200" i="0" u="none" strike="noStrike" cap="none" dirty="0" err="1">
                <a:solidFill>
                  <a:schemeClr val="dk1"/>
                </a:solidFill>
                <a:latin typeface="Calibri"/>
                <a:ea typeface="Calibri"/>
                <a:cs typeface="Calibri"/>
                <a:sym typeface="Calibri"/>
              </a:rPr>
              <a:t>fors</a:t>
            </a:r>
            <a:r>
              <a:rPr lang="en-US" sz="1200" i="0" u="none" strike="noStrike" cap="none" dirty="0">
                <a:solidFill>
                  <a:schemeClr val="dk1"/>
                </a:solidFill>
                <a:latin typeface="Calibri"/>
                <a:ea typeface="Calibri"/>
                <a:cs typeface="Calibri"/>
                <a:sym typeface="Calibri"/>
              </a:rPr>
              <a:t>/Listen-</a:t>
            </a:r>
            <a:r>
              <a:rPr lang="en-US" sz="1200" i="0" u="none" strike="noStrike" cap="none" dirty="0" err="1">
                <a:solidFill>
                  <a:schemeClr val="dk1"/>
                </a:solidFill>
                <a:latin typeface="Calibri"/>
                <a:ea typeface="Calibri"/>
                <a:cs typeface="Calibri"/>
                <a:sym typeface="Calibri"/>
              </a:rPr>
              <a:t>fors</a:t>
            </a:r>
            <a:r>
              <a:rPr lang="en-US" sz="1200" i="0" u="none" strike="noStrike" cap="none" dirty="0">
                <a:solidFill>
                  <a:schemeClr val="dk1"/>
                </a:solidFill>
                <a:latin typeface="Calibri"/>
                <a:ea typeface="Calibri"/>
                <a:cs typeface="Calibri"/>
                <a:sym typeface="Calibri"/>
              </a:rPr>
              <a:t>:</a:t>
            </a:r>
            <a:endParaRPr sz="120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US" sz="1200" i="0" u="none" strike="noStrike" cap="none" dirty="0">
                <a:solidFill>
                  <a:schemeClr val="dk1"/>
                </a:solidFill>
                <a:latin typeface="Calibri"/>
                <a:ea typeface="Calibri"/>
                <a:cs typeface="Calibri"/>
                <a:sym typeface="Calibri"/>
              </a:rPr>
              <a:t>”We use the text to get evidence so we can answer text-dependent questions.”</a:t>
            </a: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US" sz="1200" i="0" u="none" strike="noStrike" cap="none" dirty="0">
                <a:solidFill>
                  <a:schemeClr val="dk1"/>
                </a:solidFill>
                <a:latin typeface="Calibri"/>
                <a:ea typeface="Calibri"/>
                <a:cs typeface="Calibri"/>
                <a:sym typeface="Calibri"/>
              </a:rPr>
              <a:t>Support for Any Students Who Need It: None</a:t>
            </a:r>
            <a:endParaRPr sz="1200" i="0" u="none" strike="noStrike" cap="none" dirty="0">
              <a:solidFill>
                <a:schemeClr val="dk1"/>
              </a:solidFill>
              <a:latin typeface="Calibri"/>
              <a:ea typeface="Calibri"/>
              <a:cs typeface="Calibri"/>
              <a:sym typeface="Calibri"/>
            </a:endParaRPr>
          </a:p>
          <a:p>
            <a:pPr marL="152400" marR="0" lvl="0" indent="0" algn="l" rtl="0">
              <a:lnSpc>
                <a:spcPct val="100000"/>
              </a:lnSpc>
              <a:spcBef>
                <a:spcPts val="0"/>
              </a:spcBef>
              <a:spcAft>
                <a:spcPts val="0"/>
              </a:spcAft>
              <a:buClr>
                <a:schemeClr val="dk1"/>
              </a:buClr>
              <a:buSzPts val="1200"/>
              <a:buFont typeface="Calibri"/>
              <a:buNone/>
            </a:pPr>
            <a:endParaRPr sz="1200" i="0" u="none" strike="noStrike" cap="none" dirty="0">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222447402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8"/>
        <p:cNvGrpSpPr/>
        <p:nvPr/>
      </p:nvGrpSpPr>
      <p:grpSpPr>
        <a:xfrm>
          <a:off x="0" y="0"/>
          <a:ext cx="0" cy="0"/>
          <a:chOff x="0" y="0"/>
          <a:chExt cx="0" cy="0"/>
        </a:xfrm>
      </p:grpSpPr>
      <p:sp>
        <p:nvSpPr>
          <p:cNvPr id="219" name="Shape 219"/>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20" name="Shape 220"/>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en-US" sz="1200" b="1" i="0" u="none" strike="noStrike" cap="none" dirty="0">
                <a:solidFill>
                  <a:schemeClr val="dk1"/>
                </a:solidFill>
                <a:latin typeface="Calibri"/>
                <a:ea typeface="Calibri"/>
                <a:cs typeface="Calibri"/>
                <a:sym typeface="Calibri"/>
              </a:rPr>
              <a:t>Suggested slide pacing: 3-4 minutes </a:t>
            </a: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US" sz="1200" b="1" i="0" u="none" strike="noStrike" cap="none" dirty="0">
                <a:solidFill>
                  <a:schemeClr val="dk1"/>
                </a:solidFill>
                <a:latin typeface="Calibri"/>
                <a:ea typeface="Calibri"/>
                <a:cs typeface="Calibri"/>
                <a:sym typeface="Calibri"/>
              </a:rPr>
              <a:t>Grouping: Whole Class</a:t>
            </a: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US" sz="1200" i="0" u="none" strike="noStrike" cap="none" dirty="0">
                <a:solidFill>
                  <a:schemeClr val="dk1"/>
                </a:solidFill>
                <a:latin typeface="Calibri"/>
                <a:ea typeface="Calibri"/>
                <a:cs typeface="Calibri"/>
                <a:sym typeface="Calibri"/>
              </a:rPr>
              <a:t>Teaching Notes: </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US" sz="1200" dirty="0">
                <a:solidFill>
                  <a:schemeClr val="dk1"/>
                </a:solidFill>
                <a:latin typeface="Calibri"/>
                <a:ea typeface="Calibri"/>
                <a:cs typeface="Calibri"/>
                <a:sym typeface="Calibri"/>
              </a:rPr>
              <a:t>The use of Exit Tickets, in relation to the Learning Targets, allows the teacher to monitor student progress via a non-threatening formative assessment.</a:t>
            </a:r>
            <a:endParaRPr sz="1200" dirty="0">
              <a:solidFill>
                <a:schemeClr val="dk1"/>
              </a:solidFill>
              <a:latin typeface="Calibri"/>
              <a:ea typeface="Calibri"/>
              <a:cs typeface="Calibri"/>
              <a:sym typeface="Calibri"/>
            </a:endParaRPr>
          </a:p>
          <a:p>
            <a:pPr marL="457200" marR="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US" sz="1200" i="0" u="none" strike="noStrike" cap="none" dirty="0">
                <a:solidFill>
                  <a:schemeClr val="dk1"/>
                </a:solidFill>
                <a:latin typeface="Calibri"/>
                <a:ea typeface="Calibri"/>
                <a:cs typeface="Calibri"/>
                <a:sym typeface="Calibri"/>
              </a:rPr>
              <a:t>Teacher Actions:</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mj-lt"/>
              <a:buAutoNum type="arabicPeriod"/>
            </a:pPr>
            <a:r>
              <a:rPr lang="en-US" sz="1200" i="0" u="none" strike="noStrike" cap="none" dirty="0">
                <a:solidFill>
                  <a:srgbClr val="000000"/>
                </a:solidFill>
                <a:latin typeface="Calibri"/>
                <a:ea typeface="Calibri"/>
                <a:cs typeface="Calibri"/>
                <a:sym typeface="Calibri"/>
              </a:rPr>
              <a:t>For today’s exit ticket, prompt students to circle one row on their Gathering Evidence graphic organizers that they think best exemplifies their ability to analyze how Linda Sue Park develops and contrasts Nya’s and </a:t>
            </a:r>
            <a:r>
              <a:rPr lang="en-US" sz="1200" i="0" u="none" strike="noStrike" cap="none" dirty="0" err="1">
                <a:solidFill>
                  <a:srgbClr val="000000"/>
                </a:solidFill>
                <a:latin typeface="Calibri"/>
                <a:ea typeface="Calibri"/>
                <a:cs typeface="Calibri"/>
                <a:sym typeface="Calibri"/>
              </a:rPr>
              <a:t>Salva’s</a:t>
            </a:r>
            <a:r>
              <a:rPr lang="en-US" sz="1200" i="0" u="none" strike="noStrike" cap="none" dirty="0">
                <a:solidFill>
                  <a:srgbClr val="000000"/>
                </a:solidFill>
                <a:latin typeface="Calibri"/>
                <a:ea typeface="Calibri"/>
                <a:cs typeface="Calibri"/>
                <a:sym typeface="Calibri"/>
              </a:rPr>
              <a:t> points of view. </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mj-lt"/>
              <a:buAutoNum type="arabicPeriod"/>
            </a:pPr>
            <a:r>
              <a:rPr lang="en-US" sz="1200" i="0" u="none" strike="noStrike" cap="none" dirty="0">
                <a:solidFill>
                  <a:srgbClr val="000000"/>
                </a:solidFill>
                <a:latin typeface="Calibri"/>
                <a:ea typeface="Calibri"/>
                <a:cs typeface="Calibri"/>
                <a:sym typeface="Calibri"/>
              </a:rPr>
              <a:t>Ask students to then write on the graphic organizer an explanation of why they selected this evidence. </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mj-lt"/>
              <a:buAutoNum type="arabicPeriod"/>
            </a:pPr>
            <a:r>
              <a:rPr lang="en-US" sz="1200" i="0" u="none" strike="noStrike" cap="none" dirty="0">
                <a:solidFill>
                  <a:srgbClr val="000000"/>
                </a:solidFill>
                <a:latin typeface="Calibri"/>
                <a:ea typeface="Calibri"/>
                <a:cs typeface="Calibri"/>
                <a:sym typeface="Calibri"/>
              </a:rPr>
              <a:t>Collect all Gathering Evidence graphic organizers for review. </a:t>
            </a:r>
            <a:br>
              <a:rPr lang="en-US" sz="1200" i="0" u="none" strike="noStrike" cap="none" dirty="0">
                <a:solidFill>
                  <a:srgbClr val="000000"/>
                </a:solidFill>
                <a:latin typeface="Calibri"/>
                <a:ea typeface="Calibri"/>
                <a:cs typeface="Calibri"/>
                <a:sym typeface="Calibri"/>
              </a:rPr>
            </a:br>
            <a:endParaRPr sz="1200" i="0" u="none" strike="noStrike" cap="none" dirty="0">
              <a:solidFill>
                <a:schemeClr val="dk1"/>
              </a:solidFill>
              <a:latin typeface="Calibri"/>
              <a:ea typeface="Calibri"/>
              <a:cs typeface="Calibri"/>
              <a:sym typeface="Calibri"/>
            </a:endParaRPr>
          </a:p>
          <a:p>
            <a:pPr marL="247650" marR="0" lvl="0" indent="-101600" algn="l" rtl="0">
              <a:lnSpc>
                <a:spcPct val="100000"/>
              </a:lnSpc>
              <a:spcBef>
                <a:spcPts val="0"/>
              </a:spcBef>
              <a:spcAft>
                <a:spcPts val="0"/>
              </a:spcAft>
              <a:buClr>
                <a:srgbClr val="000000"/>
              </a:buClr>
              <a:buSzPts val="11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US" sz="1200" i="0" u="none" strike="noStrike" cap="none" dirty="0">
                <a:solidFill>
                  <a:schemeClr val="dk1"/>
                </a:solidFill>
                <a:latin typeface="Calibri"/>
                <a:ea typeface="Calibri"/>
                <a:cs typeface="Calibri"/>
                <a:sym typeface="Calibri"/>
              </a:rPr>
              <a:t>Student Look-</a:t>
            </a:r>
            <a:r>
              <a:rPr lang="en-US" sz="1200" i="0" u="none" strike="noStrike" cap="none" dirty="0" err="1">
                <a:solidFill>
                  <a:schemeClr val="dk1"/>
                </a:solidFill>
                <a:latin typeface="Calibri"/>
                <a:ea typeface="Calibri"/>
                <a:cs typeface="Calibri"/>
                <a:sym typeface="Calibri"/>
              </a:rPr>
              <a:t>fors</a:t>
            </a:r>
            <a:r>
              <a:rPr lang="en-US" sz="1200" i="0" u="none" strike="noStrike" cap="none" dirty="0">
                <a:solidFill>
                  <a:schemeClr val="dk1"/>
                </a:solidFill>
                <a:latin typeface="Calibri"/>
                <a:ea typeface="Calibri"/>
                <a:cs typeface="Calibri"/>
                <a:sym typeface="Calibri"/>
              </a:rPr>
              <a:t>/Listen-</a:t>
            </a:r>
            <a:r>
              <a:rPr lang="en-US" sz="1200" i="0" u="none" strike="noStrike" cap="none" dirty="0" err="1">
                <a:solidFill>
                  <a:schemeClr val="dk1"/>
                </a:solidFill>
                <a:latin typeface="Calibri"/>
                <a:ea typeface="Calibri"/>
                <a:cs typeface="Calibri"/>
                <a:sym typeface="Calibri"/>
              </a:rPr>
              <a:t>fors</a:t>
            </a:r>
            <a:r>
              <a:rPr lang="en-US" sz="1200" i="0" u="none" strike="noStrike" cap="none" dirty="0">
                <a:solidFill>
                  <a:schemeClr val="dk1"/>
                </a:solidFill>
                <a:latin typeface="Calibri"/>
                <a:ea typeface="Calibri"/>
                <a:cs typeface="Calibri"/>
                <a:sym typeface="Calibri"/>
              </a:rPr>
              <a:t>:</a:t>
            </a:r>
            <a:r>
              <a:rPr lang="en-US" sz="1200" dirty="0">
                <a:latin typeface="Calibri"/>
                <a:ea typeface="Calibri"/>
                <a:cs typeface="Calibri"/>
                <a:sym typeface="Calibri"/>
              </a:rPr>
              <a:t> </a:t>
            </a:r>
            <a:r>
              <a:rPr lang="en-US" sz="1200" i="0" u="none" strike="noStrike" cap="none" dirty="0">
                <a:solidFill>
                  <a:schemeClr val="dk1"/>
                </a:solidFill>
                <a:latin typeface="Calibri"/>
                <a:ea typeface="Calibri"/>
                <a:cs typeface="Calibri"/>
                <a:sym typeface="Calibri"/>
              </a:rPr>
              <a:t>None</a:t>
            </a:r>
            <a:endParaRPr sz="1200" dirty="0">
              <a:latin typeface="Calibri"/>
              <a:ea typeface="Calibri"/>
              <a:cs typeface="Calibri"/>
              <a:sym typeface="Calibri"/>
            </a:endParaRPr>
          </a:p>
          <a:p>
            <a:pPr marL="171450" marR="0" lvl="0" indent="-101600" algn="l" rtl="0">
              <a:lnSpc>
                <a:spcPct val="100000"/>
              </a:lnSpc>
              <a:spcBef>
                <a:spcPts val="0"/>
              </a:spcBef>
              <a:spcAft>
                <a:spcPts val="0"/>
              </a:spcAft>
              <a:buClr>
                <a:srgbClr val="000000"/>
              </a:buClr>
              <a:buSzPts val="11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US" sz="1200" i="0" u="none" strike="noStrike" cap="none" dirty="0">
                <a:solidFill>
                  <a:schemeClr val="dk1"/>
                </a:solidFill>
                <a:latin typeface="Calibri"/>
                <a:ea typeface="Calibri"/>
                <a:cs typeface="Calibri"/>
                <a:sym typeface="Calibri"/>
              </a:rPr>
              <a:t>Support for Any Students Who Need It:</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US" sz="1200" i="0" u="none" strike="noStrike" cap="none" dirty="0">
                <a:solidFill>
                  <a:srgbClr val="000000"/>
                </a:solidFill>
                <a:latin typeface="Calibri"/>
                <a:ea typeface="Calibri"/>
                <a:cs typeface="Calibri"/>
                <a:sym typeface="Calibri"/>
              </a:rPr>
              <a:t>For the day’s Exit Ticket, students may benefit from sentence starters for the reflective portion of the prompt. Post sentence starters like “I think this example shows my abilities to cite evidence because…” or “I selected this evidence because it tells me ____ about the characters in the book.”</a:t>
            </a:r>
            <a:endParaRPr sz="1200" dirty="0">
              <a:latin typeface="Calibri"/>
              <a:ea typeface="Calibri"/>
              <a:cs typeface="Calibri"/>
              <a:sym typeface="Calibri"/>
            </a:endParaRPr>
          </a:p>
          <a:p>
            <a:pPr marL="457200" marR="0" lvl="0" indent="-228600" algn="l" rtl="0">
              <a:lnSpc>
                <a:spcPct val="100000"/>
              </a:lnSpc>
              <a:spcBef>
                <a:spcPts val="0"/>
              </a:spcBef>
              <a:spcAft>
                <a:spcPts val="0"/>
              </a:spcAft>
              <a:buClr>
                <a:schemeClr val="dk1"/>
              </a:buClr>
              <a:buSzPts val="1200"/>
              <a:buFont typeface="Calibri"/>
              <a:buNone/>
            </a:pPr>
            <a:endParaRPr sz="1200" i="0" u="none" strike="noStrike" cap="none" dirty="0">
              <a:solidFill>
                <a:srgbClr val="000000"/>
              </a:solidFill>
              <a:latin typeface="Calibri"/>
              <a:ea typeface="Calibri"/>
              <a:cs typeface="Calibri"/>
              <a:sym typeface="Calibri"/>
            </a:endParaRPr>
          </a:p>
          <a:p>
            <a:pPr marL="457200" marR="0" lvl="0" indent="-298450" algn="l" rtl="0">
              <a:lnSpc>
                <a:spcPct val="100000"/>
              </a:lnSpc>
              <a:spcBef>
                <a:spcPts val="0"/>
              </a:spcBef>
              <a:spcAft>
                <a:spcPts val="0"/>
              </a:spcAft>
              <a:buClr>
                <a:srgbClr val="000000"/>
              </a:buClr>
              <a:buSzPts val="1100"/>
              <a:buFont typeface="Arial"/>
              <a:buNone/>
            </a:pPr>
            <a:endParaRPr sz="1200" i="0" u="none" strike="noStrike" cap="none" dirty="0">
              <a:solidFill>
                <a:srgbClr val="000000"/>
              </a:solidFill>
              <a:latin typeface="Calibri"/>
              <a:ea typeface="Calibri"/>
              <a:cs typeface="Calibri"/>
              <a:sym typeface="Calibri"/>
            </a:endParaRPr>
          </a:p>
          <a:p>
            <a:pPr marL="457200" marR="0" lvl="0" indent="-298450" algn="l" rtl="0">
              <a:lnSpc>
                <a:spcPct val="100000"/>
              </a:lnSpc>
              <a:spcBef>
                <a:spcPts val="0"/>
              </a:spcBef>
              <a:spcAft>
                <a:spcPts val="0"/>
              </a:spcAft>
              <a:buClr>
                <a:srgbClr val="000000"/>
              </a:buClr>
              <a:buSzPts val="1100"/>
              <a:buFont typeface="Arial"/>
              <a:buNone/>
            </a:pPr>
            <a:endParaRPr sz="1200" i="0" u="none" strike="noStrike" cap="none" dirty="0">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277365633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5"/>
        <p:cNvGrpSpPr/>
        <p:nvPr/>
      </p:nvGrpSpPr>
      <p:grpSpPr>
        <a:xfrm>
          <a:off x="0" y="0"/>
          <a:ext cx="0" cy="0"/>
          <a:chOff x="0" y="0"/>
          <a:chExt cx="0" cy="0"/>
        </a:xfrm>
      </p:grpSpPr>
      <p:sp>
        <p:nvSpPr>
          <p:cNvPr id="226" name="Shape 226"/>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27" name="Shape 227"/>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en-US" sz="1200" b="0" i="0" u="none" strike="noStrike" cap="none" dirty="0">
                <a:solidFill>
                  <a:srgbClr val="000000"/>
                </a:solidFill>
                <a:latin typeface="Calibri"/>
                <a:ea typeface="Calibri"/>
                <a:cs typeface="Calibri"/>
                <a:sym typeface="Calibri"/>
              </a:rPr>
              <a:t>Teaching </a:t>
            </a:r>
            <a:r>
              <a:rPr lang="en-US" sz="1200" b="0" i="0" u="none" strike="noStrike" cap="none">
                <a:solidFill>
                  <a:srgbClr val="000000"/>
                </a:solidFill>
                <a:latin typeface="Calibri"/>
                <a:ea typeface="Calibri"/>
                <a:cs typeface="Calibri"/>
                <a:sym typeface="Calibri"/>
              </a:rPr>
              <a:t>Notes: None</a:t>
            </a:r>
            <a:endParaRPr sz="1200" b="0" i="0" u="none" strike="noStrike" cap="none" dirty="0">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412782867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5"/>
        <p:cNvGrpSpPr/>
        <p:nvPr/>
      </p:nvGrpSpPr>
      <p:grpSpPr>
        <a:xfrm>
          <a:off x="0" y="0"/>
          <a:ext cx="0" cy="0"/>
          <a:chOff x="0" y="0"/>
          <a:chExt cx="0" cy="0"/>
        </a:xfrm>
      </p:grpSpPr>
      <p:sp>
        <p:nvSpPr>
          <p:cNvPr id="126" name="Google Shape;126;g3d789fc548_0_0: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27" name="Google Shape;127;g3d789fc548_0_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rtl="0">
              <a:spcBef>
                <a:spcPts val="0"/>
              </a:spcBef>
              <a:spcAft>
                <a:spcPts val="0"/>
              </a:spcAft>
              <a:buClr>
                <a:schemeClr val="dk1"/>
              </a:buClr>
              <a:buSzPts val="1400"/>
              <a:buFont typeface="Arial"/>
              <a:buNone/>
            </a:pPr>
            <a:r>
              <a:rPr lang="en" sz="1200" b="1">
                <a:solidFill>
                  <a:schemeClr val="dk1"/>
                </a:solidFill>
                <a:latin typeface="Calibri"/>
                <a:ea typeface="Calibri"/>
                <a:cs typeface="Calibri"/>
                <a:sym typeface="Calibri"/>
              </a:rPr>
              <a:t>Suggested time needed: 30-45 minutes</a:t>
            </a: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400"/>
              <a:buFont typeface="Arial"/>
              <a:buNone/>
            </a:pPr>
            <a:r>
              <a:rPr lang="en" sz="1200" b="1">
                <a:solidFill>
                  <a:schemeClr val="dk1"/>
                </a:solidFill>
                <a:latin typeface="Calibri"/>
                <a:ea typeface="Calibri"/>
                <a:cs typeface="Calibri"/>
                <a:sym typeface="Calibri"/>
              </a:rPr>
              <a:t>Student Grouping: Whole Group/Pairs</a:t>
            </a:r>
            <a:endParaRPr sz="1200">
              <a:solidFill>
                <a:schemeClr val="dk1"/>
              </a:solidFill>
              <a:latin typeface="Calibri"/>
              <a:ea typeface="Calibri"/>
              <a:cs typeface="Calibri"/>
              <a:sym typeface="Calibri"/>
            </a:endParaRPr>
          </a:p>
        </p:txBody>
      </p:sp>
      <p:sp>
        <p:nvSpPr>
          <p:cNvPr id="128" name="Google Shape;128;g3d789fc548_0_0: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16</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0131810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2"/>
        <p:cNvGrpSpPr/>
        <p:nvPr/>
      </p:nvGrpSpPr>
      <p:grpSpPr>
        <a:xfrm>
          <a:off x="0" y="0"/>
          <a:ext cx="0" cy="0"/>
          <a:chOff x="0" y="0"/>
          <a:chExt cx="0" cy="0"/>
        </a:xfrm>
      </p:grpSpPr>
      <p:sp>
        <p:nvSpPr>
          <p:cNvPr id="133" name="Google Shape;133;g3d789fc548_0_20: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4" name="Google Shape;134;g3d789fc548_0_2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200" b="1">
                <a:latin typeface="Calibri"/>
                <a:ea typeface="Calibri"/>
                <a:cs typeface="Calibri"/>
                <a:sym typeface="Calibri"/>
              </a:rPr>
              <a:t>Suggested slide pacing</a:t>
            </a:r>
            <a:r>
              <a:rPr lang="en" sz="1200" b="1" i="0" u="none" strike="noStrike" cap="none">
                <a:solidFill>
                  <a:schemeClr val="dk1"/>
                </a:solidFill>
                <a:latin typeface="Calibri"/>
                <a:ea typeface="Calibri"/>
                <a:cs typeface="Calibri"/>
                <a:sym typeface="Calibri"/>
              </a:rPr>
              <a:t>: </a:t>
            </a:r>
            <a:r>
              <a:rPr lang="en" sz="1200" b="1">
                <a:solidFill>
                  <a:schemeClr val="dk1"/>
                </a:solidFill>
                <a:latin typeface="Calibri"/>
                <a:ea typeface="Calibri"/>
                <a:cs typeface="Calibri"/>
                <a:sym typeface="Calibri"/>
              </a:rPr>
              <a:t>6 </a:t>
            </a:r>
            <a:r>
              <a:rPr lang="en" sz="1200" b="1">
                <a:latin typeface="Calibri"/>
                <a:ea typeface="Calibri"/>
                <a:cs typeface="Calibri"/>
                <a:sym typeface="Calibri"/>
              </a:rPr>
              <a:t>-</a:t>
            </a:r>
            <a:r>
              <a:rPr lang="en" sz="1200" b="1" i="0" u="none" strike="noStrike" cap="none">
                <a:solidFill>
                  <a:schemeClr val="dk1"/>
                </a:solidFill>
                <a:latin typeface="Calibri"/>
                <a:ea typeface="Calibri"/>
                <a:cs typeface="Calibri"/>
                <a:sym typeface="Calibri"/>
              </a:rPr>
              <a:t> 1</a:t>
            </a:r>
            <a:r>
              <a:rPr lang="en" sz="1200" b="1">
                <a:solidFill>
                  <a:schemeClr val="dk1"/>
                </a:solidFill>
                <a:latin typeface="Calibri"/>
                <a:ea typeface="Calibri"/>
                <a:cs typeface="Calibri"/>
                <a:sym typeface="Calibri"/>
              </a:rPr>
              <a:t>2</a:t>
            </a:r>
            <a:r>
              <a:rPr lang="en" sz="1200" b="1" i="0" u="none" strike="noStrike" cap="none">
                <a:solidFill>
                  <a:schemeClr val="dk1"/>
                </a:solidFill>
                <a:latin typeface="Calibri"/>
                <a:ea typeface="Calibri"/>
                <a:cs typeface="Calibri"/>
                <a:sym typeface="Calibri"/>
              </a:rPr>
              <a:t> minutes</a:t>
            </a:r>
            <a:endParaRPr sz="1200" dirty="0">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b="1" i="0" u="none" strike="noStrike" cap="none" dirty="0">
                <a:solidFill>
                  <a:schemeClr val="dk1"/>
                </a:solidFill>
                <a:latin typeface="Calibri"/>
                <a:ea typeface="Calibri"/>
                <a:cs typeface="Calibri"/>
                <a:sym typeface="Calibri"/>
              </a:rPr>
              <a:t>Student Grouping: whole group and partnered work</a:t>
            </a: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dirty="0">
                <a:latin typeface="Calibri"/>
                <a:ea typeface="Calibri"/>
                <a:cs typeface="Calibri"/>
                <a:sym typeface="Calibri"/>
              </a:rPr>
              <a:t>Teaching Notes</a:t>
            </a:r>
            <a:r>
              <a:rPr lang="en" sz="1200" i="0" u="none" strike="noStrike" cap="none" dirty="0">
                <a:solidFill>
                  <a:schemeClr val="dk1"/>
                </a:solidFill>
                <a:latin typeface="Calibri"/>
                <a:ea typeface="Calibri"/>
                <a:cs typeface="Calibri"/>
                <a:sym typeface="Calibri"/>
              </a:rPr>
              <a:t>:</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i="0" u="none" strike="noStrike" cap="none" dirty="0">
                <a:solidFill>
                  <a:schemeClr val="dk1"/>
                </a:solidFill>
                <a:latin typeface="Calibri"/>
                <a:ea typeface="Calibri"/>
                <a:cs typeface="Calibri"/>
                <a:sym typeface="Calibri"/>
              </a:rPr>
              <a:t>Fluent reading work.</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i="0" u="none" strike="noStrike" cap="none" dirty="0">
                <a:solidFill>
                  <a:schemeClr val="dk1"/>
                </a:solidFill>
                <a:latin typeface="Calibri"/>
                <a:ea typeface="Calibri"/>
                <a:cs typeface="Calibri"/>
                <a:sym typeface="Calibri"/>
              </a:rPr>
              <a:t>If the teacher or DCPS feels the pencil or eraser marks will hurt the books, substitute instead a “cold call” procedure. This is exactly the same as the dot procedure except that instead of asking students to place a dot, the teacher will cold call specific students to repeat the last word </a:t>
            </a:r>
            <a:r>
              <a:rPr lang="en" sz="1200" dirty="0">
                <a:solidFill>
                  <a:schemeClr val="dk1"/>
                </a:solidFill>
                <a:latin typeface="Calibri"/>
                <a:ea typeface="Calibri"/>
                <a:cs typeface="Calibri"/>
                <a:sym typeface="Calibri"/>
              </a:rPr>
              <a:t>they</a:t>
            </a:r>
            <a:r>
              <a:rPr lang="en" sz="1200" i="0" u="none" strike="noStrike" cap="none" dirty="0">
                <a:solidFill>
                  <a:schemeClr val="dk1"/>
                </a:solidFill>
                <a:latin typeface="Calibri"/>
                <a:ea typeface="Calibri"/>
                <a:cs typeface="Calibri"/>
                <a:sym typeface="Calibri"/>
              </a:rPr>
              <a:t> read  before stopping at two or three points in the text. </a:t>
            </a:r>
            <a:r>
              <a:rPr lang="en" sz="1200" dirty="0">
                <a:solidFill>
                  <a:schemeClr val="dk1"/>
                </a:solidFill>
                <a:latin typeface="Calibri"/>
                <a:ea typeface="Calibri"/>
                <a:cs typeface="Calibri"/>
                <a:sym typeface="Calibri"/>
              </a:rPr>
              <a:t>Students will NOT improve if they are not following along carefully!</a:t>
            </a: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i="0" u="none" strike="noStrike" cap="none" dirty="0">
                <a:solidFill>
                  <a:schemeClr val="dk1"/>
                </a:solidFill>
                <a:latin typeface="Calibri"/>
                <a:ea typeface="Calibri"/>
                <a:cs typeface="Calibri"/>
                <a:sym typeface="Calibri"/>
              </a:rPr>
              <a:t>Teacher Actions:</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aloud a short section (half a page) of the core text. Make sure every student has the right page open, has a pencil and is prepared to follow-along. </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i="0" u="none" strike="noStrike" cap="none" dirty="0">
                <a:solidFill>
                  <a:schemeClr val="dk1"/>
                </a:solidFill>
                <a:latin typeface="Calibri"/>
                <a:ea typeface="Calibri"/>
                <a:cs typeface="Calibri"/>
                <a:sym typeface="Calibri"/>
              </a:rPr>
              <a:t>Use the </a:t>
            </a:r>
            <a:r>
              <a:rPr lang="en" sz="1200" dirty="0">
                <a:solidFill>
                  <a:schemeClr val="dk1"/>
                </a:solidFill>
                <a:latin typeface="Calibri"/>
                <a:ea typeface="Calibri"/>
                <a:cs typeface="Calibri"/>
                <a:sym typeface="Calibri"/>
              </a:rPr>
              <a:t>d</a:t>
            </a:r>
            <a:r>
              <a:rPr lang="en" sz="1200" i="0" u="none" strike="noStrike" cap="none" dirty="0">
                <a:solidFill>
                  <a:schemeClr val="dk1"/>
                </a:solidFill>
                <a:latin typeface="Calibri"/>
                <a:ea typeface="Calibri"/>
                <a:cs typeface="Calibri"/>
                <a:sym typeface="Calibri"/>
              </a:rPr>
              <a:t>ot </a:t>
            </a:r>
            <a:r>
              <a:rPr lang="en" sz="1200" dirty="0">
                <a:solidFill>
                  <a:schemeClr val="dk1"/>
                </a:solidFill>
                <a:latin typeface="Calibri"/>
                <a:ea typeface="Calibri"/>
                <a:cs typeface="Calibri"/>
                <a:sym typeface="Calibri"/>
              </a:rPr>
              <a:t>p</a:t>
            </a:r>
            <a:r>
              <a:rPr lang="en" sz="1200" i="0" u="none" strike="noStrike" cap="none" dirty="0">
                <a:solidFill>
                  <a:schemeClr val="dk1"/>
                </a:solidFill>
                <a:latin typeface="Calibri"/>
                <a:ea typeface="Calibri"/>
                <a:cs typeface="Calibri"/>
                <a:sym typeface="Calibri"/>
              </a:rPr>
              <a:t>rocedure to make sure everyone is following along. Stop once in the beginning, once in middle and once toward the end. (After a brief time students will learn to follow along and will generally find it satisfying, then the dot procedure can be dropped.)</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i="0" u="none" strike="noStrike" cap="none" dirty="0">
                <a:solidFill>
                  <a:schemeClr val="dk1"/>
                </a:solidFill>
                <a:latin typeface="Calibri"/>
                <a:ea typeface="Calibri"/>
                <a:cs typeface="Calibri"/>
                <a:sym typeface="Calibri"/>
              </a:rPr>
              <a:t>After reading, cold call on students to share </a:t>
            </a:r>
            <a:r>
              <a:rPr lang="en" sz="1200" dirty="0">
                <a:solidFill>
                  <a:schemeClr val="dk1"/>
                </a:solidFill>
                <a:latin typeface="Calibri"/>
                <a:ea typeface="Calibri"/>
                <a:cs typeface="Calibri"/>
                <a:sym typeface="Calibri"/>
              </a:rPr>
              <a:t>each</a:t>
            </a:r>
            <a:r>
              <a:rPr lang="en" sz="1200" i="0" u="none" strike="noStrike" cap="none" dirty="0">
                <a:solidFill>
                  <a:schemeClr val="dk1"/>
                </a:solidFill>
                <a:latin typeface="Calibri"/>
                <a:ea typeface="Calibri"/>
                <a:cs typeface="Calibri"/>
                <a:sym typeface="Calibri"/>
              </a:rPr>
              <a:t> of the words they placed dots above. </a:t>
            </a:r>
            <a:r>
              <a:rPr lang="en" sz="1200" dirty="0">
                <a:solidFill>
                  <a:schemeClr val="dk1"/>
                </a:solidFill>
                <a:latin typeface="Calibri"/>
                <a:ea typeface="Calibri"/>
                <a:cs typeface="Calibri"/>
                <a:sym typeface="Calibri"/>
              </a:rPr>
              <a:t>Student have to learn they are accountable to be following exactly where the reader is! </a:t>
            </a:r>
            <a:r>
              <a:rPr lang="en" sz="1200" i="0" u="none" strike="noStrike" cap="none" dirty="0">
                <a:solidFill>
                  <a:schemeClr val="dk1"/>
                </a:solidFill>
                <a:latin typeface="Calibri"/>
                <a:ea typeface="Calibri"/>
                <a:cs typeface="Calibri"/>
                <a:sym typeface="Calibri"/>
              </a:rPr>
              <a:t>  </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i="0" u="none" strike="noStrike" cap="none" dirty="0">
                <a:solidFill>
                  <a:schemeClr val="dk1"/>
                </a:solidFill>
                <a:latin typeface="Calibri"/>
                <a:ea typeface="Calibri"/>
                <a:cs typeface="Calibri"/>
                <a:sym typeface="Calibri"/>
              </a:rPr>
              <a:t>Remind students: </a:t>
            </a:r>
            <a:r>
              <a:rPr lang="en" sz="1200" i="1" u="none" strike="noStrike" cap="none" dirty="0">
                <a:solidFill>
                  <a:schemeClr val="dk1"/>
                </a:solidFill>
                <a:latin typeface="Calibri"/>
                <a:ea typeface="Calibri"/>
                <a:cs typeface="Calibri"/>
                <a:sym typeface="Calibri"/>
              </a:rPr>
              <a:t>“We will repeat the same procedure but this time when finished I will ask you to think what the gist is of this excerpt.”</a:t>
            </a:r>
            <a:endParaRPr sz="1200" i="1" dirty="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i="0" u="none" strike="noStrike" cap="none" dirty="0">
                <a:solidFill>
                  <a:schemeClr val="dk1"/>
                </a:solidFill>
                <a:latin typeface="Calibri"/>
                <a:ea typeface="Calibri"/>
                <a:cs typeface="Calibri"/>
                <a:sym typeface="Calibri"/>
              </a:rPr>
              <a:t>Repeat the dot procedure, then ask students to do a Think Pair Share about the gist of the excerpt.</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i="0" u="none" strike="noStrike" cap="none" dirty="0">
                <a:solidFill>
                  <a:schemeClr val="dk1"/>
                </a:solidFill>
                <a:latin typeface="Calibri"/>
                <a:ea typeface="Calibri"/>
                <a:cs typeface="Calibri"/>
                <a:sym typeface="Calibri"/>
              </a:rPr>
              <a:t>Cold calls on different pairs to share what they saw as the gist and responding to the strength or weakness of the different responses.</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i="0" u="none" strike="noStrike" cap="none" dirty="0">
                <a:solidFill>
                  <a:schemeClr val="dk1"/>
                </a:solidFill>
                <a:latin typeface="Calibri"/>
                <a:ea typeface="Calibri"/>
                <a:cs typeface="Calibri"/>
                <a:sym typeface="Calibri"/>
              </a:rPr>
              <a:t>Tell students to: </a:t>
            </a:r>
            <a:r>
              <a:rPr lang="en" sz="1200" i="1" u="none" strike="noStrike" cap="none" dirty="0">
                <a:solidFill>
                  <a:schemeClr val="dk1"/>
                </a:solidFill>
                <a:latin typeface="Calibri"/>
                <a:ea typeface="Calibri"/>
                <a:cs typeface="Calibri"/>
                <a:sym typeface="Calibri"/>
              </a:rPr>
              <a:t>“Erase the dots at the end of the lesson.</a:t>
            </a:r>
            <a:r>
              <a:rPr lang="en" sz="1200" i="1" dirty="0">
                <a:solidFill>
                  <a:schemeClr val="dk1"/>
                </a:solidFill>
                <a:latin typeface="Calibri"/>
                <a:ea typeface="Calibri"/>
                <a:cs typeface="Calibri"/>
                <a:sym typeface="Calibri"/>
              </a:rPr>
              <a:t>”</a:t>
            </a:r>
            <a:endParaRPr sz="1200" i="1" dirty="0">
              <a:latin typeface="Calibri"/>
              <a:ea typeface="Calibri"/>
              <a:cs typeface="Calibri"/>
              <a:sym typeface="Calibri"/>
            </a:endParaRPr>
          </a:p>
          <a:p>
            <a:pPr marL="171450" marR="0" lvl="0" indent="-82550" algn="l" rtl="0">
              <a:lnSpc>
                <a:spcPct val="100000"/>
              </a:lnSpc>
              <a:spcBef>
                <a:spcPts val="0"/>
              </a:spcBef>
              <a:spcAft>
                <a:spcPts val="0"/>
              </a:spcAft>
              <a:buClr>
                <a:srgbClr val="000000"/>
              </a:buClr>
              <a:buSzPts val="14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Check to be sure students are engaging with the text as you read both times, and with their partners on the gist discussion. </a:t>
            </a: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p:txBody>
      </p:sp>
      <p:sp>
        <p:nvSpPr>
          <p:cNvPr id="135" name="Google Shape;135;g3d789fc548_0_20: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17</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8016590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9"/>
        <p:cNvGrpSpPr/>
        <p:nvPr/>
      </p:nvGrpSpPr>
      <p:grpSpPr>
        <a:xfrm>
          <a:off x="0" y="0"/>
          <a:ext cx="0" cy="0"/>
          <a:chOff x="0" y="0"/>
          <a:chExt cx="0" cy="0"/>
        </a:xfrm>
      </p:grpSpPr>
      <p:sp>
        <p:nvSpPr>
          <p:cNvPr id="140" name="Google Shape;140;g3d789fc548_0_26: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41" name="Google Shape;141;g3d789fc548_0_26: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200" b="1">
                <a:latin typeface="Calibri"/>
                <a:ea typeface="Calibri"/>
                <a:cs typeface="Calibri"/>
                <a:sym typeface="Calibri"/>
              </a:rPr>
              <a:t>Suggested slide pacing</a:t>
            </a:r>
            <a:r>
              <a:rPr lang="en" sz="1200" b="1" i="0" u="none" strike="noStrike" cap="none">
                <a:solidFill>
                  <a:schemeClr val="dk1"/>
                </a:solidFill>
                <a:latin typeface="Calibri"/>
                <a:ea typeface="Calibri"/>
                <a:cs typeface="Calibri"/>
                <a:sym typeface="Calibri"/>
              </a:rPr>
              <a:t>: </a:t>
            </a:r>
            <a:r>
              <a:rPr lang="en" sz="1200" b="1">
                <a:solidFill>
                  <a:schemeClr val="dk1"/>
                </a:solidFill>
                <a:latin typeface="Calibri"/>
                <a:ea typeface="Calibri"/>
                <a:cs typeface="Calibri"/>
                <a:sym typeface="Calibri"/>
              </a:rPr>
              <a:t>3</a:t>
            </a:r>
            <a:r>
              <a:rPr lang="en" sz="1200" b="1">
                <a:latin typeface="Calibri"/>
                <a:ea typeface="Calibri"/>
                <a:cs typeface="Calibri"/>
                <a:sym typeface="Calibri"/>
              </a:rPr>
              <a:t>-</a:t>
            </a:r>
            <a:r>
              <a:rPr lang="en" sz="1200" b="1">
                <a:solidFill>
                  <a:schemeClr val="dk1"/>
                </a:solidFill>
                <a:latin typeface="Calibri"/>
                <a:ea typeface="Calibri"/>
                <a:cs typeface="Calibri"/>
                <a:sym typeface="Calibri"/>
              </a:rPr>
              <a:t>5</a:t>
            </a:r>
            <a:r>
              <a:rPr lang="en" sz="1200" b="1" i="0" u="none" strike="noStrike" cap="none">
                <a:solidFill>
                  <a:schemeClr val="dk1"/>
                </a:solidFill>
                <a:latin typeface="Calibri"/>
                <a:ea typeface="Calibri"/>
                <a:cs typeface="Calibri"/>
                <a:sym typeface="Calibri"/>
              </a:rPr>
              <a:t> minutes</a:t>
            </a:r>
            <a:endParaRPr sz="120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a:latin typeface="Calibri"/>
                <a:ea typeface="Calibri"/>
                <a:cs typeface="Calibri"/>
                <a:sym typeface="Calibri"/>
              </a:rPr>
              <a:t>Teaching Notes:</a:t>
            </a:r>
            <a:endParaRPr sz="1200" i="0" u="none" strike="noStrike" cap="none">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i="0" u="none" strike="noStrike" cap="none">
                <a:solidFill>
                  <a:schemeClr val="dk1"/>
                </a:solidFill>
                <a:latin typeface="Calibri"/>
                <a:ea typeface="Calibri"/>
                <a:cs typeface="Calibri"/>
                <a:sym typeface="Calibri"/>
              </a:rPr>
              <a:t> The purpose here is to hold students successfully accountable for the first task. They need to establish the habit right away of reading in their head while the teacher (or any reader) reads alou</a:t>
            </a:r>
            <a:r>
              <a:rPr lang="en" sz="1200">
                <a:solidFill>
                  <a:schemeClr val="dk1"/>
                </a:solidFill>
                <a:latin typeface="Calibri"/>
                <a:ea typeface="Calibri"/>
                <a:cs typeface="Calibri"/>
                <a:sym typeface="Calibri"/>
              </a:rPr>
              <a:t>d.</a:t>
            </a:r>
            <a:endParaRPr sz="1200" i="0" u="none" strike="noStrike" cap="none">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i="0" u="none" strike="noStrike" cap="none">
                <a:solidFill>
                  <a:schemeClr val="dk1"/>
                </a:solidFill>
                <a:latin typeface="Calibri"/>
                <a:ea typeface="Calibri"/>
                <a:cs typeface="Calibri"/>
                <a:sym typeface="Calibri"/>
              </a:rPr>
              <a:t>“Getting the gist” is the necessary next step – it moves students to focusing on getting meaning from the text, which of course is the purpose of reading!</a:t>
            </a:r>
            <a:endParaRPr sz="1200" i="0" u="none" strike="noStrike" cap="none">
              <a:solidFill>
                <a:schemeClr val="dk1"/>
              </a:solidFill>
              <a:latin typeface="Calibri"/>
              <a:ea typeface="Calibri"/>
              <a:cs typeface="Calibri"/>
              <a:sym typeface="Calibri"/>
            </a:endParaRPr>
          </a:p>
          <a:p>
            <a:pPr marL="1088390" marR="0" lvl="0" indent="0" algn="l" rtl="0">
              <a:lnSpc>
                <a:spcPct val="100000"/>
              </a:lnSpc>
              <a:spcBef>
                <a:spcPts val="0"/>
              </a:spcBef>
              <a:spcAft>
                <a:spcPts val="0"/>
              </a:spcAft>
              <a:buClr>
                <a:srgbClr val="000000"/>
              </a:buClr>
              <a:buSzPts val="1400"/>
              <a:buFont typeface="Arial"/>
              <a:buNone/>
            </a:pPr>
            <a:endParaRPr sz="120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a:solidFill>
                  <a:schemeClr val="dk1"/>
                </a:solidFill>
                <a:latin typeface="Calibri"/>
                <a:ea typeface="Calibri"/>
                <a:cs typeface="Calibri"/>
                <a:sym typeface="Calibri"/>
              </a:rPr>
              <a:t>Teacher Actions: None</a:t>
            </a:r>
            <a:endParaRPr sz="120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400"/>
              <a:buFont typeface="Arial"/>
              <a:buNone/>
            </a:pPr>
            <a:r>
              <a:rPr lang="en" sz="1200">
                <a:solidFill>
                  <a:schemeClr val="dk1"/>
                </a:solidFill>
                <a:latin typeface="Calibri"/>
                <a:ea typeface="Calibri"/>
                <a:cs typeface="Calibri"/>
                <a:sym typeface="Calibri"/>
              </a:rPr>
              <a:t>Student Look-fors/Listen-fors: None</a:t>
            </a: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p:txBody>
      </p:sp>
      <p:sp>
        <p:nvSpPr>
          <p:cNvPr id="142" name="Google Shape;142;g3d789fc548_0_26: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18</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77187492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6"/>
        <p:cNvGrpSpPr/>
        <p:nvPr/>
      </p:nvGrpSpPr>
      <p:grpSpPr>
        <a:xfrm>
          <a:off x="0" y="0"/>
          <a:ext cx="0" cy="0"/>
          <a:chOff x="0" y="0"/>
          <a:chExt cx="0" cy="0"/>
        </a:xfrm>
      </p:grpSpPr>
      <p:sp>
        <p:nvSpPr>
          <p:cNvPr id="147" name="Google Shape;147;g3d789fc548_0_32: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48" name="Google Shape;148;g3d789fc548_0_32: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200" b="1">
                <a:latin typeface="Calibri"/>
                <a:ea typeface="Calibri"/>
                <a:cs typeface="Calibri"/>
                <a:sym typeface="Calibri"/>
              </a:rPr>
              <a:t>Suggested slide pacing</a:t>
            </a:r>
            <a:r>
              <a:rPr lang="en" sz="1200" b="1" i="0" u="none" strike="noStrike" cap="none">
                <a:solidFill>
                  <a:schemeClr val="dk1"/>
                </a:solidFill>
                <a:latin typeface="Calibri"/>
                <a:ea typeface="Calibri"/>
                <a:cs typeface="Calibri"/>
                <a:sym typeface="Calibri"/>
              </a:rPr>
              <a:t>: 5-8 minutes</a:t>
            </a:r>
            <a:endParaRPr sz="1200">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b="1" i="0" u="none" strike="noStrike" cap="none">
                <a:solidFill>
                  <a:schemeClr val="dk1"/>
                </a:solidFill>
                <a:latin typeface="Calibri"/>
                <a:ea typeface="Calibri"/>
                <a:cs typeface="Calibri"/>
                <a:sym typeface="Calibri"/>
              </a:rPr>
              <a:t>Student Grouping: Student Pairs</a:t>
            </a:r>
            <a:endParaRPr sz="120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i="0" u="none" strike="noStrike" cap="none">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a:latin typeface="Calibri"/>
                <a:ea typeface="Calibri"/>
                <a:cs typeface="Calibri"/>
                <a:sym typeface="Calibri"/>
              </a:rPr>
              <a:t>Teaching Notes:</a:t>
            </a:r>
            <a:endParaRPr sz="120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i="0" u="none" strike="noStrike" cap="none">
                <a:solidFill>
                  <a:schemeClr val="dk1"/>
                </a:solidFill>
                <a:latin typeface="Calibri"/>
                <a:ea typeface="Calibri"/>
                <a:cs typeface="Calibri"/>
                <a:sym typeface="Calibri"/>
              </a:rPr>
              <a:t>This is establishing a daily routine – first fluency, then gist. </a:t>
            </a:r>
            <a:r>
              <a:rPr lang="en" sz="1200">
                <a:solidFill>
                  <a:schemeClr val="dk1"/>
                </a:solidFill>
                <a:latin typeface="Calibri"/>
                <a:ea typeface="Calibri"/>
                <a:cs typeface="Calibri"/>
                <a:sym typeface="Calibri"/>
              </a:rPr>
              <a:t>Reading fluently helps readers get the gist quickly. </a:t>
            </a:r>
            <a:endParaRPr sz="120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Over time, ask for student volunteers to do the reading aloud. This frees you to monitor student engagement.</a:t>
            </a:r>
            <a:endParaRPr sz="120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Be prepared to </a:t>
            </a:r>
            <a:r>
              <a:rPr lang="en" sz="1200" i="1">
                <a:solidFill>
                  <a:schemeClr val="dk1"/>
                </a:solidFill>
                <a:latin typeface="Calibri"/>
                <a:ea typeface="Calibri"/>
                <a:cs typeface="Calibri"/>
                <a:sym typeface="Calibri"/>
              </a:rPr>
              <a:t>repeatedly</a:t>
            </a:r>
            <a:r>
              <a:rPr lang="en" sz="1200">
                <a:solidFill>
                  <a:schemeClr val="dk1"/>
                </a:solidFill>
                <a:latin typeface="Calibri"/>
                <a:ea typeface="Calibri"/>
                <a:cs typeface="Calibri"/>
                <a:sym typeface="Calibri"/>
              </a:rPr>
              <a:t> insist that students are tracking the  reader by following along with pencils in hand. Fluency improves from both seeing and hearing the text. Just listening will not improve fluency.   </a:t>
            </a:r>
            <a:endParaRPr sz="120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endParaRPr sz="120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r>
              <a:rPr lang="en" sz="1200">
                <a:solidFill>
                  <a:schemeClr val="dk1"/>
                </a:solidFill>
                <a:latin typeface="Calibri"/>
                <a:ea typeface="Calibri"/>
                <a:cs typeface="Calibri"/>
                <a:sym typeface="Calibri"/>
              </a:rPr>
              <a:t>Teacher Actions:</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Repeat dot procedure, then ask students to do a “Think Pair Share” about the gist of the excerpt.</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Cold calls on different pairs to share what they saw as the gist and responding to the strength or weakness of the different responses.</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Tell students to erase the dots at the end of the lesson.</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Remind them that reading fluently allows them to get the gist more quickly and accurately. </a:t>
            </a:r>
            <a:endParaRPr sz="1200">
              <a:solidFill>
                <a:schemeClr val="dk1"/>
              </a:solidFill>
              <a:latin typeface="Calibri"/>
              <a:ea typeface="Calibri"/>
              <a:cs typeface="Calibri"/>
              <a:sym typeface="Calibri"/>
            </a:endParaRPr>
          </a:p>
          <a:p>
            <a:pPr marL="171450" lvl="0" indent="-82550" rtl="0">
              <a:spcBef>
                <a:spcPts val="0"/>
              </a:spcBef>
              <a:spcAft>
                <a:spcPts val="0"/>
              </a:spcAft>
              <a:buClr>
                <a:schemeClr val="dk1"/>
              </a:buClr>
              <a:buSzPts val="1400"/>
              <a:buFont typeface="Arial"/>
              <a:buNone/>
            </a:pPr>
            <a:endParaRPr sz="1200">
              <a:solidFill>
                <a:schemeClr val="dk1"/>
              </a:solidFill>
              <a:latin typeface="Calibri"/>
              <a:ea typeface="Calibri"/>
              <a:cs typeface="Calibri"/>
              <a:sym typeface="Calibri"/>
            </a:endParaRPr>
          </a:p>
          <a:p>
            <a:pPr marL="0" lvl="0" indent="0" rtl="0">
              <a:spcBef>
                <a:spcPts val="0"/>
              </a:spcBef>
              <a:spcAft>
                <a:spcPts val="0"/>
              </a:spcAft>
              <a:buNone/>
            </a:pPr>
            <a:r>
              <a:rPr lang="en" sz="1200">
                <a:solidFill>
                  <a:schemeClr val="dk1"/>
                </a:solidFill>
                <a:latin typeface="Calibri"/>
                <a:ea typeface="Calibri"/>
                <a:cs typeface="Calibri"/>
                <a:sym typeface="Calibri"/>
              </a:rPr>
              <a:t>Student Look-fors/Listen-fors:</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Check to be sure students are engaging with the text as you read both times, and with their partners on the gist discussion. </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Over a period of a few weeks, students should get more accurate and quick with these activities.</a:t>
            </a:r>
            <a:endParaRPr sz="1200">
              <a:solidFill>
                <a:schemeClr val="dk1"/>
              </a:solidFill>
              <a:latin typeface="Calibri"/>
              <a:ea typeface="Calibri"/>
              <a:cs typeface="Calibri"/>
              <a:sym typeface="Calibri"/>
            </a:endParaRPr>
          </a:p>
          <a:p>
            <a:pPr marL="0" lvl="0" indent="0" rtl="0">
              <a:spcBef>
                <a:spcPts val="0"/>
              </a:spcBef>
              <a:spcAft>
                <a:spcPts val="0"/>
              </a:spcAft>
              <a:buNone/>
            </a:pPr>
            <a:endParaRPr sz="120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endParaRPr sz="1200">
              <a:solidFill>
                <a:schemeClr val="dk1"/>
              </a:solidFill>
              <a:latin typeface="Calibri"/>
              <a:ea typeface="Calibri"/>
              <a:cs typeface="Calibri"/>
              <a:sym typeface="Calibri"/>
            </a:endParaRPr>
          </a:p>
        </p:txBody>
      </p:sp>
      <p:sp>
        <p:nvSpPr>
          <p:cNvPr id="149" name="Google Shape;149;g3d789fc548_0_32: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19</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53002458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1"/>
        <p:cNvGrpSpPr/>
        <p:nvPr/>
      </p:nvGrpSpPr>
      <p:grpSpPr>
        <a:xfrm>
          <a:off x="0" y="0"/>
          <a:ext cx="0" cy="0"/>
          <a:chOff x="0" y="0"/>
          <a:chExt cx="0" cy="0"/>
        </a:xfrm>
      </p:grpSpPr>
      <p:sp>
        <p:nvSpPr>
          <p:cNvPr id="132" name="Shape 132"/>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33" name="Shape 133"/>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en-US" sz="1200" i="0" u="none" strike="noStrike" cap="none" dirty="0">
                <a:solidFill>
                  <a:schemeClr val="dk1"/>
                </a:solidFill>
                <a:latin typeface="Calibri"/>
                <a:ea typeface="Calibri"/>
                <a:cs typeface="Calibri"/>
                <a:sym typeface="Calibri"/>
              </a:rPr>
              <a:t>New Materials to Prepare in Advance: </a:t>
            </a:r>
            <a:endParaRPr sz="120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US" sz="1200" i="0" u="none" strike="noStrike" cap="none" dirty="0">
                <a:solidFill>
                  <a:srgbClr val="000000"/>
                </a:solidFill>
                <a:latin typeface="Calibri"/>
                <a:ea typeface="Calibri"/>
                <a:cs typeface="Calibri"/>
                <a:sym typeface="Calibri"/>
              </a:rPr>
              <a:t>Academic Vocabulary and Contextual Vocabulary to emphasize: cite, text-based evidence, analyze, points of view, effectively, engage, detail/evidence, inference/reasoning; sorghum (20), terrain, scrub, woodland (22), stands (n), stunted, unripe, worm-rotten (23)</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US" sz="1200" i="0" u="none" strike="noStrike" cap="none" dirty="0">
                <a:solidFill>
                  <a:srgbClr val="000000"/>
                </a:solidFill>
                <a:latin typeface="Calibri"/>
                <a:ea typeface="Calibri"/>
                <a:cs typeface="Calibri"/>
                <a:sym typeface="Calibri"/>
              </a:rPr>
              <a:t>Gathering Evidence Graphic Organizer for Character Development for Chapter 4</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US" sz="1200" i="0" u="none" strike="noStrike" cap="none" dirty="0">
                <a:solidFill>
                  <a:srgbClr val="000000"/>
                </a:solidFill>
                <a:latin typeface="Calibri"/>
                <a:ea typeface="Calibri"/>
                <a:cs typeface="Calibri"/>
                <a:sym typeface="Calibri"/>
              </a:rPr>
              <a:t>Text-dependent questions for Chapter 4</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US" sz="1200" i="0" u="none" strike="noStrike" cap="none" dirty="0">
                <a:solidFill>
                  <a:srgbClr val="000000"/>
                </a:solidFill>
                <a:latin typeface="Calibri"/>
                <a:ea typeface="Calibri"/>
                <a:cs typeface="Calibri"/>
                <a:sym typeface="Calibri"/>
              </a:rPr>
              <a:t>Sample Responses to Text-dependent questions for Chapter 4</a:t>
            </a:r>
            <a:endParaRPr sz="1200" i="0" u="none" strike="noStrike" cap="none" dirty="0">
              <a:solidFill>
                <a:srgbClr val="000000"/>
              </a:solidFill>
              <a:latin typeface="Calibri"/>
              <a:ea typeface="Calibri"/>
              <a:cs typeface="Calibri"/>
              <a:sym typeface="Calibri"/>
            </a:endParaRPr>
          </a:p>
          <a:p>
            <a:pPr marL="457200" marR="0" lvl="0" indent="-228600" algn="l" rtl="0">
              <a:lnSpc>
                <a:spcPct val="100000"/>
              </a:lnSpc>
              <a:spcBef>
                <a:spcPts val="0"/>
              </a:spcBef>
              <a:spcAft>
                <a:spcPts val="0"/>
              </a:spcAft>
              <a:buClr>
                <a:schemeClr val="dk1"/>
              </a:buClr>
              <a:buSzPts val="1200"/>
              <a:buFont typeface="Calibri"/>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US" sz="1200" i="0" u="none" strike="noStrike" cap="none" dirty="0">
                <a:solidFill>
                  <a:schemeClr val="dk1"/>
                </a:solidFill>
                <a:latin typeface="Calibri"/>
                <a:ea typeface="Calibri"/>
                <a:cs typeface="Calibri"/>
                <a:sym typeface="Calibri"/>
              </a:rPr>
              <a:t>Materials to Gather from Previous Lessons:</a:t>
            </a:r>
            <a:endParaRPr sz="120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US" sz="1200" i="0" u="none" strike="noStrike" cap="none" dirty="0">
                <a:solidFill>
                  <a:srgbClr val="000000"/>
                </a:solidFill>
                <a:latin typeface="Calibri"/>
                <a:ea typeface="Calibri"/>
                <a:cs typeface="Calibri"/>
                <a:sym typeface="Calibri"/>
              </a:rPr>
              <a:t>In advance: Using the exit tickets from Lesson 5, determine which students, if any, continue to struggle with gathering and analyzing evidence in text. These students can be pulled into a small group for more targeted instruction during Work Time Part B of this lesson.</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US" sz="1200" i="1" u="none" strike="noStrike" cap="none" dirty="0">
                <a:solidFill>
                  <a:srgbClr val="000000"/>
                </a:solidFill>
                <a:latin typeface="Calibri"/>
                <a:ea typeface="Calibri"/>
                <a:cs typeface="Calibri"/>
                <a:sym typeface="Calibri"/>
              </a:rPr>
              <a:t>A Long Walk to Water</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US" sz="1200" i="0" u="none" strike="noStrike" cap="none" dirty="0">
                <a:solidFill>
                  <a:srgbClr val="000000"/>
                </a:solidFill>
                <a:latin typeface="Calibri"/>
                <a:ea typeface="Calibri"/>
                <a:cs typeface="Calibri"/>
                <a:sym typeface="Calibri"/>
              </a:rPr>
              <a:t>Gist Statements</a:t>
            </a:r>
            <a:endParaRPr sz="1200" dirty="0">
              <a:latin typeface="Calibri"/>
              <a:ea typeface="Calibri"/>
              <a:cs typeface="Calibri"/>
              <a:sym typeface="Calibri"/>
            </a:endParaRPr>
          </a:p>
          <a:p>
            <a:pPr marL="457200" marR="0" lvl="0" indent="-228600" algn="l" rtl="0">
              <a:lnSpc>
                <a:spcPct val="100000"/>
              </a:lnSpc>
              <a:spcBef>
                <a:spcPts val="0"/>
              </a:spcBef>
              <a:spcAft>
                <a:spcPts val="0"/>
              </a:spcAft>
              <a:buClr>
                <a:schemeClr val="dk1"/>
              </a:buClr>
              <a:buSzPts val="1200"/>
              <a:buFont typeface="Calibri"/>
              <a:buNone/>
            </a:pPr>
            <a:endParaRPr sz="120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US" sz="1200" i="0" u="none" strike="noStrike" cap="none" dirty="0">
                <a:solidFill>
                  <a:schemeClr val="dk1"/>
                </a:solidFill>
                <a:latin typeface="Calibri"/>
                <a:ea typeface="Calibri"/>
                <a:cs typeface="Calibri"/>
                <a:sym typeface="Calibri"/>
              </a:rPr>
              <a:t>Prepare classroom systems for active learning:</a:t>
            </a:r>
            <a:endParaRPr sz="120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US" sz="1200" i="0" u="none" strike="noStrike" cap="none" dirty="0">
                <a:solidFill>
                  <a:srgbClr val="000000"/>
                </a:solidFill>
                <a:latin typeface="Calibri"/>
                <a:ea typeface="Calibri"/>
                <a:cs typeface="Calibri"/>
                <a:sym typeface="Calibri"/>
              </a:rPr>
              <a:t>Keep students with partner pairs from Lesson 4 (“B-Day” seating).</a:t>
            </a:r>
            <a:endParaRPr sz="1200" dirty="0">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i="0" u="none" strike="noStrike" cap="none"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88944388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3"/>
        <p:cNvGrpSpPr/>
        <p:nvPr/>
      </p:nvGrpSpPr>
      <p:grpSpPr>
        <a:xfrm>
          <a:off x="0" y="0"/>
          <a:ext cx="0" cy="0"/>
          <a:chOff x="0" y="0"/>
          <a:chExt cx="0" cy="0"/>
        </a:xfrm>
      </p:grpSpPr>
      <p:sp>
        <p:nvSpPr>
          <p:cNvPr id="154" name="Google Shape;154;g3d789fc548_0_38: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55" name="Google Shape;155;g3d789fc548_0_38: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200" b="1">
                <a:latin typeface="Calibri"/>
                <a:ea typeface="Calibri"/>
                <a:cs typeface="Calibri"/>
                <a:sym typeface="Calibri"/>
              </a:rPr>
              <a:t>Suggested slide pacing</a:t>
            </a:r>
            <a:r>
              <a:rPr lang="en" sz="1200" b="1" i="0" u="none" strike="noStrike" cap="none">
                <a:solidFill>
                  <a:schemeClr val="dk1"/>
                </a:solidFill>
                <a:latin typeface="Calibri"/>
                <a:ea typeface="Calibri"/>
                <a:cs typeface="Calibri"/>
                <a:sym typeface="Calibri"/>
              </a:rPr>
              <a:t>: 10-14 minutes</a:t>
            </a:r>
            <a:endParaRPr sz="1200">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b="1" i="0" u="none" strike="noStrike" cap="none">
                <a:solidFill>
                  <a:schemeClr val="dk1"/>
                </a:solidFill>
                <a:latin typeface="Calibri"/>
                <a:ea typeface="Calibri"/>
                <a:cs typeface="Calibri"/>
                <a:sym typeface="Calibri"/>
              </a:rPr>
              <a:t>Student Grouping: Student Pairs</a:t>
            </a:r>
            <a:endParaRPr sz="120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i="0" u="none" strike="noStrike" cap="none">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a:latin typeface="Calibri"/>
                <a:ea typeface="Calibri"/>
                <a:cs typeface="Calibri"/>
                <a:sym typeface="Calibri"/>
              </a:rPr>
              <a:t>Teaching Notes:</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Remind students as needed to practice</a:t>
            </a:r>
            <a:r>
              <a:rPr lang="en" sz="1200" i="0" u="none" strike="noStrike" cap="none">
                <a:solidFill>
                  <a:schemeClr val="dk1"/>
                </a:solidFill>
                <a:latin typeface="Calibri"/>
                <a:ea typeface="Calibri"/>
                <a:cs typeface="Calibri"/>
                <a:sym typeface="Calibri"/>
              </a:rPr>
              <a:t> “whisper reading” before </a:t>
            </a:r>
            <a:r>
              <a:rPr lang="en" sz="1200">
                <a:solidFill>
                  <a:schemeClr val="dk1"/>
                </a:solidFill>
                <a:latin typeface="Calibri"/>
                <a:ea typeface="Calibri"/>
                <a:cs typeface="Calibri"/>
                <a:sym typeface="Calibri"/>
              </a:rPr>
              <a:t>they</a:t>
            </a:r>
            <a:r>
              <a:rPr lang="en" sz="1200" i="0" u="none" strike="noStrike" cap="none">
                <a:solidFill>
                  <a:schemeClr val="dk1"/>
                </a:solidFill>
                <a:latin typeface="Calibri"/>
                <a:ea typeface="Calibri"/>
                <a:cs typeface="Calibri"/>
                <a:sym typeface="Calibri"/>
              </a:rPr>
              <a:t> read aloud</a:t>
            </a:r>
            <a:r>
              <a:rPr lang="en" sz="1200">
                <a:solidFill>
                  <a:schemeClr val="dk1"/>
                </a:solidFill>
                <a:latin typeface="Calibri"/>
                <a:ea typeface="Calibri"/>
                <a:cs typeface="Calibri"/>
                <a:sym typeface="Calibri"/>
              </a:rPr>
              <a:t> so the room doesn’t get too noisy. Rotate around the room to make sure students are on task and taking turns reading for fluency. </a:t>
            </a:r>
            <a:endParaRPr sz="1200">
              <a:solidFill>
                <a:schemeClr val="dk1"/>
              </a:solidFill>
              <a:latin typeface="Calibri"/>
              <a:ea typeface="Calibri"/>
              <a:cs typeface="Calibri"/>
              <a:sym typeface="Calibri"/>
            </a:endParaRPr>
          </a:p>
          <a:p>
            <a:pPr marL="0" lvl="0" indent="0" rtl="0">
              <a:spcBef>
                <a:spcPts val="0"/>
              </a:spcBef>
              <a:spcAft>
                <a:spcPts val="0"/>
              </a:spcAft>
              <a:buNone/>
            </a:pPr>
            <a:endParaRPr sz="1200">
              <a:solidFill>
                <a:schemeClr val="dk1"/>
              </a:solidFill>
              <a:latin typeface="Calibri"/>
              <a:ea typeface="Calibri"/>
              <a:cs typeface="Calibri"/>
              <a:sym typeface="Calibri"/>
            </a:endParaRPr>
          </a:p>
          <a:p>
            <a:pPr marL="0" lvl="0" indent="0" rtl="0">
              <a:spcBef>
                <a:spcPts val="0"/>
              </a:spcBef>
              <a:spcAft>
                <a:spcPts val="0"/>
              </a:spcAft>
              <a:buNone/>
            </a:pPr>
            <a:r>
              <a:rPr lang="en" sz="1200">
                <a:solidFill>
                  <a:schemeClr val="dk1"/>
                </a:solidFill>
                <a:latin typeface="Calibri"/>
                <a:ea typeface="Calibri"/>
                <a:cs typeface="Calibri"/>
                <a:sym typeface="Calibri"/>
              </a:rPr>
              <a:t>Teacher Actions: None</a:t>
            </a:r>
            <a:endParaRPr sz="1200">
              <a:solidFill>
                <a:schemeClr val="dk1"/>
              </a:solidFill>
              <a:latin typeface="Calibri"/>
              <a:ea typeface="Calibri"/>
              <a:cs typeface="Calibri"/>
              <a:sym typeface="Calibri"/>
            </a:endParaRPr>
          </a:p>
          <a:p>
            <a:pPr marL="0" lvl="0" indent="0" rtl="0">
              <a:spcBef>
                <a:spcPts val="0"/>
              </a:spcBef>
              <a:spcAft>
                <a:spcPts val="0"/>
              </a:spcAft>
              <a:buNone/>
            </a:pPr>
            <a:endParaRPr sz="1200">
              <a:solidFill>
                <a:schemeClr val="dk1"/>
              </a:solidFill>
              <a:latin typeface="Calibri"/>
              <a:ea typeface="Calibri"/>
              <a:cs typeface="Calibri"/>
              <a:sym typeface="Calibri"/>
            </a:endParaRPr>
          </a:p>
          <a:p>
            <a:pPr marL="0" lvl="0" indent="0" rtl="0">
              <a:spcBef>
                <a:spcPts val="0"/>
              </a:spcBef>
              <a:spcAft>
                <a:spcPts val="0"/>
              </a:spcAft>
              <a:buNone/>
            </a:pPr>
            <a:r>
              <a:rPr lang="en" sz="1200">
                <a:solidFill>
                  <a:schemeClr val="dk1"/>
                </a:solidFill>
                <a:latin typeface="Calibri"/>
                <a:ea typeface="Calibri"/>
                <a:cs typeface="Calibri"/>
                <a:sym typeface="Calibri"/>
              </a:rPr>
              <a:t>Student Look-fors/Listen-fors: None</a:t>
            </a: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p:txBody>
      </p:sp>
      <p:sp>
        <p:nvSpPr>
          <p:cNvPr id="156" name="Google Shape;156;g3d789fc548_0_38: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20</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68491790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0"/>
        <p:cNvGrpSpPr/>
        <p:nvPr/>
      </p:nvGrpSpPr>
      <p:grpSpPr>
        <a:xfrm>
          <a:off x="0" y="0"/>
          <a:ext cx="0" cy="0"/>
          <a:chOff x="0" y="0"/>
          <a:chExt cx="0" cy="0"/>
        </a:xfrm>
      </p:grpSpPr>
      <p:sp>
        <p:nvSpPr>
          <p:cNvPr id="161" name="Google Shape;161;g3d80123a0d_1_0: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62" name="Google Shape;162;g3d80123a0d_1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a:latin typeface="Calibri"/>
                <a:ea typeface="Calibri"/>
                <a:cs typeface="Calibri"/>
                <a:sym typeface="Calibri"/>
              </a:rPr>
              <a:t>Teaching Notes:</a:t>
            </a:r>
            <a:endParaRPr sz="120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a:latin typeface="Calibri"/>
                <a:ea typeface="Calibri"/>
                <a:cs typeface="Calibri"/>
                <a:sym typeface="Calibri"/>
              </a:rPr>
              <a:t>After a week or two, you will find you are getting through the fluency work much more quickly, in as little as 15 minutes. At that point, you should also recognize that some of your students are more fluent readers than others. </a:t>
            </a:r>
            <a:endParaRPr sz="120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a:latin typeface="Calibri"/>
                <a:ea typeface="Calibri"/>
                <a:cs typeface="Calibri"/>
                <a:sym typeface="Calibri"/>
              </a:rPr>
              <a:t>Separate your students into two groups. </a:t>
            </a:r>
            <a:endParaRPr sz="120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a:latin typeface="Calibri"/>
                <a:ea typeface="Calibri"/>
                <a:cs typeface="Calibri"/>
                <a:sym typeface="Calibri"/>
              </a:rPr>
              <a:t>Keep the less fluent readers with you and continue to read from the text aloud to them </a:t>
            </a:r>
            <a:r>
              <a:rPr lang="en" sz="1200" i="1">
                <a:latin typeface="Calibri"/>
                <a:ea typeface="Calibri"/>
                <a:cs typeface="Calibri"/>
                <a:sym typeface="Calibri"/>
              </a:rPr>
              <a:t>as they follow along </a:t>
            </a:r>
            <a:r>
              <a:rPr lang="en" sz="1200">
                <a:latin typeface="Calibri"/>
                <a:ea typeface="Calibri"/>
                <a:cs typeface="Calibri"/>
                <a:sym typeface="Calibri"/>
              </a:rPr>
              <a:t>with a pencil. Continue the dot technique if you need to to hold students accountable for following along. </a:t>
            </a:r>
            <a:endParaRPr sz="120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a:latin typeface="Calibri"/>
                <a:ea typeface="Calibri"/>
                <a:cs typeface="Calibri"/>
                <a:sym typeface="Calibri"/>
              </a:rPr>
              <a:t>Make sure you are reading at a pace the students can keep up with. </a:t>
            </a:r>
            <a:endParaRPr sz="120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a:latin typeface="Calibri"/>
                <a:ea typeface="Calibri"/>
                <a:cs typeface="Calibri"/>
                <a:sym typeface="Calibri"/>
              </a:rPr>
              <a:t>Let the group of students who read more fluently read to themselves at their own pace. </a:t>
            </a:r>
            <a:endParaRPr sz="120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a:latin typeface="Calibri"/>
                <a:ea typeface="Calibri"/>
                <a:cs typeface="Calibri"/>
                <a:sym typeface="Calibri"/>
              </a:rPr>
              <a:t>This will set them up for reading the Scholastic books a bit later on. </a:t>
            </a:r>
            <a:endParaRPr sz="1200">
              <a:latin typeface="Calibri"/>
              <a:ea typeface="Calibri"/>
              <a:cs typeface="Calibri"/>
              <a:sym typeface="Calibri"/>
            </a:endParaRPr>
          </a:p>
          <a:p>
            <a:pPr marL="0" lvl="0" indent="0" rtl="0">
              <a:spcBef>
                <a:spcPts val="0"/>
              </a:spcBef>
              <a:spcAft>
                <a:spcPts val="0"/>
              </a:spcAft>
              <a:buNone/>
            </a:pPr>
            <a:endParaRPr sz="1200">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Teacher Actions: None</a:t>
            </a: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Student Look-fors/Listen-fors: None</a:t>
            </a:r>
            <a:endParaRPr sz="1200">
              <a:solidFill>
                <a:schemeClr val="dk1"/>
              </a:solidFill>
              <a:latin typeface="Calibri"/>
              <a:ea typeface="Calibri"/>
              <a:cs typeface="Calibri"/>
              <a:sym typeface="Calibri"/>
            </a:endParaRPr>
          </a:p>
          <a:p>
            <a:pPr marL="0" lvl="0" indent="0">
              <a:spcBef>
                <a:spcPts val="0"/>
              </a:spcBef>
              <a:spcAft>
                <a:spcPts val="0"/>
              </a:spcAft>
              <a:buNone/>
            </a:pPr>
            <a:endParaRPr sz="1200">
              <a:latin typeface="Calibri"/>
              <a:ea typeface="Calibri"/>
              <a:cs typeface="Calibri"/>
              <a:sym typeface="Calibri"/>
            </a:endParaRPr>
          </a:p>
        </p:txBody>
      </p:sp>
    </p:spTree>
    <p:extLst>
      <p:ext uri="{BB962C8B-B14F-4D97-AF65-F5344CB8AC3E}">
        <p14:creationId xmlns:p14="http://schemas.microsoft.com/office/powerpoint/2010/main" val="102930309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7"/>
        <p:cNvGrpSpPr/>
        <p:nvPr/>
      </p:nvGrpSpPr>
      <p:grpSpPr>
        <a:xfrm>
          <a:off x="0" y="0"/>
          <a:ext cx="0" cy="0"/>
          <a:chOff x="0" y="0"/>
          <a:chExt cx="0" cy="0"/>
        </a:xfrm>
      </p:grpSpPr>
      <p:sp>
        <p:nvSpPr>
          <p:cNvPr id="138" name="Shape 138"/>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39" name="Shape 139"/>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en-US" sz="1200" i="0" u="none" strike="noStrike" cap="none" dirty="0">
                <a:solidFill>
                  <a:schemeClr val="dk1"/>
                </a:solidFill>
                <a:latin typeface="Calibri"/>
                <a:ea typeface="Calibri"/>
                <a:cs typeface="Calibri"/>
                <a:sym typeface="Calibri"/>
              </a:rPr>
              <a:t>Materials to read and review in preparation:</a:t>
            </a:r>
            <a:endParaRPr sz="120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US" sz="1200" i="0" u="none" strike="noStrike" cap="none" dirty="0">
                <a:solidFill>
                  <a:schemeClr val="dk1"/>
                </a:solidFill>
                <a:latin typeface="Calibri"/>
                <a:ea typeface="Calibri"/>
                <a:cs typeface="Calibri"/>
                <a:sym typeface="Calibri"/>
              </a:rPr>
              <a:t>None</a:t>
            </a: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US" sz="1200" i="0" u="none" strike="noStrike" cap="none" dirty="0">
                <a:solidFill>
                  <a:schemeClr val="dk1"/>
                </a:solidFill>
                <a:latin typeface="Calibri"/>
                <a:ea typeface="Calibri"/>
                <a:cs typeface="Calibri"/>
                <a:sym typeface="Calibri"/>
              </a:rPr>
              <a:t>Review these protocols before teaching. They are all (introduced) (used) in this lesson:</a:t>
            </a:r>
            <a:endParaRPr sz="1200" i="0" u="none" strike="noStrike" cap="none"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US" sz="1200" dirty="0">
                <a:solidFill>
                  <a:schemeClr val="dk1"/>
                </a:solidFill>
                <a:latin typeface="Calibri"/>
                <a:ea typeface="Calibri"/>
                <a:cs typeface="Calibri"/>
                <a:sym typeface="Calibri"/>
              </a:rPr>
              <a:t>Think-Pair-Share</a:t>
            </a: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40186287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3"/>
        <p:cNvGrpSpPr/>
        <p:nvPr/>
      </p:nvGrpSpPr>
      <p:grpSpPr>
        <a:xfrm>
          <a:off x="0" y="0"/>
          <a:ext cx="0" cy="0"/>
          <a:chOff x="0" y="0"/>
          <a:chExt cx="0" cy="0"/>
        </a:xfrm>
      </p:grpSpPr>
      <p:sp>
        <p:nvSpPr>
          <p:cNvPr id="144" name="Shape 144"/>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45" name="Shape 145"/>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158750" marR="0" lvl="0" indent="0" algn="l" rtl="0">
              <a:lnSpc>
                <a:spcPct val="100000"/>
              </a:lnSpc>
              <a:spcBef>
                <a:spcPts val="0"/>
              </a:spcBef>
              <a:spcAft>
                <a:spcPts val="0"/>
              </a:spcAft>
              <a:buClr>
                <a:srgbClr val="000000"/>
              </a:buClr>
              <a:buSzPts val="1100"/>
              <a:buFont typeface="Arial"/>
              <a:buNone/>
            </a:pPr>
            <a:r>
              <a:rPr lang="en-US" sz="1200" b="0" i="0" u="none" strike="noStrike" cap="none" dirty="0">
                <a:solidFill>
                  <a:srgbClr val="000000"/>
                </a:solidFill>
                <a:latin typeface="Calibri" panose="020F0502020204030204" pitchFamily="34" charset="0"/>
                <a:ea typeface="Arial"/>
                <a:cs typeface="Arial"/>
                <a:sym typeface="Arial"/>
              </a:rPr>
              <a:t>First Student Facing Slide</a:t>
            </a:r>
            <a:br>
              <a:rPr lang="en-US" sz="1200" b="0" i="0" u="none" strike="noStrike" cap="none" dirty="0">
                <a:solidFill>
                  <a:srgbClr val="000000"/>
                </a:solidFill>
                <a:latin typeface="Calibri" panose="020F0502020204030204" pitchFamily="34" charset="0"/>
                <a:ea typeface="Arial"/>
                <a:cs typeface="Arial"/>
                <a:sym typeface="Arial"/>
              </a:rPr>
            </a:br>
            <a:endParaRPr sz="1200" b="0" i="0" u="none" strike="noStrike" cap="none" dirty="0">
              <a:solidFill>
                <a:srgbClr val="000000"/>
              </a:solidFill>
              <a:latin typeface="Calibri" panose="020F0502020204030204" pitchFamily="34" charset="0"/>
              <a:ea typeface="Calibri"/>
              <a:cs typeface="Calibri"/>
              <a:sym typeface="Calibri"/>
            </a:endParaRPr>
          </a:p>
        </p:txBody>
      </p:sp>
    </p:spTree>
    <p:extLst>
      <p:ext uri="{BB962C8B-B14F-4D97-AF65-F5344CB8AC3E}">
        <p14:creationId xmlns:p14="http://schemas.microsoft.com/office/powerpoint/2010/main" val="420588581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0"/>
        <p:cNvGrpSpPr/>
        <p:nvPr/>
      </p:nvGrpSpPr>
      <p:grpSpPr>
        <a:xfrm>
          <a:off x="0" y="0"/>
          <a:ext cx="0" cy="0"/>
          <a:chOff x="0" y="0"/>
          <a:chExt cx="0" cy="0"/>
        </a:xfrm>
      </p:grpSpPr>
      <p:sp>
        <p:nvSpPr>
          <p:cNvPr id="151" name="Shape 151"/>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52" name="Shape 152"/>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400"/>
              <a:buFont typeface="Arial"/>
              <a:buNone/>
            </a:pPr>
            <a:r>
              <a:rPr lang="en-US" sz="1200" b="1" i="0" u="none" strike="noStrike" cap="none" dirty="0">
                <a:solidFill>
                  <a:schemeClr val="dk1"/>
                </a:solidFill>
                <a:latin typeface="Calibri"/>
                <a:ea typeface="Calibri"/>
                <a:cs typeface="Calibri"/>
                <a:sym typeface="Calibri"/>
              </a:rPr>
              <a:t>Grouping: Whole Class</a:t>
            </a: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4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US" sz="1200" i="0" u="none" strike="noStrike" cap="none" dirty="0">
                <a:solidFill>
                  <a:schemeClr val="dk1"/>
                </a:solidFill>
                <a:latin typeface="Calibri"/>
                <a:ea typeface="Calibri"/>
                <a:cs typeface="Calibri"/>
                <a:sym typeface="Calibri"/>
              </a:rPr>
              <a:t>Teaching Notes: None</a:t>
            </a:r>
            <a:endParaRPr sz="1200"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US" sz="1200" i="0" u="none" strike="noStrike" cap="none"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US" sz="1200" i="0" u="none" strike="noStrike" cap="none" dirty="0">
                <a:solidFill>
                  <a:srgbClr val="000000"/>
                </a:solidFill>
                <a:latin typeface="Calibri"/>
                <a:ea typeface="Calibri"/>
                <a:cs typeface="Calibri"/>
                <a:sym typeface="Calibri"/>
              </a:rPr>
              <a:t>Invite students to read in their head as you read this slide aloud.  </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US" sz="1200" i="0" u="none" strike="noStrike" cap="none" dirty="0">
                <a:solidFill>
                  <a:srgbClr val="000000"/>
                </a:solidFill>
                <a:latin typeface="Calibri"/>
                <a:ea typeface="Calibri"/>
                <a:cs typeface="Calibri"/>
                <a:sym typeface="Calibri"/>
              </a:rPr>
              <a:t>Ask, </a:t>
            </a:r>
            <a:r>
              <a:rPr lang="en-US" sz="1200" i="1" u="none" strike="noStrike" cap="none" dirty="0">
                <a:solidFill>
                  <a:srgbClr val="000000"/>
                </a:solidFill>
                <a:latin typeface="Calibri"/>
                <a:ea typeface="Calibri"/>
                <a:cs typeface="Calibri"/>
                <a:sym typeface="Calibri"/>
              </a:rPr>
              <a:t>“What are the significant words and phrases in today’s agenda?” </a:t>
            </a:r>
            <a:r>
              <a:rPr lang="en-US" sz="1200" i="0" u="none" strike="noStrike" cap="none" dirty="0">
                <a:solidFill>
                  <a:srgbClr val="000000"/>
                </a:solidFill>
                <a:latin typeface="Calibri"/>
                <a:ea typeface="Calibri"/>
                <a:cs typeface="Calibri"/>
                <a:sym typeface="Calibri"/>
              </a:rPr>
              <a:t>(applying, understanding, gathering evidence, making inferences, selected response questions)</a:t>
            </a:r>
            <a:endParaRPr sz="1200" i="0" u="none" strike="noStrike" cap="none" dirty="0">
              <a:solidFill>
                <a:srgbClr val="000000"/>
              </a:solidFill>
              <a:latin typeface="Calibri"/>
              <a:ea typeface="Calibri"/>
              <a:cs typeface="Calibri"/>
              <a:sym typeface="Calibri"/>
            </a:endParaRPr>
          </a:p>
          <a:p>
            <a:pPr marL="171450" marR="0" lvl="0" indent="0" algn="l" rtl="0">
              <a:lnSpc>
                <a:spcPct val="100000"/>
              </a:lnSpc>
              <a:spcBef>
                <a:spcPts val="0"/>
              </a:spcBef>
              <a:spcAft>
                <a:spcPts val="0"/>
              </a:spcAft>
              <a:buNone/>
            </a:pPr>
            <a:endParaRPr sz="1200" dirty="0">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US" sz="1200" dirty="0">
                <a:solidFill>
                  <a:schemeClr val="dk1"/>
                </a:solidFill>
                <a:latin typeface="Calibri"/>
                <a:ea typeface="Calibri"/>
                <a:cs typeface="Calibri"/>
                <a:sym typeface="Calibri"/>
              </a:rPr>
              <a:t>Student Look-</a:t>
            </a:r>
            <a:r>
              <a:rPr lang="en-US" sz="1200" dirty="0" err="1">
                <a:solidFill>
                  <a:schemeClr val="dk1"/>
                </a:solidFill>
                <a:latin typeface="Calibri"/>
                <a:ea typeface="Calibri"/>
                <a:cs typeface="Calibri"/>
                <a:sym typeface="Calibri"/>
              </a:rPr>
              <a:t>fors</a:t>
            </a:r>
            <a:r>
              <a:rPr lang="en-US" sz="1200" dirty="0">
                <a:solidFill>
                  <a:schemeClr val="dk1"/>
                </a:solidFill>
                <a:latin typeface="Calibri"/>
                <a:ea typeface="Calibri"/>
                <a:cs typeface="Calibri"/>
                <a:sym typeface="Calibri"/>
              </a:rPr>
              <a:t>/Listen-</a:t>
            </a:r>
            <a:r>
              <a:rPr lang="en-US" sz="1200" dirty="0" err="1">
                <a:solidFill>
                  <a:schemeClr val="dk1"/>
                </a:solidFill>
                <a:latin typeface="Calibri"/>
                <a:ea typeface="Calibri"/>
                <a:cs typeface="Calibri"/>
                <a:sym typeface="Calibri"/>
              </a:rPr>
              <a:t>fors</a:t>
            </a:r>
            <a:r>
              <a:rPr lang="en-US" sz="1200" dirty="0">
                <a:solidFill>
                  <a:schemeClr val="dk1"/>
                </a:solidFill>
                <a:latin typeface="Calibri"/>
                <a:ea typeface="Calibri"/>
                <a:cs typeface="Calibri"/>
                <a:sym typeface="Calibri"/>
              </a:rPr>
              <a:t>: None</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US" sz="1200" dirty="0">
                <a:solidFill>
                  <a:schemeClr val="dk1"/>
                </a:solidFill>
                <a:latin typeface="Calibri"/>
                <a:ea typeface="Calibri"/>
                <a:cs typeface="Calibri"/>
                <a:sym typeface="Calibri"/>
              </a:rPr>
              <a:t>Support for Any Students Who Need It: None</a:t>
            </a:r>
            <a:endParaRPr sz="1200" dirty="0">
              <a:solidFill>
                <a:schemeClr val="dk1"/>
              </a:solidFill>
              <a:latin typeface="Calibri"/>
              <a:ea typeface="Calibri"/>
              <a:cs typeface="Calibri"/>
              <a:sym typeface="Calibri"/>
            </a:endParaRPr>
          </a:p>
          <a:p>
            <a:pPr marL="171450" marR="0" lvl="0" indent="0" algn="l" rtl="0">
              <a:lnSpc>
                <a:spcPct val="100000"/>
              </a:lnSpc>
              <a:spcBef>
                <a:spcPts val="0"/>
              </a:spcBef>
              <a:spcAft>
                <a:spcPts val="0"/>
              </a:spcAft>
              <a:buNone/>
            </a:pPr>
            <a:br>
              <a:rPr lang="en-US" sz="1200" i="0" u="none" strike="noStrike" cap="none" dirty="0">
                <a:solidFill>
                  <a:srgbClr val="000000"/>
                </a:solidFill>
                <a:latin typeface="Calibri"/>
                <a:ea typeface="Calibri"/>
                <a:cs typeface="Calibri"/>
                <a:sym typeface="Calibri"/>
              </a:rPr>
            </a:br>
            <a:endParaRPr sz="1200" i="0" u="none" strike="noStrike" cap="none" dirty="0">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176691932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7"/>
        <p:cNvGrpSpPr/>
        <p:nvPr/>
      </p:nvGrpSpPr>
      <p:grpSpPr>
        <a:xfrm>
          <a:off x="0" y="0"/>
          <a:ext cx="0" cy="0"/>
          <a:chOff x="0" y="0"/>
          <a:chExt cx="0" cy="0"/>
        </a:xfrm>
      </p:grpSpPr>
      <p:sp>
        <p:nvSpPr>
          <p:cNvPr id="158" name="Shape 158"/>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59" name="Shape 159"/>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400"/>
              <a:buFont typeface="Arial"/>
              <a:buNone/>
            </a:pPr>
            <a:r>
              <a:rPr lang="en-US" sz="1200" b="1" i="0" u="none" strike="noStrike" cap="none" dirty="0">
                <a:solidFill>
                  <a:schemeClr val="dk1"/>
                </a:solidFill>
                <a:latin typeface="Calibri"/>
                <a:ea typeface="Calibri"/>
                <a:cs typeface="Calibri"/>
                <a:sym typeface="Calibri"/>
              </a:rPr>
              <a:t>Suggested slide pacing: 1-2 minutes </a:t>
            </a: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400"/>
              <a:buFont typeface="Arial"/>
              <a:buNone/>
            </a:pPr>
            <a:r>
              <a:rPr lang="en-US" sz="1200" b="1" i="0" u="none" strike="noStrike" cap="none" dirty="0">
                <a:solidFill>
                  <a:schemeClr val="dk1"/>
                </a:solidFill>
                <a:latin typeface="Calibri"/>
                <a:ea typeface="Calibri"/>
                <a:cs typeface="Calibri"/>
                <a:sym typeface="Calibri"/>
              </a:rPr>
              <a:t>Grouping: Whole Class</a:t>
            </a: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4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US" sz="1200" i="0" u="none" strike="noStrike" cap="none" dirty="0">
                <a:solidFill>
                  <a:schemeClr val="dk1"/>
                </a:solidFill>
                <a:latin typeface="Calibri"/>
                <a:ea typeface="Calibri"/>
                <a:cs typeface="Calibri"/>
                <a:sym typeface="Calibri"/>
              </a:rPr>
              <a:t>Teaching Notes: </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US" sz="1200" i="0" u="none" strike="noStrike" cap="none" dirty="0">
                <a:solidFill>
                  <a:schemeClr val="dk1"/>
                </a:solidFill>
                <a:latin typeface="Calibri"/>
                <a:ea typeface="Calibri"/>
                <a:cs typeface="Calibri"/>
                <a:sym typeface="Calibri"/>
              </a:rPr>
              <a:t>Be sure you have clearly communicated your expectations regarding students’ retrieving and assembling their materials.  You may expect them to do so silently, or you may encourage chit-chat while they find and place their materials on their desks/tables. Regardless of your expectations, be sure to be consistent.</a:t>
            </a: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US" sz="1200" i="0" u="none" strike="noStrike" cap="none" dirty="0">
                <a:solidFill>
                  <a:schemeClr val="dk1"/>
                </a:solidFill>
                <a:latin typeface="Calibri"/>
                <a:ea typeface="Calibri"/>
                <a:cs typeface="Calibri"/>
                <a:sym typeface="Calibri"/>
              </a:rPr>
              <a:t>Teacher Actions:</a:t>
            </a:r>
            <a:endParaRPr sz="120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US" sz="1200" i="0" u="none" strike="noStrike" cap="none" dirty="0">
                <a:solidFill>
                  <a:srgbClr val="000000"/>
                </a:solidFill>
                <a:latin typeface="Calibri"/>
                <a:ea typeface="Calibri"/>
                <a:cs typeface="Calibri"/>
                <a:sym typeface="Calibri"/>
              </a:rPr>
              <a:t>Ask your students to place these materials on their desks.</a:t>
            </a:r>
            <a:endParaRPr sz="1200" i="0" u="none" strike="noStrike" cap="none" dirty="0">
              <a:solidFill>
                <a:srgbClr val="000000"/>
              </a:solidFill>
              <a:latin typeface="Calibri"/>
              <a:ea typeface="Calibri"/>
              <a:cs typeface="Calibri"/>
              <a:sym typeface="Calibri"/>
            </a:endParaRPr>
          </a:p>
          <a:p>
            <a:pPr marL="457200" marR="0" lvl="0" indent="-228600" algn="l" rtl="0">
              <a:lnSpc>
                <a:spcPct val="100000"/>
              </a:lnSpc>
              <a:spcBef>
                <a:spcPts val="0"/>
              </a:spcBef>
              <a:spcAft>
                <a:spcPts val="0"/>
              </a:spcAft>
              <a:buClr>
                <a:srgbClr val="000000"/>
              </a:buClr>
              <a:buSzPts val="1100"/>
              <a:buFont typeface="Arial"/>
              <a:buNone/>
            </a:pPr>
            <a:endParaRPr sz="1200" dirty="0">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US" sz="1200" dirty="0">
                <a:solidFill>
                  <a:schemeClr val="dk1"/>
                </a:solidFill>
                <a:latin typeface="Calibri"/>
                <a:ea typeface="Calibri"/>
                <a:cs typeface="Calibri"/>
                <a:sym typeface="Calibri"/>
              </a:rPr>
              <a:t>Student Look-</a:t>
            </a:r>
            <a:r>
              <a:rPr lang="en-US" sz="1200" dirty="0" err="1">
                <a:solidFill>
                  <a:schemeClr val="dk1"/>
                </a:solidFill>
                <a:latin typeface="Calibri"/>
                <a:ea typeface="Calibri"/>
                <a:cs typeface="Calibri"/>
                <a:sym typeface="Calibri"/>
              </a:rPr>
              <a:t>fors</a:t>
            </a:r>
            <a:r>
              <a:rPr lang="en-US" sz="1200" dirty="0">
                <a:solidFill>
                  <a:schemeClr val="dk1"/>
                </a:solidFill>
                <a:latin typeface="Calibri"/>
                <a:ea typeface="Calibri"/>
                <a:cs typeface="Calibri"/>
                <a:sym typeface="Calibri"/>
              </a:rPr>
              <a:t>/Listen-</a:t>
            </a:r>
            <a:r>
              <a:rPr lang="en-US" sz="1200" dirty="0" err="1">
                <a:solidFill>
                  <a:schemeClr val="dk1"/>
                </a:solidFill>
                <a:latin typeface="Calibri"/>
                <a:ea typeface="Calibri"/>
                <a:cs typeface="Calibri"/>
                <a:sym typeface="Calibri"/>
              </a:rPr>
              <a:t>fors</a:t>
            </a:r>
            <a:r>
              <a:rPr lang="en-US" sz="1200" dirty="0">
                <a:solidFill>
                  <a:schemeClr val="dk1"/>
                </a:solidFill>
                <a:latin typeface="Calibri"/>
                <a:ea typeface="Calibri"/>
                <a:cs typeface="Calibri"/>
                <a:sym typeface="Calibri"/>
              </a:rPr>
              <a:t>: None</a:t>
            </a: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US" sz="1200" dirty="0">
                <a:solidFill>
                  <a:schemeClr val="dk1"/>
                </a:solidFill>
                <a:latin typeface="Calibri"/>
                <a:ea typeface="Calibri"/>
                <a:cs typeface="Calibri"/>
                <a:sym typeface="Calibri"/>
              </a:rPr>
              <a:t>Support for Any Students Who Need It: None</a:t>
            </a:r>
            <a:endParaRPr sz="1200" dirty="0">
              <a:solidFill>
                <a:schemeClr val="dk1"/>
              </a:solidFill>
              <a:latin typeface="Calibri"/>
              <a:ea typeface="Calibri"/>
              <a:cs typeface="Calibri"/>
              <a:sym typeface="Calibri"/>
            </a:endParaRPr>
          </a:p>
          <a:p>
            <a:pPr marL="457200" marR="0" lvl="0" indent="-228600" algn="l" rtl="0">
              <a:lnSpc>
                <a:spcPct val="100000"/>
              </a:lnSpc>
              <a:spcBef>
                <a:spcPts val="0"/>
              </a:spcBef>
              <a:spcAft>
                <a:spcPts val="0"/>
              </a:spcAft>
              <a:buClr>
                <a:srgbClr val="000000"/>
              </a:buClr>
              <a:buSzPts val="1100"/>
              <a:buFont typeface="Arial"/>
              <a:buNone/>
            </a:pPr>
            <a:endParaRPr sz="1200" dirty="0">
              <a:latin typeface="Calibri"/>
              <a:ea typeface="Calibri"/>
              <a:cs typeface="Calibri"/>
              <a:sym typeface="Calibri"/>
            </a:endParaRPr>
          </a:p>
        </p:txBody>
      </p:sp>
    </p:spTree>
    <p:extLst>
      <p:ext uri="{BB962C8B-B14F-4D97-AF65-F5344CB8AC3E}">
        <p14:creationId xmlns:p14="http://schemas.microsoft.com/office/powerpoint/2010/main" val="267525499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5"/>
        <p:cNvGrpSpPr/>
        <p:nvPr/>
      </p:nvGrpSpPr>
      <p:grpSpPr>
        <a:xfrm>
          <a:off x="0" y="0"/>
          <a:ext cx="0" cy="0"/>
          <a:chOff x="0" y="0"/>
          <a:chExt cx="0" cy="0"/>
        </a:xfrm>
      </p:grpSpPr>
      <p:sp>
        <p:nvSpPr>
          <p:cNvPr id="166" name="Shape 166"/>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67" name="Shape 167"/>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en-US" sz="1200" b="1" i="0" u="none" strike="noStrike" cap="none" dirty="0">
                <a:solidFill>
                  <a:schemeClr val="dk1"/>
                </a:solidFill>
                <a:latin typeface="Calibri"/>
                <a:ea typeface="Calibri"/>
                <a:cs typeface="Calibri"/>
                <a:sym typeface="Calibri"/>
              </a:rPr>
              <a:t>Suggested slide pacing: 1-3 minutes </a:t>
            </a: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US" sz="1200" b="1" i="0" u="none" strike="noStrike" cap="none" dirty="0">
                <a:solidFill>
                  <a:schemeClr val="dk1"/>
                </a:solidFill>
                <a:latin typeface="Calibri"/>
                <a:ea typeface="Calibri"/>
                <a:cs typeface="Calibri"/>
                <a:sym typeface="Calibri"/>
              </a:rPr>
              <a:t>Grouping: Whole Class</a:t>
            </a: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US" sz="1200" i="0" u="none" strike="noStrike" cap="none" dirty="0">
                <a:solidFill>
                  <a:schemeClr val="dk1"/>
                </a:solidFill>
                <a:latin typeface="Calibri"/>
                <a:ea typeface="Calibri"/>
                <a:cs typeface="Calibri"/>
                <a:sym typeface="Calibri"/>
              </a:rPr>
              <a:t>Teaching Notes: None</a:t>
            </a: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US" sz="1200" i="0" u="none" strike="noStrike" cap="none"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mj-lt"/>
              <a:buAutoNum type="arabicPeriod"/>
            </a:pPr>
            <a:r>
              <a:rPr lang="en-US" sz="1200" i="0" u="none" strike="noStrike" cap="none" dirty="0">
                <a:solidFill>
                  <a:schemeClr val="dk1"/>
                </a:solidFill>
                <a:latin typeface="Calibri"/>
                <a:ea typeface="Calibri"/>
                <a:cs typeface="Calibri"/>
                <a:sym typeface="Calibri"/>
              </a:rPr>
              <a:t>Read the slide aloud.</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mj-lt"/>
              <a:buAutoNum type="arabicPeriod"/>
            </a:pPr>
            <a:r>
              <a:rPr lang="en-US" sz="1200" i="0" u="none" strike="noStrike" cap="none" dirty="0">
                <a:solidFill>
                  <a:schemeClr val="dk1"/>
                </a:solidFill>
                <a:latin typeface="Calibri"/>
                <a:ea typeface="Calibri"/>
                <a:cs typeface="Calibri"/>
                <a:sym typeface="Calibri"/>
              </a:rPr>
              <a:t>Remind students that they have worked toward these learning targets in previous lessons; they will apply these skills today to answer specific selected response questions.</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mj-lt"/>
              <a:buAutoNum type="arabicPeriod"/>
            </a:pPr>
            <a:r>
              <a:rPr lang="en-US" sz="1200" i="0" u="none" strike="noStrike" cap="none" dirty="0">
                <a:solidFill>
                  <a:srgbClr val="000000"/>
                </a:solidFill>
                <a:latin typeface="Calibri"/>
                <a:ea typeface="Calibri"/>
                <a:cs typeface="Calibri"/>
                <a:sym typeface="Calibri"/>
              </a:rPr>
              <a:t>Point out that these learning targets are familiar, and that students should use today’s lesson as a final practice before a graded Mid-Unit Assessment (in Lesson 8), in which they will show what they have learned related to these targets. </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mj-lt"/>
              <a:buAutoNum type="arabicPeriod"/>
            </a:pPr>
            <a:r>
              <a:rPr lang="en-US" sz="1200" i="0" u="none" strike="noStrike" cap="none" dirty="0">
                <a:solidFill>
                  <a:srgbClr val="000000"/>
                </a:solidFill>
                <a:latin typeface="Calibri"/>
                <a:ea typeface="Calibri"/>
                <a:cs typeface="Calibri"/>
                <a:sym typeface="Calibri"/>
              </a:rPr>
              <a:t>Ask, </a:t>
            </a:r>
            <a:r>
              <a:rPr lang="en-US" sz="1200" i="1" u="none" strike="noStrike" cap="none" dirty="0">
                <a:solidFill>
                  <a:srgbClr val="000000"/>
                </a:solidFill>
                <a:latin typeface="Calibri"/>
                <a:ea typeface="Calibri"/>
                <a:cs typeface="Calibri"/>
                <a:sym typeface="Calibri"/>
              </a:rPr>
              <a:t>“What are the significant words and phrases in today’s learning targets?”</a:t>
            </a:r>
            <a:endParaRPr sz="1200" i="1" u="none" strike="noStrike" cap="none" dirty="0">
              <a:solidFill>
                <a:schemeClr val="dk1"/>
              </a:solidFill>
              <a:latin typeface="Calibri"/>
              <a:ea typeface="Calibri"/>
              <a:cs typeface="Calibri"/>
              <a:sym typeface="Calibri"/>
            </a:endParaRPr>
          </a:p>
          <a:p>
            <a:pPr marL="228600" marR="0" lvl="0" indent="-152400" algn="l" rtl="0">
              <a:lnSpc>
                <a:spcPct val="100000"/>
              </a:lnSpc>
              <a:spcBef>
                <a:spcPts val="0"/>
              </a:spcBef>
              <a:spcAft>
                <a:spcPts val="0"/>
              </a:spcAft>
              <a:buClr>
                <a:srgbClr val="000000"/>
              </a:buClr>
              <a:buSzPts val="11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US" sz="1200" i="0" u="none" strike="noStrike" cap="none" dirty="0">
                <a:solidFill>
                  <a:schemeClr val="dk1"/>
                </a:solidFill>
                <a:latin typeface="Calibri"/>
                <a:ea typeface="Calibri"/>
                <a:cs typeface="Calibri"/>
                <a:sym typeface="Calibri"/>
              </a:rPr>
              <a:t>Student Look-</a:t>
            </a:r>
            <a:r>
              <a:rPr lang="en-US" sz="1200" i="0" u="none" strike="noStrike" cap="none" dirty="0" err="1">
                <a:solidFill>
                  <a:schemeClr val="dk1"/>
                </a:solidFill>
                <a:latin typeface="Calibri"/>
                <a:ea typeface="Calibri"/>
                <a:cs typeface="Calibri"/>
                <a:sym typeface="Calibri"/>
              </a:rPr>
              <a:t>fors</a:t>
            </a:r>
            <a:r>
              <a:rPr lang="en-US" sz="1200" i="0" u="none" strike="noStrike" cap="none" dirty="0">
                <a:solidFill>
                  <a:schemeClr val="dk1"/>
                </a:solidFill>
                <a:latin typeface="Calibri"/>
                <a:ea typeface="Calibri"/>
                <a:cs typeface="Calibri"/>
                <a:sym typeface="Calibri"/>
              </a:rPr>
              <a:t>/Listen-</a:t>
            </a:r>
            <a:r>
              <a:rPr lang="en-US" sz="1200" i="0" u="none" strike="noStrike" cap="none" dirty="0" err="1">
                <a:solidFill>
                  <a:schemeClr val="dk1"/>
                </a:solidFill>
                <a:latin typeface="Calibri"/>
                <a:ea typeface="Calibri"/>
                <a:cs typeface="Calibri"/>
                <a:sym typeface="Calibri"/>
              </a:rPr>
              <a:t>fors</a:t>
            </a:r>
            <a:r>
              <a:rPr lang="en-US" sz="1200" i="0" u="none" strike="noStrike" cap="none" dirty="0">
                <a:solidFill>
                  <a:schemeClr val="dk1"/>
                </a:solidFill>
                <a:latin typeface="Calibri"/>
                <a:ea typeface="Calibri"/>
                <a:cs typeface="Calibri"/>
                <a:sym typeface="Calibri"/>
              </a:rPr>
              <a:t>:</a:t>
            </a:r>
            <a:endParaRPr sz="120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US" sz="1200" dirty="0">
                <a:solidFill>
                  <a:schemeClr val="dk1"/>
                </a:solidFill>
                <a:latin typeface="Calibri"/>
                <a:ea typeface="Calibri"/>
                <a:cs typeface="Calibri"/>
                <a:sym typeface="Calibri"/>
              </a:rPr>
              <a:t>C</a:t>
            </a:r>
            <a:r>
              <a:rPr lang="en-US" sz="1200" i="0" u="none" strike="noStrike" cap="none" dirty="0">
                <a:solidFill>
                  <a:schemeClr val="dk1"/>
                </a:solidFill>
                <a:latin typeface="Calibri"/>
                <a:ea typeface="Calibri"/>
                <a:cs typeface="Calibri"/>
                <a:sym typeface="Calibri"/>
              </a:rPr>
              <a:t>ite, text-based evidence, support analysis, character, analyze, develops, contrasts, points of view</a:t>
            </a: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US" sz="1200" i="0" u="none" strike="noStrike" cap="none" dirty="0">
                <a:solidFill>
                  <a:schemeClr val="dk1"/>
                </a:solidFill>
                <a:latin typeface="Calibri"/>
                <a:ea typeface="Calibri"/>
                <a:cs typeface="Calibri"/>
                <a:sym typeface="Calibri"/>
              </a:rPr>
              <a:t>Support for Any Students Who Need It:</a:t>
            </a:r>
            <a:r>
              <a:rPr lang="en-US" sz="1200" dirty="0">
                <a:solidFill>
                  <a:schemeClr val="dk1"/>
                </a:solidFill>
                <a:latin typeface="Calibri"/>
                <a:ea typeface="Calibri"/>
                <a:cs typeface="Calibri"/>
                <a:sym typeface="Calibri"/>
              </a:rPr>
              <a:t> </a:t>
            </a:r>
            <a:r>
              <a:rPr lang="en-US" sz="1200" i="0" u="none" strike="noStrike" cap="none" dirty="0">
                <a:solidFill>
                  <a:schemeClr val="dk1"/>
                </a:solidFill>
                <a:latin typeface="Calibri"/>
                <a:ea typeface="Calibri"/>
                <a:cs typeface="Calibri"/>
                <a:sym typeface="Calibri"/>
              </a:rPr>
              <a:t>None</a:t>
            </a:r>
            <a:endParaRPr sz="1200" i="0" u="none" strike="noStrike" cap="none" dirty="0">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182803778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2"/>
        <p:cNvGrpSpPr/>
        <p:nvPr/>
      </p:nvGrpSpPr>
      <p:grpSpPr>
        <a:xfrm>
          <a:off x="0" y="0"/>
          <a:ext cx="0" cy="0"/>
          <a:chOff x="0" y="0"/>
          <a:chExt cx="0" cy="0"/>
        </a:xfrm>
      </p:grpSpPr>
      <p:sp>
        <p:nvSpPr>
          <p:cNvPr id="173" name="Shape 173"/>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74" name="Shape 174"/>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en-US" sz="1200" b="1" i="0" u="none" strike="noStrike" cap="none" dirty="0">
                <a:solidFill>
                  <a:schemeClr val="dk1"/>
                </a:solidFill>
                <a:latin typeface="Calibri"/>
                <a:ea typeface="Calibri"/>
                <a:cs typeface="Calibri"/>
                <a:sym typeface="Calibri"/>
              </a:rPr>
              <a:t>Suggested slide pacing: 3-6 minutes </a:t>
            </a: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US" sz="1200" dirty="0">
                <a:solidFill>
                  <a:schemeClr val="dk1"/>
                </a:solidFill>
                <a:latin typeface="Calibri"/>
                <a:ea typeface="Calibri"/>
                <a:cs typeface="Calibri"/>
                <a:sym typeface="Calibri"/>
              </a:rPr>
              <a:t>T</a:t>
            </a:r>
            <a:r>
              <a:rPr lang="en-US" sz="1200" i="0" u="none" strike="noStrike" cap="none" dirty="0">
                <a:solidFill>
                  <a:schemeClr val="dk1"/>
                </a:solidFill>
                <a:latin typeface="Calibri"/>
                <a:ea typeface="Calibri"/>
                <a:cs typeface="Calibri"/>
                <a:sym typeface="Calibri"/>
              </a:rPr>
              <a:t>eaching Notes: </a:t>
            </a:r>
            <a:endParaRPr sz="120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US" sz="1200" i="0" u="none" strike="noStrike" cap="none" dirty="0">
                <a:solidFill>
                  <a:srgbClr val="000000"/>
                </a:solidFill>
                <a:latin typeface="Calibri"/>
                <a:ea typeface="Calibri"/>
                <a:cs typeface="Calibri"/>
                <a:sym typeface="Calibri"/>
              </a:rPr>
              <a:t>If students are confused about the numbers in parentheses, inform them that they refer to the page numbers in </a:t>
            </a:r>
            <a:r>
              <a:rPr lang="en-US" sz="1200" i="1" u="none" strike="noStrike" cap="none" dirty="0">
                <a:solidFill>
                  <a:srgbClr val="000000"/>
                </a:solidFill>
                <a:latin typeface="Calibri"/>
                <a:ea typeface="Calibri"/>
                <a:cs typeface="Calibri"/>
                <a:sym typeface="Calibri"/>
              </a:rPr>
              <a:t>A Long Walk to Water</a:t>
            </a:r>
            <a:r>
              <a:rPr lang="en-US" sz="1200" i="0" u="none" strike="noStrike" cap="none" dirty="0">
                <a:solidFill>
                  <a:srgbClr val="000000"/>
                </a:solidFill>
                <a:latin typeface="Calibri"/>
                <a:ea typeface="Calibri"/>
                <a:cs typeface="Calibri"/>
                <a:sym typeface="Calibri"/>
              </a:rPr>
              <a:t> where they are used in context.</a:t>
            </a: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US" sz="1200" i="0" u="none" strike="noStrike" cap="none" dirty="0">
                <a:solidFill>
                  <a:schemeClr val="dk1"/>
                </a:solidFill>
                <a:latin typeface="Calibri"/>
                <a:ea typeface="Calibri"/>
                <a:cs typeface="Calibri"/>
                <a:sym typeface="Calibri"/>
              </a:rPr>
              <a:t>Teacher Actions:</a:t>
            </a:r>
            <a:endParaRPr sz="120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US" sz="1200" dirty="0">
                <a:latin typeface="Calibri"/>
                <a:ea typeface="Calibri"/>
                <a:cs typeface="Calibri"/>
                <a:sym typeface="Calibri"/>
              </a:rPr>
              <a:t>Read the slide aloud.</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US" sz="1200" i="0" u="none" strike="noStrike" cap="none" dirty="0">
                <a:solidFill>
                  <a:srgbClr val="000000"/>
                </a:solidFill>
                <a:latin typeface="Calibri"/>
                <a:ea typeface="Calibri"/>
                <a:cs typeface="Calibri"/>
                <a:sym typeface="Calibri"/>
              </a:rPr>
              <a:t>Remind students that for homework you also asked them to pay close attention to important words in the text. Ask volunteers to share out some of the words they noticed: either words that they did not know or words that seemed particularly important related to the guiding question. </a:t>
            </a:r>
            <a:endParaRPr sz="1200" dirty="0">
              <a:latin typeface="Calibri"/>
              <a:ea typeface="Calibri"/>
              <a:cs typeface="Calibri"/>
              <a:sym typeface="Calibri"/>
            </a:endParaRPr>
          </a:p>
          <a:p>
            <a:pPr marL="457200" marR="0" lvl="0" indent="-228600" algn="l" rtl="0">
              <a:lnSpc>
                <a:spcPct val="100000"/>
              </a:lnSpc>
              <a:spcBef>
                <a:spcPts val="0"/>
              </a:spcBef>
              <a:spcAft>
                <a:spcPts val="0"/>
              </a:spcAft>
              <a:buClr>
                <a:schemeClr val="dk1"/>
              </a:buClr>
              <a:buSzPts val="1200"/>
              <a:buFont typeface="Calibri"/>
              <a:buNone/>
            </a:pPr>
            <a:endParaRPr sz="120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US" sz="1200" i="0" u="none" strike="noStrike" cap="none" dirty="0">
                <a:solidFill>
                  <a:schemeClr val="dk1"/>
                </a:solidFill>
                <a:latin typeface="Calibri"/>
                <a:ea typeface="Calibri"/>
                <a:cs typeface="Calibri"/>
                <a:sym typeface="Calibri"/>
              </a:rPr>
              <a:t>Student Look-</a:t>
            </a:r>
            <a:r>
              <a:rPr lang="en-US" sz="1200" i="0" u="none" strike="noStrike" cap="none" dirty="0" err="1">
                <a:solidFill>
                  <a:schemeClr val="dk1"/>
                </a:solidFill>
                <a:latin typeface="Calibri"/>
                <a:ea typeface="Calibri"/>
                <a:cs typeface="Calibri"/>
                <a:sym typeface="Calibri"/>
              </a:rPr>
              <a:t>fors</a:t>
            </a:r>
            <a:r>
              <a:rPr lang="en-US" sz="1200" i="0" u="none" strike="noStrike" cap="none" dirty="0">
                <a:solidFill>
                  <a:schemeClr val="dk1"/>
                </a:solidFill>
                <a:latin typeface="Calibri"/>
                <a:ea typeface="Calibri"/>
                <a:cs typeface="Calibri"/>
                <a:sym typeface="Calibri"/>
              </a:rPr>
              <a:t>/Listen-</a:t>
            </a:r>
            <a:r>
              <a:rPr lang="en-US" sz="1200" i="0" u="none" strike="noStrike" cap="none" dirty="0" err="1">
                <a:solidFill>
                  <a:schemeClr val="dk1"/>
                </a:solidFill>
                <a:latin typeface="Calibri"/>
                <a:ea typeface="Calibri"/>
                <a:cs typeface="Calibri"/>
                <a:sym typeface="Calibri"/>
              </a:rPr>
              <a:t>fors</a:t>
            </a:r>
            <a:r>
              <a:rPr lang="en-US" sz="1200" i="0" u="none" strike="noStrike" cap="none" dirty="0">
                <a:solidFill>
                  <a:schemeClr val="dk1"/>
                </a:solidFill>
                <a:latin typeface="Calibri"/>
                <a:ea typeface="Calibri"/>
                <a:cs typeface="Calibri"/>
                <a:sym typeface="Calibri"/>
              </a:rPr>
              <a:t>: None</a:t>
            </a: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US" sz="1200" i="0" u="none" strike="noStrike" cap="none" dirty="0">
                <a:solidFill>
                  <a:schemeClr val="dk1"/>
                </a:solidFill>
                <a:latin typeface="Calibri"/>
                <a:ea typeface="Calibri"/>
                <a:cs typeface="Calibri"/>
                <a:sym typeface="Calibri"/>
              </a:rPr>
              <a:t>Support for Any Students Who Need It:</a:t>
            </a:r>
            <a:endParaRPr sz="120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US" sz="1200" i="0" u="none" strike="noStrike" cap="none" dirty="0">
                <a:solidFill>
                  <a:srgbClr val="000000"/>
                </a:solidFill>
                <a:latin typeface="Calibri"/>
                <a:ea typeface="Calibri"/>
                <a:cs typeface="Calibri"/>
                <a:sym typeface="Calibri"/>
              </a:rPr>
              <a:t>Chart the words students share. Circle the key vocabulary terms if students mentioned them; if not, add them. </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US" sz="1200" i="0" u="none" strike="noStrike" cap="none" dirty="0">
                <a:solidFill>
                  <a:srgbClr val="000000"/>
                </a:solidFill>
                <a:latin typeface="Calibri"/>
                <a:ea typeface="Calibri"/>
                <a:cs typeface="Calibri"/>
                <a:sym typeface="Calibri"/>
              </a:rPr>
              <a:t>To further support ELL vocabulary acquisition, consider providing translations of key academic or content vocabulary into students’ home language. Resources such as Google Translate and bilingual translation dictionaries can assist with one-word translation.</a:t>
            </a:r>
            <a:endParaRPr sz="1200" dirty="0">
              <a:latin typeface="Calibri"/>
              <a:ea typeface="Calibri"/>
              <a:cs typeface="Calibri"/>
              <a:sym typeface="Calibri"/>
            </a:endParaRPr>
          </a:p>
          <a:p>
            <a:pPr marL="457200" marR="0" lvl="0" indent="-228600" algn="l" rtl="0">
              <a:lnSpc>
                <a:spcPct val="100000"/>
              </a:lnSpc>
              <a:spcBef>
                <a:spcPts val="0"/>
              </a:spcBef>
              <a:spcAft>
                <a:spcPts val="0"/>
              </a:spcAft>
              <a:buClr>
                <a:schemeClr val="dk1"/>
              </a:buClr>
              <a:buSzPts val="1200"/>
              <a:buFont typeface="Calibri"/>
              <a:buNone/>
            </a:pPr>
            <a:endParaRPr sz="1200" i="0" u="none" strike="noStrike" cap="none" dirty="0">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244808765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9"/>
        <p:cNvGrpSpPr/>
        <p:nvPr/>
      </p:nvGrpSpPr>
      <p:grpSpPr>
        <a:xfrm>
          <a:off x="0" y="0"/>
          <a:ext cx="0" cy="0"/>
          <a:chOff x="0" y="0"/>
          <a:chExt cx="0" cy="0"/>
        </a:xfrm>
      </p:grpSpPr>
      <p:sp>
        <p:nvSpPr>
          <p:cNvPr id="180" name="Shape 180"/>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81" name="Shape 181"/>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en-US" sz="1200" b="1" i="0" u="none" strike="noStrike" cap="none" dirty="0">
                <a:solidFill>
                  <a:schemeClr val="dk1"/>
                </a:solidFill>
                <a:latin typeface="Calibri"/>
                <a:ea typeface="Calibri"/>
                <a:cs typeface="Calibri"/>
                <a:sym typeface="Calibri"/>
              </a:rPr>
              <a:t>Suggested slide pacing: 10-15 minutes </a:t>
            </a: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US" sz="1200" b="1" i="0" u="none" strike="noStrike" cap="none" dirty="0">
                <a:solidFill>
                  <a:schemeClr val="dk1"/>
                </a:solidFill>
                <a:latin typeface="Calibri"/>
                <a:ea typeface="Calibri"/>
                <a:cs typeface="Calibri"/>
                <a:sym typeface="Calibri"/>
              </a:rPr>
              <a:t>Grouping: Pairs</a:t>
            </a: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US" sz="1200" i="0" u="none" strike="noStrike" cap="none" dirty="0">
                <a:solidFill>
                  <a:schemeClr val="dk1"/>
                </a:solidFill>
                <a:latin typeface="Calibri"/>
                <a:ea typeface="Calibri"/>
                <a:cs typeface="Calibri"/>
                <a:sym typeface="Calibri"/>
              </a:rPr>
              <a:t>Teaching Notes: </a:t>
            </a:r>
            <a:endParaRPr sz="120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US" sz="1200" dirty="0">
                <a:solidFill>
                  <a:schemeClr val="dk1"/>
                </a:solidFill>
                <a:latin typeface="Calibri"/>
                <a:ea typeface="Calibri"/>
                <a:cs typeface="Calibri"/>
                <a:sym typeface="Calibri"/>
              </a:rPr>
              <a:t>The purpose of this activity is to help students gel their understanding of the text. It also helps build collaborative behaviors.</a:t>
            </a:r>
            <a:endParaRPr sz="1200" dirty="0">
              <a:solidFill>
                <a:schemeClr val="dk1"/>
              </a:solidFill>
              <a:latin typeface="Calibri"/>
              <a:ea typeface="Calibri"/>
              <a:cs typeface="Calibri"/>
              <a:sym typeface="Calibri"/>
            </a:endParaRPr>
          </a:p>
          <a:p>
            <a:pPr marL="457200" marR="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US" sz="1200" i="0" u="none" strike="noStrike" cap="none" dirty="0">
                <a:solidFill>
                  <a:schemeClr val="dk1"/>
                </a:solidFill>
                <a:latin typeface="Calibri"/>
                <a:ea typeface="Calibri"/>
                <a:cs typeface="Calibri"/>
                <a:sym typeface="Calibri"/>
              </a:rPr>
              <a:t>Teacher Actions:</a:t>
            </a:r>
            <a:endParaRPr sz="120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US" sz="1200" i="0" u="none" strike="noStrike" cap="none" dirty="0">
                <a:solidFill>
                  <a:srgbClr val="000000"/>
                </a:solidFill>
                <a:latin typeface="Calibri"/>
                <a:ea typeface="Calibri"/>
                <a:cs typeface="Calibri"/>
                <a:sym typeface="Calibri"/>
              </a:rPr>
              <a:t>Ask students to turn to their B partner to read to each other what each of them wrote in Columns 2 and 4. Tell them to listen carefully to what their partner shares, because you will be calling on them to share their partner’s thoughts with the class using the Think-Pair-Share protocol.</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US" sz="1200" i="0" u="none" strike="noStrike" cap="none" dirty="0">
                <a:solidFill>
                  <a:srgbClr val="000000"/>
                </a:solidFill>
                <a:latin typeface="Calibri"/>
                <a:ea typeface="Calibri"/>
                <a:cs typeface="Calibri"/>
                <a:sym typeface="Calibri"/>
              </a:rPr>
              <a:t>Cold call three students to share what their partner wrote for Columns 2 and 4, then prompt all students to add to Columns 3 and 5 any new ideas about what Chapter 4 was about. </a:t>
            </a:r>
            <a:br>
              <a:rPr lang="en-US" sz="1200" i="0" u="none" strike="noStrike" cap="none" dirty="0">
                <a:solidFill>
                  <a:srgbClr val="000000"/>
                </a:solidFill>
                <a:latin typeface="Calibri"/>
                <a:ea typeface="Calibri"/>
                <a:cs typeface="Calibri"/>
                <a:sym typeface="Calibri"/>
              </a:rPr>
            </a:b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US" sz="1200" i="0" u="none" strike="noStrike" cap="none" dirty="0">
                <a:solidFill>
                  <a:schemeClr val="dk1"/>
                </a:solidFill>
                <a:latin typeface="Calibri"/>
                <a:ea typeface="Calibri"/>
                <a:cs typeface="Calibri"/>
                <a:sym typeface="Calibri"/>
              </a:rPr>
              <a:t>Student Look-</a:t>
            </a:r>
            <a:r>
              <a:rPr lang="en-US" sz="1200" i="0" u="none" strike="noStrike" cap="none" dirty="0" err="1">
                <a:solidFill>
                  <a:schemeClr val="dk1"/>
                </a:solidFill>
                <a:latin typeface="Calibri"/>
                <a:ea typeface="Calibri"/>
                <a:cs typeface="Calibri"/>
                <a:sym typeface="Calibri"/>
              </a:rPr>
              <a:t>fors</a:t>
            </a:r>
            <a:r>
              <a:rPr lang="en-US" sz="1200" i="0" u="none" strike="noStrike" cap="none" dirty="0">
                <a:solidFill>
                  <a:schemeClr val="dk1"/>
                </a:solidFill>
                <a:latin typeface="Calibri"/>
                <a:ea typeface="Calibri"/>
                <a:cs typeface="Calibri"/>
                <a:sym typeface="Calibri"/>
              </a:rPr>
              <a:t>/Listen-</a:t>
            </a:r>
            <a:r>
              <a:rPr lang="en-US" sz="1200" i="0" u="none" strike="noStrike" cap="none" dirty="0" err="1">
                <a:solidFill>
                  <a:schemeClr val="dk1"/>
                </a:solidFill>
                <a:latin typeface="Calibri"/>
                <a:ea typeface="Calibri"/>
                <a:cs typeface="Calibri"/>
                <a:sym typeface="Calibri"/>
              </a:rPr>
              <a:t>fors</a:t>
            </a:r>
            <a:r>
              <a:rPr lang="en-US" sz="1200" i="0" u="none" strike="noStrike" cap="none" dirty="0">
                <a:solidFill>
                  <a:schemeClr val="dk1"/>
                </a:solidFill>
                <a:latin typeface="Calibri"/>
                <a:ea typeface="Calibri"/>
                <a:cs typeface="Calibri"/>
                <a:sym typeface="Calibri"/>
              </a:rPr>
              <a:t>:</a:t>
            </a:r>
            <a:endParaRPr sz="120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US" sz="1200" i="0" u="none" strike="noStrike" cap="none" dirty="0">
                <a:solidFill>
                  <a:srgbClr val="000000"/>
                </a:solidFill>
                <a:latin typeface="Calibri"/>
                <a:ea typeface="Calibri"/>
                <a:cs typeface="Calibri"/>
                <a:sym typeface="Calibri"/>
              </a:rPr>
              <a:t>Nya returned home, was given food, and was told by her mother that she needed to take her five-year-old sister on her second daily walk to the pond. (Probe: based on the sentence, what do you think </a:t>
            </a:r>
            <a:r>
              <a:rPr lang="en-US" sz="1200" i="1" u="none" strike="noStrike" cap="none" dirty="0">
                <a:solidFill>
                  <a:srgbClr val="000000"/>
                </a:solidFill>
                <a:latin typeface="Calibri"/>
                <a:ea typeface="Calibri"/>
                <a:cs typeface="Calibri"/>
                <a:sym typeface="Calibri"/>
              </a:rPr>
              <a:t>sorghum</a:t>
            </a:r>
            <a:r>
              <a:rPr lang="en-US" sz="1200" i="0" u="none" strike="noStrike" cap="none" dirty="0">
                <a:solidFill>
                  <a:srgbClr val="000000"/>
                </a:solidFill>
                <a:latin typeface="Calibri"/>
                <a:ea typeface="Calibri"/>
                <a:cs typeface="Calibri"/>
                <a:sym typeface="Calibri"/>
              </a:rPr>
              <a:t> is? Clarify quickly: it is a grain.)</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US" sz="1200" i="0" u="none" strike="noStrike" cap="none" dirty="0" err="1">
                <a:solidFill>
                  <a:srgbClr val="000000"/>
                </a:solidFill>
                <a:latin typeface="Calibri"/>
                <a:ea typeface="Calibri"/>
                <a:cs typeface="Calibri"/>
                <a:sym typeface="Calibri"/>
              </a:rPr>
              <a:t>Salva</a:t>
            </a:r>
            <a:r>
              <a:rPr lang="en-US" sz="1200" i="0" u="none" strike="noStrike" cap="none" dirty="0">
                <a:solidFill>
                  <a:srgbClr val="000000"/>
                </a:solidFill>
                <a:latin typeface="Calibri"/>
                <a:ea typeface="Calibri"/>
                <a:cs typeface="Calibri"/>
                <a:sym typeface="Calibri"/>
              </a:rPr>
              <a:t> joined the group of walkers who were from the Dinka tribe and continued walking. </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US" sz="1200" i="0" u="none" strike="noStrike" cap="none" dirty="0">
                <a:solidFill>
                  <a:srgbClr val="000000"/>
                </a:solidFill>
                <a:latin typeface="Calibri"/>
                <a:ea typeface="Calibri"/>
                <a:cs typeface="Calibri"/>
                <a:sym typeface="Calibri"/>
              </a:rPr>
              <a:t>One member of the group, named </a:t>
            </a:r>
            <a:r>
              <a:rPr lang="en-US" sz="1200" i="0" u="none" strike="noStrike" cap="none" dirty="0" err="1">
                <a:solidFill>
                  <a:srgbClr val="000000"/>
                </a:solidFill>
                <a:latin typeface="Calibri"/>
                <a:ea typeface="Calibri"/>
                <a:cs typeface="Calibri"/>
                <a:sym typeface="Calibri"/>
              </a:rPr>
              <a:t>Buksa</a:t>
            </a:r>
            <a:r>
              <a:rPr lang="en-US" sz="1200" i="0" u="none" strike="noStrike" cap="none" dirty="0">
                <a:solidFill>
                  <a:srgbClr val="000000"/>
                </a:solidFill>
                <a:latin typeface="Calibri"/>
                <a:ea typeface="Calibri"/>
                <a:cs typeface="Calibri"/>
                <a:sym typeface="Calibri"/>
              </a:rPr>
              <a:t>, heard something; </a:t>
            </a:r>
            <a:r>
              <a:rPr lang="en-US" sz="1200" i="0" u="none" strike="noStrike" cap="none" dirty="0" err="1">
                <a:solidFill>
                  <a:srgbClr val="000000"/>
                </a:solidFill>
                <a:latin typeface="Calibri"/>
                <a:ea typeface="Calibri"/>
                <a:cs typeface="Calibri"/>
                <a:sym typeface="Calibri"/>
              </a:rPr>
              <a:t>Salva</a:t>
            </a:r>
            <a:r>
              <a:rPr lang="en-US" sz="1200" i="0" u="none" strike="noStrike" cap="none" dirty="0">
                <a:solidFill>
                  <a:srgbClr val="000000"/>
                </a:solidFill>
                <a:latin typeface="Calibri"/>
                <a:ea typeface="Calibri"/>
                <a:cs typeface="Calibri"/>
                <a:sym typeface="Calibri"/>
              </a:rPr>
              <a:t> followed him, and they found a beehive.</a:t>
            </a: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US" sz="1200" i="0" u="none" strike="noStrike" cap="none" dirty="0">
                <a:solidFill>
                  <a:schemeClr val="dk1"/>
                </a:solidFill>
                <a:latin typeface="Calibri"/>
                <a:ea typeface="Calibri"/>
                <a:cs typeface="Calibri"/>
                <a:sym typeface="Calibri"/>
              </a:rPr>
              <a:t>Support for Any Students Who Need It:</a:t>
            </a:r>
            <a:endParaRPr sz="120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US" sz="1200" i="0" u="none" strike="noStrike" cap="none" dirty="0">
                <a:solidFill>
                  <a:srgbClr val="000000"/>
                </a:solidFill>
                <a:latin typeface="Calibri"/>
                <a:ea typeface="Calibri"/>
                <a:cs typeface="Calibri"/>
                <a:sym typeface="Calibri"/>
              </a:rPr>
              <a:t>To provide further visual support, consider projecting a copy of the Gathering Evidence graphic organizers from Lesson 4. This can act as a visual aid for sharing directions in this portion of the lesson.</a:t>
            </a:r>
            <a:endParaRPr sz="1200" dirty="0">
              <a:latin typeface="Calibri"/>
              <a:ea typeface="Calibri"/>
              <a:cs typeface="Calibri"/>
              <a:sym typeface="Calibri"/>
            </a:endParaRPr>
          </a:p>
          <a:p>
            <a:pPr marL="457200" marR="0" lvl="0" indent="-228600" algn="l" rtl="0">
              <a:lnSpc>
                <a:spcPct val="100000"/>
              </a:lnSpc>
              <a:spcBef>
                <a:spcPts val="0"/>
              </a:spcBef>
              <a:spcAft>
                <a:spcPts val="0"/>
              </a:spcAft>
              <a:buClr>
                <a:schemeClr val="dk1"/>
              </a:buClr>
              <a:buSzPts val="1200"/>
              <a:buFont typeface="Calibri"/>
              <a:buNone/>
            </a:pPr>
            <a:endParaRPr sz="1200" i="0" u="none" strike="noStrike" cap="none" dirty="0">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369649459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9"/>
        <p:cNvGrpSpPr/>
        <p:nvPr/>
      </p:nvGrpSpPr>
      <p:grpSpPr>
        <a:xfrm>
          <a:off x="0" y="0"/>
          <a:ext cx="0" cy="0"/>
          <a:chOff x="0" y="0"/>
          <a:chExt cx="0" cy="0"/>
        </a:xfrm>
      </p:grpSpPr>
      <p:sp>
        <p:nvSpPr>
          <p:cNvPr id="10" name="Shape 10"/>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marR="0" lvl="0" algn="l" rtl="0">
              <a:lnSpc>
                <a:spcPct val="100000"/>
              </a:lnSpc>
              <a:spcBef>
                <a:spcPts val="0"/>
              </a:spcBef>
              <a:spcAft>
                <a:spcPts val="0"/>
              </a:spcAft>
              <a:buClr>
                <a:schemeClr val="dk1"/>
              </a:buClr>
              <a:buSzPts val="3400"/>
              <a:buFont typeface="Century Gothic"/>
              <a:buNone/>
              <a:defRPr sz="3400" b="0" i="0" u="none" strike="noStrike" cap="none">
                <a:solidFill>
                  <a:schemeClr val="dk1"/>
                </a:solidFill>
                <a:latin typeface="Century Gothic"/>
                <a:ea typeface="Century Gothic"/>
                <a:cs typeface="Century Gothic"/>
                <a:sym typeface="Century Gothic"/>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endParaRPr/>
          </a:p>
        </p:txBody>
      </p:sp>
      <p:sp>
        <p:nvSpPr>
          <p:cNvPr id="11" name="Shape 1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lstStyle>
            <a:lvl1pPr marL="457200" marR="0" lvl="0" indent="-342900" algn="l" rtl="0">
              <a:lnSpc>
                <a:spcPct val="100000"/>
              </a:lnSpc>
              <a:spcBef>
                <a:spcPts val="0"/>
              </a:spcBef>
              <a:spcAft>
                <a:spcPts val="0"/>
              </a:spcAft>
              <a:buClr>
                <a:srgbClr val="000000"/>
              </a:buClr>
              <a:buSzPts val="1800"/>
              <a:buFont typeface="Century Gothic"/>
              <a:buChar char="●"/>
              <a:defRPr sz="1800" b="0" i="0" u="none" strike="noStrike" cap="none">
                <a:solidFill>
                  <a:srgbClr val="000000"/>
                </a:solidFill>
                <a:latin typeface="Century Gothic"/>
                <a:ea typeface="Century Gothic"/>
                <a:cs typeface="Century Gothic"/>
                <a:sym typeface="Century Gothic"/>
              </a:defRPr>
            </a:lvl1pPr>
            <a:lvl2pPr marL="914400" marR="0" lvl="1"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2pPr>
            <a:lvl3pPr marL="1371600" marR="0" lvl="2"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3pPr>
            <a:lvl4pPr marL="1828800" marR="0" lvl="3"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4pPr>
            <a:lvl5pPr marL="2286000" marR="0" lvl="4"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5pPr>
            <a:lvl6pPr marL="2743200" marR="0" lvl="5"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6pPr>
            <a:lvl7pPr marL="3200400" marR="0" lvl="6"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7pPr>
            <a:lvl8pPr marL="3657600" marR="0" lvl="7"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8pPr>
            <a:lvl9pPr marL="4114800" marR="0" lvl="8"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9pPr>
          </a:lstStyle>
          <a:p>
            <a:endParaRPr/>
          </a:p>
        </p:txBody>
      </p:sp>
      <p:sp>
        <p:nvSpPr>
          <p:cNvPr id="12" name="Shape 12"/>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4"/>
        <p:cNvGrpSpPr/>
        <p:nvPr/>
      </p:nvGrpSpPr>
      <p:grpSpPr>
        <a:xfrm>
          <a:off x="0" y="0"/>
          <a:ext cx="0" cy="0"/>
          <a:chOff x="0" y="0"/>
          <a:chExt cx="0" cy="0"/>
        </a:xfrm>
      </p:grpSpPr>
      <p:sp>
        <p:nvSpPr>
          <p:cNvPr id="45" name="Shape 45"/>
          <p:cNvSpPr txBox="1">
            <a:spLocks noGrp="1"/>
          </p:cNvSpPr>
          <p:nvPr>
            <p:ph type="title" hasCustomPrompt="1"/>
          </p:nvPr>
        </p:nvSpPr>
        <p:spPr>
          <a:xfrm>
            <a:off x="311700" y="1106125"/>
            <a:ext cx="8520600" cy="1963500"/>
          </a:xfrm>
          <a:prstGeom prst="rect">
            <a:avLst/>
          </a:prstGeom>
          <a:noFill/>
          <a:ln>
            <a:noFill/>
          </a:ln>
        </p:spPr>
        <p:txBody>
          <a:bodyPr spcFirstLastPara="1" wrap="square" lIns="91425" tIns="91425" rIns="91425" bIns="91425" anchor="b" anchorCtr="0"/>
          <a:lstStyle>
            <a:lvl1pPr marR="0" lvl="0" algn="ctr" rtl="0">
              <a:lnSpc>
                <a:spcPct val="100000"/>
              </a:lnSpc>
              <a:spcBef>
                <a:spcPts val="0"/>
              </a:spcBef>
              <a:spcAft>
                <a:spcPts val="0"/>
              </a:spcAft>
              <a:buClr>
                <a:schemeClr val="dk1"/>
              </a:buClr>
              <a:buSzPts val="12000"/>
              <a:buFont typeface="Century Gothic"/>
              <a:buNone/>
              <a:defRPr sz="12000" b="0" i="0" u="none" strike="noStrike" cap="none">
                <a:solidFill>
                  <a:schemeClr val="dk1"/>
                </a:solidFill>
                <a:latin typeface="Century Gothic"/>
                <a:ea typeface="Century Gothic"/>
                <a:cs typeface="Century Gothic"/>
                <a:sym typeface="Century Gothic"/>
              </a:defRPr>
            </a:lvl1pPr>
            <a:lvl2pPr marR="0" lvl="1" algn="ctr" rtl="0">
              <a:lnSpc>
                <a:spcPct val="100000"/>
              </a:lnSpc>
              <a:spcBef>
                <a:spcPts val="0"/>
              </a:spcBef>
              <a:spcAft>
                <a:spcPts val="0"/>
              </a:spcAft>
              <a:buClr>
                <a:schemeClr val="dk1"/>
              </a:buClr>
              <a:buSzPts val="12000"/>
              <a:buFont typeface="Arial"/>
              <a:buNone/>
              <a:defRPr sz="12000" b="0" i="0" u="none" strike="noStrike" cap="none">
                <a:solidFill>
                  <a:schemeClr val="dk1"/>
                </a:solidFill>
                <a:latin typeface="Arial"/>
                <a:ea typeface="Arial"/>
                <a:cs typeface="Arial"/>
                <a:sym typeface="Arial"/>
              </a:defRPr>
            </a:lvl2pPr>
            <a:lvl3pPr marR="0" lvl="2" algn="ctr" rtl="0">
              <a:lnSpc>
                <a:spcPct val="100000"/>
              </a:lnSpc>
              <a:spcBef>
                <a:spcPts val="0"/>
              </a:spcBef>
              <a:spcAft>
                <a:spcPts val="0"/>
              </a:spcAft>
              <a:buClr>
                <a:schemeClr val="dk1"/>
              </a:buClr>
              <a:buSzPts val="12000"/>
              <a:buFont typeface="Arial"/>
              <a:buNone/>
              <a:defRPr sz="12000" b="0" i="0" u="none" strike="noStrike" cap="none">
                <a:solidFill>
                  <a:schemeClr val="dk1"/>
                </a:solidFill>
                <a:latin typeface="Arial"/>
                <a:ea typeface="Arial"/>
                <a:cs typeface="Arial"/>
                <a:sym typeface="Arial"/>
              </a:defRPr>
            </a:lvl3pPr>
            <a:lvl4pPr marR="0" lvl="3" algn="ctr" rtl="0">
              <a:lnSpc>
                <a:spcPct val="100000"/>
              </a:lnSpc>
              <a:spcBef>
                <a:spcPts val="0"/>
              </a:spcBef>
              <a:spcAft>
                <a:spcPts val="0"/>
              </a:spcAft>
              <a:buClr>
                <a:schemeClr val="dk1"/>
              </a:buClr>
              <a:buSzPts val="12000"/>
              <a:buFont typeface="Arial"/>
              <a:buNone/>
              <a:defRPr sz="12000" b="0" i="0" u="none" strike="noStrike" cap="none">
                <a:solidFill>
                  <a:schemeClr val="dk1"/>
                </a:solidFill>
                <a:latin typeface="Arial"/>
                <a:ea typeface="Arial"/>
                <a:cs typeface="Arial"/>
                <a:sym typeface="Arial"/>
              </a:defRPr>
            </a:lvl4pPr>
            <a:lvl5pPr marR="0" lvl="4" algn="ctr" rtl="0">
              <a:lnSpc>
                <a:spcPct val="100000"/>
              </a:lnSpc>
              <a:spcBef>
                <a:spcPts val="0"/>
              </a:spcBef>
              <a:spcAft>
                <a:spcPts val="0"/>
              </a:spcAft>
              <a:buClr>
                <a:schemeClr val="dk1"/>
              </a:buClr>
              <a:buSzPts val="12000"/>
              <a:buFont typeface="Arial"/>
              <a:buNone/>
              <a:defRPr sz="12000" b="0" i="0" u="none" strike="noStrike" cap="none">
                <a:solidFill>
                  <a:schemeClr val="dk1"/>
                </a:solidFill>
                <a:latin typeface="Arial"/>
                <a:ea typeface="Arial"/>
                <a:cs typeface="Arial"/>
                <a:sym typeface="Arial"/>
              </a:defRPr>
            </a:lvl5pPr>
            <a:lvl6pPr marR="0" lvl="5" algn="ctr" rtl="0">
              <a:lnSpc>
                <a:spcPct val="100000"/>
              </a:lnSpc>
              <a:spcBef>
                <a:spcPts val="0"/>
              </a:spcBef>
              <a:spcAft>
                <a:spcPts val="0"/>
              </a:spcAft>
              <a:buClr>
                <a:schemeClr val="dk1"/>
              </a:buClr>
              <a:buSzPts val="12000"/>
              <a:buFont typeface="Arial"/>
              <a:buNone/>
              <a:defRPr sz="12000" b="0" i="0" u="none" strike="noStrike" cap="none">
                <a:solidFill>
                  <a:schemeClr val="dk1"/>
                </a:solidFill>
                <a:latin typeface="Arial"/>
                <a:ea typeface="Arial"/>
                <a:cs typeface="Arial"/>
                <a:sym typeface="Arial"/>
              </a:defRPr>
            </a:lvl6pPr>
            <a:lvl7pPr marR="0" lvl="6" algn="ctr" rtl="0">
              <a:lnSpc>
                <a:spcPct val="100000"/>
              </a:lnSpc>
              <a:spcBef>
                <a:spcPts val="0"/>
              </a:spcBef>
              <a:spcAft>
                <a:spcPts val="0"/>
              </a:spcAft>
              <a:buClr>
                <a:schemeClr val="dk1"/>
              </a:buClr>
              <a:buSzPts val="12000"/>
              <a:buFont typeface="Arial"/>
              <a:buNone/>
              <a:defRPr sz="12000" b="0" i="0" u="none" strike="noStrike" cap="none">
                <a:solidFill>
                  <a:schemeClr val="dk1"/>
                </a:solidFill>
                <a:latin typeface="Arial"/>
                <a:ea typeface="Arial"/>
                <a:cs typeface="Arial"/>
                <a:sym typeface="Arial"/>
              </a:defRPr>
            </a:lvl7pPr>
            <a:lvl8pPr marR="0" lvl="7" algn="ctr" rtl="0">
              <a:lnSpc>
                <a:spcPct val="100000"/>
              </a:lnSpc>
              <a:spcBef>
                <a:spcPts val="0"/>
              </a:spcBef>
              <a:spcAft>
                <a:spcPts val="0"/>
              </a:spcAft>
              <a:buClr>
                <a:schemeClr val="dk1"/>
              </a:buClr>
              <a:buSzPts val="12000"/>
              <a:buFont typeface="Arial"/>
              <a:buNone/>
              <a:defRPr sz="12000" b="0" i="0" u="none" strike="noStrike" cap="none">
                <a:solidFill>
                  <a:schemeClr val="dk1"/>
                </a:solidFill>
                <a:latin typeface="Arial"/>
                <a:ea typeface="Arial"/>
                <a:cs typeface="Arial"/>
                <a:sym typeface="Arial"/>
              </a:defRPr>
            </a:lvl8pPr>
            <a:lvl9pPr marR="0" lvl="8" algn="ctr" rtl="0">
              <a:lnSpc>
                <a:spcPct val="100000"/>
              </a:lnSpc>
              <a:spcBef>
                <a:spcPts val="0"/>
              </a:spcBef>
              <a:spcAft>
                <a:spcPts val="0"/>
              </a:spcAft>
              <a:buClr>
                <a:schemeClr val="dk1"/>
              </a:buClr>
              <a:buSzPts val="12000"/>
              <a:buFont typeface="Arial"/>
              <a:buNone/>
              <a:defRPr sz="12000" b="0" i="0" u="none" strike="noStrike" cap="none">
                <a:solidFill>
                  <a:schemeClr val="dk1"/>
                </a:solidFill>
                <a:latin typeface="Arial"/>
                <a:ea typeface="Arial"/>
                <a:cs typeface="Arial"/>
                <a:sym typeface="Arial"/>
              </a:defRPr>
            </a:lvl9pPr>
          </a:lstStyle>
          <a:p>
            <a:r>
              <a:t>xx%</a:t>
            </a:r>
          </a:p>
        </p:txBody>
      </p:sp>
      <p:sp>
        <p:nvSpPr>
          <p:cNvPr id="46" name="Shape 46"/>
          <p:cNvSpPr txBox="1">
            <a:spLocks noGrp="1"/>
          </p:cNvSpPr>
          <p:nvPr>
            <p:ph type="body" idx="1"/>
          </p:nvPr>
        </p:nvSpPr>
        <p:spPr>
          <a:xfrm>
            <a:off x="311700" y="3152225"/>
            <a:ext cx="8520600" cy="1300800"/>
          </a:xfrm>
          <a:prstGeom prst="rect">
            <a:avLst/>
          </a:prstGeom>
          <a:noFill/>
          <a:ln>
            <a:noFill/>
          </a:ln>
        </p:spPr>
        <p:txBody>
          <a:bodyPr spcFirstLastPara="1" wrap="square" lIns="91425" tIns="91425" rIns="91425" bIns="91425" anchor="t" anchorCtr="0"/>
          <a:lstStyle>
            <a:lvl1pPr marL="457200" marR="0" lvl="0" indent="-342900" algn="ctr" rtl="0">
              <a:lnSpc>
                <a:spcPct val="115000"/>
              </a:lnSpc>
              <a:spcBef>
                <a:spcPts val="0"/>
              </a:spcBef>
              <a:spcAft>
                <a:spcPts val="0"/>
              </a:spcAft>
              <a:buClr>
                <a:srgbClr val="000000"/>
              </a:buClr>
              <a:buSzPts val="1800"/>
              <a:buFont typeface="Century Gothic"/>
              <a:buChar char="●"/>
              <a:defRPr sz="1800" b="0" i="0" u="none" strike="noStrike" cap="none">
                <a:solidFill>
                  <a:srgbClr val="000000"/>
                </a:solidFill>
                <a:latin typeface="Century Gothic"/>
                <a:ea typeface="Century Gothic"/>
                <a:cs typeface="Century Gothic"/>
                <a:sym typeface="Century Gothic"/>
              </a:defRPr>
            </a:lvl1pPr>
            <a:lvl2pPr marL="914400" marR="0" lvl="1" indent="-317500" algn="ctr"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2pPr>
            <a:lvl3pPr marL="1371600" marR="0" lvl="2" indent="-317500" algn="ctr"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3pPr>
            <a:lvl4pPr marL="1828800" marR="0" lvl="3" indent="-317500" algn="ctr"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4pPr>
            <a:lvl5pPr marL="2286000" marR="0" lvl="4" indent="-317500" algn="ctr"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5pPr>
            <a:lvl6pPr marL="2743200" marR="0" lvl="5" indent="-317500" algn="ctr"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6pPr>
            <a:lvl7pPr marL="3200400" marR="0" lvl="6" indent="-317500" algn="ctr"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7pPr>
            <a:lvl8pPr marL="3657600" marR="0" lvl="7" indent="-317500" algn="ctr"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8pPr>
            <a:lvl9pPr marL="4114800" marR="0" lvl="8" indent="-317500" algn="ctr" rtl="0">
              <a:lnSpc>
                <a:spcPct val="115000"/>
              </a:lnSpc>
              <a:spcBef>
                <a:spcPts val="1600"/>
              </a:spcBef>
              <a:spcAft>
                <a:spcPts val="160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9pPr>
          </a:lstStyle>
          <a:p>
            <a:endParaRPr/>
          </a:p>
        </p:txBody>
      </p:sp>
      <p:sp>
        <p:nvSpPr>
          <p:cNvPr id="47" name="Shape 47"/>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Shape 49"/>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Section Header" type="secHead">
  <p:cSld name="1_Section Header">
    <p:spTree>
      <p:nvGrpSpPr>
        <p:cNvPr id="1" name="Shape 68"/>
        <p:cNvGrpSpPr/>
        <p:nvPr/>
      </p:nvGrpSpPr>
      <p:grpSpPr>
        <a:xfrm>
          <a:off x="0" y="0"/>
          <a:ext cx="0" cy="0"/>
          <a:chOff x="0" y="0"/>
          <a:chExt cx="0" cy="0"/>
        </a:xfrm>
      </p:grpSpPr>
      <p:sp>
        <p:nvSpPr>
          <p:cNvPr id="69" name="Google Shape;69;p16"/>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Overlock"/>
              <a:buNone/>
              <a:defRPr sz="45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70" name="Google Shape;70;p16"/>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Overlock"/>
                <a:ea typeface="Overlock"/>
                <a:cs typeface="Overlock"/>
                <a:sym typeface="Overlock"/>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Overlock"/>
                <a:ea typeface="Overlock"/>
                <a:cs typeface="Overlock"/>
                <a:sym typeface="Overlock"/>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Overlock"/>
                <a:ea typeface="Overlock"/>
                <a:cs typeface="Overlock"/>
                <a:sym typeface="Overlock"/>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Overlock"/>
                <a:ea typeface="Overlock"/>
                <a:cs typeface="Overlock"/>
                <a:sym typeface="Overlock"/>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Overlock"/>
                <a:ea typeface="Overlock"/>
                <a:cs typeface="Overlock"/>
                <a:sym typeface="Overlock"/>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71" name="Google Shape;71;p1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72" name="Google Shape;72;p1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73" name="Google Shape;73;p1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extLst>
      <p:ext uri="{BB962C8B-B14F-4D97-AF65-F5344CB8AC3E}">
        <p14:creationId xmlns:p14="http://schemas.microsoft.com/office/powerpoint/2010/main" val="194555432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and Content" type="obj">
  <p:cSld name="Title and Content">
    <p:spTree>
      <p:nvGrpSpPr>
        <p:cNvPr id="1" name="Shape 56"/>
        <p:cNvGrpSpPr/>
        <p:nvPr/>
      </p:nvGrpSpPr>
      <p:grpSpPr>
        <a:xfrm>
          <a:off x="0" y="0"/>
          <a:ext cx="0" cy="0"/>
          <a:chOff x="0" y="0"/>
          <a:chExt cx="0" cy="0"/>
        </a:xfrm>
      </p:grpSpPr>
      <p:sp>
        <p:nvSpPr>
          <p:cNvPr id="57" name="Google Shape;57;p14"/>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58" name="Google Shape;58;p14"/>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59" name="Google Shape;59;p1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60" name="Google Shape;60;p1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61" name="Google Shape;61;p1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extLst>
      <p:ext uri="{BB962C8B-B14F-4D97-AF65-F5344CB8AC3E}">
        <p14:creationId xmlns:p14="http://schemas.microsoft.com/office/powerpoint/2010/main" val="93851865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3"/>
        <p:cNvGrpSpPr/>
        <p:nvPr/>
      </p:nvGrpSpPr>
      <p:grpSpPr>
        <a:xfrm>
          <a:off x="0" y="0"/>
          <a:ext cx="0" cy="0"/>
          <a:chOff x="0" y="0"/>
          <a:chExt cx="0" cy="0"/>
        </a:xfrm>
      </p:grpSpPr>
      <p:sp>
        <p:nvSpPr>
          <p:cNvPr id="14" name="Shape 14"/>
          <p:cNvSpPr txBox="1">
            <a:spLocks noGrp="1"/>
          </p:cNvSpPr>
          <p:nvPr>
            <p:ph type="ctrTitle"/>
          </p:nvPr>
        </p:nvSpPr>
        <p:spPr>
          <a:xfrm>
            <a:off x="311708" y="744575"/>
            <a:ext cx="8520600" cy="2052600"/>
          </a:xfrm>
          <a:prstGeom prst="rect">
            <a:avLst/>
          </a:prstGeom>
          <a:noFill/>
          <a:ln>
            <a:noFill/>
          </a:ln>
        </p:spPr>
        <p:txBody>
          <a:bodyPr spcFirstLastPara="1" wrap="square" lIns="91425" tIns="91425" rIns="91425" bIns="91425" anchor="b" anchorCtr="0"/>
          <a:lstStyle>
            <a:lvl1pPr marR="0" lvl="0" algn="ctr" rtl="0">
              <a:lnSpc>
                <a:spcPct val="100000"/>
              </a:lnSpc>
              <a:spcBef>
                <a:spcPts val="0"/>
              </a:spcBef>
              <a:spcAft>
                <a:spcPts val="0"/>
              </a:spcAft>
              <a:buClr>
                <a:schemeClr val="dk1"/>
              </a:buClr>
              <a:buSzPts val="5200"/>
              <a:buFont typeface="Century Gothic"/>
              <a:buNone/>
              <a:defRPr sz="5200" b="0" i="0" u="none" strike="noStrike" cap="none">
                <a:solidFill>
                  <a:schemeClr val="dk1"/>
                </a:solidFill>
                <a:latin typeface="Century Gothic"/>
                <a:ea typeface="Century Gothic"/>
                <a:cs typeface="Century Gothic"/>
                <a:sym typeface="Century Gothic"/>
              </a:defRPr>
            </a:lvl1pPr>
            <a:lvl2pPr marR="0" lvl="1"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2pPr>
            <a:lvl3pPr marR="0" lvl="2"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3pPr>
            <a:lvl4pPr marR="0" lvl="3"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4pPr>
            <a:lvl5pPr marR="0" lvl="4"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5pPr>
            <a:lvl6pPr marR="0" lvl="5"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6pPr>
            <a:lvl7pPr marR="0" lvl="6"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7pPr>
            <a:lvl8pPr marR="0" lvl="7"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8pPr>
            <a:lvl9pPr marR="0" lvl="8"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9pPr>
          </a:lstStyle>
          <a:p>
            <a:endParaRPr/>
          </a:p>
        </p:txBody>
      </p:sp>
      <p:sp>
        <p:nvSpPr>
          <p:cNvPr id="15" name="Shape 15"/>
          <p:cNvSpPr txBox="1">
            <a:spLocks noGrp="1"/>
          </p:cNvSpPr>
          <p:nvPr>
            <p:ph type="subTitle" idx="1"/>
          </p:nvPr>
        </p:nvSpPr>
        <p:spPr>
          <a:xfrm>
            <a:off x="311700" y="2834125"/>
            <a:ext cx="8520600" cy="792600"/>
          </a:xfrm>
          <a:prstGeom prst="rect">
            <a:avLst/>
          </a:prstGeom>
          <a:noFill/>
          <a:ln>
            <a:noFill/>
          </a:ln>
        </p:spPr>
        <p:txBody>
          <a:bodyPr spcFirstLastPara="1" wrap="square" lIns="91425" tIns="91425" rIns="91425" bIns="91425" anchor="t" anchorCtr="0"/>
          <a:lstStyle>
            <a:lvl1pPr marR="0" lvl="0" algn="ctr" rtl="0">
              <a:lnSpc>
                <a:spcPct val="100000"/>
              </a:lnSpc>
              <a:spcBef>
                <a:spcPts val="0"/>
              </a:spcBef>
              <a:spcAft>
                <a:spcPts val="0"/>
              </a:spcAft>
              <a:buClr>
                <a:srgbClr val="000000"/>
              </a:buClr>
              <a:buSzPts val="2800"/>
              <a:buFont typeface="Century Gothic"/>
              <a:buNone/>
              <a:defRPr sz="2800" b="0" i="0" u="none" strike="noStrike" cap="none">
                <a:solidFill>
                  <a:srgbClr val="000000"/>
                </a:solidFill>
                <a:latin typeface="Century Gothic"/>
                <a:ea typeface="Century Gothic"/>
                <a:cs typeface="Century Gothic"/>
                <a:sym typeface="Century Gothic"/>
              </a:defRPr>
            </a:lvl1pPr>
            <a:lvl2pPr marR="0" lvl="1" algn="ctr" rtl="0">
              <a:lnSpc>
                <a:spcPct val="100000"/>
              </a:lnSpc>
              <a:spcBef>
                <a:spcPts val="0"/>
              </a:spcBef>
              <a:spcAft>
                <a:spcPts val="0"/>
              </a:spcAft>
              <a:buClr>
                <a:srgbClr val="000000"/>
              </a:buClr>
              <a:buSzPts val="2800"/>
              <a:buFont typeface="Century Gothic"/>
              <a:buNone/>
              <a:defRPr sz="2800" b="0" i="0" u="none" strike="noStrike" cap="none">
                <a:solidFill>
                  <a:srgbClr val="000000"/>
                </a:solidFill>
                <a:latin typeface="Century Gothic"/>
                <a:ea typeface="Century Gothic"/>
                <a:cs typeface="Century Gothic"/>
                <a:sym typeface="Century Gothic"/>
              </a:defRPr>
            </a:lvl2pPr>
            <a:lvl3pPr marR="0" lvl="2" algn="ctr" rtl="0">
              <a:lnSpc>
                <a:spcPct val="100000"/>
              </a:lnSpc>
              <a:spcBef>
                <a:spcPts val="0"/>
              </a:spcBef>
              <a:spcAft>
                <a:spcPts val="0"/>
              </a:spcAft>
              <a:buClr>
                <a:srgbClr val="000000"/>
              </a:buClr>
              <a:buSzPts val="2800"/>
              <a:buFont typeface="Century Gothic"/>
              <a:buNone/>
              <a:defRPr sz="2800" b="0" i="0" u="none" strike="noStrike" cap="none">
                <a:solidFill>
                  <a:srgbClr val="000000"/>
                </a:solidFill>
                <a:latin typeface="Century Gothic"/>
                <a:ea typeface="Century Gothic"/>
                <a:cs typeface="Century Gothic"/>
                <a:sym typeface="Century Gothic"/>
              </a:defRPr>
            </a:lvl3pPr>
            <a:lvl4pPr marR="0" lvl="3" algn="ctr" rtl="0">
              <a:lnSpc>
                <a:spcPct val="100000"/>
              </a:lnSpc>
              <a:spcBef>
                <a:spcPts val="0"/>
              </a:spcBef>
              <a:spcAft>
                <a:spcPts val="0"/>
              </a:spcAft>
              <a:buClr>
                <a:srgbClr val="000000"/>
              </a:buClr>
              <a:buSzPts val="2800"/>
              <a:buFont typeface="Century Gothic"/>
              <a:buNone/>
              <a:defRPr sz="2800" b="0" i="0" u="none" strike="noStrike" cap="none">
                <a:solidFill>
                  <a:srgbClr val="000000"/>
                </a:solidFill>
                <a:latin typeface="Century Gothic"/>
                <a:ea typeface="Century Gothic"/>
                <a:cs typeface="Century Gothic"/>
                <a:sym typeface="Century Gothic"/>
              </a:defRPr>
            </a:lvl4pPr>
            <a:lvl5pPr marR="0" lvl="4" algn="ctr" rtl="0">
              <a:lnSpc>
                <a:spcPct val="100000"/>
              </a:lnSpc>
              <a:spcBef>
                <a:spcPts val="0"/>
              </a:spcBef>
              <a:spcAft>
                <a:spcPts val="0"/>
              </a:spcAft>
              <a:buClr>
                <a:srgbClr val="000000"/>
              </a:buClr>
              <a:buSzPts val="2800"/>
              <a:buFont typeface="Century Gothic"/>
              <a:buNone/>
              <a:defRPr sz="2800" b="0" i="0" u="none" strike="noStrike" cap="none">
                <a:solidFill>
                  <a:srgbClr val="000000"/>
                </a:solidFill>
                <a:latin typeface="Century Gothic"/>
                <a:ea typeface="Century Gothic"/>
                <a:cs typeface="Century Gothic"/>
                <a:sym typeface="Century Gothic"/>
              </a:defRPr>
            </a:lvl5pPr>
            <a:lvl6pPr marR="0" lvl="5" algn="ctr" rtl="0">
              <a:lnSpc>
                <a:spcPct val="100000"/>
              </a:lnSpc>
              <a:spcBef>
                <a:spcPts val="0"/>
              </a:spcBef>
              <a:spcAft>
                <a:spcPts val="0"/>
              </a:spcAft>
              <a:buClr>
                <a:srgbClr val="000000"/>
              </a:buClr>
              <a:buSzPts val="2800"/>
              <a:buFont typeface="Century Gothic"/>
              <a:buNone/>
              <a:defRPr sz="2800" b="0" i="0" u="none" strike="noStrike" cap="none">
                <a:solidFill>
                  <a:srgbClr val="000000"/>
                </a:solidFill>
                <a:latin typeface="Century Gothic"/>
                <a:ea typeface="Century Gothic"/>
                <a:cs typeface="Century Gothic"/>
                <a:sym typeface="Century Gothic"/>
              </a:defRPr>
            </a:lvl6pPr>
            <a:lvl7pPr marR="0" lvl="6" algn="ctr" rtl="0">
              <a:lnSpc>
                <a:spcPct val="100000"/>
              </a:lnSpc>
              <a:spcBef>
                <a:spcPts val="0"/>
              </a:spcBef>
              <a:spcAft>
                <a:spcPts val="0"/>
              </a:spcAft>
              <a:buClr>
                <a:srgbClr val="000000"/>
              </a:buClr>
              <a:buSzPts val="2800"/>
              <a:buFont typeface="Century Gothic"/>
              <a:buNone/>
              <a:defRPr sz="2800" b="0" i="0" u="none" strike="noStrike" cap="none">
                <a:solidFill>
                  <a:srgbClr val="000000"/>
                </a:solidFill>
                <a:latin typeface="Century Gothic"/>
                <a:ea typeface="Century Gothic"/>
                <a:cs typeface="Century Gothic"/>
                <a:sym typeface="Century Gothic"/>
              </a:defRPr>
            </a:lvl7pPr>
            <a:lvl8pPr marR="0" lvl="7" algn="ctr" rtl="0">
              <a:lnSpc>
                <a:spcPct val="100000"/>
              </a:lnSpc>
              <a:spcBef>
                <a:spcPts val="0"/>
              </a:spcBef>
              <a:spcAft>
                <a:spcPts val="0"/>
              </a:spcAft>
              <a:buClr>
                <a:srgbClr val="000000"/>
              </a:buClr>
              <a:buSzPts val="2800"/>
              <a:buFont typeface="Century Gothic"/>
              <a:buNone/>
              <a:defRPr sz="2800" b="0" i="0" u="none" strike="noStrike" cap="none">
                <a:solidFill>
                  <a:srgbClr val="000000"/>
                </a:solidFill>
                <a:latin typeface="Century Gothic"/>
                <a:ea typeface="Century Gothic"/>
                <a:cs typeface="Century Gothic"/>
                <a:sym typeface="Century Gothic"/>
              </a:defRPr>
            </a:lvl8pPr>
            <a:lvl9pPr marR="0" lvl="8" algn="ctr" rtl="0">
              <a:lnSpc>
                <a:spcPct val="100000"/>
              </a:lnSpc>
              <a:spcBef>
                <a:spcPts val="0"/>
              </a:spcBef>
              <a:spcAft>
                <a:spcPts val="0"/>
              </a:spcAft>
              <a:buClr>
                <a:srgbClr val="000000"/>
              </a:buClr>
              <a:buSzPts val="2800"/>
              <a:buFont typeface="Century Gothic"/>
              <a:buNone/>
              <a:defRPr sz="2800" b="0" i="0" u="none" strike="noStrike" cap="none">
                <a:solidFill>
                  <a:srgbClr val="000000"/>
                </a:solidFill>
                <a:latin typeface="Century Gothic"/>
                <a:ea typeface="Century Gothic"/>
                <a:cs typeface="Century Gothic"/>
                <a:sym typeface="Century Gothic"/>
              </a:defRPr>
            </a:lvl9pPr>
          </a:lstStyle>
          <a:p>
            <a:endParaRPr/>
          </a:p>
        </p:txBody>
      </p:sp>
      <p:sp>
        <p:nvSpPr>
          <p:cNvPr id="16" name="Shape 16"/>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7"/>
        <p:cNvGrpSpPr/>
        <p:nvPr/>
      </p:nvGrpSpPr>
      <p:grpSpPr>
        <a:xfrm>
          <a:off x="0" y="0"/>
          <a:ext cx="0" cy="0"/>
          <a:chOff x="0" y="0"/>
          <a:chExt cx="0" cy="0"/>
        </a:xfrm>
      </p:grpSpPr>
      <p:sp>
        <p:nvSpPr>
          <p:cNvPr id="18" name="Shape 18"/>
          <p:cNvSpPr txBox="1">
            <a:spLocks noGrp="1"/>
          </p:cNvSpPr>
          <p:nvPr>
            <p:ph type="title"/>
          </p:nvPr>
        </p:nvSpPr>
        <p:spPr>
          <a:xfrm>
            <a:off x="311700" y="2150850"/>
            <a:ext cx="8520600" cy="841800"/>
          </a:xfrm>
          <a:prstGeom prst="rect">
            <a:avLst/>
          </a:prstGeom>
          <a:noFill/>
          <a:ln>
            <a:noFill/>
          </a:ln>
        </p:spPr>
        <p:txBody>
          <a:bodyPr spcFirstLastPara="1" wrap="square" lIns="91425" tIns="91425" rIns="91425" bIns="91425" anchor="ctr" anchorCtr="0"/>
          <a:lstStyle>
            <a:lvl1pPr marR="0" lvl="0" algn="ctr" rtl="0">
              <a:lnSpc>
                <a:spcPct val="100000"/>
              </a:lnSpc>
              <a:spcBef>
                <a:spcPts val="0"/>
              </a:spcBef>
              <a:spcAft>
                <a:spcPts val="0"/>
              </a:spcAft>
              <a:buClr>
                <a:schemeClr val="dk1"/>
              </a:buClr>
              <a:buSzPts val="3600"/>
              <a:buFont typeface="Century Gothic"/>
              <a:buNone/>
              <a:defRPr sz="3600" b="0" i="0" u="none" strike="noStrike" cap="none">
                <a:solidFill>
                  <a:schemeClr val="dk1"/>
                </a:solidFill>
                <a:latin typeface="Century Gothic"/>
                <a:ea typeface="Century Gothic"/>
                <a:cs typeface="Century Gothic"/>
                <a:sym typeface="Century Gothic"/>
              </a:defRPr>
            </a:lvl1pPr>
            <a:lvl2pPr marR="0" lvl="1" algn="ctr" rtl="0">
              <a:lnSpc>
                <a:spcPct val="100000"/>
              </a:lnSpc>
              <a:spcBef>
                <a:spcPts val="0"/>
              </a:spcBef>
              <a:spcAft>
                <a:spcPts val="0"/>
              </a:spcAft>
              <a:buClr>
                <a:schemeClr val="dk1"/>
              </a:buClr>
              <a:buSzPts val="3600"/>
              <a:buFont typeface="Arial"/>
              <a:buNone/>
              <a:defRPr sz="3600" b="0" i="0" u="none" strike="noStrike" cap="none">
                <a:solidFill>
                  <a:schemeClr val="dk1"/>
                </a:solidFill>
                <a:latin typeface="Arial"/>
                <a:ea typeface="Arial"/>
                <a:cs typeface="Arial"/>
                <a:sym typeface="Arial"/>
              </a:defRPr>
            </a:lvl2pPr>
            <a:lvl3pPr marR="0" lvl="2" algn="ctr" rtl="0">
              <a:lnSpc>
                <a:spcPct val="100000"/>
              </a:lnSpc>
              <a:spcBef>
                <a:spcPts val="0"/>
              </a:spcBef>
              <a:spcAft>
                <a:spcPts val="0"/>
              </a:spcAft>
              <a:buClr>
                <a:schemeClr val="dk1"/>
              </a:buClr>
              <a:buSzPts val="3600"/>
              <a:buFont typeface="Arial"/>
              <a:buNone/>
              <a:defRPr sz="3600" b="0" i="0" u="none" strike="noStrike" cap="none">
                <a:solidFill>
                  <a:schemeClr val="dk1"/>
                </a:solidFill>
                <a:latin typeface="Arial"/>
                <a:ea typeface="Arial"/>
                <a:cs typeface="Arial"/>
                <a:sym typeface="Arial"/>
              </a:defRPr>
            </a:lvl3pPr>
            <a:lvl4pPr marR="0" lvl="3" algn="ctr" rtl="0">
              <a:lnSpc>
                <a:spcPct val="100000"/>
              </a:lnSpc>
              <a:spcBef>
                <a:spcPts val="0"/>
              </a:spcBef>
              <a:spcAft>
                <a:spcPts val="0"/>
              </a:spcAft>
              <a:buClr>
                <a:schemeClr val="dk1"/>
              </a:buClr>
              <a:buSzPts val="3600"/>
              <a:buFont typeface="Arial"/>
              <a:buNone/>
              <a:defRPr sz="3600" b="0" i="0" u="none" strike="noStrike" cap="none">
                <a:solidFill>
                  <a:schemeClr val="dk1"/>
                </a:solidFill>
                <a:latin typeface="Arial"/>
                <a:ea typeface="Arial"/>
                <a:cs typeface="Arial"/>
                <a:sym typeface="Arial"/>
              </a:defRPr>
            </a:lvl4pPr>
            <a:lvl5pPr marR="0" lvl="4" algn="ctr" rtl="0">
              <a:lnSpc>
                <a:spcPct val="100000"/>
              </a:lnSpc>
              <a:spcBef>
                <a:spcPts val="0"/>
              </a:spcBef>
              <a:spcAft>
                <a:spcPts val="0"/>
              </a:spcAft>
              <a:buClr>
                <a:schemeClr val="dk1"/>
              </a:buClr>
              <a:buSzPts val="3600"/>
              <a:buFont typeface="Arial"/>
              <a:buNone/>
              <a:defRPr sz="3600" b="0" i="0" u="none" strike="noStrike" cap="none">
                <a:solidFill>
                  <a:schemeClr val="dk1"/>
                </a:solidFill>
                <a:latin typeface="Arial"/>
                <a:ea typeface="Arial"/>
                <a:cs typeface="Arial"/>
                <a:sym typeface="Arial"/>
              </a:defRPr>
            </a:lvl5pPr>
            <a:lvl6pPr marR="0" lvl="5" algn="ctr" rtl="0">
              <a:lnSpc>
                <a:spcPct val="100000"/>
              </a:lnSpc>
              <a:spcBef>
                <a:spcPts val="0"/>
              </a:spcBef>
              <a:spcAft>
                <a:spcPts val="0"/>
              </a:spcAft>
              <a:buClr>
                <a:schemeClr val="dk1"/>
              </a:buClr>
              <a:buSzPts val="3600"/>
              <a:buFont typeface="Arial"/>
              <a:buNone/>
              <a:defRPr sz="3600" b="0" i="0" u="none" strike="noStrike" cap="none">
                <a:solidFill>
                  <a:schemeClr val="dk1"/>
                </a:solidFill>
                <a:latin typeface="Arial"/>
                <a:ea typeface="Arial"/>
                <a:cs typeface="Arial"/>
                <a:sym typeface="Arial"/>
              </a:defRPr>
            </a:lvl6pPr>
            <a:lvl7pPr marR="0" lvl="6" algn="ctr" rtl="0">
              <a:lnSpc>
                <a:spcPct val="100000"/>
              </a:lnSpc>
              <a:spcBef>
                <a:spcPts val="0"/>
              </a:spcBef>
              <a:spcAft>
                <a:spcPts val="0"/>
              </a:spcAft>
              <a:buClr>
                <a:schemeClr val="dk1"/>
              </a:buClr>
              <a:buSzPts val="3600"/>
              <a:buFont typeface="Arial"/>
              <a:buNone/>
              <a:defRPr sz="3600" b="0" i="0" u="none" strike="noStrike" cap="none">
                <a:solidFill>
                  <a:schemeClr val="dk1"/>
                </a:solidFill>
                <a:latin typeface="Arial"/>
                <a:ea typeface="Arial"/>
                <a:cs typeface="Arial"/>
                <a:sym typeface="Arial"/>
              </a:defRPr>
            </a:lvl7pPr>
            <a:lvl8pPr marR="0" lvl="7" algn="ctr" rtl="0">
              <a:lnSpc>
                <a:spcPct val="100000"/>
              </a:lnSpc>
              <a:spcBef>
                <a:spcPts val="0"/>
              </a:spcBef>
              <a:spcAft>
                <a:spcPts val="0"/>
              </a:spcAft>
              <a:buClr>
                <a:schemeClr val="dk1"/>
              </a:buClr>
              <a:buSzPts val="3600"/>
              <a:buFont typeface="Arial"/>
              <a:buNone/>
              <a:defRPr sz="3600" b="0" i="0" u="none" strike="noStrike" cap="none">
                <a:solidFill>
                  <a:schemeClr val="dk1"/>
                </a:solidFill>
                <a:latin typeface="Arial"/>
                <a:ea typeface="Arial"/>
                <a:cs typeface="Arial"/>
                <a:sym typeface="Arial"/>
              </a:defRPr>
            </a:lvl8pPr>
            <a:lvl9pPr marR="0" lvl="8" algn="ctr" rtl="0">
              <a:lnSpc>
                <a:spcPct val="100000"/>
              </a:lnSpc>
              <a:spcBef>
                <a:spcPts val="0"/>
              </a:spcBef>
              <a:spcAft>
                <a:spcPts val="0"/>
              </a:spcAft>
              <a:buClr>
                <a:schemeClr val="dk1"/>
              </a:buClr>
              <a:buSzPts val="3600"/>
              <a:buFont typeface="Arial"/>
              <a:buNone/>
              <a:defRPr sz="3600" b="0" i="0" u="none" strike="noStrike" cap="none">
                <a:solidFill>
                  <a:schemeClr val="dk1"/>
                </a:solidFill>
                <a:latin typeface="Arial"/>
                <a:ea typeface="Arial"/>
                <a:cs typeface="Arial"/>
                <a:sym typeface="Arial"/>
              </a:defRPr>
            </a:lvl9pPr>
          </a:lstStyle>
          <a:p>
            <a:endParaRPr/>
          </a:p>
        </p:txBody>
      </p:sp>
      <p:sp>
        <p:nvSpPr>
          <p:cNvPr id="19" name="Shape 19"/>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0"/>
        <p:cNvGrpSpPr/>
        <p:nvPr/>
      </p:nvGrpSpPr>
      <p:grpSpPr>
        <a:xfrm>
          <a:off x="0" y="0"/>
          <a:ext cx="0" cy="0"/>
          <a:chOff x="0" y="0"/>
          <a:chExt cx="0" cy="0"/>
        </a:xfrm>
      </p:grpSpPr>
      <p:sp>
        <p:nvSpPr>
          <p:cNvPr id="21" name="Shape 21"/>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marR="0" lvl="0" algn="l" rtl="0">
              <a:lnSpc>
                <a:spcPct val="100000"/>
              </a:lnSpc>
              <a:spcBef>
                <a:spcPts val="0"/>
              </a:spcBef>
              <a:spcAft>
                <a:spcPts val="0"/>
              </a:spcAft>
              <a:buClr>
                <a:schemeClr val="dk1"/>
              </a:buClr>
              <a:buSzPts val="3600"/>
              <a:buFont typeface="Century Gothic"/>
              <a:buNone/>
              <a:defRPr sz="3600" b="0" i="0" u="none" strike="noStrike" cap="none">
                <a:solidFill>
                  <a:schemeClr val="dk1"/>
                </a:solidFill>
                <a:latin typeface="Century Gothic"/>
                <a:ea typeface="Century Gothic"/>
                <a:cs typeface="Century Gothic"/>
                <a:sym typeface="Century Gothic"/>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endParaRPr/>
          </a:p>
        </p:txBody>
      </p:sp>
      <p:sp>
        <p:nvSpPr>
          <p:cNvPr id="22" name="Shape 22"/>
          <p:cNvSpPr txBox="1">
            <a:spLocks noGrp="1"/>
          </p:cNvSpPr>
          <p:nvPr>
            <p:ph type="body" idx="1"/>
          </p:nvPr>
        </p:nvSpPr>
        <p:spPr>
          <a:xfrm>
            <a:off x="311700" y="1152475"/>
            <a:ext cx="3999900" cy="3416400"/>
          </a:xfrm>
          <a:prstGeom prst="rect">
            <a:avLst/>
          </a:prstGeom>
          <a:noFill/>
          <a:ln>
            <a:noFill/>
          </a:ln>
        </p:spPr>
        <p:txBody>
          <a:bodyPr spcFirstLastPara="1" wrap="square" lIns="91425" tIns="91425" rIns="91425" bIns="91425" anchor="t" anchorCtr="0"/>
          <a:lstStyle>
            <a:lvl1pPr marL="457200" marR="0" lvl="0" indent="-317500" algn="l" rtl="0">
              <a:lnSpc>
                <a:spcPct val="115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1pPr>
            <a:lvl2pPr marL="914400" marR="0" lvl="1"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2pPr>
            <a:lvl3pPr marL="1371600" marR="0" lvl="2"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3pPr>
            <a:lvl4pPr marL="1828800" marR="0" lvl="3"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4pPr>
            <a:lvl5pPr marL="2286000" marR="0" lvl="4"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5pPr>
            <a:lvl6pPr marL="2743200" marR="0" lvl="5"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6pPr>
            <a:lvl7pPr marL="3200400" marR="0" lvl="6"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7pPr>
            <a:lvl8pPr marL="3657600" marR="0" lvl="7"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8pPr>
            <a:lvl9pPr marL="4114800" marR="0" lvl="8" indent="-304800" algn="l" rtl="0">
              <a:lnSpc>
                <a:spcPct val="115000"/>
              </a:lnSpc>
              <a:spcBef>
                <a:spcPts val="1600"/>
              </a:spcBef>
              <a:spcAft>
                <a:spcPts val="160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9pPr>
          </a:lstStyle>
          <a:p>
            <a:endParaRPr/>
          </a:p>
        </p:txBody>
      </p:sp>
      <p:sp>
        <p:nvSpPr>
          <p:cNvPr id="23" name="Shape 23"/>
          <p:cNvSpPr txBox="1">
            <a:spLocks noGrp="1"/>
          </p:cNvSpPr>
          <p:nvPr>
            <p:ph type="body" idx="2"/>
          </p:nvPr>
        </p:nvSpPr>
        <p:spPr>
          <a:xfrm>
            <a:off x="4832400" y="1152475"/>
            <a:ext cx="3999900" cy="3416400"/>
          </a:xfrm>
          <a:prstGeom prst="rect">
            <a:avLst/>
          </a:prstGeom>
          <a:noFill/>
          <a:ln>
            <a:noFill/>
          </a:ln>
        </p:spPr>
        <p:txBody>
          <a:bodyPr spcFirstLastPara="1" wrap="square" lIns="91425" tIns="91425" rIns="91425" bIns="91425" anchor="t" anchorCtr="0"/>
          <a:lstStyle>
            <a:lvl1pPr marL="457200" marR="0" lvl="0" indent="-317500" algn="l" rtl="0">
              <a:lnSpc>
                <a:spcPct val="115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1pPr>
            <a:lvl2pPr marL="914400" marR="0" lvl="1"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2pPr>
            <a:lvl3pPr marL="1371600" marR="0" lvl="2"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3pPr>
            <a:lvl4pPr marL="1828800" marR="0" lvl="3"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4pPr>
            <a:lvl5pPr marL="2286000" marR="0" lvl="4"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5pPr>
            <a:lvl6pPr marL="2743200" marR="0" lvl="5"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6pPr>
            <a:lvl7pPr marL="3200400" marR="0" lvl="6"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7pPr>
            <a:lvl8pPr marL="3657600" marR="0" lvl="7"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8pPr>
            <a:lvl9pPr marL="4114800" marR="0" lvl="8" indent="-304800" algn="l" rtl="0">
              <a:lnSpc>
                <a:spcPct val="115000"/>
              </a:lnSpc>
              <a:spcBef>
                <a:spcPts val="1600"/>
              </a:spcBef>
              <a:spcAft>
                <a:spcPts val="160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9pPr>
          </a:lstStyle>
          <a:p>
            <a:endParaRPr/>
          </a:p>
        </p:txBody>
      </p:sp>
      <p:sp>
        <p:nvSpPr>
          <p:cNvPr id="24" name="Shape 24"/>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5"/>
        <p:cNvGrpSpPr/>
        <p:nvPr/>
      </p:nvGrpSpPr>
      <p:grpSpPr>
        <a:xfrm>
          <a:off x="0" y="0"/>
          <a:ext cx="0" cy="0"/>
          <a:chOff x="0" y="0"/>
          <a:chExt cx="0" cy="0"/>
        </a:xfrm>
      </p:grpSpPr>
      <p:sp>
        <p:nvSpPr>
          <p:cNvPr id="26" name="Shape 26"/>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marR="0" lvl="0" algn="l" rtl="0">
              <a:lnSpc>
                <a:spcPct val="100000"/>
              </a:lnSpc>
              <a:spcBef>
                <a:spcPts val="0"/>
              </a:spcBef>
              <a:spcAft>
                <a:spcPts val="0"/>
              </a:spcAft>
              <a:buClr>
                <a:schemeClr val="dk1"/>
              </a:buClr>
              <a:buSzPts val="3600"/>
              <a:buFont typeface="Century Gothic"/>
              <a:buNone/>
              <a:defRPr sz="3600" b="0" i="0" u="none" strike="noStrike" cap="none">
                <a:solidFill>
                  <a:schemeClr val="dk1"/>
                </a:solidFill>
                <a:latin typeface="Century Gothic"/>
                <a:ea typeface="Century Gothic"/>
                <a:cs typeface="Century Gothic"/>
                <a:sym typeface="Century Gothic"/>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endParaRPr/>
          </a:p>
        </p:txBody>
      </p:sp>
      <p:sp>
        <p:nvSpPr>
          <p:cNvPr id="27" name="Shape 27"/>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8"/>
        <p:cNvGrpSpPr/>
        <p:nvPr/>
      </p:nvGrpSpPr>
      <p:grpSpPr>
        <a:xfrm>
          <a:off x="0" y="0"/>
          <a:ext cx="0" cy="0"/>
          <a:chOff x="0" y="0"/>
          <a:chExt cx="0" cy="0"/>
        </a:xfrm>
      </p:grpSpPr>
      <p:sp>
        <p:nvSpPr>
          <p:cNvPr id="29" name="Shape 29"/>
          <p:cNvSpPr txBox="1">
            <a:spLocks noGrp="1"/>
          </p:cNvSpPr>
          <p:nvPr>
            <p:ph type="title"/>
          </p:nvPr>
        </p:nvSpPr>
        <p:spPr>
          <a:xfrm>
            <a:off x="311700" y="555600"/>
            <a:ext cx="2808000" cy="755700"/>
          </a:xfrm>
          <a:prstGeom prst="rect">
            <a:avLst/>
          </a:prstGeom>
          <a:noFill/>
          <a:ln>
            <a:noFill/>
          </a:ln>
        </p:spPr>
        <p:txBody>
          <a:bodyPr spcFirstLastPara="1" wrap="square" lIns="91425" tIns="91425" rIns="91425" bIns="91425" anchor="b" anchorCtr="0"/>
          <a:lstStyle>
            <a:lvl1pPr marR="0" lvl="0" algn="l" rtl="0">
              <a:lnSpc>
                <a:spcPct val="100000"/>
              </a:lnSpc>
              <a:spcBef>
                <a:spcPts val="0"/>
              </a:spcBef>
              <a:spcAft>
                <a:spcPts val="0"/>
              </a:spcAft>
              <a:buClr>
                <a:schemeClr val="dk1"/>
              </a:buClr>
              <a:buSzPts val="2400"/>
              <a:buFont typeface="Century Gothic"/>
              <a:buNone/>
              <a:defRPr sz="2400" b="0" i="0" u="none" strike="noStrike" cap="none">
                <a:solidFill>
                  <a:schemeClr val="dk1"/>
                </a:solidFill>
                <a:latin typeface="Century Gothic"/>
                <a:ea typeface="Century Gothic"/>
                <a:cs typeface="Century Gothic"/>
                <a:sym typeface="Century Gothic"/>
              </a:defRPr>
            </a:lvl1pPr>
            <a:lvl2pPr marR="0" lvl="1" algn="l" rtl="0">
              <a:lnSpc>
                <a:spcPct val="100000"/>
              </a:lnSpc>
              <a:spcBef>
                <a:spcPts val="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9pPr>
          </a:lstStyle>
          <a:p>
            <a:endParaRPr/>
          </a:p>
        </p:txBody>
      </p:sp>
      <p:sp>
        <p:nvSpPr>
          <p:cNvPr id="30" name="Shape 30"/>
          <p:cNvSpPr txBox="1">
            <a:spLocks noGrp="1"/>
          </p:cNvSpPr>
          <p:nvPr>
            <p:ph type="body" idx="1"/>
          </p:nvPr>
        </p:nvSpPr>
        <p:spPr>
          <a:xfrm>
            <a:off x="311700" y="1389600"/>
            <a:ext cx="2808000" cy="3179400"/>
          </a:xfrm>
          <a:prstGeom prst="rect">
            <a:avLst/>
          </a:prstGeom>
          <a:noFill/>
          <a:ln>
            <a:noFill/>
          </a:ln>
        </p:spPr>
        <p:txBody>
          <a:bodyPr spcFirstLastPara="1" wrap="square" lIns="91425" tIns="91425" rIns="91425" bIns="91425" anchor="t" anchorCtr="0"/>
          <a:lstStyle>
            <a:lvl1pPr marL="457200" marR="0" lvl="0" indent="-304800" algn="l" rtl="0">
              <a:lnSpc>
                <a:spcPct val="115000"/>
              </a:lnSpc>
              <a:spcBef>
                <a:spcPts val="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1pPr>
            <a:lvl2pPr marL="914400" marR="0" lvl="1"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2pPr>
            <a:lvl3pPr marL="1371600" marR="0" lvl="2"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3pPr>
            <a:lvl4pPr marL="1828800" marR="0" lvl="3"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4pPr>
            <a:lvl5pPr marL="2286000" marR="0" lvl="4"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5pPr>
            <a:lvl6pPr marL="2743200" marR="0" lvl="5"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6pPr>
            <a:lvl7pPr marL="3200400" marR="0" lvl="6"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7pPr>
            <a:lvl8pPr marL="3657600" marR="0" lvl="7"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8pPr>
            <a:lvl9pPr marL="4114800" marR="0" lvl="8" indent="-304800" algn="l" rtl="0">
              <a:lnSpc>
                <a:spcPct val="115000"/>
              </a:lnSpc>
              <a:spcBef>
                <a:spcPts val="1600"/>
              </a:spcBef>
              <a:spcAft>
                <a:spcPts val="160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9pPr>
          </a:lstStyle>
          <a:p>
            <a:endParaRPr/>
          </a:p>
        </p:txBody>
      </p:sp>
      <p:sp>
        <p:nvSpPr>
          <p:cNvPr id="31" name="Shape 3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2"/>
        <p:cNvGrpSpPr/>
        <p:nvPr/>
      </p:nvGrpSpPr>
      <p:grpSpPr>
        <a:xfrm>
          <a:off x="0" y="0"/>
          <a:ext cx="0" cy="0"/>
          <a:chOff x="0" y="0"/>
          <a:chExt cx="0" cy="0"/>
        </a:xfrm>
      </p:grpSpPr>
      <p:sp>
        <p:nvSpPr>
          <p:cNvPr id="33" name="Shape 33"/>
          <p:cNvSpPr txBox="1">
            <a:spLocks noGrp="1"/>
          </p:cNvSpPr>
          <p:nvPr>
            <p:ph type="title"/>
          </p:nvPr>
        </p:nvSpPr>
        <p:spPr>
          <a:xfrm>
            <a:off x="490250" y="450150"/>
            <a:ext cx="6367800" cy="4090800"/>
          </a:xfrm>
          <a:prstGeom prst="rect">
            <a:avLst/>
          </a:prstGeom>
          <a:noFill/>
          <a:ln>
            <a:noFill/>
          </a:ln>
        </p:spPr>
        <p:txBody>
          <a:bodyPr spcFirstLastPara="1" wrap="square" lIns="91425" tIns="91425" rIns="91425" bIns="91425" anchor="ctr" anchorCtr="0"/>
          <a:lstStyle>
            <a:lvl1pPr marR="0" lvl="0" algn="l" rtl="0">
              <a:lnSpc>
                <a:spcPct val="100000"/>
              </a:lnSpc>
              <a:spcBef>
                <a:spcPts val="0"/>
              </a:spcBef>
              <a:spcAft>
                <a:spcPts val="0"/>
              </a:spcAft>
              <a:buClr>
                <a:schemeClr val="dk1"/>
              </a:buClr>
              <a:buSzPts val="4800"/>
              <a:buFont typeface="Century Gothic"/>
              <a:buNone/>
              <a:defRPr sz="4800" b="0" i="0" u="none" strike="noStrike" cap="none">
                <a:solidFill>
                  <a:schemeClr val="dk1"/>
                </a:solidFill>
                <a:latin typeface="Century Gothic"/>
                <a:ea typeface="Century Gothic"/>
                <a:cs typeface="Century Gothic"/>
                <a:sym typeface="Century Gothic"/>
              </a:defRPr>
            </a:lvl1pPr>
            <a:lvl2pPr marR="0" lvl="1" algn="l" rtl="0">
              <a:lnSpc>
                <a:spcPct val="100000"/>
              </a:lnSpc>
              <a:spcBef>
                <a:spcPts val="0"/>
              </a:spcBef>
              <a:spcAft>
                <a:spcPts val="0"/>
              </a:spcAft>
              <a:buClr>
                <a:schemeClr val="dk1"/>
              </a:buClr>
              <a:buSzPts val="4800"/>
              <a:buFont typeface="Arial"/>
              <a:buNone/>
              <a:defRPr sz="4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4800"/>
              <a:buFont typeface="Arial"/>
              <a:buNone/>
              <a:defRPr sz="4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4800"/>
              <a:buFont typeface="Arial"/>
              <a:buNone/>
              <a:defRPr sz="4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4800"/>
              <a:buFont typeface="Arial"/>
              <a:buNone/>
              <a:defRPr sz="4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4800"/>
              <a:buFont typeface="Arial"/>
              <a:buNone/>
              <a:defRPr sz="4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4800"/>
              <a:buFont typeface="Arial"/>
              <a:buNone/>
              <a:defRPr sz="4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4800"/>
              <a:buFont typeface="Arial"/>
              <a:buNone/>
              <a:defRPr sz="4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4800"/>
              <a:buFont typeface="Arial"/>
              <a:buNone/>
              <a:defRPr sz="4800" b="0" i="0" u="none" strike="noStrike" cap="none">
                <a:solidFill>
                  <a:schemeClr val="dk1"/>
                </a:solidFill>
                <a:latin typeface="Arial"/>
                <a:ea typeface="Arial"/>
                <a:cs typeface="Arial"/>
                <a:sym typeface="Arial"/>
              </a:defRPr>
            </a:lvl9pPr>
          </a:lstStyle>
          <a:p>
            <a:endParaRPr/>
          </a:p>
        </p:txBody>
      </p:sp>
      <p:sp>
        <p:nvSpPr>
          <p:cNvPr id="34" name="Shape 34"/>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5"/>
        <p:cNvGrpSpPr/>
        <p:nvPr/>
      </p:nvGrpSpPr>
      <p:grpSpPr>
        <a:xfrm>
          <a:off x="0" y="0"/>
          <a:ext cx="0" cy="0"/>
          <a:chOff x="0" y="0"/>
          <a:chExt cx="0" cy="0"/>
        </a:xfrm>
      </p:grpSpPr>
      <p:sp>
        <p:nvSpPr>
          <p:cNvPr id="36" name="Shape 36"/>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7" name="Shape 37"/>
          <p:cNvSpPr txBox="1">
            <a:spLocks noGrp="1"/>
          </p:cNvSpPr>
          <p:nvPr>
            <p:ph type="title"/>
          </p:nvPr>
        </p:nvSpPr>
        <p:spPr>
          <a:xfrm>
            <a:off x="265500" y="1233175"/>
            <a:ext cx="4045200" cy="1482300"/>
          </a:xfrm>
          <a:prstGeom prst="rect">
            <a:avLst/>
          </a:prstGeom>
          <a:noFill/>
          <a:ln>
            <a:noFill/>
          </a:ln>
        </p:spPr>
        <p:txBody>
          <a:bodyPr spcFirstLastPara="1" wrap="square" lIns="91425" tIns="91425" rIns="91425" bIns="91425" anchor="b" anchorCtr="0"/>
          <a:lstStyle>
            <a:lvl1pPr marR="0" lvl="0" algn="ctr" rtl="0">
              <a:lnSpc>
                <a:spcPct val="100000"/>
              </a:lnSpc>
              <a:spcBef>
                <a:spcPts val="0"/>
              </a:spcBef>
              <a:spcAft>
                <a:spcPts val="0"/>
              </a:spcAft>
              <a:buClr>
                <a:schemeClr val="dk1"/>
              </a:buClr>
              <a:buSzPts val="4200"/>
              <a:buFont typeface="Century Gothic"/>
              <a:buNone/>
              <a:defRPr sz="4200" b="0" i="0" u="none" strike="noStrike" cap="none">
                <a:solidFill>
                  <a:schemeClr val="dk1"/>
                </a:solidFill>
                <a:latin typeface="Century Gothic"/>
                <a:ea typeface="Century Gothic"/>
                <a:cs typeface="Century Gothic"/>
                <a:sym typeface="Century Gothic"/>
              </a:defRPr>
            </a:lvl1pPr>
            <a:lvl2pPr marR="0" lvl="1" algn="ctr" rtl="0">
              <a:lnSpc>
                <a:spcPct val="100000"/>
              </a:lnSpc>
              <a:spcBef>
                <a:spcPts val="0"/>
              </a:spcBef>
              <a:spcAft>
                <a:spcPts val="0"/>
              </a:spcAft>
              <a:buClr>
                <a:schemeClr val="dk1"/>
              </a:buClr>
              <a:buSzPts val="4200"/>
              <a:buFont typeface="Arial"/>
              <a:buNone/>
              <a:defRPr sz="4200" b="0" i="0" u="none" strike="noStrike" cap="none">
                <a:solidFill>
                  <a:schemeClr val="dk1"/>
                </a:solidFill>
                <a:latin typeface="Arial"/>
                <a:ea typeface="Arial"/>
                <a:cs typeface="Arial"/>
                <a:sym typeface="Arial"/>
              </a:defRPr>
            </a:lvl2pPr>
            <a:lvl3pPr marR="0" lvl="2" algn="ctr" rtl="0">
              <a:lnSpc>
                <a:spcPct val="100000"/>
              </a:lnSpc>
              <a:spcBef>
                <a:spcPts val="0"/>
              </a:spcBef>
              <a:spcAft>
                <a:spcPts val="0"/>
              </a:spcAft>
              <a:buClr>
                <a:schemeClr val="dk1"/>
              </a:buClr>
              <a:buSzPts val="4200"/>
              <a:buFont typeface="Arial"/>
              <a:buNone/>
              <a:defRPr sz="4200" b="0" i="0" u="none" strike="noStrike" cap="none">
                <a:solidFill>
                  <a:schemeClr val="dk1"/>
                </a:solidFill>
                <a:latin typeface="Arial"/>
                <a:ea typeface="Arial"/>
                <a:cs typeface="Arial"/>
                <a:sym typeface="Arial"/>
              </a:defRPr>
            </a:lvl3pPr>
            <a:lvl4pPr marR="0" lvl="3" algn="ctr" rtl="0">
              <a:lnSpc>
                <a:spcPct val="100000"/>
              </a:lnSpc>
              <a:spcBef>
                <a:spcPts val="0"/>
              </a:spcBef>
              <a:spcAft>
                <a:spcPts val="0"/>
              </a:spcAft>
              <a:buClr>
                <a:schemeClr val="dk1"/>
              </a:buClr>
              <a:buSzPts val="4200"/>
              <a:buFont typeface="Arial"/>
              <a:buNone/>
              <a:defRPr sz="4200" b="0" i="0" u="none" strike="noStrike" cap="none">
                <a:solidFill>
                  <a:schemeClr val="dk1"/>
                </a:solidFill>
                <a:latin typeface="Arial"/>
                <a:ea typeface="Arial"/>
                <a:cs typeface="Arial"/>
                <a:sym typeface="Arial"/>
              </a:defRPr>
            </a:lvl4pPr>
            <a:lvl5pPr marR="0" lvl="4" algn="ctr" rtl="0">
              <a:lnSpc>
                <a:spcPct val="100000"/>
              </a:lnSpc>
              <a:spcBef>
                <a:spcPts val="0"/>
              </a:spcBef>
              <a:spcAft>
                <a:spcPts val="0"/>
              </a:spcAft>
              <a:buClr>
                <a:schemeClr val="dk1"/>
              </a:buClr>
              <a:buSzPts val="4200"/>
              <a:buFont typeface="Arial"/>
              <a:buNone/>
              <a:defRPr sz="4200" b="0" i="0" u="none" strike="noStrike" cap="none">
                <a:solidFill>
                  <a:schemeClr val="dk1"/>
                </a:solidFill>
                <a:latin typeface="Arial"/>
                <a:ea typeface="Arial"/>
                <a:cs typeface="Arial"/>
                <a:sym typeface="Arial"/>
              </a:defRPr>
            </a:lvl5pPr>
            <a:lvl6pPr marR="0" lvl="5" algn="ctr" rtl="0">
              <a:lnSpc>
                <a:spcPct val="100000"/>
              </a:lnSpc>
              <a:spcBef>
                <a:spcPts val="0"/>
              </a:spcBef>
              <a:spcAft>
                <a:spcPts val="0"/>
              </a:spcAft>
              <a:buClr>
                <a:schemeClr val="dk1"/>
              </a:buClr>
              <a:buSzPts val="4200"/>
              <a:buFont typeface="Arial"/>
              <a:buNone/>
              <a:defRPr sz="4200" b="0" i="0" u="none" strike="noStrike" cap="none">
                <a:solidFill>
                  <a:schemeClr val="dk1"/>
                </a:solidFill>
                <a:latin typeface="Arial"/>
                <a:ea typeface="Arial"/>
                <a:cs typeface="Arial"/>
                <a:sym typeface="Arial"/>
              </a:defRPr>
            </a:lvl6pPr>
            <a:lvl7pPr marR="0" lvl="6" algn="ctr" rtl="0">
              <a:lnSpc>
                <a:spcPct val="100000"/>
              </a:lnSpc>
              <a:spcBef>
                <a:spcPts val="0"/>
              </a:spcBef>
              <a:spcAft>
                <a:spcPts val="0"/>
              </a:spcAft>
              <a:buClr>
                <a:schemeClr val="dk1"/>
              </a:buClr>
              <a:buSzPts val="4200"/>
              <a:buFont typeface="Arial"/>
              <a:buNone/>
              <a:defRPr sz="4200" b="0" i="0" u="none" strike="noStrike" cap="none">
                <a:solidFill>
                  <a:schemeClr val="dk1"/>
                </a:solidFill>
                <a:latin typeface="Arial"/>
                <a:ea typeface="Arial"/>
                <a:cs typeface="Arial"/>
                <a:sym typeface="Arial"/>
              </a:defRPr>
            </a:lvl7pPr>
            <a:lvl8pPr marR="0" lvl="7" algn="ctr" rtl="0">
              <a:lnSpc>
                <a:spcPct val="100000"/>
              </a:lnSpc>
              <a:spcBef>
                <a:spcPts val="0"/>
              </a:spcBef>
              <a:spcAft>
                <a:spcPts val="0"/>
              </a:spcAft>
              <a:buClr>
                <a:schemeClr val="dk1"/>
              </a:buClr>
              <a:buSzPts val="4200"/>
              <a:buFont typeface="Arial"/>
              <a:buNone/>
              <a:defRPr sz="4200" b="0" i="0" u="none" strike="noStrike" cap="none">
                <a:solidFill>
                  <a:schemeClr val="dk1"/>
                </a:solidFill>
                <a:latin typeface="Arial"/>
                <a:ea typeface="Arial"/>
                <a:cs typeface="Arial"/>
                <a:sym typeface="Arial"/>
              </a:defRPr>
            </a:lvl8pPr>
            <a:lvl9pPr marR="0" lvl="8" algn="ctr" rtl="0">
              <a:lnSpc>
                <a:spcPct val="100000"/>
              </a:lnSpc>
              <a:spcBef>
                <a:spcPts val="0"/>
              </a:spcBef>
              <a:spcAft>
                <a:spcPts val="0"/>
              </a:spcAft>
              <a:buClr>
                <a:schemeClr val="dk1"/>
              </a:buClr>
              <a:buSzPts val="4200"/>
              <a:buFont typeface="Arial"/>
              <a:buNone/>
              <a:defRPr sz="4200" b="0" i="0" u="none" strike="noStrike" cap="none">
                <a:solidFill>
                  <a:schemeClr val="dk1"/>
                </a:solidFill>
                <a:latin typeface="Arial"/>
                <a:ea typeface="Arial"/>
                <a:cs typeface="Arial"/>
                <a:sym typeface="Arial"/>
              </a:defRPr>
            </a:lvl9pPr>
          </a:lstStyle>
          <a:p>
            <a:endParaRPr/>
          </a:p>
        </p:txBody>
      </p:sp>
      <p:sp>
        <p:nvSpPr>
          <p:cNvPr id="38" name="Shape 38"/>
          <p:cNvSpPr txBox="1">
            <a:spLocks noGrp="1"/>
          </p:cNvSpPr>
          <p:nvPr>
            <p:ph type="subTitle" idx="1"/>
          </p:nvPr>
        </p:nvSpPr>
        <p:spPr>
          <a:xfrm>
            <a:off x="265500" y="2803075"/>
            <a:ext cx="4045200" cy="1235100"/>
          </a:xfrm>
          <a:prstGeom prst="rect">
            <a:avLst/>
          </a:prstGeom>
          <a:noFill/>
          <a:ln>
            <a:noFill/>
          </a:ln>
        </p:spPr>
        <p:txBody>
          <a:bodyPr spcFirstLastPara="1" wrap="square" lIns="91425" tIns="91425" rIns="91425" bIns="91425" anchor="t" anchorCtr="0"/>
          <a:lstStyle>
            <a:lvl1pPr marR="0" lvl="0" algn="ctr" rtl="0">
              <a:lnSpc>
                <a:spcPct val="100000"/>
              </a:lnSpc>
              <a:spcBef>
                <a:spcPts val="0"/>
              </a:spcBef>
              <a:spcAft>
                <a:spcPts val="0"/>
              </a:spcAft>
              <a:buClr>
                <a:srgbClr val="000000"/>
              </a:buClr>
              <a:buSzPts val="2100"/>
              <a:buFont typeface="Century Gothic"/>
              <a:buNone/>
              <a:defRPr sz="2100" b="0" i="0" u="none" strike="noStrike" cap="none">
                <a:solidFill>
                  <a:srgbClr val="000000"/>
                </a:solidFill>
                <a:latin typeface="Century Gothic"/>
                <a:ea typeface="Century Gothic"/>
                <a:cs typeface="Century Gothic"/>
                <a:sym typeface="Century Gothic"/>
              </a:defRPr>
            </a:lvl1pPr>
            <a:lvl2pPr marR="0" lvl="1" algn="ctr" rtl="0">
              <a:lnSpc>
                <a:spcPct val="100000"/>
              </a:lnSpc>
              <a:spcBef>
                <a:spcPts val="0"/>
              </a:spcBef>
              <a:spcAft>
                <a:spcPts val="0"/>
              </a:spcAft>
              <a:buClr>
                <a:srgbClr val="000000"/>
              </a:buClr>
              <a:buSzPts val="2100"/>
              <a:buFont typeface="Century Gothic"/>
              <a:buNone/>
              <a:defRPr sz="2100" b="0" i="0" u="none" strike="noStrike" cap="none">
                <a:solidFill>
                  <a:srgbClr val="000000"/>
                </a:solidFill>
                <a:latin typeface="Century Gothic"/>
                <a:ea typeface="Century Gothic"/>
                <a:cs typeface="Century Gothic"/>
                <a:sym typeface="Century Gothic"/>
              </a:defRPr>
            </a:lvl2pPr>
            <a:lvl3pPr marR="0" lvl="2" algn="ctr" rtl="0">
              <a:lnSpc>
                <a:spcPct val="100000"/>
              </a:lnSpc>
              <a:spcBef>
                <a:spcPts val="0"/>
              </a:spcBef>
              <a:spcAft>
                <a:spcPts val="0"/>
              </a:spcAft>
              <a:buClr>
                <a:srgbClr val="000000"/>
              </a:buClr>
              <a:buSzPts val="2100"/>
              <a:buFont typeface="Century Gothic"/>
              <a:buNone/>
              <a:defRPr sz="2100" b="0" i="0" u="none" strike="noStrike" cap="none">
                <a:solidFill>
                  <a:srgbClr val="000000"/>
                </a:solidFill>
                <a:latin typeface="Century Gothic"/>
                <a:ea typeface="Century Gothic"/>
                <a:cs typeface="Century Gothic"/>
                <a:sym typeface="Century Gothic"/>
              </a:defRPr>
            </a:lvl3pPr>
            <a:lvl4pPr marR="0" lvl="3" algn="ctr" rtl="0">
              <a:lnSpc>
                <a:spcPct val="100000"/>
              </a:lnSpc>
              <a:spcBef>
                <a:spcPts val="0"/>
              </a:spcBef>
              <a:spcAft>
                <a:spcPts val="0"/>
              </a:spcAft>
              <a:buClr>
                <a:srgbClr val="000000"/>
              </a:buClr>
              <a:buSzPts val="2100"/>
              <a:buFont typeface="Century Gothic"/>
              <a:buNone/>
              <a:defRPr sz="2100" b="0" i="0" u="none" strike="noStrike" cap="none">
                <a:solidFill>
                  <a:srgbClr val="000000"/>
                </a:solidFill>
                <a:latin typeface="Century Gothic"/>
                <a:ea typeface="Century Gothic"/>
                <a:cs typeface="Century Gothic"/>
                <a:sym typeface="Century Gothic"/>
              </a:defRPr>
            </a:lvl4pPr>
            <a:lvl5pPr marR="0" lvl="4" algn="ctr" rtl="0">
              <a:lnSpc>
                <a:spcPct val="100000"/>
              </a:lnSpc>
              <a:spcBef>
                <a:spcPts val="0"/>
              </a:spcBef>
              <a:spcAft>
                <a:spcPts val="0"/>
              </a:spcAft>
              <a:buClr>
                <a:srgbClr val="000000"/>
              </a:buClr>
              <a:buSzPts val="2100"/>
              <a:buFont typeface="Century Gothic"/>
              <a:buNone/>
              <a:defRPr sz="2100" b="0" i="0" u="none" strike="noStrike" cap="none">
                <a:solidFill>
                  <a:srgbClr val="000000"/>
                </a:solidFill>
                <a:latin typeface="Century Gothic"/>
                <a:ea typeface="Century Gothic"/>
                <a:cs typeface="Century Gothic"/>
                <a:sym typeface="Century Gothic"/>
              </a:defRPr>
            </a:lvl5pPr>
            <a:lvl6pPr marR="0" lvl="5" algn="ctr" rtl="0">
              <a:lnSpc>
                <a:spcPct val="100000"/>
              </a:lnSpc>
              <a:spcBef>
                <a:spcPts val="0"/>
              </a:spcBef>
              <a:spcAft>
                <a:spcPts val="0"/>
              </a:spcAft>
              <a:buClr>
                <a:srgbClr val="000000"/>
              </a:buClr>
              <a:buSzPts val="2100"/>
              <a:buFont typeface="Century Gothic"/>
              <a:buNone/>
              <a:defRPr sz="2100" b="0" i="0" u="none" strike="noStrike" cap="none">
                <a:solidFill>
                  <a:srgbClr val="000000"/>
                </a:solidFill>
                <a:latin typeface="Century Gothic"/>
                <a:ea typeface="Century Gothic"/>
                <a:cs typeface="Century Gothic"/>
                <a:sym typeface="Century Gothic"/>
              </a:defRPr>
            </a:lvl6pPr>
            <a:lvl7pPr marR="0" lvl="6" algn="ctr" rtl="0">
              <a:lnSpc>
                <a:spcPct val="100000"/>
              </a:lnSpc>
              <a:spcBef>
                <a:spcPts val="0"/>
              </a:spcBef>
              <a:spcAft>
                <a:spcPts val="0"/>
              </a:spcAft>
              <a:buClr>
                <a:srgbClr val="000000"/>
              </a:buClr>
              <a:buSzPts val="2100"/>
              <a:buFont typeface="Century Gothic"/>
              <a:buNone/>
              <a:defRPr sz="2100" b="0" i="0" u="none" strike="noStrike" cap="none">
                <a:solidFill>
                  <a:srgbClr val="000000"/>
                </a:solidFill>
                <a:latin typeface="Century Gothic"/>
                <a:ea typeface="Century Gothic"/>
                <a:cs typeface="Century Gothic"/>
                <a:sym typeface="Century Gothic"/>
              </a:defRPr>
            </a:lvl7pPr>
            <a:lvl8pPr marR="0" lvl="7" algn="ctr" rtl="0">
              <a:lnSpc>
                <a:spcPct val="100000"/>
              </a:lnSpc>
              <a:spcBef>
                <a:spcPts val="0"/>
              </a:spcBef>
              <a:spcAft>
                <a:spcPts val="0"/>
              </a:spcAft>
              <a:buClr>
                <a:srgbClr val="000000"/>
              </a:buClr>
              <a:buSzPts val="2100"/>
              <a:buFont typeface="Century Gothic"/>
              <a:buNone/>
              <a:defRPr sz="2100" b="0" i="0" u="none" strike="noStrike" cap="none">
                <a:solidFill>
                  <a:srgbClr val="000000"/>
                </a:solidFill>
                <a:latin typeface="Century Gothic"/>
                <a:ea typeface="Century Gothic"/>
                <a:cs typeface="Century Gothic"/>
                <a:sym typeface="Century Gothic"/>
              </a:defRPr>
            </a:lvl8pPr>
            <a:lvl9pPr marR="0" lvl="8" algn="ctr" rtl="0">
              <a:lnSpc>
                <a:spcPct val="100000"/>
              </a:lnSpc>
              <a:spcBef>
                <a:spcPts val="0"/>
              </a:spcBef>
              <a:spcAft>
                <a:spcPts val="0"/>
              </a:spcAft>
              <a:buClr>
                <a:srgbClr val="000000"/>
              </a:buClr>
              <a:buSzPts val="2100"/>
              <a:buFont typeface="Century Gothic"/>
              <a:buNone/>
              <a:defRPr sz="2100" b="0" i="0" u="none" strike="noStrike" cap="none">
                <a:solidFill>
                  <a:srgbClr val="000000"/>
                </a:solidFill>
                <a:latin typeface="Century Gothic"/>
                <a:ea typeface="Century Gothic"/>
                <a:cs typeface="Century Gothic"/>
                <a:sym typeface="Century Gothic"/>
              </a:defRPr>
            </a:lvl9pPr>
          </a:lstStyle>
          <a:p>
            <a:endParaRPr/>
          </a:p>
        </p:txBody>
      </p:sp>
      <p:sp>
        <p:nvSpPr>
          <p:cNvPr id="39" name="Shape 39"/>
          <p:cNvSpPr txBox="1">
            <a:spLocks noGrp="1"/>
          </p:cNvSpPr>
          <p:nvPr>
            <p:ph type="body" idx="2"/>
          </p:nvPr>
        </p:nvSpPr>
        <p:spPr>
          <a:xfrm>
            <a:off x="4939500" y="724075"/>
            <a:ext cx="3837000" cy="3695100"/>
          </a:xfrm>
          <a:prstGeom prst="rect">
            <a:avLst/>
          </a:prstGeom>
          <a:noFill/>
          <a:ln>
            <a:noFill/>
          </a:ln>
        </p:spPr>
        <p:txBody>
          <a:bodyPr spcFirstLastPara="1" wrap="square" lIns="91425" tIns="91425" rIns="91425" bIns="91425" anchor="ctr" anchorCtr="0"/>
          <a:lstStyle>
            <a:lvl1pPr marL="457200" marR="0" lvl="0" indent="-342900" algn="l" rtl="0">
              <a:lnSpc>
                <a:spcPct val="115000"/>
              </a:lnSpc>
              <a:spcBef>
                <a:spcPts val="0"/>
              </a:spcBef>
              <a:spcAft>
                <a:spcPts val="0"/>
              </a:spcAft>
              <a:buClr>
                <a:srgbClr val="000000"/>
              </a:buClr>
              <a:buSzPts val="1800"/>
              <a:buFont typeface="Century Gothic"/>
              <a:buChar char="●"/>
              <a:defRPr sz="1800" b="0" i="0" u="none" strike="noStrike" cap="none">
                <a:solidFill>
                  <a:srgbClr val="000000"/>
                </a:solidFill>
                <a:latin typeface="Century Gothic"/>
                <a:ea typeface="Century Gothic"/>
                <a:cs typeface="Century Gothic"/>
                <a:sym typeface="Century Gothic"/>
              </a:defRPr>
            </a:lvl1pPr>
            <a:lvl2pPr marL="914400" marR="0" lvl="1"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2pPr>
            <a:lvl3pPr marL="1371600" marR="0" lvl="2"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3pPr>
            <a:lvl4pPr marL="1828800" marR="0" lvl="3"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4pPr>
            <a:lvl5pPr marL="2286000" marR="0" lvl="4"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5pPr>
            <a:lvl6pPr marL="2743200" marR="0" lvl="5"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6pPr>
            <a:lvl7pPr marL="3200400" marR="0" lvl="6"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7pPr>
            <a:lvl8pPr marL="3657600" marR="0" lvl="7"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8pPr>
            <a:lvl9pPr marL="4114800" marR="0" lvl="8" indent="-317500" algn="l" rtl="0">
              <a:lnSpc>
                <a:spcPct val="115000"/>
              </a:lnSpc>
              <a:spcBef>
                <a:spcPts val="1600"/>
              </a:spcBef>
              <a:spcAft>
                <a:spcPts val="160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9pPr>
          </a:lstStyle>
          <a:p>
            <a:endParaRPr/>
          </a:p>
        </p:txBody>
      </p:sp>
      <p:sp>
        <p:nvSpPr>
          <p:cNvPr id="40" name="Shape 40"/>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1"/>
        <p:cNvGrpSpPr/>
        <p:nvPr/>
      </p:nvGrpSpPr>
      <p:grpSpPr>
        <a:xfrm>
          <a:off x="0" y="0"/>
          <a:ext cx="0" cy="0"/>
          <a:chOff x="0" y="0"/>
          <a:chExt cx="0" cy="0"/>
        </a:xfrm>
      </p:grpSpPr>
      <p:sp>
        <p:nvSpPr>
          <p:cNvPr id="42" name="Shape 42"/>
          <p:cNvSpPr txBox="1">
            <a:spLocks noGrp="1"/>
          </p:cNvSpPr>
          <p:nvPr>
            <p:ph type="body" idx="1"/>
          </p:nvPr>
        </p:nvSpPr>
        <p:spPr>
          <a:xfrm>
            <a:off x="311700" y="4230575"/>
            <a:ext cx="5998800" cy="605100"/>
          </a:xfrm>
          <a:prstGeom prst="rect">
            <a:avLst/>
          </a:prstGeom>
          <a:noFill/>
          <a:ln>
            <a:noFill/>
          </a:ln>
        </p:spPr>
        <p:txBody>
          <a:bodyPr spcFirstLastPara="1" wrap="square" lIns="91425" tIns="91425" rIns="91425" bIns="91425" anchor="ctr" anchorCtr="0"/>
          <a:lstStyle>
            <a:lvl1pPr marL="457200" marR="0" lvl="0" indent="-228600" algn="l" rtl="0">
              <a:lnSpc>
                <a:spcPct val="100000"/>
              </a:lnSpc>
              <a:spcBef>
                <a:spcPts val="0"/>
              </a:spcBef>
              <a:spcAft>
                <a:spcPts val="0"/>
              </a:spcAft>
              <a:buClr>
                <a:srgbClr val="000000"/>
              </a:buClr>
              <a:buSzPts val="1800"/>
              <a:buFont typeface="Century Gothic"/>
              <a:buNone/>
              <a:defRPr sz="1800" b="0" i="0" u="none" strike="noStrike" cap="none">
                <a:solidFill>
                  <a:srgbClr val="000000"/>
                </a:solidFill>
                <a:latin typeface="Century Gothic"/>
                <a:ea typeface="Century Gothic"/>
                <a:cs typeface="Century Gothic"/>
                <a:sym typeface="Century Gothic"/>
              </a:defRPr>
            </a:lvl1pPr>
          </a:lstStyle>
          <a:p>
            <a:endParaRPr/>
          </a:p>
        </p:txBody>
      </p:sp>
      <p:sp>
        <p:nvSpPr>
          <p:cNvPr id="43" name="Shape 43"/>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3.png"/><Relationship Id="rId2" Type="http://schemas.openxmlformats.org/officeDocument/2006/relationships/slideLayout" Target="../slideLayouts/slideLayout2.xml"/><Relationship Id="rId16" Type="http://schemas.openxmlformats.org/officeDocument/2006/relationships/image" Target="../media/image2.jp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Shape 6"/>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marR="0" lvl="0" algn="l" rtl="0">
              <a:lnSpc>
                <a:spcPct val="100000"/>
              </a:lnSpc>
              <a:spcBef>
                <a:spcPts val="0"/>
              </a:spcBef>
              <a:spcAft>
                <a:spcPts val="0"/>
              </a:spcAft>
              <a:buClr>
                <a:schemeClr val="dk1"/>
              </a:buClr>
              <a:buSzPts val="3600"/>
              <a:buFont typeface="Century Gothic"/>
              <a:buNone/>
              <a:defRPr sz="3600" b="0" i="0" u="none" strike="noStrike" cap="none">
                <a:solidFill>
                  <a:schemeClr val="dk1"/>
                </a:solidFill>
                <a:latin typeface="Century Gothic"/>
                <a:ea typeface="Century Gothic"/>
                <a:cs typeface="Century Gothic"/>
                <a:sym typeface="Century Gothic"/>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endParaRPr/>
          </a:p>
        </p:txBody>
      </p:sp>
      <p:sp>
        <p:nvSpPr>
          <p:cNvPr id="7" name="Shape 7"/>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lstStyle>
            <a:lvl1pPr marL="457200" marR="0" lvl="0" indent="-342900" algn="l" rtl="0">
              <a:lnSpc>
                <a:spcPct val="115000"/>
              </a:lnSpc>
              <a:spcBef>
                <a:spcPts val="0"/>
              </a:spcBef>
              <a:spcAft>
                <a:spcPts val="0"/>
              </a:spcAft>
              <a:buClr>
                <a:srgbClr val="000000"/>
              </a:buClr>
              <a:buSzPts val="1800"/>
              <a:buFont typeface="Century Gothic"/>
              <a:buChar char="●"/>
              <a:defRPr sz="1800" b="0" i="0" u="none" strike="noStrike" cap="none">
                <a:solidFill>
                  <a:srgbClr val="000000"/>
                </a:solidFill>
                <a:latin typeface="Century Gothic"/>
                <a:ea typeface="Century Gothic"/>
                <a:cs typeface="Century Gothic"/>
                <a:sym typeface="Century Gothic"/>
              </a:defRPr>
            </a:lvl1pPr>
            <a:lvl2pPr marL="914400" marR="0" lvl="1"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2pPr>
            <a:lvl3pPr marL="1371600" marR="0" lvl="2"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3pPr>
            <a:lvl4pPr marL="1828800" marR="0" lvl="3"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4pPr>
            <a:lvl5pPr marL="2286000" marR="0" lvl="4"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5pPr>
            <a:lvl6pPr marL="2743200" marR="0" lvl="5"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6pPr>
            <a:lvl7pPr marL="3200400" marR="0" lvl="6"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7pPr>
            <a:lvl8pPr marL="3657600" marR="0" lvl="7"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8pPr>
            <a:lvl9pPr marL="4114800" marR="0" lvl="8" indent="-317500" algn="l" rtl="0">
              <a:lnSpc>
                <a:spcPct val="115000"/>
              </a:lnSpc>
              <a:spcBef>
                <a:spcPts val="1600"/>
              </a:spcBef>
              <a:spcAft>
                <a:spcPts val="160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9pPr>
          </a:lstStyle>
          <a:p>
            <a:endParaRPr dirty="0"/>
          </a:p>
        </p:txBody>
      </p:sp>
      <p:sp>
        <p:nvSpPr>
          <p:cNvPr id="8" name="Shape 8"/>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spcBef>
                <a:spcPts val="0"/>
              </a:spcBef>
              <a:spcAft>
                <a:spcPts val="0"/>
              </a:spcAft>
              <a:buNone/>
            </a:pPr>
            <a:fld id="{00000000-1234-1234-1234-123412341234}" type="slidenum">
              <a:rPr lang="en-US"/>
              <a:t>‹#›</a:t>
            </a:fld>
            <a:endParaRPr/>
          </a:p>
        </p:txBody>
      </p:sp>
      <p:pic>
        <p:nvPicPr>
          <p:cNvPr id="3" name="Picture 2">
            <a:extLst>
              <a:ext uri="{FF2B5EF4-FFF2-40B4-BE49-F238E27FC236}">
                <a16:creationId xmlns:a16="http://schemas.microsoft.com/office/drawing/2014/main" id="{9640E22D-BD58-48AB-90B3-8C172AD112F9}"/>
              </a:ext>
            </a:extLst>
          </p:cNvPr>
          <p:cNvPicPr>
            <a:picLocks noChangeAspect="1"/>
          </p:cNvPicPr>
          <p:nvPr userDrawn="1"/>
        </p:nvPicPr>
        <p:blipFill>
          <a:blip r:embed="rId15"/>
          <a:stretch>
            <a:fillRect/>
          </a:stretch>
        </p:blipFill>
        <p:spPr>
          <a:xfrm>
            <a:off x="8259158" y="4985379"/>
            <a:ext cx="762000" cy="142875"/>
          </a:xfrm>
          <a:prstGeom prst="rect">
            <a:avLst/>
          </a:prstGeom>
        </p:spPr>
      </p:pic>
      <p:pic>
        <p:nvPicPr>
          <p:cNvPr id="5" name="Picture 4">
            <a:extLst>
              <a:ext uri="{FF2B5EF4-FFF2-40B4-BE49-F238E27FC236}">
                <a16:creationId xmlns:a16="http://schemas.microsoft.com/office/drawing/2014/main" id="{A1F64D5C-6F8D-4C77-92E1-444E84EB4815}"/>
              </a:ext>
            </a:extLst>
          </p:cNvPr>
          <p:cNvPicPr>
            <a:picLocks noChangeAspect="1"/>
          </p:cNvPicPr>
          <p:nvPr userDrawn="1"/>
        </p:nvPicPr>
        <p:blipFill>
          <a:blip r:embed="rId16"/>
          <a:stretch>
            <a:fillRect/>
          </a:stretch>
        </p:blipFill>
        <p:spPr>
          <a:xfrm>
            <a:off x="4200861" y="4511332"/>
            <a:ext cx="742278" cy="618565"/>
          </a:xfrm>
          <a:prstGeom prst="rect">
            <a:avLst/>
          </a:prstGeom>
        </p:spPr>
      </p:pic>
      <p:pic>
        <p:nvPicPr>
          <p:cNvPr id="10" name="Picture 9">
            <a:extLst>
              <a:ext uri="{FF2B5EF4-FFF2-40B4-BE49-F238E27FC236}">
                <a16:creationId xmlns:a16="http://schemas.microsoft.com/office/drawing/2014/main" id="{B5D012F4-9235-4E78-AE6E-D2598E4638DE}"/>
              </a:ext>
            </a:extLst>
          </p:cNvPr>
          <p:cNvPicPr>
            <a:picLocks noChangeAspect="1"/>
          </p:cNvPicPr>
          <p:nvPr userDrawn="1"/>
        </p:nvPicPr>
        <p:blipFill>
          <a:blip r:embed="rId17"/>
          <a:stretch>
            <a:fillRect/>
          </a:stretch>
        </p:blipFill>
        <p:spPr>
          <a:xfrm>
            <a:off x="0" y="4520455"/>
            <a:ext cx="1207113" cy="554784"/>
          </a:xfrm>
          <a:prstGeom prst="rect">
            <a:avLst/>
          </a:prstGeom>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71" r:id="rId12"/>
    <p:sldLayoutId id="2147483672" r:id="rId13"/>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0.xml"/><Relationship Id="rId1" Type="http://schemas.openxmlformats.org/officeDocument/2006/relationships/slideLayout" Target="../slideLayouts/slideLayout1.xml"/><Relationship Id="rId4" Type="http://schemas.openxmlformats.org/officeDocument/2006/relationships/image" Target="../media/image4.jpg"/></Relationships>
</file>

<file path=ppt/slides/_rels/slide1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1.xml"/><Relationship Id="rId1" Type="http://schemas.openxmlformats.org/officeDocument/2006/relationships/slideLayout" Target="../slideLayouts/slideLayout1.xml"/><Relationship Id="rId5" Type="http://schemas.openxmlformats.org/officeDocument/2006/relationships/image" Target="../media/image9.png"/><Relationship Id="rId4" Type="http://schemas.openxmlformats.org/officeDocument/2006/relationships/image" Target="../media/image4.jpg"/></Relationships>
</file>

<file path=ppt/slides/_rels/slide12.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2.xml"/><Relationship Id="rId1" Type="http://schemas.openxmlformats.org/officeDocument/2006/relationships/slideLayout" Target="../slideLayouts/slideLayout1.xml"/><Relationship Id="rId4" Type="http://schemas.openxmlformats.org/officeDocument/2006/relationships/image" Target="../media/image6.png"/></Relationships>
</file>

<file path=ppt/slides/_rels/slide13.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6.xml"/><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9.xml"/><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1.xml"/><Relationship Id="rId4" Type="http://schemas.openxmlformats.org/officeDocument/2006/relationships/image" Target="../media/image4.jpg"/></Relationships>
</file>

<file path=ppt/slides/_rels/slide7.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7.xml"/><Relationship Id="rId1" Type="http://schemas.openxmlformats.org/officeDocument/2006/relationships/slideLayout" Target="../slideLayouts/slideLayout1.xml"/><Relationship Id="rId4" Type="http://schemas.openxmlformats.org/officeDocument/2006/relationships/image" Target="../media/image6.png"/></Relationships>
</file>

<file path=ppt/slides/_rels/slide8.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9.xml"/><Relationship Id="rId1" Type="http://schemas.openxmlformats.org/officeDocument/2006/relationships/slideLayout" Target="../slideLayouts/slideLayout1.xml"/><Relationship Id="rId6" Type="http://schemas.openxmlformats.org/officeDocument/2006/relationships/image" Target="../media/image9.png"/><Relationship Id="rId5" Type="http://schemas.openxmlformats.org/officeDocument/2006/relationships/image" Target="../media/image4.jpg"/><Relationship Id="rId4" Type="http://schemas.openxmlformats.org/officeDocument/2006/relationships/image" Target="../media/image8.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28"/>
        <p:cNvGrpSpPr/>
        <p:nvPr/>
      </p:nvGrpSpPr>
      <p:grpSpPr>
        <a:xfrm>
          <a:off x="0" y="0"/>
          <a:ext cx="0" cy="0"/>
          <a:chOff x="0" y="0"/>
          <a:chExt cx="0" cy="0"/>
        </a:xfrm>
      </p:grpSpPr>
      <p:sp>
        <p:nvSpPr>
          <p:cNvPr id="129" name="Shape 129"/>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marR="0" lvl="0" indent="0" algn="l" rtl="0">
              <a:lnSpc>
                <a:spcPct val="90000"/>
              </a:lnSpc>
              <a:spcBef>
                <a:spcPts val="0"/>
              </a:spcBef>
              <a:spcAft>
                <a:spcPts val="0"/>
              </a:spcAft>
              <a:buClr>
                <a:schemeClr val="dk1"/>
              </a:buClr>
              <a:buSzPts val="1100"/>
              <a:buFont typeface="Arial"/>
              <a:buNone/>
            </a:pPr>
            <a:r>
              <a:rPr lang="en-US" sz="3400" b="0" i="0" u="none" strike="noStrike" cap="none">
                <a:solidFill>
                  <a:schemeClr val="dk1"/>
                </a:solidFill>
                <a:latin typeface="Century Gothic"/>
                <a:ea typeface="Century Gothic"/>
                <a:cs typeface="Century Gothic"/>
                <a:sym typeface="Century Gothic"/>
              </a:rPr>
              <a:t>Grade 7: Module 1: Unit 1: Lesson 7</a:t>
            </a:r>
            <a:endParaRPr sz="34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1100"/>
              <a:buFont typeface="Arial"/>
              <a:buNone/>
            </a:pPr>
            <a:r>
              <a:rPr lang="en-US" sz="1800" b="1" i="0" u="none" strike="noStrike" cap="none">
                <a:solidFill>
                  <a:schemeClr val="dk1"/>
                </a:solidFill>
                <a:latin typeface="Century Gothic"/>
                <a:ea typeface="Century Gothic"/>
                <a:cs typeface="Century Gothic"/>
                <a:sym typeface="Century Gothic"/>
              </a:rPr>
              <a:t>Teacher slide, before teaching.</a:t>
            </a:r>
            <a:endParaRPr sz="1800" b="0" i="0" u="none" strike="noStrike" cap="none">
              <a:solidFill>
                <a:schemeClr val="dk1"/>
              </a:solidFill>
              <a:latin typeface="Century Gothic"/>
              <a:ea typeface="Century Gothic"/>
              <a:cs typeface="Century Gothic"/>
              <a:sym typeface="Century Gothic"/>
            </a:endParaRPr>
          </a:p>
        </p:txBody>
      </p:sp>
      <p:sp>
        <p:nvSpPr>
          <p:cNvPr id="130" name="Shape 130"/>
          <p:cNvSpPr txBox="1">
            <a:spLocks noGrp="1"/>
          </p:cNvSpPr>
          <p:nvPr>
            <p:ph type="body" idx="1"/>
          </p:nvPr>
        </p:nvSpPr>
        <p:spPr>
          <a:xfrm>
            <a:off x="311700" y="1399775"/>
            <a:ext cx="8520600" cy="3416400"/>
          </a:xfrm>
          <a:prstGeom prst="rect">
            <a:avLst/>
          </a:prstGeom>
          <a:noFill/>
          <a:ln>
            <a:noFill/>
          </a:ln>
        </p:spPr>
        <p:txBody>
          <a:bodyPr spcFirstLastPara="1" wrap="square" lIns="91425" tIns="91425" rIns="91425" bIns="91425" anchor="t" anchorCtr="0">
            <a:noAutofit/>
          </a:bodyPr>
          <a:lstStyle/>
          <a:p>
            <a:pPr marL="0" marR="0" lvl="0" indent="0" algn="l" rtl="0">
              <a:lnSpc>
                <a:spcPct val="90000"/>
              </a:lnSpc>
              <a:spcBef>
                <a:spcPts val="0"/>
              </a:spcBef>
              <a:spcAft>
                <a:spcPts val="0"/>
              </a:spcAft>
              <a:buClr>
                <a:schemeClr val="dk1"/>
              </a:buClr>
              <a:buSzPts val="1100"/>
              <a:buFont typeface="Arial"/>
              <a:buNone/>
            </a:pPr>
            <a:r>
              <a:rPr lang="en-US" sz="1600" b="0" i="0" u="none" strike="noStrike" cap="none" dirty="0">
                <a:solidFill>
                  <a:schemeClr val="dk1"/>
                </a:solidFill>
                <a:latin typeface="Century Gothic"/>
                <a:ea typeface="Century Gothic"/>
                <a:cs typeface="Century Gothic"/>
                <a:sym typeface="Century Gothic"/>
              </a:rPr>
              <a:t>This lesson will take approximately 50-65 minutes to complete. </a:t>
            </a:r>
            <a:endParaRPr sz="1600" b="0" i="0" u="none" strike="noStrike" cap="none" dirty="0">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2400"/>
              <a:buFont typeface="Arial"/>
              <a:buNone/>
            </a:pPr>
            <a:endParaRPr sz="1600" b="0" i="0" u="none" strike="noStrike" cap="none" dirty="0">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200"/>
              <a:buFont typeface="Arial"/>
              <a:buNone/>
            </a:pPr>
            <a:r>
              <a:rPr lang="en-US" sz="1600" b="0" i="0" u="none" strike="noStrike" cap="none" dirty="0">
                <a:solidFill>
                  <a:schemeClr val="dk1"/>
                </a:solidFill>
                <a:latin typeface="Century Gothic"/>
                <a:ea typeface="Century Gothic"/>
                <a:cs typeface="Century Gothic"/>
                <a:sym typeface="Century Gothic"/>
              </a:rPr>
              <a:t>The purpose of today’s lesson is to:</a:t>
            </a:r>
            <a:endParaRPr sz="1600" b="0" i="0" u="none" strike="noStrike" cap="none" dirty="0">
              <a:solidFill>
                <a:schemeClr val="dk1"/>
              </a:solidFill>
              <a:latin typeface="Century Gothic"/>
              <a:ea typeface="Century Gothic"/>
              <a:cs typeface="Century Gothic"/>
              <a:sym typeface="Century Gothic"/>
            </a:endParaRPr>
          </a:p>
          <a:p>
            <a:pPr marL="457200" marR="0" lvl="0" indent="-330200" algn="l" rtl="0">
              <a:lnSpc>
                <a:spcPct val="90000"/>
              </a:lnSpc>
              <a:spcBef>
                <a:spcPts val="0"/>
              </a:spcBef>
              <a:spcAft>
                <a:spcPts val="0"/>
              </a:spcAft>
              <a:buClr>
                <a:schemeClr val="dk1"/>
              </a:buClr>
              <a:buSzPts val="1600"/>
              <a:buFont typeface="Century Gothic"/>
              <a:buChar char="●"/>
            </a:pPr>
            <a:r>
              <a:rPr lang="en-US" sz="1600" b="0" i="0" u="none" strike="noStrike" cap="none" dirty="0">
                <a:solidFill>
                  <a:schemeClr val="dk1"/>
                </a:solidFill>
                <a:latin typeface="Century Gothic"/>
                <a:ea typeface="Century Gothic"/>
                <a:cs typeface="Century Gothic"/>
                <a:sym typeface="Century Gothic"/>
              </a:rPr>
              <a:t>Build on the skills and knowledge acquired from previous lessons in order to respond to specific selected response questions</a:t>
            </a:r>
            <a:endParaRPr sz="1600" b="0" i="0" u="none" strike="noStrike" cap="none" dirty="0">
              <a:solidFill>
                <a:schemeClr val="dk1"/>
              </a:solidFill>
              <a:latin typeface="Century Gothic"/>
              <a:ea typeface="Century Gothic"/>
              <a:cs typeface="Century Gothic"/>
              <a:sym typeface="Century Gothic"/>
            </a:endParaRPr>
          </a:p>
          <a:p>
            <a:pPr marL="628650" marR="0" lvl="1" indent="-95250" algn="l" rtl="0">
              <a:lnSpc>
                <a:spcPct val="90000"/>
              </a:lnSpc>
              <a:spcBef>
                <a:spcPts val="0"/>
              </a:spcBef>
              <a:spcAft>
                <a:spcPts val="0"/>
              </a:spcAft>
              <a:buClr>
                <a:schemeClr val="dk1"/>
              </a:buClr>
              <a:buSzPts val="1200"/>
              <a:buFont typeface="Arial"/>
              <a:buNone/>
            </a:pPr>
            <a:endParaRPr sz="1600" b="0" i="0" u="none" strike="noStrike" cap="none" dirty="0">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200"/>
              <a:buFont typeface="Arial"/>
              <a:buNone/>
            </a:pPr>
            <a:r>
              <a:rPr lang="en-US" sz="1600" b="0" i="0" u="none" strike="noStrike" cap="none" dirty="0">
                <a:solidFill>
                  <a:schemeClr val="dk1"/>
                </a:solidFill>
                <a:latin typeface="Century Gothic"/>
                <a:ea typeface="Century Gothic"/>
                <a:cs typeface="Century Gothic"/>
                <a:sym typeface="Century Gothic"/>
              </a:rPr>
              <a:t>The Learning Targets for students today are:</a:t>
            </a:r>
            <a:endParaRPr sz="1600" b="0" i="0" u="none" strike="noStrike" cap="none" dirty="0">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200"/>
              <a:buFont typeface="Arial"/>
              <a:buNone/>
            </a:pPr>
            <a:endParaRPr sz="1600" b="0" i="0" u="none" strike="noStrike" cap="none" dirty="0">
              <a:solidFill>
                <a:schemeClr val="dk1"/>
              </a:solidFill>
              <a:latin typeface="Century Gothic"/>
              <a:ea typeface="Century Gothic"/>
              <a:cs typeface="Century Gothic"/>
              <a:sym typeface="Century Gothic"/>
            </a:endParaRPr>
          </a:p>
          <a:p>
            <a:pPr marL="457200" marR="0" lvl="0" indent="-342900" algn="l" rtl="0">
              <a:lnSpc>
                <a:spcPct val="100000"/>
              </a:lnSpc>
              <a:spcBef>
                <a:spcPts val="0"/>
              </a:spcBef>
              <a:spcAft>
                <a:spcPts val="0"/>
              </a:spcAft>
              <a:buClr>
                <a:srgbClr val="000000"/>
              </a:buClr>
              <a:buSzPts val="1800"/>
              <a:buFont typeface="+mj-lt"/>
              <a:buAutoNum type="arabicPeriod"/>
            </a:pPr>
            <a:r>
              <a:rPr lang="en-US" sz="1600" b="1" i="0" u="none" strike="noStrike" cap="none" dirty="0">
                <a:solidFill>
                  <a:srgbClr val="000000"/>
                </a:solidFill>
                <a:latin typeface="Century Gothic"/>
                <a:ea typeface="Century Gothic"/>
                <a:cs typeface="Century Gothic"/>
                <a:sym typeface="Century Gothic"/>
              </a:rPr>
              <a:t>I can cite several pieces of text-based evidence to support my analysis of Nya’s and </a:t>
            </a:r>
            <a:r>
              <a:rPr lang="en-US" sz="1600" b="1" i="0" u="none" strike="noStrike" cap="none" dirty="0" err="1">
                <a:solidFill>
                  <a:srgbClr val="000000"/>
                </a:solidFill>
                <a:latin typeface="Century Gothic"/>
                <a:ea typeface="Century Gothic"/>
                <a:cs typeface="Century Gothic"/>
                <a:sym typeface="Century Gothic"/>
              </a:rPr>
              <a:t>Salva’s</a:t>
            </a:r>
            <a:r>
              <a:rPr lang="en-US" sz="1600" b="1" i="0" u="none" strike="noStrike" cap="none" dirty="0">
                <a:solidFill>
                  <a:srgbClr val="000000"/>
                </a:solidFill>
                <a:latin typeface="Century Gothic"/>
                <a:ea typeface="Century Gothic"/>
                <a:cs typeface="Century Gothic"/>
                <a:sym typeface="Century Gothic"/>
              </a:rPr>
              <a:t> characters in </a:t>
            </a:r>
            <a:r>
              <a:rPr lang="en-US" sz="1600" b="1" i="1" u="none" strike="noStrike" cap="none" dirty="0">
                <a:solidFill>
                  <a:srgbClr val="000000"/>
                </a:solidFill>
                <a:latin typeface="Century Gothic"/>
                <a:ea typeface="Century Gothic"/>
                <a:cs typeface="Century Gothic"/>
                <a:sym typeface="Century Gothic"/>
              </a:rPr>
              <a:t>A Long Walk to Water</a:t>
            </a:r>
            <a:r>
              <a:rPr lang="en-US" sz="1600" b="1" i="0" u="none" strike="noStrike" cap="none" dirty="0">
                <a:solidFill>
                  <a:srgbClr val="000000"/>
                </a:solidFill>
                <a:latin typeface="Century Gothic"/>
                <a:ea typeface="Century Gothic"/>
                <a:cs typeface="Century Gothic"/>
                <a:sym typeface="Century Gothic"/>
              </a:rPr>
              <a:t>.</a:t>
            </a:r>
            <a:endParaRPr b="1" dirty="0"/>
          </a:p>
          <a:p>
            <a:pPr marL="571500" marR="0" lvl="0" algn="l" rtl="0">
              <a:lnSpc>
                <a:spcPct val="100000"/>
              </a:lnSpc>
              <a:spcBef>
                <a:spcPts val="0"/>
              </a:spcBef>
              <a:spcAft>
                <a:spcPts val="0"/>
              </a:spcAft>
              <a:buClr>
                <a:srgbClr val="000000"/>
              </a:buClr>
              <a:buSzPts val="1800"/>
              <a:buFont typeface="+mj-lt"/>
              <a:buAutoNum type="arabicPeriod"/>
            </a:pPr>
            <a:endParaRPr sz="1600" b="1" i="0" u="none" strike="noStrike" cap="none" dirty="0">
              <a:solidFill>
                <a:srgbClr val="000000"/>
              </a:solidFill>
              <a:latin typeface="Century Gothic"/>
              <a:ea typeface="Century Gothic"/>
              <a:cs typeface="Century Gothic"/>
              <a:sym typeface="Century Gothic"/>
            </a:endParaRPr>
          </a:p>
          <a:p>
            <a:pPr marL="457200" marR="0" lvl="0" indent="-342900" algn="l" rtl="0">
              <a:lnSpc>
                <a:spcPct val="100000"/>
              </a:lnSpc>
              <a:spcBef>
                <a:spcPts val="0"/>
              </a:spcBef>
              <a:spcAft>
                <a:spcPts val="0"/>
              </a:spcAft>
              <a:buClr>
                <a:srgbClr val="000000"/>
              </a:buClr>
              <a:buSzPts val="1800"/>
              <a:buFont typeface="+mj-lt"/>
              <a:buAutoNum type="arabicPeriod"/>
            </a:pPr>
            <a:r>
              <a:rPr lang="en-US" sz="1600" b="1" i="0" u="none" strike="noStrike" cap="none" dirty="0">
                <a:solidFill>
                  <a:srgbClr val="000000"/>
                </a:solidFill>
                <a:latin typeface="Century Gothic"/>
                <a:ea typeface="Century Gothic"/>
                <a:cs typeface="Century Gothic"/>
                <a:sym typeface="Century Gothic"/>
              </a:rPr>
              <a:t>I can analyze how Linda Sue Park develops and contrasts the points of view of Nya and Salva in </a:t>
            </a:r>
            <a:r>
              <a:rPr lang="en-US" sz="1600" b="1" i="1" u="none" strike="noStrike" cap="none" dirty="0">
                <a:solidFill>
                  <a:srgbClr val="000000"/>
                </a:solidFill>
                <a:latin typeface="Century Gothic"/>
                <a:ea typeface="Century Gothic"/>
                <a:cs typeface="Century Gothic"/>
                <a:sym typeface="Century Gothic"/>
              </a:rPr>
              <a:t> A Long Walk to Water.</a:t>
            </a:r>
            <a:endParaRPr sz="1600" b="1" i="0" u="none" strike="noStrike" cap="none" dirty="0">
              <a:solidFill>
                <a:srgbClr val="000000"/>
              </a:solidFill>
              <a:latin typeface="Century Gothic"/>
              <a:ea typeface="Century Gothic"/>
              <a:cs typeface="Century Gothic"/>
              <a:sym typeface="Century Gothic"/>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91"/>
        <p:cNvGrpSpPr/>
        <p:nvPr/>
      </p:nvGrpSpPr>
      <p:grpSpPr>
        <a:xfrm>
          <a:off x="0" y="0"/>
          <a:ext cx="0" cy="0"/>
          <a:chOff x="0" y="0"/>
          <a:chExt cx="0" cy="0"/>
        </a:xfrm>
      </p:grpSpPr>
      <p:sp>
        <p:nvSpPr>
          <p:cNvPr id="192" name="Shape 192"/>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3400"/>
              <a:buFont typeface="Century Gothic"/>
              <a:buNone/>
            </a:pPr>
            <a:r>
              <a:rPr lang="en-US" sz="3000" b="0" i="0" u="none" strike="noStrike" cap="none" dirty="0">
                <a:solidFill>
                  <a:schemeClr val="dk1"/>
                </a:solidFill>
                <a:sym typeface="Century Gothic"/>
              </a:rPr>
              <a:t>Let’s reread Chapter 4 for a new </a:t>
            </a:r>
            <a:br>
              <a:rPr lang="en-US" sz="3000" b="0" i="0" u="none" strike="noStrike" cap="none" dirty="0">
                <a:solidFill>
                  <a:schemeClr val="dk1"/>
                </a:solidFill>
                <a:sym typeface="Century Gothic"/>
              </a:rPr>
            </a:br>
            <a:r>
              <a:rPr lang="en-US" sz="3000" b="0" i="0" u="none" strike="noStrike" cap="none" dirty="0">
                <a:solidFill>
                  <a:schemeClr val="dk1"/>
                </a:solidFill>
                <a:sym typeface="Century Gothic"/>
              </a:rPr>
              <a:t>purpose</a:t>
            </a:r>
            <a:r>
              <a:rPr lang="en-US" sz="3000" dirty="0"/>
              <a:t> - but first, we’ll gather some evidence</a:t>
            </a:r>
            <a:endParaRPr sz="3000" b="0" i="0" u="none" strike="noStrike" cap="none" dirty="0">
              <a:solidFill>
                <a:schemeClr val="dk1"/>
              </a:solidFill>
              <a:sym typeface="Century Gothic"/>
            </a:endParaRPr>
          </a:p>
        </p:txBody>
      </p:sp>
      <p:pic>
        <p:nvPicPr>
          <p:cNvPr id="195" name="Shape 195"/>
          <p:cNvPicPr preferRelativeResize="0"/>
          <p:nvPr/>
        </p:nvPicPr>
        <p:blipFill>
          <a:blip r:embed="rId3">
            <a:alphaModFix/>
          </a:blip>
          <a:stretch>
            <a:fillRect/>
          </a:stretch>
        </p:blipFill>
        <p:spPr>
          <a:xfrm>
            <a:off x="1829004" y="1970314"/>
            <a:ext cx="5693025" cy="3059114"/>
          </a:xfrm>
          <a:prstGeom prst="rect">
            <a:avLst/>
          </a:prstGeom>
          <a:noFill/>
          <a:ln>
            <a:noFill/>
          </a:ln>
        </p:spPr>
      </p:pic>
      <p:pic>
        <p:nvPicPr>
          <p:cNvPr id="6" name="Shape 156" descr="https://lh6.googleusercontent.com/axHmBLikpTf6Qe-9287npSwGAlvGzBYidLro3ibMN9dmrPvaRDyFEY1kW0uMsxlqJYo3_y3SAKIJLLJa5yufEGZHo-4t0K9VwXJwVaROGO9l1tl0q59MNIxWbOJqqnk7LA59YorNjPU"/>
          <p:cNvPicPr preferRelativeResize="0"/>
          <p:nvPr/>
        </p:nvPicPr>
        <p:blipFill rotWithShape="1">
          <a:blip r:embed="rId4">
            <a:alphaModFix/>
          </a:blip>
          <a:srcRect/>
          <a:stretch/>
        </p:blipFill>
        <p:spPr>
          <a:xfrm>
            <a:off x="7805057" y="156676"/>
            <a:ext cx="887568" cy="1182268"/>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99"/>
        <p:cNvGrpSpPr/>
        <p:nvPr/>
      </p:nvGrpSpPr>
      <p:grpSpPr>
        <a:xfrm>
          <a:off x="0" y="0"/>
          <a:ext cx="0" cy="0"/>
          <a:chOff x="0" y="0"/>
          <a:chExt cx="0" cy="0"/>
        </a:xfrm>
      </p:grpSpPr>
      <p:sp>
        <p:nvSpPr>
          <p:cNvPr id="200" name="Shape 200"/>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3400"/>
              <a:buFont typeface="Century Gothic"/>
              <a:buNone/>
            </a:pPr>
            <a:r>
              <a:rPr lang="en-US" dirty="0"/>
              <a:t>Let’s </a:t>
            </a:r>
            <a:r>
              <a:rPr lang="en-US" sz="3400" b="0" i="0" strike="noStrike" cap="none" dirty="0">
                <a:solidFill>
                  <a:schemeClr val="dk1"/>
                </a:solidFill>
                <a:sym typeface="Century Gothic"/>
              </a:rPr>
              <a:t>Explor</a:t>
            </a:r>
            <a:r>
              <a:rPr lang="en-US" dirty="0"/>
              <a:t>e</a:t>
            </a:r>
            <a:r>
              <a:rPr lang="en-US" sz="3400" b="0" i="0" strike="noStrike" cap="none" dirty="0">
                <a:solidFill>
                  <a:schemeClr val="dk1"/>
                </a:solidFill>
                <a:sym typeface="Century Gothic"/>
              </a:rPr>
              <a:t> Text-dependent </a:t>
            </a:r>
            <a:endParaRPr sz="3400" b="0" i="0" strike="noStrike" cap="none" dirty="0">
              <a:solidFill>
                <a:schemeClr val="dk1"/>
              </a:solidFill>
              <a:sym typeface="Century Gothic"/>
            </a:endParaRPr>
          </a:p>
          <a:p>
            <a:pPr marL="0" marR="0" lvl="0" indent="0" algn="l" rtl="0">
              <a:lnSpc>
                <a:spcPct val="100000"/>
              </a:lnSpc>
              <a:spcBef>
                <a:spcPts val="0"/>
              </a:spcBef>
              <a:spcAft>
                <a:spcPts val="0"/>
              </a:spcAft>
              <a:buClr>
                <a:schemeClr val="dk1"/>
              </a:buClr>
              <a:buSzPts val="3400"/>
              <a:buFont typeface="Century Gothic"/>
              <a:buNone/>
            </a:pPr>
            <a:r>
              <a:rPr lang="en-US" sz="3400" b="0" i="0" strike="noStrike" cap="none" dirty="0">
                <a:solidFill>
                  <a:schemeClr val="dk1"/>
                </a:solidFill>
                <a:sym typeface="Century Gothic"/>
              </a:rPr>
              <a:t>Questions</a:t>
            </a:r>
            <a:endParaRPr sz="3400" b="0" i="0" strike="noStrike" cap="none" dirty="0">
              <a:solidFill>
                <a:schemeClr val="dk1"/>
              </a:solidFill>
              <a:sym typeface="Century Gothic"/>
            </a:endParaRPr>
          </a:p>
        </p:txBody>
      </p:sp>
      <p:sp>
        <p:nvSpPr>
          <p:cNvPr id="201" name="Shape 201"/>
          <p:cNvSpPr txBox="1">
            <a:spLocks noGrp="1"/>
          </p:cNvSpPr>
          <p:nvPr>
            <p:ph type="body" idx="1"/>
          </p:nvPr>
        </p:nvSpPr>
        <p:spPr>
          <a:xfrm>
            <a:off x="311700" y="1577150"/>
            <a:ext cx="5084400" cy="2991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800"/>
              <a:buFont typeface="Century Gothic"/>
              <a:buNone/>
            </a:pPr>
            <a:r>
              <a:rPr lang="en-US" i="0" u="none" strike="noStrike" cap="none" dirty="0">
                <a:solidFill>
                  <a:srgbClr val="000000"/>
                </a:solidFill>
              </a:rPr>
              <a:t>Text-dependent questions can be answered only by </a:t>
            </a:r>
            <a:r>
              <a:rPr lang="en-US" b="1" i="0" u="none" strike="noStrike" cap="none" dirty="0">
                <a:solidFill>
                  <a:srgbClr val="000000"/>
                </a:solidFill>
              </a:rPr>
              <a:t>referring explicitly back to the text being read</a:t>
            </a:r>
            <a:r>
              <a:rPr lang="en-US" i="0" u="none" strike="noStrike" cap="none" dirty="0">
                <a:solidFill>
                  <a:srgbClr val="000000"/>
                </a:solidFill>
              </a:rPr>
              <a:t>. </a:t>
            </a:r>
            <a:endParaRPr i="0" u="none" strike="noStrike" cap="none" dirty="0">
              <a:solidFill>
                <a:srgbClr val="000000"/>
              </a:solidFill>
            </a:endParaRPr>
          </a:p>
          <a:p>
            <a:pPr marL="0" marR="0" lvl="0" indent="0" algn="l" rtl="0">
              <a:lnSpc>
                <a:spcPct val="100000"/>
              </a:lnSpc>
              <a:spcBef>
                <a:spcPts val="0"/>
              </a:spcBef>
              <a:spcAft>
                <a:spcPts val="0"/>
              </a:spcAft>
              <a:buClr>
                <a:srgbClr val="000000"/>
              </a:buClr>
              <a:buSzPts val="1800"/>
              <a:buFont typeface="Century Gothic"/>
              <a:buNone/>
            </a:pPr>
            <a:endParaRPr i="0" u="none" strike="noStrike" cap="none" dirty="0">
              <a:solidFill>
                <a:srgbClr val="000000"/>
              </a:solidFill>
            </a:endParaRPr>
          </a:p>
          <a:p>
            <a:pPr marL="0" marR="0" lvl="0" indent="0" algn="l" rtl="0">
              <a:lnSpc>
                <a:spcPct val="100000"/>
              </a:lnSpc>
              <a:spcBef>
                <a:spcPts val="0"/>
              </a:spcBef>
              <a:spcAft>
                <a:spcPts val="0"/>
              </a:spcAft>
              <a:buClr>
                <a:srgbClr val="000000"/>
              </a:buClr>
              <a:buSzPts val="1800"/>
              <a:buFont typeface="Century Gothic"/>
              <a:buNone/>
            </a:pPr>
            <a:r>
              <a:rPr lang="en-US" i="0" u="none" strike="noStrike" cap="none" dirty="0">
                <a:solidFill>
                  <a:srgbClr val="000000"/>
                </a:solidFill>
              </a:rPr>
              <a:t>These questions require </a:t>
            </a:r>
            <a:r>
              <a:rPr lang="en-US" b="1" i="0" u="none" strike="noStrike" cap="none" dirty="0">
                <a:solidFill>
                  <a:srgbClr val="000000"/>
                </a:solidFill>
              </a:rPr>
              <a:t>rereading</a:t>
            </a:r>
            <a:r>
              <a:rPr lang="en-US" i="0" u="none" strike="noStrike" cap="none" dirty="0">
                <a:solidFill>
                  <a:srgbClr val="000000"/>
                </a:solidFill>
              </a:rPr>
              <a:t> and </a:t>
            </a:r>
            <a:r>
              <a:rPr lang="en-US" b="1" i="0" u="none" strike="noStrike" cap="none" dirty="0">
                <a:solidFill>
                  <a:srgbClr val="000000"/>
                </a:solidFill>
              </a:rPr>
              <a:t>rethinking</a:t>
            </a:r>
            <a:r>
              <a:rPr lang="en-US" i="0" u="none" strike="noStrike" cap="none" dirty="0">
                <a:solidFill>
                  <a:srgbClr val="000000"/>
                </a:solidFill>
              </a:rPr>
              <a:t>.</a:t>
            </a:r>
            <a:endParaRPr dirty="0"/>
          </a:p>
          <a:p>
            <a:pPr marL="0" marR="0" lvl="0" indent="0" algn="l" rtl="0">
              <a:lnSpc>
                <a:spcPct val="100000"/>
              </a:lnSpc>
              <a:spcBef>
                <a:spcPts val="0"/>
              </a:spcBef>
              <a:spcAft>
                <a:spcPts val="0"/>
              </a:spcAft>
              <a:buClr>
                <a:srgbClr val="000000"/>
              </a:buClr>
              <a:buSzPts val="1800"/>
              <a:buFont typeface="Century Gothic"/>
              <a:buNone/>
            </a:pPr>
            <a:endParaRPr i="0" u="none" strike="noStrike" cap="none" dirty="0">
              <a:solidFill>
                <a:srgbClr val="000000"/>
              </a:solidFill>
            </a:endParaRPr>
          </a:p>
          <a:p>
            <a:pPr marL="0" marR="0" lvl="0" indent="0" algn="l" rtl="0">
              <a:lnSpc>
                <a:spcPct val="100000"/>
              </a:lnSpc>
              <a:spcBef>
                <a:spcPts val="0"/>
              </a:spcBef>
              <a:spcAft>
                <a:spcPts val="0"/>
              </a:spcAft>
              <a:buClr>
                <a:srgbClr val="000000"/>
              </a:buClr>
              <a:buSzPts val="1800"/>
              <a:buFont typeface="Century Gothic"/>
              <a:buNone/>
            </a:pPr>
            <a:r>
              <a:rPr lang="en-US" i="0" u="none" strike="noStrike" cap="none" dirty="0">
                <a:solidFill>
                  <a:srgbClr val="000000"/>
                </a:solidFill>
              </a:rPr>
              <a:t>This is Close Reading. Close Reading is </a:t>
            </a:r>
            <a:r>
              <a:rPr lang="en-US" b="1" i="0" u="none" strike="noStrike" cap="none" dirty="0">
                <a:solidFill>
                  <a:srgbClr val="000000"/>
                </a:solidFill>
              </a:rPr>
              <a:t>slower</a:t>
            </a:r>
            <a:r>
              <a:rPr lang="en-US" i="0" u="none" strike="noStrike" cap="none" dirty="0">
                <a:solidFill>
                  <a:srgbClr val="000000"/>
                </a:solidFill>
              </a:rPr>
              <a:t> and more </a:t>
            </a:r>
            <a:r>
              <a:rPr lang="en-US" b="1" i="0" u="none" strike="noStrike" cap="none" dirty="0">
                <a:solidFill>
                  <a:srgbClr val="000000"/>
                </a:solidFill>
              </a:rPr>
              <a:t>deliberate</a:t>
            </a:r>
            <a:r>
              <a:rPr lang="en-US" i="0" u="none" strike="noStrike" cap="none" dirty="0">
                <a:solidFill>
                  <a:srgbClr val="000000"/>
                </a:solidFill>
              </a:rPr>
              <a:t> (</a:t>
            </a:r>
            <a:r>
              <a:rPr lang="en-US" b="1" i="0" u="none" strike="noStrike" cap="none" dirty="0">
                <a:solidFill>
                  <a:srgbClr val="000000"/>
                </a:solidFill>
              </a:rPr>
              <a:t>cautious</a:t>
            </a:r>
            <a:r>
              <a:rPr lang="en-US" i="0" u="none" strike="noStrike" cap="none" dirty="0">
                <a:solidFill>
                  <a:srgbClr val="000000"/>
                </a:solidFill>
              </a:rPr>
              <a:t>, </a:t>
            </a:r>
            <a:r>
              <a:rPr lang="en-US" b="1" i="0" u="none" strike="noStrike" cap="none" dirty="0">
                <a:solidFill>
                  <a:srgbClr val="000000"/>
                </a:solidFill>
              </a:rPr>
              <a:t>precise</a:t>
            </a:r>
            <a:r>
              <a:rPr lang="en-US" i="0" u="none" strike="noStrike" cap="none" dirty="0">
                <a:solidFill>
                  <a:srgbClr val="000000"/>
                </a:solidFill>
              </a:rPr>
              <a:t>).</a:t>
            </a:r>
            <a:endParaRPr i="0" u="none" strike="noStrike" cap="none" dirty="0">
              <a:solidFill>
                <a:srgbClr val="000000"/>
              </a:solidFill>
            </a:endParaRPr>
          </a:p>
        </p:txBody>
      </p:sp>
      <p:pic>
        <p:nvPicPr>
          <p:cNvPr id="203" name="Shape 203"/>
          <p:cNvPicPr preferRelativeResize="0"/>
          <p:nvPr/>
        </p:nvPicPr>
        <p:blipFill rotWithShape="1">
          <a:blip r:embed="rId3">
            <a:alphaModFix/>
          </a:blip>
          <a:srcRect b="5487"/>
          <a:stretch/>
        </p:blipFill>
        <p:spPr>
          <a:xfrm>
            <a:off x="5396100" y="1577150"/>
            <a:ext cx="3516086" cy="3167744"/>
          </a:xfrm>
          <a:prstGeom prst="rect">
            <a:avLst/>
          </a:prstGeom>
          <a:noFill/>
          <a:ln>
            <a:noFill/>
          </a:ln>
        </p:spPr>
      </p:pic>
      <p:pic>
        <p:nvPicPr>
          <p:cNvPr id="6" name="Shape 156" descr="https://lh6.googleusercontent.com/axHmBLikpTf6Qe-9287npSwGAlvGzBYidLro3ibMN9dmrPvaRDyFEY1kW0uMsxlqJYo3_y3SAKIJLLJa5yufEGZHo-4t0K9VwXJwVaROGO9l1tl0q59MNIxWbOJqqnk7LA59YorNjPU"/>
          <p:cNvPicPr preferRelativeResize="0"/>
          <p:nvPr/>
        </p:nvPicPr>
        <p:blipFill rotWithShape="1">
          <a:blip r:embed="rId4">
            <a:alphaModFix/>
          </a:blip>
          <a:srcRect/>
          <a:stretch/>
        </p:blipFill>
        <p:spPr>
          <a:xfrm>
            <a:off x="7805057" y="156676"/>
            <a:ext cx="887568" cy="1182268"/>
          </a:xfrm>
          <a:prstGeom prst="rect">
            <a:avLst/>
          </a:prstGeom>
          <a:noFill/>
          <a:ln>
            <a:noFill/>
          </a:ln>
        </p:spPr>
      </p:pic>
      <p:pic>
        <p:nvPicPr>
          <p:cNvPr id="7" name="Picture 2" descr="https://lh6.googleusercontent.com/0ooutCVAEyGCK8WHqfNCncL0xc4yf34O8D2MW_h7W2qA481O439vQ-9lN6moDzBqNRo6AL-lEX4YZ6FDU66aSiwoRDwhJKWZOmppeocS1cAytajU9M3Vwqmisx1V56AOvAkSbX9w"/>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502125" y="4510216"/>
            <a:ext cx="494758" cy="494758"/>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07"/>
        <p:cNvGrpSpPr/>
        <p:nvPr/>
      </p:nvGrpSpPr>
      <p:grpSpPr>
        <a:xfrm>
          <a:off x="0" y="0"/>
          <a:ext cx="0" cy="0"/>
          <a:chOff x="0" y="0"/>
          <a:chExt cx="0" cy="0"/>
        </a:xfrm>
      </p:grpSpPr>
      <p:sp>
        <p:nvSpPr>
          <p:cNvPr id="208" name="Shape 208"/>
          <p:cNvSpPr txBox="1">
            <a:spLocks noGrp="1"/>
          </p:cNvSpPr>
          <p:nvPr>
            <p:ph type="title"/>
          </p:nvPr>
        </p:nvSpPr>
        <p:spPr>
          <a:xfrm>
            <a:off x="231168" y="430999"/>
            <a:ext cx="7479600" cy="67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3400"/>
              <a:buFont typeface="Century Gothic"/>
              <a:buNone/>
            </a:pPr>
            <a:r>
              <a:rPr lang="en-US" sz="3400" b="0" i="0" u="none" strike="noStrike" cap="none" dirty="0">
                <a:solidFill>
                  <a:schemeClr val="dk1"/>
                </a:solidFill>
                <a:latin typeface="Century Gothic"/>
                <a:ea typeface="Century Gothic"/>
                <a:cs typeface="Century Gothic"/>
                <a:sym typeface="Century Gothic"/>
              </a:rPr>
              <a:t>What were our </a:t>
            </a:r>
            <a:r>
              <a:rPr lang="en-US" sz="3400" b="1" i="0" u="none" strike="noStrike" cap="none" dirty="0">
                <a:solidFill>
                  <a:schemeClr val="dk1"/>
                </a:solidFill>
                <a:latin typeface="Century Gothic"/>
                <a:ea typeface="Century Gothic"/>
                <a:cs typeface="Century Gothic"/>
                <a:sym typeface="Century Gothic"/>
              </a:rPr>
              <a:t>Learning Targets</a:t>
            </a:r>
            <a:r>
              <a:rPr lang="en-US" sz="3400" b="0" i="0" u="none" strike="noStrike" cap="none" dirty="0">
                <a:solidFill>
                  <a:schemeClr val="dk1"/>
                </a:solidFill>
                <a:latin typeface="Century Gothic"/>
                <a:ea typeface="Century Gothic"/>
                <a:cs typeface="Century Gothic"/>
                <a:sym typeface="Century Gothic"/>
              </a:rPr>
              <a:t>? Read in your head as your </a:t>
            </a:r>
            <a:endParaRPr sz="3400" b="0" i="0" u="none" strike="noStrike" cap="none" dirty="0">
              <a:solidFill>
                <a:schemeClr val="dk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chemeClr val="dk1"/>
              </a:buClr>
              <a:buSzPts val="3400"/>
              <a:buFont typeface="Century Gothic"/>
              <a:buNone/>
            </a:pPr>
            <a:r>
              <a:rPr lang="en-US" sz="3400" b="0" i="0" u="none" strike="noStrike" cap="none" dirty="0">
                <a:solidFill>
                  <a:schemeClr val="dk1"/>
                </a:solidFill>
                <a:latin typeface="Century Gothic"/>
                <a:ea typeface="Century Gothic"/>
                <a:cs typeface="Century Gothic"/>
                <a:sym typeface="Century Gothic"/>
              </a:rPr>
              <a:t>teacher reads them aloud.	</a:t>
            </a:r>
            <a:endParaRPr sz="3400" b="0" i="0" u="none" strike="noStrike" cap="none" dirty="0">
              <a:solidFill>
                <a:schemeClr val="dk1"/>
              </a:solidFill>
              <a:latin typeface="Century Gothic"/>
              <a:ea typeface="Century Gothic"/>
              <a:cs typeface="Century Gothic"/>
              <a:sym typeface="Century Gothic"/>
            </a:endParaRPr>
          </a:p>
        </p:txBody>
      </p:sp>
      <p:sp>
        <p:nvSpPr>
          <p:cNvPr id="209" name="Shape 209"/>
          <p:cNvSpPr txBox="1">
            <a:spLocks noGrp="1"/>
          </p:cNvSpPr>
          <p:nvPr>
            <p:ph type="body" idx="1"/>
          </p:nvPr>
        </p:nvSpPr>
        <p:spPr>
          <a:xfrm>
            <a:off x="149078" y="2128659"/>
            <a:ext cx="8520600" cy="3416400"/>
          </a:xfrm>
          <a:prstGeom prst="rect">
            <a:avLst/>
          </a:prstGeom>
          <a:noFill/>
          <a:ln>
            <a:noFill/>
          </a:ln>
        </p:spPr>
        <p:txBody>
          <a:bodyPr spcFirstLastPara="1" wrap="square" lIns="91425" tIns="91425" rIns="91425" bIns="91425" anchor="t" anchorCtr="0">
            <a:noAutofit/>
          </a:bodyPr>
          <a:lstStyle/>
          <a:p>
            <a:pPr marL="457200" marR="0" lvl="0" indent="-342900" algn="l" rtl="0">
              <a:lnSpc>
                <a:spcPct val="100000"/>
              </a:lnSpc>
              <a:spcBef>
                <a:spcPts val="0"/>
              </a:spcBef>
              <a:spcAft>
                <a:spcPts val="0"/>
              </a:spcAft>
              <a:buClr>
                <a:srgbClr val="000000"/>
              </a:buClr>
              <a:buSzPts val="1800"/>
              <a:buFont typeface="Century Gothic"/>
              <a:buChar char="●"/>
            </a:pPr>
            <a:r>
              <a:rPr lang="en-US" sz="1800" b="0" i="0" u="none" strike="noStrike" cap="none" dirty="0">
                <a:solidFill>
                  <a:srgbClr val="000000"/>
                </a:solidFill>
                <a:latin typeface="Century Gothic"/>
                <a:ea typeface="Century Gothic"/>
                <a:cs typeface="Century Gothic"/>
                <a:sym typeface="Century Gothic"/>
              </a:rPr>
              <a:t>“I can cite several pieces of text-based evidence to support my analysis of Nya’s and </a:t>
            </a:r>
            <a:r>
              <a:rPr lang="en-US" sz="1800" b="0" i="0" u="none" strike="noStrike" cap="none" dirty="0" err="1">
                <a:solidFill>
                  <a:srgbClr val="000000"/>
                </a:solidFill>
                <a:latin typeface="Century Gothic"/>
                <a:ea typeface="Century Gothic"/>
                <a:cs typeface="Century Gothic"/>
                <a:sym typeface="Century Gothic"/>
              </a:rPr>
              <a:t>Salva’s</a:t>
            </a:r>
            <a:r>
              <a:rPr lang="en-US" sz="1800" b="0" i="0" u="none" strike="noStrike" cap="none" dirty="0">
                <a:solidFill>
                  <a:srgbClr val="000000"/>
                </a:solidFill>
                <a:latin typeface="Century Gothic"/>
                <a:ea typeface="Century Gothic"/>
                <a:cs typeface="Century Gothic"/>
                <a:sym typeface="Century Gothic"/>
              </a:rPr>
              <a:t> characters in </a:t>
            </a:r>
            <a:r>
              <a:rPr lang="en-US" sz="1800" b="0" i="1" u="none" strike="noStrike" cap="none" dirty="0">
                <a:solidFill>
                  <a:srgbClr val="000000"/>
                </a:solidFill>
                <a:latin typeface="Century Gothic"/>
                <a:ea typeface="Century Gothic"/>
                <a:cs typeface="Century Gothic"/>
                <a:sym typeface="Century Gothic"/>
              </a:rPr>
              <a:t>A Long Walk to Water</a:t>
            </a:r>
            <a:r>
              <a:rPr lang="en-US" sz="1800" b="0" i="0" u="none" strike="noStrike" cap="none" dirty="0">
                <a:solidFill>
                  <a:srgbClr val="000000"/>
                </a:solidFill>
                <a:latin typeface="Century Gothic"/>
                <a:ea typeface="Century Gothic"/>
                <a:cs typeface="Century Gothic"/>
                <a:sym typeface="Century Gothic"/>
              </a:rPr>
              <a:t>.”</a:t>
            </a:r>
            <a:endParaRPr dirty="0"/>
          </a:p>
          <a:p>
            <a:pPr marL="457200" marR="0" lvl="0" indent="-228600" algn="l" rtl="0">
              <a:lnSpc>
                <a:spcPct val="100000"/>
              </a:lnSpc>
              <a:spcBef>
                <a:spcPts val="0"/>
              </a:spcBef>
              <a:spcAft>
                <a:spcPts val="0"/>
              </a:spcAft>
              <a:buClr>
                <a:srgbClr val="000000"/>
              </a:buClr>
              <a:buSzPts val="1800"/>
              <a:buFont typeface="Century Gothic"/>
              <a:buNone/>
            </a:pPr>
            <a:endParaRPr sz="1800" b="0" i="0" u="none" strike="noStrike" cap="none" dirty="0">
              <a:solidFill>
                <a:srgbClr val="000000"/>
              </a:solidFill>
              <a:latin typeface="Century Gothic"/>
              <a:ea typeface="Century Gothic"/>
              <a:cs typeface="Century Gothic"/>
              <a:sym typeface="Century Gothic"/>
            </a:endParaRPr>
          </a:p>
          <a:p>
            <a:pPr marL="457200" marR="0" lvl="0" indent="-342900" algn="l" rtl="0">
              <a:lnSpc>
                <a:spcPct val="100000"/>
              </a:lnSpc>
              <a:spcBef>
                <a:spcPts val="0"/>
              </a:spcBef>
              <a:spcAft>
                <a:spcPts val="0"/>
              </a:spcAft>
              <a:buClr>
                <a:srgbClr val="000000"/>
              </a:buClr>
              <a:buSzPts val="1800"/>
              <a:buFont typeface="Century Gothic"/>
              <a:buChar char="●"/>
            </a:pPr>
            <a:r>
              <a:rPr lang="en-US" sz="1800" b="0" i="0" u="none" strike="noStrike" cap="none" dirty="0">
                <a:solidFill>
                  <a:srgbClr val="000000"/>
                </a:solidFill>
                <a:latin typeface="Century Gothic"/>
                <a:ea typeface="Century Gothic"/>
                <a:cs typeface="Century Gothic"/>
                <a:sym typeface="Century Gothic"/>
              </a:rPr>
              <a:t>“I can analyze how Linda Sue Park develops and contrasts the points of view of Nya and </a:t>
            </a:r>
            <a:r>
              <a:rPr lang="en-US" sz="1800" b="0" i="0" u="none" strike="noStrike" cap="none" dirty="0" err="1">
                <a:solidFill>
                  <a:srgbClr val="000000"/>
                </a:solidFill>
                <a:latin typeface="Century Gothic"/>
                <a:ea typeface="Century Gothic"/>
                <a:cs typeface="Century Gothic"/>
                <a:sym typeface="Century Gothic"/>
              </a:rPr>
              <a:t>Salva</a:t>
            </a:r>
            <a:r>
              <a:rPr lang="en-US" sz="1800" b="0" i="0" u="none" strike="noStrike" cap="none" dirty="0">
                <a:solidFill>
                  <a:srgbClr val="000000"/>
                </a:solidFill>
                <a:latin typeface="Century Gothic"/>
                <a:ea typeface="Century Gothic"/>
                <a:cs typeface="Century Gothic"/>
                <a:sym typeface="Century Gothic"/>
              </a:rPr>
              <a:t> in </a:t>
            </a:r>
            <a:r>
              <a:rPr lang="en-US" sz="1800" b="0" i="1" u="none" strike="noStrike" cap="none" dirty="0">
                <a:solidFill>
                  <a:srgbClr val="000000"/>
                </a:solidFill>
                <a:latin typeface="Century Gothic"/>
                <a:ea typeface="Century Gothic"/>
                <a:cs typeface="Century Gothic"/>
                <a:sym typeface="Century Gothic"/>
              </a:rPr>
              <a:t> A Long Walk to Water.”</a:t>
            </a:r>
            <a:endParaRPr sz="1800" b="0" i="0" u="none" strike="noStrike" cap="none" dirty="0">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Century Gothic"/>
              <a:buNone/>
            </a:pPr>
            <a:endParaRPr sz="1800" b="0" i="0" u="none" strike="noStrike" cap="none" dirty="0">
              <a:solidFill>
                <a:srgbClr val="000000"/>
              </a:solidFill>
              <a:latin typeface="Century Gothic"/>
              <a:ea typeface="Century Gothic"/>
              <a:cs typeface="Century Gothic"/>
              <a:sym typeface="Century Gothic"/>
            </a:endParaRPr>
          </a:p>
        </p:txBody>
      </p:sp>
      <p:pic>
        <p:nvPicPr>
          <p:cNvPr id="5" name="Shape 156" descr="https://lh6.googleusercontent.com/axHmBLikpTf6Qe-9287npSwGAlvGzBYidLro3ibMN9dmrPvaRDyFEY1kW0uMsxlqJYo3_y3SAKIJLLJa5yufEGZHo-4t0K9VwXJwVaROGO9l1tl0q59MNIxWbOJqqnk7LA59YorNjPU"/>
          <p:cNvPicPr preferRelativeResize="0"/>
          <p:nvPr/>
        </p:nvPicPr>
        <p:blipFill rotWithShape="1">
          <a:blip r:embed="rId3">
            <a:alphaModFix/>
          </a:blip>
          <a:srcRect/>
          <a:stretch/>
        </p:blipFill>
        <p:spPr>
          <a:xfrm>
            <a:off x="7805057" y="156676"/>
            <a:ext cx="887568" cy="1182268"/>
          </a:xfrm>
          <a:prstGeom prst="rect">
            <a:avLst/>
          </a:prstGeom>
          <a:noFill/>
          <a:ln>
            <a:noFill/>
          </a:ln>
        </p:spPr>
      </p:pic>
      <p:pic>
        <p:nvPicPr>
          <p:cNvPr id="6" name="Picture 2">
            <a:extLst>
              <a:ext uri="{FF2B5EF4-FFF2-40B4-BE49-F238E27FC236}">
                <a16:creationId xmlns:a16="http://schemas.microsoft.com/office/drawing/2014/main" id="{F765EB7B-4B19-4E74-8A98-D6A70E1D11DD}"/>
              </a:ext>
            </a:extLst>
          </p:cNvPr>
          <p:cNvPicPr>
            <a:picLocks noChangeAspect="1"/>
          </p:cNvPicPr>
          <p:nvPr/>
        </p:nvPicPr>
        <p:blipFill>
          <a:blip r:embed="rId4"/>
          <a:stretch>
            <a:fillRect/>
          </a:stretch>
        </p:blipFill>
        <p:spPr>
          <a:xfrm>
            <a:off x="8329633" y="4460200"/>
            <a:ext cx="680089" cy="542608"/>
          </a:xfrm>
          <a:prstGeom prst="rect">
            <a:avLst/>
          </a:prstGeom>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14"/>
        <p:cNvGrpSpPr/>
        <p:nvPr/>
      </p:nvGrpSpPr>
      <p:grpSpPr>
        <a:xfrm>
          <a:off x="0" y="0"/>
          <a:ext cx="0" cy="0"/>
          <a:chOff x="0" y="0"/>
          <a:chExt cx="0" cy="0"/>
        </a:xfrm>
      </p:grpSpPr>
      <p:sp>
        <p:nvSpPr>
          <p:cNvPr id="215" name="Shape 215"/>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3400"/>
              <a:buFont typeface="Century Gothic"/>
              <a:buNone/>
            </a:pPr>
            <a:r>
              <a:rPr lang="en-US" sz="3400" b="0" i="0" u="none" strike="noStrike" cap="none">
                <a:solidFill>
                  <a:schemeClr val="dk1"/>
                </a:solidFill>
                <a:latin typeface="Century Gothic"/>
                <a:ea typeface="Century Gothic"/>
                <a:cs typeface="Century Gothic"/>
                <a:sym typeface="Century Gothic"/>
              </a:rPr>
              <a:t>What are the things Close Readers do?</a:t>
            </a:r>
            <a:endParaRPr sz="3400" b="0" i="0" u="none" strike="noStrike" cap="none">
              <a:solidFill>
                <a:schemeClr val="dk1"/>
              </a:solidFill>
              <a:latin typeface="Century Gothic"/>
              <a:ea typeface="Century Gothic"/>
              <a:cs typeface="Century Gothic"/>
              <a:sym typeface="Century Gothic"/>
            </a:endParaRPr>
          </a:p>
        </p:txBody>
      </p:sp>
      <p:sp>
        <p:nvSpPr>
          <p:cNvPr id="216" name="Shape 216"/>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800"/>
              <a:buFont typeface="Century Gothic"/>
              <a:buNone/>
            </a:pPr>
            <a:r>
              <a:rPr lang="en-US" sz="1800" b="0" i="0" u="none" strike="noStrike" cap="none" dirty="0">
                <a:solidFill>
                  <a:srgbClr val="000000"/>
                </a:solidFill>
                <a:latin typeface="Century Gothic"/>
                <a:ea typeface="Century Gothic"/>
                <a:cs typeface="Century Gothic"/>
                <a:sym typeface="Century Gothic"/>
              </a:rPr>
              <a:t>Let’s add to our “Things Close</a:t>
            </a:r>
            <a:endParaRPr dirty="0"/>
          </a:p>
          <a:p>
            <a:pPr marL="0" marR="0" lvl="0" indent="0" algn="l" rtl="0">
              <a:lnSpc>
                <a:spcPct val="100000"/>
              </a:lnSpc>
              <a:spcBef>
                <a:spcPts val="0"/>
              </a:spcBef>
              <a:spcAft>
                <a:spcPts val="0"/>
              </a:spcAft>
              <a:buClr>
                <a:srgbClr val="000000"/>
              </a:buClr>
              <a:buSzPts val="1800"/>
              <a:buFont typeface="Century Gothic"/>
              <a:buNone/>
            </a:pPr>
            <a:r>
              <a:rPr lang="en-US" sz="1800" b="0" i="0" u="none" strike="noStrike" cap="none" dirty="0">
                <a:solidFill>
                  <a:srgbClr val="000000"/>
                </a:solidFill>
                <a:latin typeface="Century Gothic"/>
                <a:ea typeface="Century Gothic"/>
                <a:cs typeface="Century Gothic"/>
                <a:sym typeface="Century Gothic"/>
              </a:rPr>
              <a:t>Readers Do” anchor chart. </a:t>
            </a:r>
            <a:endParaRPr sz="1800" b="0" i="0" u="none" strike="noStrike" cap="none" dirty="0">
              <a:solidFill>
                <a:srgbClr val="000000"/>
              </a:solidFill>
              <a:latin typeface="Century Gothic"/>
              <a:ea typeface="Century Gothic"/>
              <a:cs typeface="Century Gothic"/>
              <a:sym typeface="Century Gothic"/>
            </a:endParaRPr>
          </a:p>
        </p:txBody>
      </p:sp>
      <p:pic>
        <p:nvPicPr>
          <p:cNvPr id="217" name="Shape 217" descr="mage result for el education things close readers do anchor chart"/>
          <p:cNvPicPr preferRelativeResize="0"/>
          <p:nvPr/>
        </p:nvPicPr>
        <p:blipFill rotWithShape="1">
          <a:blip r:embed="rId3">
            <a:alphaModFix/>
          </a:blip>
          <a:srcRect/>
          <a:stretch/>
        </p:blipFill>
        <p:spPr>
          <a:xfrm>
            <a:off x="4572000" y="1401033"/>
            <a:ext cx="2422314" cy="2919284"/>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21"/>
        <p:cNvGrpSpPr/>
        <p:nvPr/>
      </p:nvGrpSpPr>
      <p:grpSpPr>
        <a:xfrm>
          <a:off x="0" y="0"/>
          <a:ext cx="0" cy="0"/>
          <a:chOff x="0" y="0"/>
          <a:chExt cx="0" cy="0"/>
        </a:xfrm>
      </p:grpSpPr>
      <p:sp>
        <p:nvSpPr>
          <p:cNvPr id="222" name="Shape 222"/>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3400"/>
              <a:buFont typeface="Century Gothic"/>
              <a:buNone/>
            </a:pPr>
            <a:r>
              <a:rPr lang="en-US" sz="3400" b="0" i="0" u="none" strike="noStrike" cap="none" dirty="0">
                <a:solidFill>
                  <a:schemeClr val="dk1"/>
                </a:solidFill>
                <a:latin typeface="Century Gothic"/>
                <a:ea typeface="Century Gothic"/>
                <a:cs typeface="Century Gothic"/>
                <a:sym typeface="Century Gothic"/>
              </a:rPr>
              <a:t>Exit Ticket</a:t>
            </a:r>
            <a:endParaRPr sz="3400" b="0" i="0" u="none" strike="noStrike" cap="none" dirty="0">
              <a:solidFill>
                <a:schemeClr val="dk1"/>
              </a:solidFill>
              <a:latin typeface="Century Gothic"/>
              <a:ea typeface="Century Gothic"/>
              <a:cs typeface="Century Gothic"/>
              <a:sym typeface="Century Gothic"/>
            </a:endParaRPr>
          </a:p>
        </p:txBody>
      </p:sp>
      <p:pic>
        <p:nvPicPr>
          <p:cNvPr id="223" name="Shape 223" descr="elated image"/>
          <p:cNvPicPr preferRelativeResize="0"/>
          <p:nvPr/>
        </p:nvPicPr>
        <p:blipFill rotWithShape="1">
          <a:blip r:embed="rId3">
            <a:alphaModFix/>
          </a:blip>
          <a:srcRect/>
          <a:stretch/>
        </p:blipFill>
        <p:spPr>
          <a:xfrm>
            <a:off x="2826327" y="175355"/>
            <a:ext cx="2377440" cy="1463040"/>
          </a:xfrm>
          <a:prstGeom prst="rect">
            <a:avLst/>
          </a:prstGeom>
          <a:noFill/>
          <a:ln>
            <a:noFill/>
          </a:ln>
        </p:spPr>
      </p:pic>
      <p:sp>
        <p:nvSpPr>
          <p:cNvPr id="224" name="Shape 224"/>
          <p:cNvSpPr txBox="1"/>
          <p:nvPr/>
        </p:nvSpPr>
        <p:spPr>
          <a:xfrm>
            <a:off x="311700" y="2028305"/>
            <a:ext cx="8520600" cy="2924695"/>
          </a:xfrm>
          <a:prstGeom prst="rect">
            <a:avLst/>
          </a:prstGeom>
          <a:noFill/>
          <a:ln>
            <a:noFill/>
          </a:ln>
        </p:spPr>
        <p:txBody>
          <a:bodyPr spcFirstLastPara="1" wrap="square" lIns="91425" tIns="45700" rIns="91425" bIns="45700" anchor="t" anchorCtr="0">
            <a:noAutofit/>
          </a:bodyPr>
          <a:lstStyle/>
          <a:p>
            <a:pPr marL="457200" marR="0" lvl="0" indent="-457200" algn="l" rtl="0">
              <a:lnSpc>
                <a:spcPct val="100000"/>
              </a:lnSpc>
              <a:spcBef>
                <a:spcPts val="0"/>
              </a:spcBef>
              <a:spcAft>
                <a:spcPts val="600"/>
              </a:spcAft>
              <a:buClr>
                <a:srgbClr val="000000"/>
              </a:buClr>
              <a:buSzPts val="2000"/>
              <a:buFont typeface="Arial"/>
              <a:buAutoNum type="arabicPeriod"/>
            </a:pPr>
            <a:r>
              <a:rPr lang="en-US" sz="2000" b="0" i="0" u="none" strike="noStrike" cap="none" dirty="0">
                <a:solidFill>
                  <a:srgbClr val="000000"/>
                </a:solidFill>
                <a:latin typeface="Century Gothic" panose="020B0502020202020204" pitchFamily="34" charset="0"/>
                <a:sym typeface="Arial"/>
              </a:rPr>
              <a:t>Please circle one row on your Gathering Evidence graphic organizer that you think best exemplifies your ability to analyze how Linda Sue Park develops and contrasts Nya’s and </a:t>
            </a:r>
            <a:r>
              <a:rPr lang="en-US" sz="2000" b="0" i="0" u="none" strike="noStrike" cap="none" dirty="0" err="1">
                <a:solidFill>
                  <a:srgbClr val="000000"/>
                </a:solidFill>
                <a:latin typeface="Century Gothic" panose="020B0502020202020204" pitchFamily="34" charset="0"/>
                <a:sym typeface="Arial"/>
              </a:rPr>
              <a:t>Salva’s</a:t>
            </a:r>
            <a:r>
              <a:rPr lang="en-US" sz="2000" b="0" i="0" u="none" strike="noStrike" cap="none" dirty="0">
                <a:solidFill>
                  <a:srgbClr val="000000"/>
                </a:solidFill>
                <a:latin typeface="Century Gothic" panose="020B0502020202020204" pitchFamily="34" charset="0"/>
                <a:sym typeface="Arial"/>
              </a:rPr>
              <a:t> points of view. </a:t>
            </a:r>
            <a:endParaRPr lang="en-US" dirty="0">
              <a:latin typeface="Century Gothic" panose="020B0502020202020204" pitchFamily="34" charset="0"/>
            </a:endParaRPr>
          </a:p>
          <a:p>
            <a:pPr marL="457200" marR="0" lvl="0" indent="-457200" algn="l" rtl="0">
              <a:lnSpc>
                <a:spcPct val="100000"/>
              </a:lnSpc>
              <a:spcBef>
                <a:spcPts val="0"/>
              </a:spcBef>
              <a:spcAft>
                <a:spcPts val="600"/>
              </a:spcAft>
              <a:buClr>
                <a:srgbClr val="000000"/>
              </a:buClr>
              <a:buSzPts val="2000"/>
              <a:buFont typeface="Arial"/>
              <a:buAutoNum type="arabicPeriod"/>
            </a:pPr>
            <a:r>
              <a:rPr lang="en-US" sz="2000" b="0" i="0" u="none" strike="noStrike" cap="none" dirty="0">
                <a:solidFill>
                  <a:srgbClr val="000000"/>
                </a:solidFill>
                <a:latin typeface="Century Gothic" panose="020B0502020202020204" pitchFamily="34" charset="0"/>
                <a:sym typeface="Arial"/>
              </a:rPr>
              <a:t>Now write on the graphic organizer an explanation of why you selected this evidence. </a:t>
            </a:r>
            <a:endParaRPr lang="en-US" dirty="0">
              <a:latin typeface="Century Gothic" panose="020B0502020202020204" pitchFamily="34" charset="0"/>
            </a:endParaRPr>
          </a:p>
          <a:p>
            <a:pPr marL="457200" marR="0" lvl="0" indent="-457200" algn="l" rtl="0">
              <a:lnSpc>
                <a:spcPct val="100000"/>
              </a:lnSpc>
              <a:spcBef>
                <a:spcPts val="0"/>
              </a:spcBef>
              <a:spcAft>
                <a:spcPts val="600"/>
              </a:spcAft>
              <a:buClr>
                <a:srgbClr val="000000"/>
              </a:buClr>
              <a:buSzPts val="2000"/>
              <a:buFont typeface="Arial"/>
              <a:buAutoNum type="arabicPeriod"/>
            </a:pPr>
            <a:r>
              <a:rPr lang="en-US" sz="2000" b="0" i="0" u="none" strike="noStrike" cap="none" dirty="0">
                <a:solidFill>
                  <a:srgbClr val="000000"/>
                </a:solidFill>
                <a:latin typeface="Century Gothic" panose="020B0502020202020204" pitchFamily="34" charset="0"/>
                <a:sym typeface="Arial"/>
              </a:rPr>
              <a:t>Your teacher will collect your Gathering Evidence graphic organizers for review. </a:t>
            </a:r>
            <a:endParaRPr dirty="0">
              <a:latin typeface="Century Gothic" panose="020B0502020202020204" pitchFamily="34" charset="0"/>
            </a:endParaRPr>
          </a:p>
          <a:p>
            <a:pPr marL="0" marR="0" lvl="0" indent="0" algn="l" rtl="0">
              <a:lnSpc>
                <a:spcPct val="100000"/>
              </a:lnSpc>
              <a:spcBef>
                <a:spcPts val="0"/>
              </a:spcBef>
              <a:spcAft>
                <a:spcPts val="0"/>
              </a:spcAft>
              <a:buNone/>
            </a:pPr>
            <a:endParaRPr sz="2000" b="0" i="0" u="none" strike="noStrike" cap="none" dirty="0">
              <a:solidFill>
                <a:srgbClr val="000000"/>
              </a:solidFill>
              <a:latin typeface="Century Gothic" panose="020B0502020202020204" pitchFamily="34" charset="0"/>
              <a:sym typeface="Arial"/>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28"/>
        <p:cNvGrpSpPr/>
        <p:nvPr/>
      </p:nvGrpSpPr>
      <p:grpSpPr>
        <a:xfrm>
          <a:off x="0" y="0"/>
          <a:ext cx="0" cy="0"/>
          <a:chOff x="0" y="0"/>
          <a:chExt cx="0" cy="0"/>
        </a:xfrm>
      </p:grpSpPr>
      <p:sp>
        <p:nvSpPr>
          <p:cNvPr id="229" name="Shape 229"/>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3400"/>
              <a:buFont typeface="Century Gothic"/>
              <a:buNone/>
            </a:pPr>
            <a:r>
              <a:rPr lang="en-US" sz="3400" b="0" i="0" u="none" strike="noStrike" cap="none" dirty="0">
                <a:solidFill>
                  <a:schemeClr val="dk1"/>
                </a:solidFill>
                <a:latin typeface="Century Gothic"/>
                <a:ea typeface="Century Gothic"/>
                <a:cs typeface="Century Gothic"/>
                <a:sym typeface="Century Gothic"/>
              </a:rPr>
              <a:t>Homework</a:t>
            </a:r>
            <a:endParaRPr sz="3400" b="0" i="0" u="none" strike="noStrike" cap="none" dirty="0">
              <a:solidFill>
                <a:schemeClr val="dk1"/>
              </a:solidFill>
              <a:latin typeface="Century Gothic"/>
              <a:ea typeface="Century Gothic"/>
              <a:cs typeface="Century Gothic"/>
              <a:sym typeface="Century Gothic"/>
            </a:endParaRPr>
          </a:p>
        </p:txBody>
      </p:sp>
      <p:sp>
        <p:nvSpPr>
          <p:cNvPr id="230" name="Shape 230"/>
          <p:cNvSpPr/>
          <p:nvPr/>
        </p:nvSpPr>
        <p:spPr>
          <a:xfrm>
            <a:off x="4454820" y="2417862"/>
            <a:ext cx="284052" cy="30777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r>
              <a:rPr lang="en-US" sz="1400" b="0" i="0" u="none" strike="noStrike" cap="none">
                <a:solidFill>
                  <a:srgbClr val="000000"/>
                </a:solidFill>
                <a:latin typeface="Arial"/>
                <a:ea typeface="Arial"/>
                <a:cs typeface="Arial"/>
                <a:sym typeface="Arial"/>
              </a:rPr>
              <a:t>  </a:t>
            </a:r>
            <a:endParaRPr sz="1400" b="0" i="0" u="none" strike="noStrike" cap="none">
              <a:solidFill>
                <a:srgbClr val="000000"/>
              </a:solidFill>
              <a:latin typeface="Arial"/>
              <a:ea typeface="Arial"/>
              <a:cs typeface="Arial"/>
              <a:sym typeface="Arial"/>
            </a:endParaRPr>
          </a:p>
        </p:txBody>
      </p:sp>
      <p:sp>
        <p:nvSpPr>
          <p:cNvPr id="231" name="Shape 231"/>
          <p:cNvSpPr txBox="1">
            <a:spLocks noGrp="1"/>
          </p:cNvSpPr>
          <p:nvPr>
            <p:ph type="body" idx="1"/>
          </p:nvPr>
        </p:nvSpPr>
        <p:spPr>
          <a:xfrm>
            <a:off x="311150" y="1152525"/>
            <a:ext cx="8521700" cy="3416300"/>
          </a:xfrm>
          <a:prstGeom prst="rect">
            <a:avLst/>
          </a:prstGeom>
          <a:no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chemeClr val="dk1"/>
              </a:buClr>
              <a:buSzPts val="1800"/>
              <a:buFont typeface="Century Gothic"/>
              <a:buNone/>
            </a:pPr>
            <a:br>
              <a:rPr lang="en-US" sz="1800" b="0" i="0" u="none" strike="noStrike" cap="none">
                <a:solidFill>
                  <a:schemeClr val="dk1"/>
                </a:solidFill>
                <a:latin typeface="Arial"/>
                <a:ea typeface="Arial"/>
                <a:cs typeface="Arial"/>
                <a:sym typeface="Arial"/>
              </a:rPr>
            </a:br>
            <a:endParaRPr sz="1800" b="0" i="0" u="none" strike="noStrike" cap="none">
              <a:solidFill>
                <a:schemeClr val="dk1"/>
              </a:solidFill>
              <a:latin typeface="Arial"/>
              <a:ea typeface="Arial"/>
              <a:cs typeface="Arial"/>
              <a:sym typeface="Arial"/>
            </a:endParaRPr>
          </a:p>
        </p:txBody>
      </p:sp>
      <p:sp>
        <p:nvSpPr>
          <p:cNvPr id="232" name="Shape 232"/>
          <p:cNvSpPr txBox="1"/>
          <p:nvPr/>
        </p:nvSpPr>
        <p:spPr>
          <a:xfrm>
            <a:off x="311150" y="1369694"/>
            <a:ext cx="8177942" cy="2308324"/>
          </a:xfrm>
          <a:prstGeom prst="rect">
            <a:avLst/>
          </a:prstGeom>
          <a:noFill/>
          <a:ln>
            <a:noFill/>
          </a:ln>
        </p:spPr>
        <p:txBody>
          <a:bodyPr spcFirstLastPara="1" wrap="square" lIns="91425" tIns="45700" rIns="91425" bIns="45700" anchor="t" anchorCtr="0">
            <a:noAutofit/>
          </a:bodyPr>
          <a:lstStyle/>
          <a:p>
            <a:pPr marL="0" marR="0" lvl="1" indent="0" algn="l" rtl="0">
              <a:lnSpc>
                <a:spcPct val="150000"/>
              </a:lnSpc>
              <a:spcBef>
                <a:spcPts val="0"/>
              </a:spcBef>
              <a:spcAft>
                <a:spcPts val="0"/>
              </a:spcAft>
              <a:buNone/>
            </a:pPr>
            <a:r>
              <a:rPr lang="en-US" sz="3200" b="0" i="0" u="none" strike="noStrike" cap="none" dirty="0">
                <a:solidFill>
                  <a:srgbClr val="000000"/>
                </a:solidFill>
                <a:latin typeface="Century Gothic" panose="020B0502020202020204" pitchFamily="34" charset="0"/>
                <a:sym typeface="Arial"/>
              </a:rPr>
              <a:t>Read Chapter 5 for gist and complete Columns 1, 2, and 4 in your Reader’s Notes graphic organizer.</a:t>
            </a:r>
            <a:endParaRPr sz="3200" b="0" i="0" u="none" strike="noStrike" cap="none" dirty="0">
              <a:solidFill>
                <a:srgbClr val="000000"/>
              </a:solidFill>
              <a:latin typeface="Century Gothic" panose="020B0502020202020204" pitchFamily="34" charset="0"/>
              <a:sym typeface="Arial"/>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129"/>
        <p:cNvGrpSpPr/>
        <p:nvPr/>
      </p:nvGrpSpPr>
      <p:grpSpPr>
        <a:xfrm>
          <a:off x="0" y="0"/>
          <a:ext cx="0" cy="0"/>
          <a:chOff x="0" y="0"/>
          <a:chExt cx="0" cy="0"/>
        </a:xfrm>
      </p:grpSpPr>
      <p:sp>
        <p:nvSpPr>
          <p:cNvPr id="130" name="Google Shape;130;p25"/>
          <p:cNvSpPr txBox="1">
            <a:spLocks noGrp="1"/>
          </p:cNvSpPr>
          <p:nvPr>
            <p:ph type="title"/>
          </p:nvPr>
        </p:nvSpPr>
        <p:spPr>
          <a:xfrm>
            <a:off x="623888" y="1222625"/>
            <a:ext cx="7886700" cy="688368"/>
          </a:xfrm>
          <a:prstGeom prst="rect">
            <a:avLst/>
          </a:prstGeom>
          <a:noFill/>
          <a:ln>
            <a:noFill/>
          </a:ln>
        </p:spPr>
        <p:txBody>
          <a:bodyPr spcFirstLastPara="1" wrap="square" lIns="68575" tIns="34275" rIns="68575" bIns="34275" anchor="b" anchorCtr="0">
            <a:noAutofit/>
          </a:bodyPr>
          <a:lstStyle/>
          <a:p>
            <a:pPr marL="0" marR="0" lvl="0" indent="0" algn="ctr" rtl="0">
              <a:lnSpc>
                <a:spcPct val="90000"/>
              </a:lnSpc>
              <a:spcBef>
                <a:spcPts val="0"/>
              </a:spcBef>
              <a:spcAft>
                <a:spcPts val="0"/>
              </a:spcAft>
              <a:buClr>
                <a:schemeClr val="dk1"/>
              </a:buClr>
              <a:buSzPts val="4500"/>
              <a:buFont typeface="Overlock"/>
              <a:buNone/>
            </a:pPr>
            <a:r>
              <a:rPr lang="en" sz="3800" dirty="0">
                <a:latin typeface="Century Gothic"/>
                <a:ea typeface="Century Gothic"/>
                <a:cs typeface="Century Gothic"/>
                <a:sym typeface="Century Gothic"/>
              </a:rPr>
              <a:t>Small Group Block</a:t>
            </a:r>
            <a:endParaRPr sz="3800" i="0" u="none" strike="noStrike" cap="none" dirty="0">
              <a:solidFill>
                <a:schemeClr val="dk1"/>
              </a:solidFill>
              <a:latin typeface="Century Gothic"/>
              <a:ea typeface="Century Gothic"/>
              <a:cs typeface="Century Gothic"/>
              <a:sym typeface="Century Gothic"/>
            </a:endParaRPr>
          </a:p>
        </p:txBody>
      </p:sp>
      <p:sp>
        <p:nvSpPr>
          <p:cNvPr id="131" name="Google Shape;131;p25"/>
          <p:cNvSpPr txBox="1">
            <a:spLocks noGrp="1"/>
          </p:cNvSpPr>
          <p:nvPr>
            <p:ph type="body" idx="1"/>
          </p:nvPr>
        </p:nvSpPr>
        <p:spPr>
          <a:xfrm>
            <a:off x="623888" y="2280863"/>
            <a:ext cx="7886700" cy="688367"/>
          </a:xfrm>
          <a:prstGeom prst="rect">
            <a:avLst/>
          </a:prstGeom>
          <a:noFill/>
          <a:ln>
            <a:noFill/>
          </a:ln>
        </p:spPr>
        <p:txBody>
          <a:bodyPr spcFirstLastPara="1" wrap="square" lIns="68575" tIns="34275" rIns="68575" bIns="34275" anchor="t" anchorCtr="0">
            <a:noAutofit/>
          </a:bodyPr>
          <a:lstStyle/>
          <a:p>
            <a:pPr marL="0" marR="0" lvl="0" indent="0" algn="ctr" rtl="0">
              <a:lnSpc>
                <a:spcPct val="90000"/>
              </a:lnSpc>
              <a:spcBef>
                <a:spcPts val="0"/>
              </a:spcBef>
              <a:spcAft>
                <a:spcPts val="0"/>
              </a:spcAft>
              <a:buClr>
                <a:schemeClr val="dk1"/>
              </a:buClr>
              <a:buSzPts val="2700"/>
              <a:buFont typeface="Arial"/>
              <a:buNone/>
            </a:pPr>
            <a:r>
              <a:rPr lang="en" sz="3200" b="1" dirty="0">
                <a:solidFill>
                  <a:schemeClr val="dk1"/>
                </a:solidFill>
                <a:latin typeface="Century Gothic"/>
                <a:ea typeface="Century Gothic"/>
                <a:cs typeface="Century Gothic"/>
                <a:sym typeface="Century Gothic"/>
              </a:rPr>
              <a:t>Fluency and Reading Ahead</a:t>
            </a:r>
            <a:endParaRPr sz="3200" b="1" i="0" u="none" strike="noStrike" cap="none" dirty="0">
              <a:solidFill>
                <a:schemeClr val="dk1"/>
              </a:solidFill>
              <a:latin typeface="Century Gothic"/>
              <a:ea typeface="Century Gothic"/>
              <a:cs typeface="Century Gothic"/>
              <a:sym typeface="Century Gothic"/>
            </a:endParaRPr>
          </a:p>
        </p:txBody>
      </p:sp>
      <p:pic>
        <p:nvPicPr>
          <p:cNvPr id="3" name="Picture 2">
            <a:extLst>
              <a:ext uri="{FF2B5EF4-FFF2-40B4-BE49-F238E27FC236}">
                <a16:creationId xmlns:a16="http://schemas.microsoft.com/office/drawing/2014/main" id="{E35BB6D8-6E57-4B9C-AC0B-884E6E04829A}"/>
              </a:ext>
            </a:extLst>
          </p:cNvPr>
          <p:cNvPicPr>
            <a:picLocks noChangeAspect="1"/>
          </p:cNvPicPr>
          <p:nvPr/>
        </p:nvPicPr>
        <p:blipFill>
          <a:blip r:embed="rId3"/>
          <a:stretch>
            <a:fillRect/>
          </a:stretch>
        </p:blipFill>
        <p:spPr>
          <a:xfrm>
            <a:off x="3818354" y="349322"/>
            <a:ext cx="1497768" cy="688368"/>
          </a:xfrm>
          <a:prstGeom prst="rect">
            <a:avLst/>
          </a:prstGeom>
        </p:spPr>
      </p:pic>
    </p:spTree>
    <p:extLst>
      <p:ext uri="{BB962C8B-B14F-4D97-AF65-F5344CB8AC3E}">
        <p14:creationId xmlns:p14="http://schemas.microsoft.com/office/powerpoint/2010/main" val="134878473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136"/>
        <p:cNvGrpSpPr/>
        <p:nvPr/>
      </p:nvGrpSpPr>
      <p:grpSpPr>
        <a:xfrm>
          <a:off x="0" y="0"/>
          <a:ext cx="0" cy="0"/>
          <a:chOff x="0" y="0"/>
          <a:chExt cx="0" cy="0"/>
        </a:xfrm>
      </p:grpSpPr>
      <p:sp>
        <p:nvSpPr>
          <p:cNvPr id="137" name="Google Shape;137;p26"/>
          <p:cNvSpPr txBox="1">
            <a:spLocks noGrp="1"/>
          </p:cNvSpPr>
          <p:nvPr>
            <p:ph type="body" idx="1"/>
          </p:nvPr>
        </p:nvSpPr>
        <p:spPr>
          <a:xfrm>
            <a:off x="628650" y="1357950"/>
            <a:ext cx="8124300" cy="3263400"/>
          </a:xfrm>
          <a:prstGeom prst="rect">
            <a:avLst/>
          </a:prstGeom>
          <a:noFill/>
          <a:ln>
            <a:noFill/>
          </a:ln>
        </p:spPr>
        <p:txBody>
          <a:bodyPr spcFirstLastPara="1" wrap="square" lIns="68575" tIns="34275" rIns="68575" bIns="34275" anchor="t" anchorCtr="0">
            <a:noAutofit/>
          </a:bodyPr>
          <a:lstStyle/>
          <a:p>
            <a:pPr marL="0" marR="0" lvl="0" indent="0" rtl="0">
              <a:lnSpc>
                <a:spcPct val="90000"/>
              </a:lnSpc>
              <a:spcBef>
                <a:spcPts val="0"/>
              </a:spcBef>
              <a:spcAft>
                <a:spcPts val="0"/>
              </a:spcAft>
              <a:buClr>
                <a:schemeClr val="dk1"/>
              </a:buClr>
              <a:buSzPts val="2200"/>
              <a:buFont typeface="Arial"/>
              <a:buNone/>
            </a:pPr>
            <a:r>
              <a:rPr lang="en" sz="1900" i="0" u="none" strike="noStrike" cap="none">
                <a:solidFill>
                  <a:schemeClr val="dk1"/>
                </a:solidFill>
                <a:latin typeface="Century Gothic"/>
                <a:ea typeface="Century Gothic"/>
                <a:cs typeface="Century Gothic"/>
                <a:sym typeface="Century Gothic"/>
              </a:rPr>
              <a:t>Here’s what we’ll do:</a:t>
            </a:r>
            <a:endParaRPr sz="1900" i="0" u="none" strike="noStrike" cap="none">
              <a:solidFill>
                <a:schemeClr val="dk1"/>
              </a:solidFill>
              <a:latin typeface="Century Gothic"/>
              <a:ea typeface="Century Gothic"/>
              <a:cs typeface="Century Gothic"/>
              <a:sym typeface="Century Gothic"/>
            </a:endParaRPr>
          </a:p>
          <a:p>
            <a:pPr marL="0" marR="0" lvl="0" indent="0" rtl="0">
              <a:lnSpc>
                <a:spcPct val="90000"/>
              </a:lnSpc>
              <a:spcBef>
                <a:spcPts val="0"/>
              </a:spcBef>
              <a:spcAft>
                <a:spcPts val="0"/>
              </a:spcAft>
              <a:buClr>
                <a:schemeClr val="dk1"/>
              </a:buClr>
              <a:buSzPts val="2200"/>
              <a:buFont typeface="Arial"/>
              <a:buNone/>
            </a:pPr>
            <a:endParaRPr sz="1900">
              <a:latin typeface="Century Gothic"/>
              <a:ea typeface="Century Gothic"/>
              <a:cs typeface="Century Gothic"/>
              <a:sym typeface="Century Gothic"/>
            </a:endParaRPr>
          </a:p>
          <a:p>
            <a:pPr marL="342900" lvl="0" indent="-349250" rtl="0">
              <a:spcBef>
                <a:spcPts val="0"/>
              </a:spcBef>
              <a:spcAft>
                <a:spcPts val="0"/>
              </a:spcAft>
              <a:buSzPts val="1900"/>
              <a:buFont typeface="Century Gothic"/>
              <a:buChar char="●"/>
            </a:pPr>
            <a:r>
              <a:rPr lang="en" sz="1900" i="0" u="none" strike="noStrike" cap="none">
                <a:solidFill>
                  <a:schemeClr val="dk1"/>
                </a:solidFill>
                <a:latin typeface="Century Gothic"/>
                <a:ea typeface="Century Gothic"/>
                <a:cs typeface="Century Gothic"/>
                <a:sym typeface="Century Gothic"/>
              </a:rPr>
              <a:t>I’m going to read aloud </a:t>
            </a:r>
            <a:r>
              <a:rPr lang="en" sz="1900">
                <a:latin typeface="Century Gothic"/>
                <a:ea typeface="Century Gothic"/>
                <a:cs typeface="Century Gothic"/>
                <a:sym typeface="Century Gothic"/>
              </a:rPr>
              <a:t>a section of our text we’ll be reading carefully in our next class.</a:t>
            </a:r>
            <a:endParaRPr sz="1900">
              <a:latin typeface="Century Gothic"/>
              <a:ea typeface="Century Gothic"/>
              <a:cs typeface="Century Gothic"/>
              <a:sym typeface="Century Gothic"/>
            </a:endParaRPr>
          </a:p>
          <a:p>
            <a:pPr marL="342900" lvl="0" indent="-349250" rtl="0">
              <a:spcBef>
                <a:spcPts val="1000"/>
              </a:spcBef>
              <a:spcAft>
                <a:spcPts val="0"/>
              </a:spcAft>
              <a:buSzPts val="1900"/>
              <a:buFont typeface="Century Gothic"/>
              <a:buChar char="●"/>
            </a:pPr>
            <a:r>
              <a:rPr lang="en" sz="1900" i="0" u="none" strike="noStrike" cap="none">
                <a:solidFill>
                  <a:schemeClr val="dk1"/>
                </a:solidFill>
                <a:latin typeface="Century Gothic"/>
                <a:ea typeface="Century Gothic"/>
                <a:cs typeface="Century Gothic"/>
                <a:sym typeface="Century Gothic"/>
              </a:rPr>
              <a:t>You will read in your head while I read, following along with a pencil in your hand.</a:t>
            </a:r>
            <a:endParaRPr sz="1900">
              <a:latin typeface="Century Gothic"/>
              <a:ea typeface="Century Gothic"/>
              <a:cs typeface="Century Gothic"/>
              <a:sym typeface="Century Gothic"/>
            </a:endParaRPr>
          </a:p>
          <a:p>
            <a:pPr marL="342900" lvl="0" indent="-349250" rtl="0">
              <a:spcBef>
                <a:spcPts val="1000"/>
              </a:spcBef>
              <a:spcAft>
                <a:spcPts val="0"/>
              </a:spcAft>
              <a:buSzPts val="1900"/>
              <a:buFont typeface="Century Gothic"/>
              <a:buChar char="●"/>
            </a:pPr>
            <a:r>
              <a:rPr lang="en" sz="1900" i="0" u="none" strike="noStrike" cap="none">
                <a:solidFill>
                  <a:schemeClr val="dk1"/>
                </a:solidFill>
                <a:latin typeface="Century Gothic"/>
                <a:ea typeface="Century Gothic"/>
                <a:cs typeface="Century Gothic"/>
                <a:sym typeface="Century Gothic"/>
              </a:rPr>
              <a:t>Every now and then, I’ll say “Put a dot lightly over this word.”</a:t>
            </a:r>
            <a:endParaRPr sz="1900">
              <a:latin typeface="Century Gothic"/>
              <a:ea typeface="Century Gothic"/>
              <a:cs typeface="Century Gothic"/>
              <a:sym typeface="Century Gothic"/>
            </a:endParaRPr>
          </a:p>
          <a:p>
            <a:pPr marL="342900" lvl="0" indent="-349250" rtl="0">
              <a:spcBef>
                <a:spcPts val="1000"/>
              </a:spcBef>
              <a:spcAft>
                <a:spcPts val="0"/>
              </a:spcAft>
              <a:buSzPts val="1900"/>
              <a:buFont typeface="Century Gothic"/>
              <a:buChar char="●"/>
            </a:pPr>
            <a:r>
              <a:rPr lang="en" sz="1900" i="0" u="none" strike="noStrike" cap="none">
                <a:solidFill>
                  <a:schemeClr val="dk1"/>
                </a:solidFill>
                <a:latin typeface="Century Gothic"/>
                <a:ea typeface="Century Gothic"/>
                <a:cs typeface="Century Gothic"/>
                <a:sym typeface="Century Gothic"/>
              </a:rPr>
              <a:t>I’ll continue reading aloud, while you read with me in your head and get ready for the next dot! </a:t>
            </a:r>
            <a:endParaRPr sz="1900" i="0" u="none" strike="noStrike" cap="none">
              <a:solidFill>
                <a:schemeClr val="dk1"/>
              </a:solidFill>
              <a:latin typeface="Century Gothic"/>
              <a:ea typeface="Century Gothic"/>
              <a:cs typeface="Century Gothic"/>
              <a:sym typeface="Century Gothic"/>
            </a:endParaRPr>
          </a:p>
          <a:p>
            <a:pPr marL="0" marR="0" lvl="0" indent="0" algn="l" rtl="0">
              <a:lnSpc>
                <a:spcPct val="80000"/>
              </a:lnSpc>
              <a:spcBef>
                <a:spcPts val="1000"/>
              </a:spcBef>
              <a:spcAft>
                <a:spcPts val="0"/>
              </a:spcAft>
              <a:buClr>
                <a:schemeClr val="dk1"/>
              </a:buClr>
              <a:buSzPts val="1900"/>
              <a:buFont typeface="Arial"/>
              <a:buNone/>
            </a:pPr>
            <a:endParaRPr sz="1900" i="0" u="none" strike="noStrike" cap="none">
              <a:solidFill>
                <a:schemeClr val="dk1"/>
              </a:solidFill>
              <a:latin typeface="Century Gothic"/>
              <a:ea typeface="Century Gothic"/>
              <a:cs typeface="Century Gothic"/>
              <a:sym typeface="Century Gothic"/>
            </a:endParaRPr>
          </a:p>
        </p:txBody>
      </p:sp>
      <p:sp>
        <p:nvSpPr>
          <p:cNvPr id="138" name="Google Shape;138;p26"/>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rtl="0">
              <a:lnSpc>
                <a:spcPct val="90000"/>
              </a:lnSpc>
              <a:spcBef>
                <a:spcPts val="0"/>
              </a:spcBef>
              <a:spcAft>
                <a:spcPts val="0"/>
              </a:spcAft>
              <a:buClr>
                <a:schemeClr val="dk1"/>
              </a:buClr>
              <a:buSzPts val="3300"/>
              <a:buFont typeface="Overlock"/>
              <a:buNone/>
            </a:pPr>
            <a:r>
              <a:rPr lang="en" sz="3200" i="0" u="none" strike="noStrike" cap="none">
                <a:solidFill>
                  <a:schemeClr val="dk1"/>
                </a:solidFill>
                <a:latin typeface="Century Gothic"/>
                <a:ea typeface="Century Gothic"/>
                <a:cs typeface="Century Gothic"/>
                <a:sym typeface="Century Gothic"/>
              </a:rPr>
              <a:t>Fluent Reading Work</a:t>
            </a:r>
            <a:endParaRPr sz="3200" i="0" u="none" strike="noStrike" cap="none">
              <a:solidFill>
                <a:schemeClr val="dk1"/>
              </a:solidFill>
              <a:latin typeface="Century Gothic"/>
              <a:ea typeface="Century Gothic"/>
              <a:cs typeface="Century Gothic"/>
              <a:sym typeface="Century Gothic"/>
            </a:endParaRPr>
          </a:p>
        </p:txBody>
      </p:sp>
    </p:spTree>
    <p:extLst>
      <p:ext uri="{BB962C8B-B14F-4D97-AF65-F5344CB8AC3E}">
        <p14:creationId xmlns:p14="http://schemas.microsoft.com/office/powerpoint/2010/main" val="306321905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143"/>
        <p:cNvGrpSpPr/>
        <p:nvPr/>
      </p:nvGrpSpPr>
      <p:grpSpPr>
        <a:xfrm>
          <a:off x="0" y="0"/>
          <a:ext cx="0" cy="0"/>
          <a:chOff x="0" y="0"/>
          <a:chExt cx="0" cy="0"/>
        </a:xfrm>
      </p:grpSpPr>
      <p:sp>
        <p:nvSpPr>
          <p:cNvPr id="144" name="Google Shape;144;p27"/>
          <p:cNvSpPr txBox="1">
            <a:spLocks noGrp="1"/>
          </p:cNvSpPr>
          <p:nvPr>
            <p:ph type="body" idx="1"/>
          </p:nvPr>
        </p:nvSpPr>
        <p:spPr>
          <a:xfrm>
            <a:off x="628650" y="1369219"/>
            <a:ext cx="8135700" cy="2894400"/>
          </a:xfrm>
          <a:prstGeom prst="rect">
            <a:avLst/>
          </a:prstGeom>
          <a:noFill/>
          <a:ln>
            <a:noFill/>
          </a:ln>
        </p:spPr>
        <p:txBody>
          <a:bodyPr spcFirstLastPara="1" wrap="square" lIns="68575" tIns="34275" rIns="68575" bIns="34275" anchor="t" anchorCtr="0">
            <a:noAutofit/>
          </a:bodyPr>
          <a:lstStyle/>
          <a:p>
            <a:pPr marL="342900" lvl="0" indent="-355600" rtl="0">
              <a:spcBef>
                <a:spcPts val="0"/>
              </a:spcBef>
              <a:spcAft>
                <a:spcPts val="0"/>
              </a:spcAft>
              <a:buSzPts val="2000"/>
              <a:buFont typeface="Century Gothic"/>
              <a:buChar char="●"/>
            </a:pPr>
            <a:r>
              <a:rPr lang="en" sz="2000">
                <a:latin typeface="Century Gothic"/>
                <a:ea typeface="Century Gothic"/>
                <a:cs typeface="Century Gothic"/>
                <a:sym typeface="Century Gothic"/>
              </a:rPr>
              <a:t>Let’s see if you dotted the right words!</a:t>
            </a:r>
            <a:endParaRPr sz="2000">
              <a:latin typeface="Century Gothic"/>
              <a:ea typeface="Century Gothic"/>
              <a:cs typeface="Century Gothic"/>
              <a:sym typeface="Century Gothic"/>
            </a:endParaRPr>
          </a:p>
          <a:p>
            <a:pPr marL="342900" lvl="0" indent="0" rtl="0">
              <a:spcBef>
                <a:spcPts val="1000"/>
              </a:spcBef>
              <a:spcAft>
                <a:spcPts val="0"/>
              </a:spcAft>
              <a:buNone/>
            </a:pPr>
            <a:endParaRPr sz="2000">
              <a:latin typeface="Century Gothic"/>
              <a:ea typeface="Century Gothic"/>
              <a:cs typeface="Century Gothic"/>
              <a:sym typeface="Century Gothic"/>
            </a:endParaRPr>
          </a:p>
          <a:p>
            <a:pPr marL="342900" lvl="0" indent="-355600" rtl="0">
              <a:spcBef>
                <a:spcPts val="1000"/>
              </a:spcBef>
              <a:spcAft>
                <a:spcPts val="0"/>
              </a:spcAft>
              <a:buSzPts val="2000"/>
              <a:buFont typeface="Century Gothic"/>
              <a:buChar char="●"/>
            </a:pPr>
            <a:r>
              <a:rPr lang="en" sz="2000" i="0" u="none" strike="noStrike" cap="none">
                <a:solidFill>
                  <a:schemeClr val="dk1"/>
                </a:solidFill>
                <a:latin typeface="Century Gothic"/>
                <a:ea typeface="Century Gothic"/>
                <a:cs typeface="Century Gothic"/>
                <a:sym typeface="Century Gothic"/>
              </a:rPr>
              <a:t>Now, we’re going to read that passage again…</a:t>
            </a:r>
            <a:endParaRPr sz="2000" i="0" u="none" strike="noStrike" cap="none">
              <a:solidFill>
                <a:schemeClr val="dk1"/>
              </a:solidFill>
              <a:latin typeface="Century Gothic"/>
              <a:ea typeface="Century Gothic"/>
              <a:cs typeface="Century Gothic"/>
              <a:sym typeface="Century Gothic"/>
            </a:endParaRPr>
          </a:p>
          <a:p>
            <a:pPr marL="342900" lvl="0" indent="0" rtl="0">
              <a:spcBef>
                <a:spcPts val="1000"/>
              </a:spcBef>
              <a:spcAft>
                <a:spcPts val="0"/>
              </a:spcAft>
              <a:buNone/>
            </a:pPr>
            <a:endParaRPr sz="2000">
              <a:latin typeface="Century Gothic"/>
              <a:ea typeface="Century Gothic"/>
              <a:cs typeface="Century Gothic"/>
              <a:sym typeface="Century Gothic"/>
            </a:endParaRPr>
          </a:p>
          <a:p>
            <a:pPr marL="342900" lvl="0" indent="-355600" rtl="0">
              <a:spcBef>
                <a:spcPts val="1000"/>
              </a:spcBef>
              <a:spcAft>
                <a:spcPts val="1000"/>
              </a:spcAft>
              <a:buSzPts val="2000"/>
              <a:buFont typeface="Century Gothic"/>
              <a:buChar char="●"/>
            </a:pPr>
            <a:r>
              <a:rPr lang="en" sz="2000" i="0" u="none" strike="noStrike" cap="none">
                <a:solidFill>
                  <a:schemeClr val="dk1"/>
                </a:solidFill>
                <a:latin typeface="Century Gothic"/>
                <a:ea typeface="Century Gothic"/>
                <a:cs typeface="Century Gothic"/>
                <a:sym typeface="Century Gothic"/>
              </a:rPr>
              <a:t>BUT this time we’re going to think about what the gist of the passage is.</a:t>
            </a:r>
            <a:endParaRPr sz="2000" i="0" u="none" strike="noStrike" cap="none">
              <a:solidFill>
                <a:schemeClr val="dk1"/>
              </a:solidFill>
              <a:latin typeface="Century Gothic"/>
              <a:ea typeface="Century Gothic"/>
              <a:cs typeface="Century Gothic"/>
              <a:sym typeface="Century Gothic"/>
            </a:endParaRPr>
          </a:p>
        </p:txBody>
      </p:sp>
      <p:sp>
        <p:nvSpPr>
          <p:cNvPr id="145" name="Google Shape;145;p2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rtl="0">
              <a:lnSpc>
                <a:spcPct val="90000"/>
              </a:lnSpc>
              <a:spcBef>
                <a:spcPts val="0"/>
              </a:spcBef>
              <a:spcAft>
                <a:spcPts val="0"/>
              </a:spcAft>
              <a:buClr>
                <a:schemeClr val="dk1"/>
              </a:buClr>
              <a:buSzPts val="3300"/>
              <a:buFont typeface="Overlock"/>
              <a:buNone/>
            </a:pPr>
            <a:r>
              <a:rPr lang="en" sz="3200" i="0" u="none" strike="noStrike" cap="none">
                <a:solidFill>
                  <a:schemeClr val="dk1"/>
                </a:solidFill>
                <a:latin typeface="Century Gothic"/>
                <a:ea typeface="Century Gothic"/>
                <a:cs typeface="Century Gothic"/>
                <a:sym typeface="Century Gothic"/>
              </a:rPr>
              <a:t>Fluent Reading Work</a:t>
            </a:r>
            <a:endParaRPr sz="3200" i="0" u="none" strike="noStrike" cap="none">
              <a:solidFill>
                <a:schemeClr val="dk1"/>
              </a:solidFill>
              <a:latin typeface="Century Gothic"/>
              <a:ea typeface="Century Gothic"/>
              <a:cs typeface="Century Gothic"/>
              <a:sym typeface="Century Gothic"/>
            </a:endParaRPr>
          </a:p>
        </p:txBody>
      </p:sp>
    </p:spTree>
    <p:extLst>
      <p:ext uri="{BB962C8B-B14F-4D97-AF65-F5344CB8AC3E}">
        <p14:creationId xmlns:p14="http://schemas.microsoft.com/office/powerpoint/2010/main" val="349967312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150"/>
        <p:cNvGrpSpPr/>
        <p:nvPr/>
      </p:nvGrpSpPr>
      <p:grpSpPr>
        <a:xfrm>
          <a:off x="0" y="0"/>
          <a:ext cx="0" cy="0"/>
          <a:chOff x="0" y="0"/>
          <a:chExt cx="0" cy="0"/>
        </a:xfrm>
      </p:grpSpPr>
      <p:sp>
        <p:nvSpPr>
          <p:cNvPr id="151" name="Google Shape;151;p28"/>
          <p:cNvSpPr txBox="1">
            <a:spLocks noGrp="1"/>
          </p:cNvSpPr>
          <p:nvPr>
            <p:ph type="body" idx="1"/>
          </p:nvPr>
        </p:nvSpPr>
        <p:spPr>
          <a:xfrm>
            <a:off x="628650" y="1369219"/>
            <a:ext cx="7886700" cy="2736600"/>
          </a:xfrm>
          <a:prstGeom prst="rect">
            <a:avLst/>
          </a:prstGeom>
          <a:noFill/>
          <a:ln>
            <a:noFill/>
          </a:ln>
        </p:spPr>
        <p:txBody>
          <a:bodyPr spcFirstLastPara="1" wrap="square" lIns="68575" tIns="34275" rIns="68575" bIns="34275" anchor="t" anchorCtr="0">
            <a:noAutofit/>
          </a:bodyPr>
          <a:lstStyle/>
          <a:p>
            <a:pPr marL="342900" lvl="0" indent="-355600" rtl="0">
              <a:spcBef>
                <a:spcPts val="0"/>
              </a:spcBef>
              <a:spcAft>
                <a:spcPts val="0"/>
              </a:spcAft>
              <a:buSzPts val="2000"/>
              <a:buFont typeface="Century Gothic"/>
              <a:buChar char="●"/>
            </a:pPr>
            <a:r>
              <a:rPr lang="en" sz="2000" i="0" u="none" strike="noStrike" cap="none">
                <a:solidFill>
                  <a:schemeClr val="dk1"/>
                </a:solidFill>
                <a:latin typeface="Century Gothic"/>
                <a:ea typeface="Century Gothic"/>
                <a:cs typeface="Century Gothic"/>
                <a:sym typeface="Century Gothic"/>
              </a:rPr>
              <a:t>What’s the gist?</a:t>
            </a:r>
            <a:endParaRPr sz="2000" i="0" u="none" strike="noStrike" cap="none">
              <a:solidFill>
                <a:schemeClr val="dk1"/>
              </a:solidFill>
              <a:latin typeface="Century Gothic"/>
              <a:ea typeface="Century Gothic"/>
              <a:cs typeface="Century Gothic"/>
              <a:sym typeface="Century Gothic"/>
            </a:endParaRPr>
          </a:p>
          <a:p>
            <a:pPr marL="342900" lvl="0" indent="0" rtl="0">
              <a:spcBef>
                <a:spcPts val="1000"/>
              </a:spcBef>
              <a:spcAft>
                <a:spcPts val="0"/>
              </a:spcAft>
              <a:buNone/>
            </a:pPr>
            <a:endParaRPr sz="2000">
              <a:latin typeface="Century Gothic"/>
              <a:ea typeface="Century Gothic"/>
              <a:cs typeface="Century Gothic"/>
              <a:sym typeface="Century Gothic"/>
            </a:endParaRPr>
          </a:p>
          <a:p>
            <a:pPr marL="342900" lvl="0" indent="-355600" rtl="0">
              <a:spcBef>
                <a:spcPts val="1000"/>
              </a:spcBef>
              <a:spcAft>
                <a:spcPts val="0"/>
              </a:spcAft>
              <a:buSzPts val="2000"/>
              <a:buFont typeface="Century Gothic"/>
              <a:buChar char="●"/>
            </a:pPr>
            <a:r>
              <a:rPr lang="en" sz="2000" i="0" u="none" strike="noStrike" cap="none">
                <a:solidFill>
                  <a:schemeClr val="dk1"/>
                </a:solidFill>
                <a:latin typeface="Century Gothic"/>
                <a:ea typeface="Century Gothic"/>
                <a:cs typeface="Century Gothic"/>
                <a:sym typeface="Century Gothic"/>
              </a:rPr>
              <a:t>Turn and talk with your partner</a:t>
            </a:r>
            <a:r>
              <a:rPr lang="en" sz="2000">
                <a:latin typeface="Century Gothic"/>
                <a:ea typeface="Century Gothic"/>
                <a:cs typeface="Century Gothic"/>
                <a:sym typeface="Century Gothic"/>
              </a:rPr>
              <a:t> about </a:t>
            </a:r>
            <a:r>
              <a:rPr lang="en" sz="2000" i="0" u="none" strike="noStrike" cap="none">
                <a:solidFill>
                  <a:schemeClr val="dk1"/>
                </a:solidFill>
                <a:latin typeface="Century Gothic"/>
                <a:ea typeface="Century Gothic"/>
                <a:cs typeface="Century Gothic"/>
                <a:sym typeface="Century Gothic"/>
              </a:rPr>
              <a:t>what the gist of this </a:t>
            </a:r>
            <a:r>
              <a:rPr lang="en" sz="2000">
                <a:latin typeface="Century Gothic"/>
                <a:ea typeface="Century Gothic"/>
                <a:cs typeface="Century Gothic"/>
                <a:sym typeface="Century Gothic"/>
              </a:rPr>
              <a:t>section</a:t>
            </a:r>
            <a:r>
              <a:rPr lang="en" sz="2000" i="0" u="none" strike="noStrike" cap="none">
                <a:solidFill>
                  <a:schemeClr val="dk1"/>
                </a:solidFill>
                <a:latin typeface="Century Gothic"/>
                <a:ea typeface="Century Gothic"/>
                <a:cs typeface="Century Gothic"/>
                <a:sym typeface="Century Gothic"/>
              </a:rPr>
              <a:t> seems to be.</a:t>
            </a:r>
            <a:endParaRPr sz="2000" i="0" u="none" strike="noStrike" cap="none">
              <a:solidFill>
                <a:schemeClr val="dk1"/>
              </a:solidFill>
              <a:latin typeface="Century Gothic"/>
              <a:ea typeface="Century Gothic"/>
              <a:cs typeface="Century Gothic"/>
              <a:sym typeface="Century Gothic"/>
            </a:endParaRPr>
          </a:p>
          <a:p>
            <a:pPr marL="342900" lvl="0" indent="0" rtl="0">
              <a:spcBef>
                <a:spcPts val="1000"/>
              </a:spcBef>
              <a:spcAft>
                <a:spcPts val="0"/>
              </a:spcAft>
              <a:buNone/>
            </a:pPr>
            <a:endParaRPr sz="2000">
              <a:latin typeface="Century Gothic"/>
              <a:ea typeface="Century Gothic"/>
              <a:cs typeface="Century Gothic"/>
              <a:sym typeface="Century Gothic"/>
            </a:endParaRPr>
          </a:p>
          <a:p>
            <a:pPr marL="342900" lvl="0" indent="-355600" rtl="0">
              <a:spcBef>
                <a:spcPts val="1000"/>
              </a:spcBef>
              <a:spcAft>
                <a:spcPts val="1000"/>
              </a:spcAft>
              <a:buSzPts val="2000"/>
              <a:buFont typeface="Century Gothic"/>
              <a:buChar char="●"/>
            </a:pPr>
            <a:r>
              <a:rPr lang="en" sz="2000" i="0" u="none" strike="noStrike" cap="none">
                <a:solidFill>
                  <a:schemeClr val="dk1"/>
                </a:solidFill>
                <a:latin typeface="Century Gothic"/>
                <a:ea typeface="Century Gothic"/>
                <a:cs typeface="Century Gothic"/>
                <a:sym typeface="Century Gothic"/>
              </a:rPr>
              <a:t>Finally, let’s talk as a class about that gist of the passage.</a:t>
            </a:r>
            <a:endParaRPr sz="2000" i="0" u="none" strike="noStrike" cap="none">
              <a:solidFill>
                <a:schemeClr val="dk1"/>
              </a:solidFill>
              <a:latin typeface="Century Gothic"/>
              <a:ea typeface="Century Gothic"/>
              <a:cs typeface="Century Gothic"/>
              <a:sym typeface="Century Gothic"/>
            </a:endParaRPr>
          </a:p>
        </p:txBody>
      </p:sp>
      <p:sp>
        <p:nvSpPr>
          <p:cNvPr id="152" name="Google Shape;152;p28"/>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rtl="0">
              <a:lnSpc>
                <a:spcPct val="90000"/>
              </a:lnSpc>
              <a:spcBef>
                <a:spcPts val="0"/>
              </a:spcBef>
              <a:spcAft>
                <a:spcPts val="0"/>
              </a:spcAft>
              <a:buClr>
                <a:schemeClr val="dk1"/>
              </a:buClr>
              <a:buSzPts val="3300"/>
              <a:buFont typeface="Overlock"/>
              <a:buNone/>
            </a:pPr>
            <a:r>
              <a:rPr lang="en" sz="3200" i="0" u="none" strike="noStrike" cap="none">
                <a:solidFill>
                  <a:schemeClr val="dk1"/>
                </a:solidFill>
                <a:latin typeface="Century Gothic"/>
                <a:ea typeface="Century Gothic"/>
                <a:cs typeface="Century Gothic"/>
                <a:sym typeface="Century Gothic"/>
              </a:rPr>
              <a:t>Fluent Reading Work</a:t>
            </a:r>
            <a:endParaRPr sz="3200" i="0" u="none" strike="noStrike" cap="none">
              <a:solidFill>
                <a:schemeClr val="dk1"/>
              </a:solidFill>
              <a:latin typeface="Century Gothic"/>
              <a:ea typeface="Century Gothic"/>
              <a:cs typeface="Century Gothic"/>
              <a:sym typeface="Century Gothic"/>
            </a:endParaRPr>
          </a:p>
        </p:txBody>
      </p:sp>
      <p:pic>
        <p:nvPicPr>
          <p:cNvPr id="2" name="Picture 2" descr="A close up of a logo&#10;&#10;Description generated with very high confidence">
            <a:extLst>
              <a:ext uri="{FF2B5EF4-FFF2-40B4-BE49-F238E27FC236}">
                <a16:creationId xmlns:a16="http://schemas.microsoft.com/office/drawing/2014/main" id="{B9FE73DA-C050-4368-852C-6F47967896AB}"/>
              </a:ext>
            </a:extLst>
          </p:cNvPr>
          <p:cNvPicPr>
            <a:picLocks noChangeAspect="1"/>
          </p:cNvPicPr>
          <p:nvPr/>
        </p:nvPicPr>
        <p:blipFill>
          <a:blip r:embed="rId3"/>
          <a:stretch>
            <a:fillRect/>
          </a:stretch>
        </p:blipFill>
        <p:spPr>
          <a:xfrm>
            <a:off x="8308083" y="4399006"/>
            <a:ext cx="617381" cy="617381"/>
          </a:xfrm>
          <a:prstGeom prst="rect">
            <a:avLst/>
          </a:prstGeom>
        </p:spPr>
      </p:pic>
    </p:spTree>
    <p:extLst>
      <p:ext uri="{BB962C8B-B14F-4D97-AF65-F5344CB8AC3E}">
        <p14:creationId xmlns:p14="http://schemas.microsoft.com/office/powerpoint/2010/main" val="272178208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34"/>
        <p:cNvGrpSpPr/>
        <p:nvPr/>
      </p:nvGrpSpPr>
      <p:grpSpPr>
        <a:xfrm>
          <a:off x="0" y="0"/>
          <a:ext cx="0" cy="0"/>
          <a:chOff x="0" y="0"/>
          <a:chExt cx="0" cy="0"/>
        </a:xfrm>
      </p:grpSpPr>
      <p:sp>
        <p:nvSpPr>
          <p:cNvPr id="135" name="Shape 135"/>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marR="0" lvl="0" indent="0" algn="l" rtl="0">
              <a:lnSpc>
                <a:spcPct val="90000"/>
              </a:lnSpc>
              <a:spcBef>
                <a:spcPts val="0"/>
              </a:spcBef>
              <a:spcAft>
                <a:spcPts val="0"/>
              </a:spcAft>
              <a:buClr>
                <a:schemeClr val="dk1"/>
              </a:buClr>
              <a:buSzPts val="3400"/>
              <a:buFont typeface="Century Gothic"/>
              <a:buNone/>
            </a:pPr>
            <a:r>
              <a:rPr lang="en-US" sz="3400" b="0" i="0" u="none" strike="noStrike" cap="none">
                <a:solidFill>
                  <a:schemeClr val="dk1"/>
                </a:solidFill>
                <a:latin typeface="Century Gothic"/>
                <a:ea typeface="Century Gothic"/>
                <a:cs typeface="Century Gothic"/>
                <a:sym typeface="Century Gothic"/>
              </a:rPr>
              <a:t>Grade 7: Module 1: Unit 1: Lesson 7</a:t>
            </a:r>
            <a:endParaRPr sz="34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400"/>
              <a:buFont typeface="Century Gothic"/>
              <a:buNone/>
            </a:pPr>
            <a:r>
              <a:rPr lang="en-US" sz="1800" b="1" i="0" u="none" strike="noStrike" cap="none">
                <a:solidFill>
                  <a:schemeClr val="dk1"/>
                </a:solidFill>
                <a:latin typeface="Century Gothic"/>
                <a:ea typeface="Century Gothic"/>
                <a:cs typeface="Century Gothic"/>
                <a:sym typeface="Century Gothic"/>
              </a:rPr>
              <a:t>Teacher slide, before teaching.</a:t>
            </a:r>
            <a:endParaRPr sz="1800" b="0" i="0" u="none" strike="noStrike" cap="none">
              <a:solidFill>
                <a:schemeClr val="dk1"/>
              </a:solidFill>
              <a:latin typeface="Century Gothic"/>
              <a:ea typeface="Century Gothic"/>
              <a:cs typeface="Century Gothic"/>
              <a:sym typeface="Century Gothic"/>
            </a:endParaRPr>
          </a:p>
        </p:txBody>
      </p:sp>
      <p:sp>
        <p:nvSpPr>
          <p:cNvPr id="136" name="Shape 136"/>
          <p:cNvSpPr txBox="1">
            <a:spLocks noGrp="1"/>
          </p:cNvSpPr>
          <p:nvPr>
            <p:ph type="body" idx="1"/>
          </p:nvPr>
        </p:nvSpPr>
        <p:spPr>
          <a:xfrm>
            <a:off x="311699" y="1449225"/>
            <a:ext cx="8681693" cy="3416400"/>
          </a:xfrm>
          <a:prstGeom prst="rect">
            <a:avLst/>
          </a:prstGeom>
          <a:noFill/>
          <a:ln>
            <a:noFill/>
          </a:ln>
        </p:spPr>
        <p:txBody>
          <a:bodyPr spcFirstLastPara="1" wrap="square" lIns="91425" tIns="91425" rIns="91425" bIns="91425" anchor="t" anchorCtr="0">
            <a:noAutofit/>
          </a:bodyPr>
          <a:lstStyle/>
          <a:p>
            <a:pPr marL="0" marR="0" lvl="0" indent="0" algn="l" rtl="0">
              <a:lnSpc>
                <a:spcPct val="90000"/>
              </a:lnSpc>
              <a:spcBef>
                <a:spcPts val="0"/>
              </a:spcBef>
              <a:spcAft>
                <a:spcPts val="0"/>
              </a:spcAft>
              <a:buClr>
                <a:schemeClr val="dk1"/>
              </a:buClr>
              <a:buSzPts val="2500"/>
              <a:buFont typeface="Arial"/>
              <a:buNone/>
            </a:pPr>
            <a:r>
              <a:rPr lang="en-US" sz="1800" b="1" i="0" u="none" strike="noStrike" cap="none" dirty="0">
                <a:solidFill>
                  <a:schemeClr val="dk1"/>
                </a:solidFill>
                <a:latin typeface="Century Gothic"/>
                <a:ea typeface="Century Gothic"/>
                <a:cs typeface="Century Gothic"/>
                <a:sym typeface="Century Gothic"/>
              </a:rPr>
              <a:t>Preparing for Lesson 7: </a:t>
            </a:r>
            <a:r>
              <a:rPr lang="en-US" sz="1800" b="0" i="0" u="none" strike="noStrike" cap="none" dirty="0">
                <a:solidFill>
                  <a:schemeClr val="dk1"/>
                </a:solidFill>
                <a:latin typeface="Century Gothic"/>
                <a:ea typeface="Century Gothic"/>
                <a:cs typeface="Century Gothic"/>
                <a:sym typeface="Century Gothic"/>
              </a:rPr>
              <a:t>Materials and classroom preparation</a:t>
            </a:r>
            <a:endParaRPr sz="1800" b="0" i="0" u="none" strike="noStrike" cap="none" dirty="0">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2500"/>
              <a:buFont typeface="Arial"/>
              <a:buNone/>
            </a:pPr>
            <a:endParaRPr sz="1800" b="0" i="0" u="none" strike="noStrike" cap="none" dirty="0">
              <a:solidFill>
                <a:schemeClr val="dk1"/>
              </a:solidFill>
              <a:latin typeface="Century Gothic"/>
              <a:ea typeface="Century Gothic"/>
              <a:cs typeface="Century Gothic"/>
              <a:sym typeface="Century Gothic"/>
            </a:endParaRPr>
          </a:p>
          <a:p>
            <a:pPr marL="457200" marR="0" lvl="0" indent="-342900" algn="l" rtl="0">
              <a:lnSpc>
                <a:spcPct val="100000"/>
              </a:lnSpc>
              <a:spcBef>
                <a:spcPts val="0"/>
              </a:spcBef>
              <a:spcAft>
                <a:spcPts val="0"/>
              </a:spcAft>
              <a:buClr>
                <a:srgbClr val="000000"/>
              </a:buClr>
              <a:buSzPts val="1800"/>
              <a:buFont typeface="Century Gothic"/>
              <a:buChar char="●"/>
            </a:pPr>
            <a:r>
              <a:rPr lang="en-US" sz="1700" b="0" i="1" u="none" strike="noStrike" cap="none" dirty="0">
                <a:solidFill>
                  <a:srgbClr val="000000"/>
                </a:solidFill>
                <a:sym typeface="Century Gothic"/>
              </a:rPr>
              <a:t>A Long Walk to Water</a:t>
            </a:r>
            <a:endParaRPr sz="1700" b="0" i="1" u="none" strike="noStrike" cap="none" dirty="0">
              <a:solidFill>
                <a:srgbClr val="000000"/>
              </a:solidFill>
              <a:sym typeface="Century Gothic"/>
            </a:endParaRPr>
          </a:p>
          <a:p>
            <a:pPr marL="457200" marR="0" lvl="0" indent="-342900" algn="l" rtl="0">
              <a:lnSpc>
                <a:spcPct val="100000"/>
              </a:lnSpc>
              <a:spcBef>
                <a:spcPts val="0"/>
              </a:spcBef>
              <a:spcAft>
                <a:spcPts val="0"/>
              </a:spcAft>
              <a:buClr>
                <a:srgbClr val="000000"/>
              </a:buClr>
              <a:buSzPts val="1800"/>
              <a:buFont typeface="Century Gothic"/>
              <a:buChar char="●"/>
            </a:pPr>
            <a:r>
              <a:rPr lang="en-US" sz="1700" b="0" i="0" u="none" strike="noStrike" cap="none" dirty="0">
                <a:solidFill>
                  <a:srgbClr val="000000"/>
                </a:solidFill>
                <a:sym typeface="Century Gothic"/>
              </a:rPr>
              <a:t>Things Close Readers Do anchor chart (begun in Lesson 2; see additions in supporting materials)—in today’s lesson, you’ll add the practice of using the text to gather evidence for answers to text-dependent questions .</a:t>
            </a:r>
            <a:endParaRPr sz="1700" dirty="0"/>
          </a:p>
          <a:p>
            <a:pPr marL="457200" marR="0" lvl="0" indent="-342900" algn="l" rtl="0">
              <a:lnSpc>
                <a:spcPct val="100000"/>
              </a:lnSpc>
              <a:spcBef>
                <a:spcPts val="0"/>
              </a:spcBef>
              <a:spcAft>
                <a:spcPts val="0"/>
              </a:spcAft>
              <a:buClr>
                <a:srgbClr val="000000"/>
              </a:buClr>
              <a:buSzPts val="1800"/>
              <a:buFont typeface="Century Gothic"/>
              <a:buChar char="●"/>
            </a:pPr>
            <a:r>
              <a:rPr lang="en-US" sz="1700" b="0" i="0" u="none" strike="noStrike" cap="none" dirty="0">
                <a:solidFill>
                  <a:srgbClr val="000000"/>
                </a:solidFill>
                <a:sym typeface="Century Gothic"/>
              </a:rPr>
              <a:t>Gathering Evidence graphic organizer for Character Development (for Chapter 4; one per student)</a:t>
            </a:r>
            <a:endParaRPr sz="1700" dirty="0"/>
          </a:p>
          <a:p>
            <a:pPr marL="457200" marR="0" lvl="0" indent="-342900" algn="l" rtl="0">
              <a:lnSpc>
                <a:spcPct val="100000"/>
              </a:lnSpc>
              <a:spcBef>
                <a:spcPts val="0"/>
              </a:spcBef>
              <a:spcAft>
                <a:spcPts val="0"/>
              </a:spcAft>
              <a:buClr>
                <a:srgbClr val="000000"/>
              </a:buClr>
              <a:buSzPts val="1800"/>
              <a:buFont typeface="Century Gothic"/>
              <a:buChar char="●"/>
            </a:pPr>
            <a:r>
              <a:rPr lang="en-US" sz="1700" b="0" i="0" u="none" strike="noStrike" cap="none" dirty="0">
                <a:solidFill>
                  <a:srgbClr val="000000"/>
                </a:solidFill>
                <a:sym typeface="Century Gothic"/>
              </a:rPr>
              <a:t>Text-dependent questions for Chapter 4 (one per student)</a:t>
            </a:r>
            <a:endParaRPr sz="1700" dirty="0"/>
          </a:p>
          <a:p>
            <a:pPr marL="457200" marR="0" lvl="0" indent="-342900" algn="l" rtl="0">
              <a:lnSpc>
                <a:spcPct val="100000"/>
              </a:lnSpc>
              <a:spcBef>
                <a:spcPts val="0"/>
              </a:spcBef>
              <a:spcAft>
                <a:spcPts val="0"/>
              </a:spcAft>
              <a:buClr>
                <a:srgbClr val="000000"/>
              </a:buClr>
              <a:buSzPts val="1800"/>
              <a:buFont typeface="Century Gothic"/>
              <a:buChar char="●"/>
            </a:pPr>
            <a:r>
              <a:rPr lang="en-US" sz="1700" b="0" i="0" u="none" strike="noStrike" cap="none" dirty="0">
                <a:solidFill>
                  <a:srgbClr val="000000"/>
                </a:solidFill>
                <a:sym typeface="Century Gothic"/>
              </a:rPr>
              <a:t>Text-dependent questions for Chapter 4 (Sample Response for Teacher Reference)</a:t>
            </a:r>
            <a:endParaRPr sz="1700" dirty="0"/>
          </a:p>
          <a:p>
            <a:pPr marL="457200" marR="0" lvl="0" indent="-342900" algn="l" rtl="0">
              <a:lnSpc>
                <a:spcPct val="100000"/>
              </a:lnSpc>
              <a:spcBef>
                <a:spcPts val="0"/>
              </a:spcBef>
              <a:spcAft>
                <a:spcPts val="0"/>
              </a:spcAft>
              <a:buClr>
                <a:srgbClr val="000000"/>
              </a:buClr>
              <a:buSzPts val="1800"/>
              <a:buFont typeface="Century Gothic"/>
              <a:buChar char="●"/>
            </a:pPr>
            <a:r>
              <a:rPr lang="en-US" sz="1700" b="0" i="0" u="none" strike="noStrike" cap="none" dirty="0">
                <a:solidFill>
                  <a:srgbClr val="000000"/>
                </a:solidFill>
                <a:sym typeface="Century Gothic"/>
              </a:rPr>
              <a:t>Document camera (if available)</a:t>
            </a:r>
            <a:endParaRPr sz="1700" b="0" i="0" u="none" strike="noStrike" cap="none" dirty="0">
              <a:solidFill>
                <a:srgbClr val="000000"/>
              </a:solidFill>
              <a:sym typeface="Century Gothic"/>
            </a:endParaRPr>
          </a:p>
          <a:p>
            <a:pPr marL="0" marR="0" lvl="0" indent="0" algn="l" rtl="0">
              <a:lnSpc>
                <a:spcPct val="90000"/>
              </a:lnSpc>
              <a:spcBef>
                <a:spcPts val="0"/>
              </a:spcBef>
              <a:spcAft>
                <a:spcPts val="0"/>
              </a:spcAft>
              <a:buClr>
                <a:schemeClr val="dk1"/>
              </a:buClr>
              <a:buSzPts val="2500"/>
              <a:buFont typeface="Arial"/>
              <a:buNone/>
            </a:pPr>
            <a:endParaRPr sz="1800" b="0" i="0" u="none" strike="noStrike" cap="none" dirty="0">
              <a:solidFill>
                <a:schemeClr val="dk1"/>
              </a:solidFill>
              <a:latin typeface="Century Gothic"/>
              <a:ea typeface="Century Gothic"/>
              <a:cs typeface="Century Gothic"/>
              <a:sym typeface="Century Gothic"/>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C404D2-EED6-46DB-ADD2-F837E5F9514A}"/>
              </a:ext>
            </a:extLst>
          </p:cNvPr>
          <p:cNvSpPr>
            <a:spLocks noGrp="1"/>
          </p:cNvSpPr>
          <p:nvPr>
            <p:ph type="title"/>
          </p:nvPr>
        </p:nvSpPr>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9pPr>
          </a:lstStyle>
          <a:p>
            <a:endParaRPr lang="en-US"/>
          </a:p>
        </p:txBody>
      </p:sp>
      <p:sp>
        <p:nvSpPr>
          <p:cNvPr id="3" name="Text Placeholder 2">
            <a:extLst>
              <a:ext uri="{FF2B5EF4-FFF2-40B4-BE49-F238E27FC236}">
                <a16:creationId xmlns:a16="http://schemas.microsoft.com/office/drawing/2014/main" id="{61003DAB-0F87-47B7-ABA2-F61BA08B460E}"/>
              </a:ext>
            </a:extLst>
          </p:cNvPr>
          <p:cNvSpPr>
            <a:spLocks noGrp="1"/>
          </p:cNvSpPr>
          <p:nvPr>
            <p:ph type="body" idx="1"/>
          </p:nvPr>
        </p:nvSpPr>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9pPr>
          </a:lstStyle>
          <a:p>
            <a:r>
              <a:rPr lang="en-US" dirty="0"/>
              <a:t>A Long Walk to Water:  Based on a True Story, by Linda Sue Park </a:t>
            </a:r>
          </a:p>
          <a:p>
            <a:r>
              <a:rPr lang="en-US" dirty="0"/>
              <a:t>Houghton Mifflin Harcourt has granted DPSCD permission for cover art.  This permission is not transferable to other uses or organizations.</a:t>
            </a:r>
          </a:p>
        </p:txBody>
      </p:sp>
    </p:spTree>
    <p:extLst>
      <p:ext uri="{BB962C8B-B14F-4D97-AF65-F5344CB8AC3E}">
        <p14:creationId xmlns:p14="http://schemas.microsoft.com/office/powerpoint/2010/main" val="370538880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157"/>
        <p:cNvGrpSpPr/>
        <p:nvPr/>
      </p:nvGrpSpPr>
      <p:grpSpPr>
        <a:xfrm>
          <a:off x="0" y="0"/>
          <a:ext cx="0" cy="0"/>
          <a:chOff x="0" y="0"/>
          <a:chExt cx="0" cy="0"/>
        </a:xfrm>
      </p:grpSpPr>
      <p:sp>
        <p:nvSpPr>
          <p:cNvPr id="158" name="Google Shape;158;p29"/>
          <p:cNvSpPr txBox="1">
            <a:spLocks noGrp="1"/>
          </p:cNvSpPr>
          <p:nvPr>
            <p:ph type="body" idx="1"/>
          </p:nvPr>
        </p:nvSpPr>
        <p:spPr>
          <a:xfrm>
            <a:off x="628650" y="1268125"/>
            <a:ext cx="8027400" cy="3263400"/>
          </a:xfrm>
          <a:prstGeom prst="rect">
            <a:avLst/>
          </a:prstGeom>
          <a:noFill/>
          <a:ln>
            <a:noFill/>
          </a:ln>
        </p:spPr>
        <p:txBody>
          <a:bodyPr spcFirstLastPara="1" wrap="square" lIns="68575" tIns="34275" rIns="68575" bIns="34275" anchor="t" anchorCtr="0">
            <a:noAutofit/>
          </a:bodyPr>
          <a:lstStyle/>
          <a:p>
            <a:pPr marL="12700" marR="0" lvl="0" indent="0" algn="l" rtl="0">
              <a:lnSpc>
                <a:spcPct val="90000"/>
              </a:lnSpc>
              <a:spcBef>
                <a:spcPts val="0"/>
              </a:spcBef>
              <a:spcAft>
                <a:spcPts val="0"/>
              </a:spcAft>
              <a:buClr>
                <a:schemeClr val="dk1"/>
              </a:buClr>
              <a:buSzPts val="2100"/>
              <a:buFont typeface="Arial"/>
              <a:buNone/>
            </a:pPr>
            <a:r>
              <a:rPr lang="en" sz="1900" b="1" i="0" u="none" strike="noStrike" cap="none">
                <a:solidFill>
                  <a:schemeClr val="dk1"/>
                </a:solidFill>
                <a:latin typeface="Century Gothic"/>
                <a:ea typeface="Century Gothic"/>
                <a:cs typeface="Century Gothic"/>
                <a:sym typeface="Century Gothic"/>
              </a:rPr>
              <a:t>Now it’s your turn to read this same passage</a:t>
            </a:r>
            <a:r>
              <a:rPr lang="en" sz="1900" i="0" u="none" strike="noStrike" cap="none">
                <a:solidFill>
                  <a:schemeClr val="dk1"/>
                </a:solidFill>
                <a:latin typeface="Century Gothic"/>
                <a:ea typeface="Century Gothic"/>
                <a:cs typeface="Century Gothic"/>
                <a:sym typeface="Century Gothic"/>
              </a:rPr>
              <a:t>. </a:t>
            </a:r>
            <a:r>
              <a:rPr lang="en" sz="1900" b="1" i="0" u="none" strike="noStrike" cap="none">
                <a:solidFill>
                  <a:schemeClr val="dk1"/>
                </a:solidFill>
                <a:latin typeface="Century Gothic"/>
                <a:ea typeface="Century Gothic"/>
                <a:cs typeface="Century Gothic"/>
                <a:sym typeface="Century Gothic"/>
              </a:rPr>
              <a:t>Here’s what you’ll do:</a:t>
            </a:r>
            <a:endParaRPr sz="1900" b="1" i="0" u="none" strike="noStrike" cap="none">
              <a:solidFill>
                <a:schemeClr val="dk1"/>
              </a:solidFill>
              <a:latin typeface="Century Gothic"/>
              <a:ea typeface="Century Gothic"/>
              <a:cs typeface="Century Gothic"/>
              <a:sym typeface="Century Gothic"/>
            </a:endParaRPr>
          </a:p>
          <a:p>
            <a:pPr marL="12700" marR="0" lvl="0" indent="0" algn="l" rtl="0">
              <a:lnSpc>
                <a:spcPct val="90000"/>
              </a:lnSpc>
              <a:spcBef>
                <a:spcPts val="0"/>
              </a:spcBef>
              <a:spcAft>
                <a:spcPts val="0"/>
              </a:spcAft>
              <a:buClr>
                <a:schemeClr val="dk1"/>
              </a:buClr>
              <a:buSzPts val="2100"/>
              <a:buFont typeface="Arial"/>
              <a:buNone/>
            </a:pPr>
            <a:endParaRPr sz="1900" b="1">
              <a:latin typeface="Century Gothic"/>
              <a:ea typeface="Century Gothic"/>
              <a:cs typeface="Century Gothic"/>
              <a:sym typeface="Century Gothic"/>
            </a:endParaRPr>
          </a:p>
          <a:p>
            <a:pPr marL="342900" lvl="0" indent="-349250" rtl="0">
              <a:spcBef>
                <a:spcPts val="0"/>
              </a:spcBef>
              <a:spcAft>
                <a:spcPts val="0"/>
              </a:spcAft>
              <a:buSzPts val="1900"/>
              <a:buFont typeface="Century Gothic"/>
              <a:buChar char="●"/>
            </a:pPr>
            <a:r>
              <a:rPr lang="en" sz="1900" i="0" u="none" strike="noStrike" cap="none">
                <a:solidFill>
                  <a:schemeClr val="dk1"/>
                </a:solidFill>
                <a:latin typeface="Century Gothic"/>
                <a:ea typeface="Century Gothic"/>
                <a:cs typeface="Century Gothic"/>
                <a:sym typeface="Century Gothic"/>
              </a:rPr>
              <a:t>Read the passage to yourself in a whisper. </a:t>
            </a:r>
            <a:endParaRPr sz="1900">
              <a:latin typeface="Century Gothic"/>
              <a:ea typeface="Century Gothic"/>
              <a:cs typeface="Century Gothic"/>
              <a:sym typeface="Century Gothic"/>
            </a:endParaRPr>
          </a:p>
          <a:p>
            <a:pPr marL="342900" lvl="0" indent="-349250" rtl="0">
              <a:spcBef>
                <a:spcPts val="1000"/>
              </a:spcBef>
              <a:spcAft>
                <a:spcPts val="0"/>
              </a:spcAft>
              <a:buSzPts val="1900"/>
              <a:buFont typeface="Century Gothic"/>
              <a:buChar char="●"/>
            </a:pPr>
            <a:r>
              <a:rPr lang="en" sz="1900" i="0" u="none" strike="noStrike" cap="none">
                <a:solidFill>
                  <a:schemeClr val="dk1"/>
                </a:solidFill>
                <a:latin typeface="Century Gothic"/>
                <a:ea typeface="Century Gothic"/>
                <a:cs typeface="Century Gothic"/>
                <a:sym typeface="Century Gothic"/>
              </a:rPr>
              <a:t>Now, read the same passage out loud to your partner – while your partner reads in their head. (Read </a:t>
            </a:r>
            <a:r>
              <a:rPr lang="en" sz="1900" b="1" i="1" u="none" strike="noStrike" cap="none">
                <a:solidFill>
                  <a:schemeClr val="dk1"/>
                </a:solidFill>
                <a:latin typeface="Century Gothic"/>
                <a:ea typeface="Century Gothic"/>
                <a:cs typeface="Century Gothic"/>
                <a:sym typeface="Century Gothic"/>
              </a:rPr>
              <a:t>softly</a:t>
            </a:r>
            <a:r>
              <a:rPr lang="en" sz="1900" i="0" u="none" strike="noStrike" cap="none">
                <a:solidFill>
                  <a:schemeClr val="dk1"/>
                </a:solidFill>
                <a:latin typeface="Century Gothic"/>
                <a:ea typeface="Century Gothic"/>
                <a:cs typeface="Century Gothic"/>
                <a:sym typeface="Century Gothic"/>
              </a:rPr>
              <a:t> – lots of people will be talking!)</a:t>
            </a:r>
            <a:endParaRPr sz="1900">
              <a:latin typeface="Century Gothic"/>
              <a:ea typeface="Century Gothic"/>
              <a:cs typeface="Century Gothic"/>
              <a:sym typeface="Century Gothic"/>
            </a:endParaRPr>
          </a:p>
          <a:p>
            <a:pPr marL="342900" lvl="0" indent="-349250" rtl="0">
              <a:spcBef>
                <a:spcPts val="1000"/>
              </a:spcBef>
              <a:spcAft>
                <a:spcPts val="1000"/>
              </a:spcAft>
              <a:buSzPts val="1900"/>
              <a:buFont typeface="Century Gothic"/>
              <a:buChar char="●"/>
            </a:pPr>
            <a:r>
              <a:rPr lang="en" sz="1900" i="0" u="none" strike="noStrike" cap="none">
                <a:solidFill>
                  <a:schemeClr val="dk1"/>
                </a:solidFill>
                <a:latin typeface="Century Gothic"/>
                <a:ea typeface="Century Gothic"/>
                <a:cs typeface="Century Gothic"/>
                <a:sym typeface="Century Gothic"/>
              </a:rPr>
              <a:t>Switch – this time, your partner reads aloud while you read in your head.</a:t>
            </a:r>
            <a:endParaRPr sz="1900" i="0" u="none" strike="noStrike" cap="none">
              <a:solidFill>
                <a:schemeClr val="dk1"/>
              </a:solidFill>
              <a:latin typeface="Century Gothic"/>
              <a:ea typeface="Century Gothic"/>
              <a:cs typeface="Century Gothic"/>
              <a:sym typeface="Century Gothic"/>
            </a:endParaRPr>
          </a:p>
        </p:txBody>
      </p:sp>
      <p:sp>
        <p:nvSpPr>
          <p:cNvPr id="159" name="Google Shape;159;p2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rtl="0">
              <a:lnSpc>
                <a:spcPct val="90000"/>
              </a:lnSpc>
              <a:spcBef>
                <a:spcPts val="0"/>
              </a:spcBef>
              <a:spcAft>
                <a:spcPts val="0"/>
              </a:spcAft>
              <a:buClr>
                <a:schemeClr val="dk1"/>
              </a:buClr>
              <a:buSzPts val="3300"/>
              <a:buFont typeface="Overlock"/>
              <a:buNone/>
            </a:pPr>
            <a:r>
              <a:rPr lang="en" sz="3200" i="0" u="none" strike="noStrike" cap="none">
                <a:solidFill>
                  <a:schemeClr val="dk1"/>
                </a:solidFill>
                <a:latin typeface="Century Gothic"/>
                <a:ea typeface="Century Gothic"/>
                <a:cs typeface="Century Gothic"/>
                <a:sym typeface="Century Gothic"/>
              </a:rPr>
              <a:t>Fluent Reading Work</a:t>
            </a:r>
            <a:endParaRPr sz="3200" i="0" u="none" strike="noStrike" cap="none">
              <a:solidFill>
                <a:schemeClr val="dk1"/>
              </a:solidFill>
              <a:latin typeface="Century Gothic"/>
              <a:ea typeface="Century Gothic"/>
              <a:cs typeface="Century Gothic"/>
              <a:sym typeface="Century Gothic"/>
            </a:endParaRPr>
          </a:p>
        </p:txBody>
      </p:sp>
    </p:spTree>
    <p:extLst>
      <p:ext uri="{BB962C8B-B14F-4D97-AF65-F5344CB8AC3E}">
        <p14:creationId xmlns:p14="http://schemas.microsoft.com/office/powerpoint/2010/main" val="70605779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163"/>
        <p:cNvGrpSpPr/>
        <p:nvPr/>
      </p:nvGrpSpPr>
      <p:grpSpPr>
        <a:xfrm>
          <a:off x="0" y="0"/>
          <a:ext cx="0" cy="0"/>
          <a:chOff x="0" y="0"/>
          <a:chExt cx="0" cy="0"/>
        </a:xfrm>
      </p:grpSpPr>
      <p:sp>
        <p:nvSpPr>
          <p:cNvPr id="164" name="Google Shape;164;p30"/>
          <p:cNvSpPr txBox="1">
            <a:spLocks noGrp="1"/>
          </p:cNvSpPr>
          <p:nvPr>
            <p:ph type="title"/>
          </p:nvPr>
        </p:nvSpPr>
        <p:spPr>
          <a:xfrm>
            <a:off x="628650" y="273844"/>
            <a:ext cx="7886700" cy="994200"/>
          </a:xfrm>
          <a:prstGeom prst="rect">
            <a:avLst/>
          </a:prstGeom>
        </p:spPr>
        <p:txBody>
          <a:bodyPr spcFirstLastPara="1" wrap="square" lIns="68575" tIns="34275" rIns="68575" bIns="34275" anchor="ctr" anchorCtr="0">
            <a:noAutofit/>
          </a:bodyPr>
          <a:lstStyle/>
          <a:p>
            <a:pPr marL="0" lvl="0" indent="0">
              <a:spcBef>
                <a:spcPts val="0"/>
              </a:spcBef>
              <a:spcAft>
                <a:spcPts val="0"/>
              </a:spcAft>
              <a:buNone/>
            </a:pPr>
            <a:endParaRPr sz="3200">
              <a:latin typeface="Century Gothic"/>
              <a:ea typeface="Century Gothic"/>
              <a:cs typeface="Century Gothic"/>
              <a:sym typeface="Century Gothic"/>
            </a:endParaRPr>
          </a:p>
          <a:p>
            <a:pPr marL="0" lvl="0" indent="0">
              <a:spcBef>
                <a:spcPts val="0"/>
              </a:spcBef>
              <a:spcAft>
                <a:spcPts val="0"/>
              </a:spcAft>
              <a:buClr>
                <a:schemeClr val="dk1"/>
              </a:buClr>
              <a:buSzPts val="3300"/>
              <a:buFont typeface="Overlock"/>
              <a:buNone/>
            </a:pPr>
            <a:r>
              <a:rPr lang="en" sz="3200">
                <a:latin typeface="Century Gothic"/>
                <a:ea typeface="Century Gothic"/>
                <a:cs typeface="Century Gothic"/>
                <a:sym typeface="Century Gothic"/>
              </a:rPr>
              <a:t>When you finish the fluency practice...	</a:t>
            </a:r>
            <a:endParaRPr/>
          </a:p>
        </p:txBody>
      </p:sp>
      <p:sp>
        <p:nvSpPr>
          <p:cNvPr id="165" name="Google Shape;165;p30"/>
          <p:cNvSpPr txBox="1">
            <a:spLocks noGrp="1"/>
          </p:cNvSpPr>
          <p:nvPr>
            <p:ph type="body" idx="1"/>
          </p:nvPr>
        </p:nvSpPr>
        <p:spPr>
          <a:xfrm>
            <a:off x="628650" y="1369219"/>
            <a:ext cx="7886700" cy="3263400"/>
          </a:xfrm>
          <a:prstGeom prst="rect">
            <a:avLst/>
          </a:prstGeom>
        </p:spPr>
        <p:txBody>
          <a:bodyPr spcFirstLastPara="1" wrap="square" lIns="68575" tIns="34275" rIns="68575" bIns="34275" anchor="t" anchorCtr="0">
            <a:noAutofit/>
          </a:bodyPr>
          <a:lstStyle/>
          <a:p>
            <a:pPr marL="0" lvl="0" indent="0" rtl="0">
              <a:spcBef>
                <a:spcPts val="800"/>
              </a:spcBef>
              <a:spcAft>
                <a:spcPts val="0"/>
              </a:spcAft>
              <a:buNone/>
            </a:pPr>
            <a:r>
              <a:rPr lang="en" dirty="0">
                <a:latin typeface="Century Gothic"/>
                <a:ea typeface="Century Gothic"/>
                <a:cs typeface="Century Gothic"/>
                <a:sym typeface="Century Gothic"/>
              </a:rPr>
              <a:t>You can do one of two things with the rest of the time:</a:t>
            </a:r>
            <a:endParaRPr dirty="0">
              <a:latin typeface="Century Gothic"/>
              <a:ea typeface="Century Gothic"/>
              <a:cs typeface="Century Gothic"/>
              <a:sym typeface="Century Gothic"/>
            </a:endParaRPr>
          </a:p>
          <a:p>
            <a:pPr marL="914400" lvl="0" indent="0" rtl="0">
              <a:spcBef>
                <a:spcPts val="800"/>
              </a:spcBef>
              <a:spcAft>
                <a:spcPts val="0"/>
              </a:spcAft>
              <a:buNone/>
            </a:pPr>
            <a:endParaRPr dirty="0">
              <a:latin typeface="Century Gothic"/>
              <a:ea typeface="Century Gothic"/>
              <a:cs typeface="Century Gothic"/>
              <a:sym typeface="Century Gothic"/>
            </a:endParaRPr>
          </a:p>
          <a:p>
            <a:pPr marL="457200" lvl="0" indent="-361950" rtl="0">
              <a:spcBef>
                <a:spcPts val="800"/>
              </a:spcBef>
              <a:spcAft>
                <a:spcPts val="0"/>
              </a:spcAft>
              <a:buSzPts val="2100"/>
              <a:buFont typeface="Century Gothic"/>
              <a:buAutoNum type="arabicPeriod"/>
            </a:pPr>
            <a:r>
              <a:rPr lang="en" dirty="0">
                <a:latin typeface="Century Gothic"/>
                <a:ea typeface="Century Gothic"/>
                <a:cs typeface="Century Gothic"/>
                <a:sym typeface="Century Gothic"/>
              </a:rPr>
              <a:t>Follow along while your teacher keeps reading the selection you’ll be reading closely during the next class.</a:t>
            </a:r>
          </a:p>
          <a:p>
            <a:pPr marL="457200" lvl="0" indent="-361950" rtl="0">
              <a:spcBef>
                <a:spcPts val="800"/>
              </a:spcBef>
              <a:spcAft>
                <a:spcPts val="0"/>
              </a:spcAft>
              <a:buSzPts val="2100"/>
              <a:buFont typeface="Century Gothic"/>
              <a:buAutoNum type="arabicPeriod"/>
            </a:pPr>
            <a:endParaRPr lang="en" dirty="0">
              <a:latin typeface="Century Gothic"/>
              <a:ea typeface="Century Gothic"/>
              <a:cs typeface="Century Gothic"/>
              <a:sym typeface="Century Gothic"/>
            </a:endParaRPr>
          </a:p>
          <a:p>
            <a:pPr marL="457200" lvl="0" indent="-361950" rtl="0">
              <a:spcBef>
                <a:spcPts val="800"/>
              </a:spcBef>
              <a:spcAft>
                <a:spcPts val="0"/>
              </a:spcAft>
              <a:buSzPts val="2100"/>
              <a:buFont typeface="Century Gothic"/>
              <a:buAutoNum type="arabicPeriod"/>
            </a:pPr>
            <a:r>
              <a:rPr lang="en" dirty="0">
                <a:latin typeface="Century Gothic"/>
                <a:ea typeface="Century Gothic"/>
                <a:cs typeface="Century Gothic"/>
                <a:sym typeface="Century Gothic"/>
              </a:rPr>
              <a:t>Read the selection for the next class to yourself.</a:t>
            </a:r>
            <a:endParaRPr dirty="0">
              <a:latin typeface="Century Gothic"/>
              <a:ea typeface="Century Gothic"/>
              <a:cs typeface="Century Gothic"/>
              <a:sym typeface="Century Gothic"/>
            </a:endParaRPr>
          </a:p>
        </p:txBody>
      </p:sp>
    </p:spTree>
    <p:extLst>
      <p:ext uri="{BB962C8B-B14F-4D97-AF65-F5344CB8AC3E}">
        <p14:creationId xmlns:p14="http://schemas.microsoft.com/office/powerpoint/2010/main" val="253608599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40"/>
        <p:cNvGrpSpPr/>
        <p:nvPr/>
      </p:nvGrpSpPr>
      <p:grpSpPr>
        <a:xfrm>
          <a:off x="0" y="0"/>
          <a:ext cx="0" cy="0"/>
          <a:chOff x="0" y="0"/>
          <a:chExt cx="0" cy="0"/>
        </a:xfrm>
      </p:grpSpPr>
      <p:sp>
        <p:nvSpPr>
          <p:cNvPr id="141" name="Shape 141"/>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marR="0" lvl="0" indent="0" algn="l" rtl="0">
              <a:lnSpc>
                <a:spcPct val="90000"/>
              </a:lnSpc>
              <a:spcBef>
                <a:spcPts val="0"/>
              </a:spcBef>
              <a:spcAft>
                <a:spcPts val="0"/>
              </a:spcAft>
              <a:buClr>
                <a:schemeClr val="dk1"/>
              </a:buClr>
              <a:buSzPts val="3400"/>
              <a:buFont typeface="Century Gothic"/>
              <a:buNone/>
            </a:pPr>
            <a:r>
              <a:rPr lang="en-US" sz="3400" b="0" i="0" u="none" strike="noStrike" cap="none">
                <a:solidFill>
                  <a:schemeClr val="dk1"/>
                </a:solidFill>
                <a:latin typeface="Century Gothic"/>
                <a:ea typeface="Century Gothic"/>
                <a:cs typeface="Century Gothic"/>
                <a:sym typeface="Century Gothic"/>
              </a:rPr>
              <a:t>Grade 7: Module 1: Unit 1: Lesson 7</a:t>
            </a:r>
            <a:endParaRPr sz="34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400"/>
              <a:buFont typeface="Century Gothic"/>
              <a:buNone/>
            </a:pPr>
            <a:r>
              <a:rPr lang="en-US" sz="1800" b="1" i="0" u="none" strike="noStrike" cap="none">
                <a:solidFill>
                  <a:schemeClr val="dk1"/>
                </a:solidFill>
                <a:latin typeface="Century Gothic"/>
                <a:ea typeface="Century Gothic"/>
                <a:cs typeface="Century Gothic"/>
                <a:sym typeface="Century Gothic"/>
              </a:rPr>
              <a:t>Teacher slide, before teaching.</a:t>
            </a:r>
            <a:endParaRPr sz="1800" b="0" i="0" u="none" strike="noStrike" cap="none">
              <a:solidFill>
                <a:schemeClr val="dk1"/>
              </a:solidFill>
              <a:latin typeface="Century Gothic"/>
              <a:ea typeface="Century Gothic"/>
              <a:cs typeface="Century Gothic"/>
              <a:sym typeface="Century Gothic"/>
            </a:endParaRPr>
          </a:p>
        </p:txBody>
      </p:sp>
      <p:sp>
        <p:nvSpPr>
          <p:cNvPr id="142" name="Shape 142"/>
          <p:cNvSpPr txBox="1">
            <a:spLocks noGrp="1"/>
          </p:cNvSpPr>
          <p:nvPr>
            <p:ph type="body" idx="1"/>
          </p:nvPr>
        </p:nvSpPr>
        <p:spPr>
          <a:xfrm>
            <a:off x="311700" y="1449225"/>
            <a:ext cx="8520600" cy="3416400"/>
          </a:xfrm>
          <a:prstGeom prst="rect">
            <a:avLst/>
          </a:prstGeom>
          <a:noFill/>
          <a:ln>
            <a:noFill/>
          </a:ln>
        </p:spPr>
        <p:txBody>
          <a:bodyPr spcFirstLastPara="1" wrap="square" lIns="91425" tIns="91425" rIns="91425" bIns="91425" anchor="t" anchorCtr="0">
            <a:noAutofit/>
          </a:bodyPr>
          <a:lstStyle/>
          <a:p>
            <a:pPr marL="0" marR="0" lvl="0" indent="0" algn="l" rtl="0">
              <a:lnSpc>
                <a:spcPct val="90000"/>
              </a:lnSpc>
              <a:spcBef>
                <a:spcPts val="0"/>
              </a:spcBef>
              <a:spcAft>
                <a:spcPts val="0"/>
              </a:spcAft>
              <a:buClr>
                <a:schemeClr val="dk1"/>
              </a:buClr>
              <a:buSzPts val="2500"/>
              <a:buFont typeface="Arial"/>
              <a:buNone/>
            </a:pPr>
            <a:r>
              <a:rPr lang="en-US" sz="1800" b="1" i="0" u="none" strike="noStrike" cap="none" dirty="0">
                <a:solidFill>
                  <a:schemeClr val="dk1"/>
                </a:solidFill>
                <a:latin typeface="Century Gothic" panose="020B0502020202020204" pitchFamily="34" charset="0"/>
                <a:sym typeface="Century Gothic"/>
              </a:rPr>
              <a:t>Preparing for Lesson 7: </a:t>
            </a:r>
            <a:r>
              <a:rPr lang="en-US" sz="1800" b="0" i="0" u="none" strike="noStrike" cap="none" dirty="0">
                <a:solidFill>
                  <a:schemeClr val="dk1"/>
                </a:solidFill>
                <a:latin typeface="Century Gothic" panose="020B0502020202020204" pitchFamily="34" charset="0"/>
                <a:sym typeface="Century Gothic"/>
              </a:rPr>
              <a:t>Reading and protocols to read in preparation:</a:t>
            </a:r>
            <a:endParaRPr sz="1800" b="0" i="0" u="none" strike="noStrike" cap="none" dirty="0">
              <a:solidFill>
                <a:schemeClr val="dk1"/>
              </a:solidFill>
              <a:latin typeface="Century Gothic" panose="020B0502020202020204" pitchFamily="34" charset="0"/>
              <a:sym typeface="Century Gothic"/>
            </a:endParaRPr>
          </a:p>
          <a:p>
            <a:pPr marL="0" marR="0" lvl="0" indent="0" algn="l" rtl="0">
              <a:lnSpc>
                <a:spcPct val="90000"/>
              </a:lnSpc>
              <a:spcBef>
                <a:spcPts val="0"/>
              </a:spcBef>
              <a:spcAft>
                <a:spcPts val="0"/>
              </a:spcAft>
              <a:buClr>
                <a:schemeClr val="dk1"/>
              </a:buClr>
              <a:buSzPts val="2500"/>
              <a:buFont typeface="Arial"/>
              <a:buNone/>
            </a:pPr>
            <a:endParaRPr sz="1800" b="0" i="0" u="none" strike="noStrike" cap="none" dirty="0">
              <a:solidFill>
                <a:schemeClr val="dk1"/>
              </a:solidFill>
              <a:latin typeface="Century Gothic" panose="020B0502020202020204" pitchFamily="34" charset="0"/>
              <a:sym typeface="Century Gothic"/>
            </a:endParaRPr>
          </a:p>
          <a:p>
            <a:pPr marL="0" marR="0" lvl="0" indent="0" algn="l" rtl="0">
              <a:lnSpc>
                <a:spcPct val="90000"/>
              </a:lnSpc>
              <a:spcBef>
                <a:spcPts val="0"/>
              </a:spcBef>
              <a:spcAft>
                <a:spcPts val="0"/>
              </a:spcAft>
              <a:buClr>
                <a:schemeClr val="dk1"/>
              </a:buClr>
              <a:buSzPts val="2500"/>
              <a:buFont typeface="Arial"/>
              <a:buNone/>
            </a:pPr>
            <a:r>
              <a:rPr lang="en-US" sz="1800" b="0" i="0" u="none" strike="noStrike" cap="none" dirty="0">
                <a:solidFill>
                  <a:schemeClr val="dk1"/>
                </a:solidFill>
                <a:latin typeface="Century Gothic" panose="020B0502020202020204" pitchFamily="34" charset="0"/>
                <a:sym typeface="Century Gothic"/>
              </a:rPr>
              <a:t>Re-familiarize yourself with the following terms in the novel: </a:t>
            </a:r>
            <a:endParaRPr dirty="0">
              <a:latin typeface="Century Gothic" panose="020B0502020202020204" pitchFamily="34" charset="0"/>
            </a:endParaRPr>
          </a:p>
          <a:p>
            <a:pPr marL="0" marR="0" lvl="0" indent="0" algn="l" rtl="0">
              <a:lnSpc>
                <a:spcPct val="90000"/>
              </a:lnSpc>
              <a:spcBef>
                <a:spcPts val="0"/>
              </a:spcBef>
              <a:spcAft>
                <a:spcPts val="0"/>
              </a:spcAft>
              <a:buClr>
                <a:schemeClr val="dk1"/>
              </a:buClr>
              <a:buSzPts val="2500"/>
              <a:buFont typeface="Arial"/>
              <a:buNone/>
            </a:pPr>
            <a:endParaRPr sz="1800" b="0" i="0" u="none" strike="noStrike" cap="none" dirty="0">
              <a:solidFill>
                <a:schemeClr val="dk1"/>
              </a:solidFill>
              <a:latin typeface="Century Gothic" panose="020B0502020202020204" pitchFamily="34" charset="0"/>
              <a:sym typeface="Century Gothic"/>
            </a:endParaRPr>
          </a:p>
          <a:p>
            <a:pPr marL="0" marR="0" lvl="0" indent="0" algn="l" rtl="0">
              <a:lnSpc>
                <a:spcPct val="90000"/>
              </a:lnSpc>
              <a:spcBef>
                <a:spcPts val="0"/>
              </a:spcBef>
              <a:spcAft>
                <a:spcPts val="0"/>
              </a:spcAft>
              <a:buClr>
                <a:schemeClr val="dk1"/>
              </a:buClr>
              <a:buSzPts val="2500"/>
              <a:buFont typeface="Century Gothic"/>
              <a:buNone/>
            </a:pPr>
            <a:r>
              <a:rPr lang="en-US" sz="1800" b="0" i="0" u="none" strike="noStrike" cap="none" dirty="0">
                <a:solidFill>
                  <a:srgbClr val="000000"/>
                </a:solidFill>
                <a:latin typeface="Century Gothic" panose="020B0502020202020204" pitchFamily="34" charset="0"/>
                <a:ea typeface="Arial"/>
                <a:cs typeface="Arial"/>
                <a:sym typeface="Arial"/>
              </a:rPr>
              <a:t>sorghum (20), terrain, scrub, woodland (22), stands (n), stunted, unripe, worm-rotten (23)</a:t>
            </a:r>
            <a:endParaRPr dirty="0">
              <a:latin typeface="Century Gothic" panose="020B0502020202020204" pitchFamily="34" charset="0"/>
            </a:endParaRPr>
          </a:p>
          <a:p>
            <a:pPr marL="0" marR="0" lvl="0" indent="0" algn="l" rtl="0">
              <a:lnSpc>
                <a:spcPct val="90000"/>
              </a:lnSpc>
              <a:spcBef>
                <a:spcPts val="0"/>
              </a:spcBef>
              <a:spcAft>
                <a:spcPts val="0"/>
              </a:spcAft>
              <a:buClr>
                <a:schemeClr val="dk1"/>
              </a:buClr>
              <a:buSzPts val="2500"/>
              <a:buFont typeface="Arial"/>
              <a:buNone/>
            </a:pPr>
            <a:endParaRPr sz="1800" b="0" i="0" u="none" strike="noStrike" cap="none" dirty="0">
              <a:solidFill>
                <a:schemeClr val="dk1"/>
              </a:solidFill>
              <a:latin typeface="Century Gothic" panose="020B0502020202020204" pitchFamily="34" charset="0"/>
              <a:sym typeface="Century Gothic"/>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46"/>
        <p:cNvGrpSpPr/>
        <p:nvPr/>
      </p:nvGrpSpPr>
      <p:grpSpPr>
        <a:xfrm>
          <a:off x="0" y="0"/>
          <a:ext cx="0" cy="0"/>
          <a:chOff x="0" y="0"/>
          <a:chExt cx="0" cy="0"/>
        </a:xfrm>
      </p:grpSpPr>
      <p:sp>
        <p:nvSpPr>
          <p:cNvPr id="147" name="Shape 147"/>
          <p:cNvSpPr txBox="1"/>
          <p:nvPr/>
        </p:nvSpPr>
        <p:spPr>
          <a:xfrm>
            <a:off x="1084650" y="1805400"/>
            <a:ext cx="6974700" cy="1532700"/>
          </a:xfrm>
          <a:prstGeom prst="rect">
            <a:avLst/>
          </a:prstGeom>
          <a:noFill/>
          <a:ln>
            <a:noFill/>
          </a:ln>
        </p:spPr>
        <p:txBody>
          <a:bodyPr spcFirstLastPara="1" wrap="square" lIns="91425" tIns="45700" rIns="91425" bIns="45700" anchor="t" anchorCtr="0">
            <a:noAutofit/>
          </a:bodyPr>
          <a:lstStyle/>
          <a:p>
            <a:pPr marL="0" marR="0" lvl="0" indent="0" algn="ctr" rtl="0">
              <a:lnSpc>
                <a:spcPct val="90000"/>
              </a:lnSpc>
              <a:spcBef>
                <a:spcPts val="0"/>
              </a:spcBef>
              <a:spcAft>
                <a:spcPts val="0"/>
              </a:spcAft>
              <a:buClr>
                <a:srgbClr val="000000"/>
              </a:buClr>
              <a:buSzPts val="4000"/>
              <a:buFont typeface="Arial"/>
              <a:buNone/>
            </a:pPr>
            <a:r>
              <a:rPr lang="en-US" sz="4000" b="1" i="0" u="none" strike="noStrike" cap="none">
                <a:solidFill>
                  <a:srgbClr val="000000"/>
                </a:solidFill>
                <a:latin typeface="Century Gothic"/>
                <a:ea typeface="Century Gothic"/>
                <a:cs typeface="Century Gothic"/>
                <a:sym typeface="Century Gothic"/>
              </a:rPr>
              <a:t>Grade 7: Module 1: </a:t>
            </a:r>
            <a:endParaRPr sz="4000" b="1" i="0" u="none" strike="noStrike" cap="none">
              <a:solidFill>
                <a:srgbClr val="000000"/>
              </a:solidFill>
              <a:latin typeface="Century Gothic"/>
              <a:ea typeface="Century Gothic"/>
              <a:cs typeface="Century Gothic"/>
              <a:sym typeface="Century Gothic"/>
            </a:endParaRPr>
          </a:p>
          <a:p>
            <a:pPr marL="0" marR="0" lvl="0" indent="0" algn="ctr" rtl="0">
              <a:lnSpc>
                <a:spcPct val="90000"/>
              </a:lnSpc>
              <a:spcBef>
                <a:spcPts val="0"/>
              </a:spcBef>
              <a:spcAft>
                <a:spcPts val="0"/>
              </a:spcAft>
              <a:buClr>
                <a:srgbClr val="000000"/>
              </a:buClr>
              <a:buSzPts val="4000"/>
              <a:buFont typeface="Arial"/>
              <a:buNone/>
            </a:pPr>
            <a:r>
              <a:rPr lang="en-US" sz="4000" b="1" i="0" u="none" strike="noStrike" cap="none">
                <a:solidFill>
                  <a:srgbClr val="000000"/>
                </a:solidFill>
                <a:latin typeface="Century Gothic"/>
                <a:ea typeface="Century Gothic"/>
                <a:cs typeface="Century Gothic"/>
                <a:sym typeface="Century Gothic"/>
              </a:rPr>
              <a:t>Unit 1: Lesson 7</a:t>
            </a:r>
            <a:endParaRPr sz="4000" b="1" i="0" u="none" strike="noStrike" cap="none">
              <a:solidFill>
                <a:srgbClr val="000000"/>
              </a:solidFill>
              <a:latin typeface="Overlock"/>
              <a:ea typeface="Overlock"/>
              <a:cs typeface="Overlock"/>
              <a:sym typeface="Overlock"/>
            </a:endParaRPr>
          </a:p>
        </p:txBody>
      </p:sp>
      <p:pic>
        <p:nvPicPr>
          <p:cNvPr id="3" name="Picture 2">
            <a:extLst>
              <a:ext uri="{FF2B5EF4-FFF2-40B4-BE49-F238E27FC236}">
                <a16:creationId xmlns:a16="http://schemas.microsoft.com/office/drawing/2014/main" id="{4C6720EB-0D89-48C6-8812-78AAD8C0147B}"/>
              </a:ext>
            </a:extLst>
          </p:cNvPr>
          <p:cNvPicPr>
            <a:picLocks noChangeAspect="1"/>
          </p:cNvPicPr>
          <p:nvPr/>
        </p:nvPicPr>
        <p:blipFill>
          <a:blip r:embed="rId3"/>
          <a:stretch>
            <a:fillRect/>
          </a:stretch>
        </p:blipFill>
        <p:spPr>
          <a:xfrm>
            <a:off x="3633223" y="290991"/>
            <a:ext cx="1877553" cy="862915"/>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53"/>
        <p:cNvGrpSpPr/>
        <p:nvPr/>
      </p:nvGrpSpPr>
      <p:grpSpPr>
        <a:xfrm>
          <a:off x="0" y="0"/>
          <a:ext cx="0" cy="0"/>
          <a:chOff x="0" y="0"/>
          <a:chExt cx="0" cy="0"/>
        </a:xfrm>
      </p:grpSpPr>
      <p:sp>
        <p:nvSpPr>
          <p:cNvPr id="154" name="Shape 154"/>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chemeClr val="dk1"/>
              </a:buClr>
              <a:buSzPts val="3400"/>
              <a:buFont typeface="Century Gothic"/>
              <a:buNone/>
            </a:pPr>
            <a:r>
              <a:rPr lang="en-US" sz="3400" b="1" i="0" u="none" strike="noStrike" cap="none" dirty="0">
                <a:solidFill>
                  <a:schemeClr val="dk1"/>
                </a:solidFill>
                <a:latin typeface="Century Gothic"/>
                <a:ea typeface="Century Gothic"/>
                <a:cs typeface="Century Gothic"/>
                <a:sym typeface="Century Gothic"/>
              </a:rPr>
              <a:t>Hello, Students!</a:t>
            </a:r>
            <a:endParaRPr sz="3400" b="1" i="0" u="none" strike="noStrike" cap="none" dirty="0">
              <a:solidFill>
                <a:schemeClr val="dk1"/>
              </a:solidFill>
              <a:latin typeface="Century Gothic"/>
              <a:ea typeface="Century Gothic"/>
              <a:cs typeface="Century Gothic"/>
              <a:sym typeface="Century Gothic"/>
            </a:endParaRPr>
          </a:p>
        </p:txBody>
      </p:sp>
      <p:sp>
        <p:nvSpPr>
          <p:cNvPr id="155" name="Shape 155"/>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Autofit/>
          </a:bodyPr>
          <a:lstStyle/>
          <a:p>
            <a:pPr marL="114300" marR="0" lvl="0" indent="0" algn="l" rtl="0">
              <a:lnSpc>
                <a:spcPct val="100000"/>
              </a:lnSpc>
              <a:spcBef>
                <a:spcPts val="0"/>
              </a:spcBef>
              <a:spcAft>
                <a:spcPts val="0"/>
              </a:spcAft>
              <a:buClr>
                <a:srgbClr val="000000"/>
              </a:buClr>
              <a:buSzPts val="1800"/>
              <a:buFont typeface="Century Gothic"/>
              <a:buNone/>
            </a:pPr>
            <a:r>
              <a:rPr lang="en-US" sz="1800" b="0" i="0" u="none" strike="noStrike" cap="none">
                <a:solidFill>
                  <a:srgbClr val="000000"/>
                </a:solidFill>
                <a:latin typeface="Century Gothic"/>
                <a:ea typeface="Century Gothic"/>
                <a:cs typeface="Century Gothic"/>
                <a:sym typeface="Century Gothic"/>
              </a:rPr>
              <a:t>Read the following agenda in your head as your </a:t>
            </a:r>
            <a:endParaRPr sz="1800" b="0" i="0" u="none" strike="noStrike" cap="none">
              <a:solidFill>
                <a:srgbClr val="000000"/>
              </a:solidFill>
              <a:latin typeface="Century Gothic"/>
              <a:ea typeface="Century Gothic"/>
              <a:cs typeface="Century Gothic"/>
              <a:sym typeface="Century Gothic"/>
            </a:endParaRPr>
          </a:p>
          <a:p>
            <a:pPr marL="114300" marR="0" lvl="0" indent="0" algn="l" rtl="0">
              <a:lnSpc>
                <a:spcPct val="100000"/>
              </a:lnSpc>
              <a:spcBef>
                <a:spcPts val="0"/>
              </a:spcBef>
              <a:spcAft>
                <a:spcPts val="0"/>
              </a:spcAft>
              <a:buClr>
                <a:srgbClr val="000000"/>
              </a:buClr>
              <a:buSzPts val="1800"/>
              <a:buFont typeface="Century Gothic"/>
              <a:buNone/>
            </a:pPr>
            <a:r>
              <a:rPr lang="en-US" sz="1800" b="0" i="0" u="none" strike="noStrike" cap="none">
                <a:solidFill>
                  <a:srgbClr val="000000"/>
                </a:solidFill>
                <a:latin typeface="Century Gothic"/>
                <a:ea typeface="Century Gothic"/>
                <a:cs typeface="Century Gothic"/>
                <a:sym typeface="Century Gothic"/>
              </a:rPr>
              <a:t>teacher reads it aloud:</a:t>
            </a:r>
            <a:endParaRPr/>
          </a:p>
          <a:p>
            <a:pPr marL="457200" marR="0" lvl="0" indent="-228600" algn="l" rtl="0">
              <a:lnSpc>
                <a:spcPct val="100000"/>
              </a:lnSpc>
              <a:spcBef>
                <a:spcPts val="0"/>
              </a:spcBef>
              <a:spcAft>
                <a:spcPts val="0"/>
              </a:spcAft>
              <a:buClr>
                <a:srgbClr val="000000"/>
              </a:buClr>
              <a:buSzPts val="1800"/>
              <a:buFont typeface="Century Gothic"/>
              <a:buNone/>
            </a:pPr>
            <a:endParaRPr sz="1800" b="0" i="0" u="none" strike="noStrike" cap="none">
              <a:solidFill>
                <a:srgbClr val="000000"/>
              </a:solidFill>
              <a:latin typeface="Century Gothic"/>
              <a:ea typeface="Century Gothic"/>
              <a:cs typeface="Century Gothic"/>
              <a:sym typeface="Century Gothic"/>
            </a:endParaRPr>
          </a:p>
          <a:p>
            <a:pPr marL="457200" marR="0" lvl="0" indent="-342900" algn="l" rtl="0">
              <a:lnSpc>
                <a:spcPct val="100000"/>
              </a:lnSpc>
              <a:spcBef>
                <a:spcPts val="0"/>
              </a:spcBef>
              <a:spcAft>
                <a:spcPts val="0"/>
              </a:spcAft>
              <a:buClr>
                <a:srgbClr val="000000"/>
              </a:buClr>
              <a:buSzPts val="1800"/>
              <a:buFont typeface="Century Gothic"/>
              <a:buChar char="●"/>
            </a:pPr>
            <a:r>
              <a:rPr lang="en-US" sz="1800" b="0" i="0" u="none" strike="noStrike" cap="none">
                <a:solidFill>
                  <a:srgbClr val="000000"/>
                </a:solidFill>
                <a:latin typeface="Century Gothic"/>
                <a:ea typeface="Century Gothic"/>
                <a:cs typeface="Century Gothic"/>
                <a:sym typeface="Century Gothic"/>
              </a:rPr>
              <a:t>Today we will be applying our understanding of </a:t>
            </a:r>
            <a:r>
              <a:rPr lang="en-US" sz="1800" b="0" i="1" u="none" strike="noStrike" cap="none">
                <a:solidFill>
                  <a:srgbClr val="000000"/>
                </a:solidFill>
                <a:latin typeface="Century Gothic"/>
                <a:ea typeface="Century Gothic"/>
                <a:cs typeface="Century Gothic"/>
                <a:sym typeface="Century Gothic"/>
              </a:rPr>
              <a:t>A Long Walk to Water</a:t>
            </a:r>
            <a:r>
              <a:rPr lang="en-US" sz="1800" b="0" i="0" u="none" strike="noStrike" cap="none">
                <a:solidFill>
                  <a:srgbClr val="000000"/>
                </a:solidFill>
                <a:latin typeface="Century Gothic"/>
                <a:ea typeface="Century Gothic"/>
                <a:cs typeface="Century Gothic"/>
                <a:sym typeface="Century Gothic"/>
              </a:rPr>
              <a:t>, as well as the skills of gathering evidence and making inferences, to answer Selected Response Questions.</a:t>
            </a:r>
            <a:endParaRPr sz="1800" b="0" i="0" u="none" strike="noStrike" cap="none">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Century Gothic"/>
              <a:buNone/>
            </a:pPr>
            <a:endParaRPr sz="1800" b="0" i="0" u="none" strike="noStrike" cap="none">
              <a:solidFill>
                <a:srgbClr val="000000"/>
              </a:solidFill>
              <a:latin typeface="Century Gothic"/>
              <a:ea typeface="Century Gothic"/>
              <a:cs typeface="Century Gothic"/>
              <a:sym typeface="Century Gothic"/>
            </a:endParaRPr>
          </a:p>
        </p:txBody>
      </p:sp>
      <p:pic>
        <p:nvPicPr>
          <p:cNvPr id="156" name="Shape 156" descr="https://lh6.googleusercontent.com/axHmBLikpTf6Qe-9287npSwGAlvGzBYidLro3ibMN9dmrPvaRDyFEY1kW0uMsxlqJYo3_y3SAKIJLLJa5yufEGZHo-4t0K9VwXJwVaROGO9l1tl0q59MNIxWbOJqqnk7LA59YorNjPU"/>
          <p:cNvPicPr preferRelativeResize="0"/>
          <p:nvPr/>
        </p:nvPicPr>
        <p:blipFill rotWithShape="1">
          <a:blip r:embed="rId3">
            <a:alphaModFix/>
          </a:blip>
          <a:srcRect/>
          <a:stretch/>
        </p:blipFill>
        <p:spPr>
          <a:xfrm>
            <a:off x="7805057" y="156676"/>
            <a:ext cx="887568" cy="1182268"/>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60"/>
        <p:cNvGrpSpPr/>
        <p:nvPr/>
      </p:nvGrpSpPr>
      <p:grpSpPr>
        <a:xfrm>
          <a:off x="0" y="0"/>
          <a:ext cx="0" cy="0"/>
          <a:chOff x="0" y="0"/>
          <a:chExt cx="0" cy="0"/>
        </a:xfrm>
      </p:grpSpPr>
      <p:sp>
        <p:nvSpPr>
          <p:cNvPr id="161" name="Shape 161"/>
          <p:cNvSpPr txBox="1">
            <a:spLocks noGrp="1"/>
          </p:cNvSpPr>
          <p:nvPr>
            <p:ph type="title"/>
          </p:nvPr>
        </p:nvSpPr>
        <p:spPr>
          <a:xfrm>
            <a:off x="311700" y="334175"/>
            <a:ext cx="6764100" cy="572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3400"/>
              <a:buFont typeface="Century Gothic"/>
              <a:buNone/>
            </a:pPr>
            <a:r>
              <a:rPr lang="en-US" sz="3400" b="0" i="0" u="none" strike="noStrike" cap="none">
                <a:solidFill>
                  <a:schemeClr val="dk1"/>
                </a:solidFill>
                <a:latin typeface="Century Gothic"/>
                <a:ea typeface="Century Gothic"/>
                <a:cs typeface="Century Gothic"/>
                <a:sym typeface="Century Gothic"/>
              </a:rPr>
              <a:t>Let’s make sure these materials </a:t>
            </a:r>
            <a:endParaRPr sz="3400" b="0" i="0" u="none" strike="noStrike" cap="none">
              <a:solidFill>
                <a:schemeClr val="dk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chemeClr val="dk1"/>
              </a:buClr>
              <a:buSzPts val="3400"/>
              <a:buFont typeface="Century Gothic"/>
              <a:buNone/>
            </a:pPr>
            <a:r>
              <a:rPr lang="en-US" sz="3400" b="0" i="0" u="none" strike="noStrike" cap="none">
                <a:solidFill>
                  <a:schemeClr val="dk1"/>
                </a:solidFill>
                <a:latin typeface="Century Gothic"/>
                <a:ea typeface="Century Gothic"/>
                <a:cs typeface="Century Gothic"/>
                <a:sym typeface="Century Gothic"/>
              </a:rPr>
              <a:t>are available:</a:t>
            </a:r>
            <a:endParaRPr sz="3400" b="0" i="0" u="none" strike="noStrike" cap="none">
              <a:solidFill>
                <a:schemeClr val="dk1"/>
              </a:solidFill>
              <a:latin typeface="Century Gothic"/>
              <a:ea typeface="Century Gothic"/>
              <a:cs typeface="Century Gothic"/>
              <a:sym typeface="Century Gothic"/>
            </a:endParaRPr>
          </a:p>
        </p:txBody>
      </p:sp>
      <p:sp>
        <p:nvSpPr>
          <p:cNvPr id="162" name="Shape 162"/>
          <p:cNvSpPr txBox="1">
            <a:spLocks noGrp="1"/>
          </p:cNvSpPr>
          <p:nvPr>
            <p:ph type="body" idx="1"/>
          </p:nvPr>
        </p:nvSpPr>
        <p:spPr>
          <a:xfrm>
            <a:off x="657687" y="1648598"/>
            <a:ext cx="4841069" cy="1786580"/>
          </a:xfrm>
          <a:prstGeom prst="rect">
            <a:avLst/>
          </a:prstGeom>
          <a:noFill/>
          <a:ln>
            <a:noFill/>
          </a:ln>
        </p:spPr>
        <p:txBody>
          <a:bodyPr spcFirstLastPara="1" wrap="square" lIns="91425" tIns="91425" rIns="91425" bIns="91425" anchor="t" anchorCtr="0">
            <a:noAutofit/>
          </a:bodyPr>
          <a:lstStyle/>
          <a:p>
            <a:pPr marL="457200" marR="0" lvl="0" indent="-342900" algn="l" rtl="0">
              <a:lnSpc>
                <a:spcPct val="100000"/>
              </a:lnSpc>
              <a:spcBef>
                <a:spcPts val="0"/>
              </a:spcBef>
              <a:spcAft>
                <a:spcPts val="0"/>
              </a:spcAft>
              <a:buClr>
                <a:srgbClr val="000000"/>
              </a:buClr>
              <a:buSzPts val="1800"/>
              <a:buFont typeface="Century Gothic"/>
              <a:buChar char="●"/>
            </a:pPr>
            <a:r>
              <a:rPr lang="en-US" sz="1800" b="0" i="0" u="none" strike="noStrike" cap="none">
                <a:solidFill>
                  <a:srgbClr val="000000"/>
                </a:solidFill>
                <a:latin typeface="Century Gothic"/>
                <a:ea typeface="Century Gothic"/>
                <a:cs typeface="Century Gothic"/>
                <a:sym typeface="Century Gothic"/>
              </a:rPr>
              <a:t>Your novel, </a:t>
            </a:r>
            <a:r>
              <a:rPr lang="en-US" sz="1800" b="0" i="1" u="none" strike="noStrike" cap="none">
                <a:solidFill>
                  <a:srgbClr val="000000"/>
                </a:solidFill>
                <a:latin typeface="Century Gothic"/>
                <a:ea typeface="Century Gothic"/>
                <a:cs typeface="Century Gothic"/>
                <a:sym typeface="Century Gothic"/>
              </a:rPr>
              <a:t>A Long Walk to Water</a:t>
            </a:r>
            <a:endParaRPr/>
          </a:p>
          <a:p>
            <a:pPr marL="457200" marR="0" lvl="0" indent="-342900" algn="l" rtl="0">
              <a:lnSpc>
                <a:spcPct val="100000"/>
              </a:lnSpc>
              <a:spcBef>
                <a:spcPts val="0"/>
              </a:spcBef>
              <a:spcAft>
                <a:spcPts val="0"/>
              </a:spcAft>
              <a:buClr>
                <a:srgbClr val="000000"/>
              </a:buClr>
              <a:buSzPts val="1800"/>
              <a:buFont typeface="Century Gothic"/>
              <a:buChar char="●"/>
            </a:pPr>
            <a:r>
              <a:rPr lang="en-US" sz="1800" b="0" i="1" u="none" strike="noStrike" cap="none">
                <a:solidFill>
                  <a:srgbClr val="000000"/>
                </a:solidFill>
                <a:latin typeface="Century Gothic"/>
                <a:ea typeface="Century Gothic"/>
                <a:cs typeface="Century Gothic"/>
                <a:sym typeface="Century Gothic"/>
              </a:rPr>
              <a:t>Your Reader’s Notes from Chapter 4</a:t>
            </a:r>
            <a:endParaRPr sz="1800" b="0" i="0" u="none" strike="noStrike" cap="none">
              <a:solidFill>
                <a:srgbClr val="000000"/>
              </a:solidFill>
              <a:latin typeface="Century Gothic"/>
              <a:ea typeface="Century Gothic"/>
              <a:cs typeface="Century Gothic"/>
              <a:sym typeface="Century Gothic"/>
            </a:endParaRPr>
          </a:p>
        </p:txBody>
      </p:sp>
      <p:pic>
        <p:nvPicPr>
          <p:cNvPr id="164" name="Shape 164"/>
          <p:cNvPicPr preferRelativeResize="0"/>
          <p:nvPr/>
        </p:nvPicPr>
        <p:blipFill rotWithShape="1">
          <a:blip r:embed="rId3">
            <a:alphaModFix/>
          </a:blip>
          <a:srcRect/>
          <a:stretch/>
        </p:blipFill>
        <p:spPr>
          <a:xfrm>
            <a:off x="2969055" y="2541888"/>
            <a:ext cx="2949832" cy="2149276"/>
          </a:xfrm>
          <a:prstGeom prst="rect">
            <a:avLst/>
          </a:prstGeom>
          <a:noFill/>
          <a:ln w="9525" cap="flat" cmpd="sng">
            <a:solidFill>
              <a:schemeClr val="dk1"/>
            </a:solidFill>
            <a:prstDash val="solid"/>
            <a:round/>
            <a:headEnd type="none" w="sm" len="sm"/>
            <a:tailEnd type="none" w="sm" len="sm"/>
          </a:ln>
          <a:effectLst>
            <a:outerShdw blurRad="50800" dist="76200" dir="2700000" algn="tl" rotWithShape="0">
              <a:srgbClr val="000000">
                <a:alpha val="40000"/>
              </a:srgbClr>
            </a:outerShdw>
          </a:effectLst>
        </p:spPr>
      </p:pic>
      <p:pic>
        <p:nvPicPr>
          <p:cNvPr id="6" name="Shape 156" descr="https://lh6.googleusercontent.com/axHmBLikpTf6Qe-9287npSwGAlvGzBYidLro3ibMN9dmrPvaRDyFEY1kW0uMsxlqJYo3_y3SAKIJLLJa5yufEGZHo-4t0K9VwXJwVaROGO9l1tl0q59MNIxWbOJqqnk7LA59YorNjPU"/>
          <p:cNvPicPr preferRelativeResize="0"/>
          <p:nvPr/>
        </p:nvPicPr>
        <p:blipFill rotWithShape="1">
          <a:blip r:embed="rId4">
            <a:alphaModFix/>
          </a:blip>
          <a:srcRect/>
          <a:stretch/>
        </p:blipFill>
        <p:spPr>
          <a:xfrm>
            <a:off x="7805057" y="156676"/>
            <a:ext cx="887568" cy="1182268"/>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68"/>
        <p:cNvGrpSpPr/>
        <p:nvPr/>
      </p:nvGrpSpPr>
      <p:grpSpPr>
        <a:xfrm>
          <a:off x="0" y="0"/>
          <a:ext cx="0" cy="0"/>
          <a:chOff x="0" y="0"/>
          <a:chExt cx="0" cy="0"/>
        </a:xfrm>
      </p:grpSpPr>
      <p:sp>
        <p:nvSpPr>
          <p:cNvPr id="169" name="Shape 169"/>
          <p:cNvSpPr txBox="1">
            <a:spLocks noGrp="1"/>
          </p:cNvSpPr>
          <p:nvPr>
            <p:ph type="title"/>
          </p:nvPr>
        </p:nvSpPr>
        <p:spPr>
          <a:xfrm>
            <a:off x="245793" y="372549"/>
            <a:ext cx="7479600" cy="67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3400"/>
              <a:buFont typeface="Century Gothic"/>
              <a:buNone/>
            </a:pPr>
            <a:r>
              <a:rPr lang="en-US" sz="3400" b="0" i="0" u="none" strike="noStrike" cap="none" dirty="0">
                <a:solidFill>
                  <a:schemeClr val="dk1"/>
                </a:solidFill>
                <a:latin typeface="Century Gothic"/>
                <a:ea typeface="Century Gothic"/>
                <a:cs typeface="Century Gothic"/>
                <a:sym typeface="Century Gothic"/>
              </a:rPr>
              <a:t>Let’s review our </a:t>
            </a:r>
            <a:r>
              <a:rPr lang="en-US" sz="3400" b="1" i="0" u="none" strike="noStrike" cap="none" dirty="0">
                <a:solidFill>
                  <a:schemeClr val="dk1"/>
                </a:solidFill>
                <a:latin typeface="Century Gothic"/>
                <a:ea typeface="Century Gothic"/>
                <a:cs typeface="Century Gothic"/>
                <a:sym typeface="Century Gothic"/>
              </a:rPr>
              <a:t>Learning Targets</a:t>
            </a:r>
            <a:r>
              <a:rPr lang="en-US" sz="3400" b="0" i="0" u="none" strike="noStrike" cap="none" dirty="0">
                <a:solidFill>
                  <a:schemeClr val="dk1"/>
                </a:solidFill>
                <a:latin typeface="Century Gothic"/>
                <a:ea typeface="Century Gothic"/>
                <a:cs typeface="Century Gothic"/>
                <a:sym typeface="Century Gothic"/>
              </a:rPr>
              <a:t>. Read in your head as your </a:t>
            </a:r>
            <a:endParaRPr sz="3400" b="0" i="0" u="none" strike="noStrike" cap="none" dirty="0">
              <a:solidFill>
                <a:schemeClr val="dk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chemeClr val="dk1"/>
              </a:buClr>
              <a:buSzPts val="3400"/>
              <a:buFont typeface="Century Gothic"/>
              <a:buNone/>
            </a:pPr>
            <a:r>
              <a:rPr lang="en-US" sz="3400" b="0" i="0" u="none" strike="noStrike" cap="none" dirty="0">
                <a:solidFill>
                  <a:schemeClr val="dk1"/>
                </a:solidFill>
                <a:latin typeface="Century Gothic"/>
                <a:ea typeface="Century Gothic"/>
                <a:cs typeface="Century Gothic"/>
                <a:sym typeface="Century Gothic"/>
              </a:rPr>
              <a:t>teacher reads them aloud.	</a:t>
            </a:r>
            <a:endParaRPr sz="3400" b="0" i="0" u="none" strike="noStrike" cap="none" dirty="0">
              <a:solidFill>
                <a:schemeClr val="dk1"/>
              </a:solidFill>
              <a:latin typeface="Century Gothic"/>
              <a:ea typeface="Century Gothic"/>
              <a:cs typeface="Century Gothic"/>
              <a:sym typeface="Century Gothic"/>
            </a:endParaRPr>
          </a:p>
        </p:txBody>
      </p:sp>
      <p:sp>
        <p:nvSpPr>
          <p:cNvPr id="170" name="Shape 170"/>
          <p:cNvSpPr txBox="1">
            <a:spLocks noGrp="1"/>
          </p:cNvSpPr>
          <p:nvPr>
            <p:ph type="body" idx="1"/>
          </p:nvPr>
        </p:nvSpPr>
        <p:spPr>
          <a:xfrm>
            <a:off x="149078" y="2128659"/>
            <a:ext cx="8520600" cy="2356255"/>
          </a:xfrm>
          <a:prstGeom prst="rect">
            <a:avLst/>
          </a:prstGeom>
          <a:noFill/>
          <a:ln>
            <a:noFill/>
          </a:ln>
        </p:spPr>
        <p:txBody>
          <a:bodyPr spcFirstLastPara="1" wrap="square" lIns="91425" tIns="91425" rIns="91425" bIns="91425" anchor="t" anchorCtr="0">
            <a:noAutofit/>
          </a:bodyPr>
          <a:lstStyle/>
          <a:p>
            <a:pPr marL="0" lvl="0" indent="0">
              <a:lnSpc>
                <a:spcPct val="90000"/>
              </a:lnSpc>
              <a:buClr>
                <a:schemeClr val="dk1"/>
              </a:buClr>
              <a:buSzPts val="3200"/>
              <a:buNone/>
            </a:pPr>
            <a:endParaRPr lang="en-US" sz="2000" dirty="0">
              <a:solidFill>
                <a:schemeClr val="dk1"/>
              </a:solidFill>
            </a:endParaRPr>
          </a:p>
          <a:p>
            <a:pPr lvl="0">
              <a:buSzPct val="100000"/>
              <a:buFont typeface="+mj-lt"/>
              <a:buAutoNum type="arabicPeriod"/>
            </a:pPr>
            <a:r>
              <a:rPr lang="en-US" sz="2000" b="1" dirty="0"/>
              <a:t>I can cite several pieces of text-based evidence to support my analysis of Nya’s and </a:t>
            </a:r>
            <a:r>
              <a:rPr lang="en-US" sz="2000" b="1" dirty="0" err="1"/>
              <a:t>Salva’s</a:t>
            </a:r>
            <a:r>
              <a:rPr lang="en-US" sz="2000" b="1" dirty="0"/>
              <a:t> characters in </a:t>
            </a:r>
            <a:r>
              <a:rPr lang="en-US" sz="2000" b="1" i="1" dirty="0"/>
              <a:t>A Long Walk to Water</a:t>
            </a:r>
            <a:r>
              <a:rPr lang="en-US" sz="2000" b="1" dirty="0"/>
              <a:t>.</a:t>
            </a:r>
          </a:p>
          <a:p>
            <a:pPr lvl="0">
              <a:buSzPct val="100000"/>
              <a:buFont typeface="+mj-lt"/>
              <a:buAutoNum type="arabicPeriod"/>
            </a:pPr>
            <a:endParaRPr lang="en-US" sz="2000" b="1" dirty="0"/>
          </a:p>
          <a:p>
            <a:pPr lvl="0">
              <a:buSzPct val="100000"/>
              <a:buFont typeface="+mj-lt"/>
              <a:buAutoNum type="arabicPeriod"/>
            </a:pPr>
            <a:r>
              <a:rPr lang="en-US" sz="2000" b="1" dirty="0"/>
              <a:t>I can analyze how Linda Sue Park develops and contrasts the points of view of Nya and Salva in </a:t>
            </a:r>
            <a:r>
              <a:rPr lang="en-US" sz="2000" b="1" i="1" dirty="0"/>
              <a:t> A Long Walk to Water.</a:t>
            </a:r>
            <a:endParaRPr lang="en-US" sz="2000" b="1" dirty="0"/>
          </a:p>
          <a:p>
            <a:pPr marL="0" marR="0" lvl="0" indent="0" algn="l" rtl="0">
              <a:lnSpc>
                <a:spcPct val="100000"/>
              </a:lnSpc>
              <a:spcBef>
                <a:spcPts val="0"/>
              </a:spcBef>
              <a:spcAft>
                <a:spcPts val="0"/>
              </a:spcAft>
              <a:buClr>
                <a:srgbClr val="000000"/>
              </a:buClr>
              <a:buSzPts val="1800"/>
              <a:buFont typeface="Century Gothic"/>
              <a:buNone/>
            </a:pPr>
            <a:endParaRPr sz="1800" b="0" i="0" u="none" strike="noStrike" cap="none" dirty="0">
              <a:solidFill>
                <a:srgbClr val="000000"/>
              </a:solidFill>
              <a:latin typeface="Century Gothic"/>
              <a:ea typeface="Century Gothic"/>
              <a:cs typeface="Century Gothic"/>
              <a:sym typeface="Century Gothic"/>
            </a:endParaRPr>
          </a:p>
        </p:txBody>
      </p:sp>
      <p:pic>
        <p:nvPicPr>
          <p:cNvPr id="5" name="Shape 156" descr="https://lh6.googleusercontent.com/axHmBLikpTf6Qe-9287npSwGAlvGzBYidLro3ibMN9dmrPvaRDyFEY1kW0uMsxlqJYo3_y3SAKIJLLJa5yufEGZHo-4t0K9VwXJwVaROGO9l1tl0q59MNIxWbOJqqnk7LA59YorNjPU"/>
          <p:cNvPicPr preferRelativeResize="0"/>
          <p:nvPr/>
        </p:nvPicPr>
        <p:blipFill rotWithShape="1">
          <a:blip r:embed="rId3">
            <a:alphaModFix/>
          </a:blip>
          <a:srcRect/>
          <a:stretch/>
        </p:blipFill>
        <p:spPr>
          <a:xfrm>
            <a:off x="7805057" y="156676"/>
            <a:ext cx="887568" cy="1182268"/>
          </a:xfrm>
          <a:prstGeom prst="rect">
            <a:avLst/>
          </a:prstGeom>
          <a:noFill/>
          <a:ln>
            <a:noFill/>
          </a:ln>
        </p:spPr>
      </p:pic>
      <p:pic>
        <p:nvPicPr>
          <p:cNvPr id="2" name="Picture 2">
            <a:extLst>
              <a:ext uri="{FF2B5EF4-FFF2-40B4-BE49-F238E27FC236}">
                <a16:creationId xmlns:a16="http://schemas.microsoft.com/office/drawing/2014/main" id="{F765EB7B-4B19-4E74-8A98-D6A70E1D11DD}"/>
              </a:ext>
            </a:extLst>
          </p:cNvPr>
          <p:cNvPicPr>
            <a:picLocks noChangeAspect="1"/>
          </p:cNvPicPr>
          <p:nvPr/>
        </p:nvPicPr>
        <p:blipFill>
          <a:blip r:embed="rId4"/>
          <a:stretch>
            <a:fillRect/>
          </a:stretch>
        </p:blipFill>
        <p:spPr>
          <a:xfrm>
            <a:off x="8329633" y="4460200"/>
            <a:ext cx="680089" cy="542608"/>
          </a:xfrm>
          <a:prstGeom prst="rect">
            <a:avLst/>
          </a:prstGeom>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75"/>
        <p:cNvGrpSpPr/>
        <p:nvPr/>
      </p:nvGrpSpPr>
      <p:grpSpPr>
        <a:xfrm>
          <a:off x="0" y="0"/>
          <a:ext cx="0" cy="0"/>
          <a:chOff x="0" y="0"/>
          <a:chExt cx="0" cy="0"/>
        </a:xfrm>
      </p:grpSpPr>
      <p:sp>
        <p:nvSpPr>
          <p:cNvPr id="176" name="Shape 176"/>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3400"/>
              <a:buFont typeface="Century Gothic"/>
              <a:buNone/>
            </a:pPr>
            <a:r>
              <a:rPr lang="en-US" sz="3400" b="0" i="0" u="none" strike="noStrike" cap="none" dirty="0">
                <a:solidFill>
                  <a:schemeClr val="dk1"/>
                </a:solidFill>
                <a:latin typeface="Century Gothic"/>
                <a:ea typeface="Century Gothic"/>
                <a:cs typeface="Century Gothic"/>
                <a:sym typeface="Century Gothic"/>
              </a:rPr>
              <a:t>Let’s confirm our understanding of </a:t>
            </a:r>
            <a:endParaRPr sz="3400" b="0" i="0" u="none" strike="noStrike" cap="none" dirty="0">
              <a:solidFill>
                <a:schemeClr val="dk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chemeClr val="dk1"/>
              </a:buClr>
              <a:buSzPts val="3400"/>
              <a:buFont typeface="Century Gothic"/>
              <a:buNone/>
            </a:pPr>
            <a:r>
              <a:rPr lang="en-US" sz="3400" b="0" i="0" u="none" strike="noStrike" cap="none" dirty="0">
                <a:solidFill>
                  <a:schemeClr val="dk1"/>
                </a:solidFill>
                <a:latin typeface="Century Gothic"/>
                <a:ea typeface="Century Gothic"/>
                <a:cs typeface="Century Gothic"/>
                <a:sym typeface="Century Gothic"/>
              </a:rPr>
              <a:t>key vocabulary terms.</a:t>
            </a:r>
            <a:br>
              <a:rPr lang="en-US" sz="3400" b="0" i="0" u="none" strike="noStrike" cap="none" dirty="0">
                <a:solidFill>
                  <a:schemeClr val="dk1"/>
                </a:solidFill>
                <a:latin typeface="Century Gothic"/>
                <a:ea typeface="Century Gothic"/>
                <a:cs typeface="Century Gothic"/>
                <a:sym typeface="Century Gothic"/>
              </a:rPr>
            </a:br>
            <a:br>
              <a:rPr lang="en-US" sz="3400" b="0" i="0" u="none" strike="noStrike" cap="none" dirty="0">
                <a:solidFill>
                  <a:schemeClr val="dk1"/>
                </a:solidFill>
                <a:latin typeface="Century Gothic"/>
                <a:ea typeface="Century Gothic"/>
                <a:cs typeface="Century Gothic"/>
                <a:sym typeface="Century Gothic"/>
              </a:rPr>
            </a:br>
            <a:endParaRPr sz="3400" b="0" i="0" u="none" strike="noStrike" cap="none" dirty="0">
              <a:solidFill>
                <a:schemeClr val="dk1"/>
              </a:solidFill>
              <a:latin typeface="Century Gothic"/>
              <a:ea typeface="Century Gothic"/>
              <a:cs typeface="Century Gothic"/>
              <a:sym typeface="Century Gothic"/>
            </a:endParaRPr>
          </a:p>
        </p:txBody>
      </p:sp>
      <p:sp>
        <p:nvSpPr>
          <p:cNvPr id="177" name="Shape 177"/>
          <p:cNvSpPr txBox="1">
            <a:spLocks noGrp="1"/>
          </p:cNvSpPr>
          <p:nvPr>
            <p:ph type="body" idx="1"/>
          </p:nvPr>
        </p:nvSpPr>
        <p:spPr>
          <a:xfrm>
            <a:off x="311700" y="1964723"/>
            <a:ext cx="8520600" cy="2604151"/>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800"/>
              <a:buFont typeface="Century Gothic"/>
              <a:buNone/>
            </a:pPr>
            <a:r>
              <a:rPr lang="en-US" sz="2800" b="0" i="0" u="none" strike="noStrike" cap="none" dirty="0">
                <a:solidFill>
                  <a:srgbClr val="000000"/>
                </a:solidFill>
                <a:latin typeface="Century Gothic" panose="020B0502020202020204" pitchFamily="34" charset="0"/>
                <a:ea typeface="Arial"/>
                <a:cs typeface="Arial"/>
                <a:sym typeface="Arial"/>
              </a:rPr>
              <a:t>sorghum (20), terrain, scrub, woodland (22), stands (n), stunted, unripe, worm-rotten (23)</a:t>
            </a:r>
            <a:endParaRPr dirty="0">
              <a:latin typeface="Century Gothic" panose="020B0502020202020204" pitchFamily="34" charset="0"/>
            </a:endParaRPr>
          </a:p>
          <a:p>
            <a:pPr marL="0" marR="0" lvl="0" indent="0" algn="l" rtl="0">
              <a:lnSpc>
                <a:spcPct val="100000"/>
              </a:lnSpc>
              <a:spcBef>
                <a:spcPts val="0"/>
              </a:spcBef>
              <a:spcAft>
                <a:spcPts val="0"/>
              </a:spcAft>
              <a:buClr>
                <a:srgbClr val="000000"/>
              </a:buClr>
              <a:buSzPts val="1800"/>
              <a:buFont typeface="Century Gothic"/>
              <a:buNone/>
            </a:pPr>
            <a:endParaRPr sz="2800" b="0" i="0" u="none" strike="noStrike" cap="none" dirty="0">
              <a:solidFill>
                <a:srgbClr val="000000"/>
              </a:solidFill>
              <a:latin typeface="Century Gothic" panose="020B0502020202020204" pitchFamily="34" charset="0"/>
              <a:sym typeface="Century Gothic"/>
            </a:endParaRPr>
          </a:p>
        </p:txBody>
      </p:sp>
      <p:pic>
        <p:nvPicPr>
          <p:cNvPr id="5" name="Shape 156" descr="https://lh6.googleusercontent.com/axHmBLikpTf6Qe-9287npSwGAlvGzBYidLro3ibMN9dmrPvaRDyFEY1kW0uMsxlqJYo3_y3SAKIJLLJa5yufEGZHo-4t0K9VwXJwVaROGO9l1tl0q59MNIxWbOJqqnk7LA59YorNjPU"/>
          <p:cNvPicPr preferRelativeResize="0"/>
          <p:nvPr/>
        </p:nvPicPr>
        <p:blipFill rotWithShape="1">
          <a:blip r:embed="rId3">
            <a:alphaModFix/>
          </a:blip>
          <a:srcRect/>
          <a:stretch/>
        </p:blipFill>
        <p:spPr>
          <a:xfrm>
            <a:off x="7805057" y="156676"/>
            <a:ext cx="887568" cy="1182268"/>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82"/>
        <p:cNvGrpSpPr/>
        <p:nvPr/>
      </p:nvGrpSpPr>
      <p:grpSpPr>
        <a:xfrm>
          <a:off x="0" y="0"/>
          <a:ext cx="0" cy="0"/>
          <a:chOff x="0" y="0"/>
          <a:chExt cx="0" cy="0"/>
        </a:xfrm>
      </p:grpSpPr>
      <p:sp>
        <p:nvSpPr>
          <p:cNvPr id="183" name="Shape 183"/>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3400"/>
              <a:buFont typeface="Century Gothic"/>
              <a:buNone/>
            </a:pPr>
            <a:r>
              <a:rPr lang="en-US" sz="3400" b="0" i="0" u="none" strike="noStrike" cap="none" dirty="0">
                <a:solidFill>
                  <a:schemeClr val="dk1"/>
                </a:solidFill>
                <a:latin typeface="Century Gothic"/>
                <a:ea typeface="Century Gothic"/>
                <a:cs typeface="Century Gothic"/>
                <a:sym typeface="Century Gothic"/>
              </a:rPr>
              <a:t>Let’s discuss your </a:t>
            </a:r>
            <a:r>
              <a:rPr lang="en-US" sz="3400" b="0" i="0" u="none" strike="noStrike" cap="none" dirty="0" err="1">
                <a:solidFill>
                  <a:schemeClr val="dk1"/>
                </a:solidFill>
                <a:latin typeface="Century Gothic"/>
                <a:ea typeface="Century Gothic"/>
                <a:cs typeface="Century Gothic"/>
                <a:sym typeface="Century Gothic"/>
              </a:rPr>
              <a:t>gists</a:t>
            </a:r>
            <a:r>
              <a:rPr lang="en-US" sz="3400" b="0" i="0" u="none" strike="noStrike" cap="none" dirty="0">
                <a:solidFill>
                  <a:schemeClr val="dk1"/>
                </a:solidFill>
                <a:latin typeface="Century Gothic"/>
                <a:ea typeface="Century Gothic"/>
                <a:cs typeface="Century Gothic"/>
                <a:sym typeface="Century Gothic"/>
              </a:rPr>
              <a:t>!</a:t>
            </a:r>
            <a:endParaRPr sz="3400" b="0" i="0" u="none" strike="noStrike" cap="none" dirty="0">
              <a:solidFill>
                <a:schemeClr val="dk1"/>
              </a:solidFill>
              <a:latin typeface="Century Gothic"/>
              <a:ea typeface="Century Gothic"/>
              <a:cs typeface="Century Gothic"/>
              <a:sym typeface="Century Gothic"/>
            </a:endParaRPr>
          </a:p>
        </p:txBody>
      </p:sp>
      <p:sp>
        <p:nvSpPr>
          <p:cNvPr id="184" name="Shape 184"/>
          <p:cNvSpPr txBox="1">
            <a:spLocks noGrp="1"/>
          </p:cNvSpPr>
          <p:nvPr>
            <p:ph type="body" idx="1"/>
          </p:nvPr>
        </p:nvSpPr>
        <p:spPr>
          <a:xfrm>
            <a:off x="311700" y="1338944"/>
            <a:ext cx="8520600" cy="2254754"/>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800"/>
              <a:buFont typeface="Century Gothic"/>
              <a:buNone/>
            </a:pPr>
            <a:r>
              <a:rPr lang="en-US" sz="1800" b="0" i="0" u="none" strike="noStrike" cap="none" dirty="0">
                <a:solidFill>
                  <a:srgbClr val="000000"/>
                </a:solidFill>
                <a:latin typeface="Century Gothic"/>
                <a:ea typeface="Century Gothic"/>
                <a:cs typeface="Century Gothic"/>
                <a:sym typeface="Century Gothic"/>
              </a:rPr>
              <a:t>Please turn toward your B partner to share what you wrote in Columns 2 and 4 last night for homework.</a:t>
            </a:r>
            <a:endParaRPr dirty="0"/>
          </a:p>
          <a:p>
            <a:pPr marL="0" marR="0" lvl="0" indent="0" algn="l" rtl="0">
              <a:lnSpc>
                <a:spcPct val="100000"/>
              </a:lnSpc>
              <a:spcBef>
                <a:spcPts val="0"/>
              </a:spcBef>
              <a:spcAft>
                <a:spcPts val="0"/>
              </a:spcAft>
              <a:buClr>
                <a:srgbClr val="000000"/>
              </a:buClr>
              <a:buSzPts val="1800"/>
              <a:buFont typeface="Century Gothic"/>
              <a:buNone/>
            </a:pPr>
            <a:endParaRPr sz="1800" b="0" i="0" u="none" strike="noStrike" cap="none" dirty="0">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Century Gothic"/>
              <a:buNone/>
            </a:pPr>
            <a:endParaRPr sz="1800" b="0" i="0" u="none" strike="noStrike" cap="none" dirty="0">
              <a:solidFill>
                <a:srgbClr val="000000"/>
              </a:solidFill>
              <a:latin typeface="Century Gothic"/>
              <a:ea typeface="Century Gothic"/>
              <a:cs typeface="Century Gothic"/>
              <a:sym typeface="Century Gothic"/>
            </a:endParaRPr>
          </a:p>
        </p:txBody>
      </p:sp>
      <p:pic>
        <p:nvPicPr>
          <p:cNvPr id="185" name="Shape 185" descr="mage result for sudan refugees walking"/>
          <p:cNvPicPr preferRelativeResize="0"/>
          <p:nvPr/>
        </p:nvPicPr>
        <p:blipFill rotWithShape="1">
          <a:blip r:embed="rId3">
            <a:alphaModFix/>
          </a:blip>
          <a:srcRect/>
          <a:stretch/>
        </p:blipFill>
        <p:spPr>
          <a:xfrm>
            <a:off x="4315806" y="2296885"/>
            <a:ext cx="3881137" cy="2517589"/>
          </a:xfrm>
          <a:prstGeom prst="rect">
            <a:avLst/>
          </a:prstGeom>
          <a:noFill/>
          <a:ln>
            <a:noFill/>
          </a:ln>
        </p:spPr>
      </p:pic>
      <p:pic>
        <p:nvPicPr>
          <p:cNvPr id="186" name="Shape 186" descr="mage result for sudan walking to fetch water"/>
          <p:cNvPicPr preferRelativeResize="0"/>
          <p:nvPr/>
        </p:nvPicPr>
        <p:blipFill rotWithShape="1">
          <a:blip r:embed="rId4">
            <a:alphaModFix/>
          </a:blip>
          <a:srcRect/>
          <a:stretch/>
        </p:blipFill>
        <p:spPr>
          <a:xfrm>
            <a:off x="1447800" y="2143048"/>
            <a:ext cx="2079465" cy="2671427"/>
          </a:xfrm>
          <a:prstGeom prst="rect">
            <a:avLst/>
          </a:prstGeom>
          <a:noFill/>
          <a:ln>
            <a:noFill/>
          </a:ln>
        </p:spPr>
      </p:pic>
      <p:pic>
        <p:nvPicPr>
          <p:cNvPr id="7" name="Shape 156" descr="https://lh6.googleusercontent.com/axHmBLikpTf6Qe-9287npSwGAlvGzBYidLro3ibMN9dmrPvaRDyFEY1kW0uMsxlqJYo3_y3SAKIJLLJa5yufEGZHo-4t0K9VwXJwVaROGO9l1tl0q59MNIxWbOJqqnk7LA59YorNjPU"/>
          <p:cNvPicPr preferRelativeResize="0"/>
          <p:nvPr/>
        </p:nvPicPr>
        <p:blipFill rotWithShape="1">
          <a:blip r:embed="rId5">
            <a:alphaModFix/>
          </a:blip>
          <a:srcRect/>
          <a:stretch/>
        </p:blipFill>
        <p:spPr>
          <a:xfrm>
            <a:off x="7805057" y="156676"/>
            <a:ext cx="887568" cy="1182268"/>
          </a:xfrm>
          <a:prstGeom prst="rect">
            <a:avLst/>
          </a:prstGeom>
          <a:noFill/>
          <a:ln>
            <a:noFill/>
          </a:ln>
        </p:spPr>
      </p:pic>
      <p:pic>
        <p:nvPicPr>
          <p:cNvPr id="1026" name="Picture 2" descr="https://lh6.googleusercontent.com/0ooutCVAEyGCK8WHqfNCncL0xc4yf34O8D2MW_h7W2qA481O439vQ-9lN6moDzBqNRo6AL-lEX4YZ6FDU66aSiwoRDwhJKWZOmppeocS1cAytajU9M3Vwqmisx1V56AOvAkSbX9w"/>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502125" y="4510216"/>
            <a:ext cx="494758" cy="494758"/>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SharedWithUsers xmlns="02a6a75b-8925-4bc7-8b21-b87d4a90d0a3">
      <UserInfo>
        <DisplayName>Teresa Harris</DisplayName>
        <AccountId>1113</AccountId>
        <AccountType/>
      </UserInfo>
    </SharedWithUser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9" ma:contentTypeDescription="Create a new document." ma:contentTypeScope="" ma:versionID="7baa7c92bc2510e8cd0a4e6098220145">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deff59267048b5e8d168f74a9a898822"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element ref="ns2:MediaServiceDateTaken" minOccurs="0"/>
                <xsd:element ref="ns2:MediaServiceAutoTags"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DateTaken" ma:index="14" nillable="true" ma:displayName="MediaServiceDateTaken" ma:hidden="true" ma:internalName="MediaServiceDateTaken" ma:readOnly="true">
      <xsd:simpleType>
        <xsd:restriction base="dms:Text"/>
      </xsd:simpleType>
    </xsd:element>
    <xsd:element name="MediaServiceAutoTags" ma:index="15" nillable="true" ma:displayName="Tags" ma:internalName="MediaServiceAutoTags"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84AF951C-1D48-4022-9B69-DECE045165A4}">
  <ds:schemaRefs>
    <ds:schemaRef ds:uri="http://purl.org/dc/terms/"/>
    <ds:schemaRef ds:uri="http://schemas.openxmlformats.org/package/2006/metadata/core-properties"/>
    <ds:schemaRef ds:uri="02a6a75b-8925-4bc7-8b21-b87d4a90d0a3"/>
    <ds:schemaRef ds:uri="http://purl.org/dc/dcmitype/"/>
    <ds:schemaRef ds:uri="http://schemas.microsoft.com/office/infopath/2007/PartnerControls"/>
    <ds:schemaRef ds:uri="http://schemas.microsoft.com/office/2006/documentManagement/types"/>
    <ds:schemaRef ds:uri="http://purl.org/dc/elements/1.1/"/>
    <ds:schemaRef ds:uri="http://schemas.microsoft.com/office/2006/metadata/properties"/>
    <ds:schemaRef ds:uri="a1502afc-75e6-4a80-976c-76583f90c737"/>
    <ds:schemaRef ds:uri="http://www.w3.org/XML/1998/namespace"/>
  </ds:schemaRefs>
</ds:datastoreItem>
</file>

<file path=customXml/itemProps2.xml><?xml version="1.0" encoding="utf-8"?>
<ds:datastoreItem xmlns:ds="http://schemas.openxmlformats.org/officeDocument/2006/customXml" ds:itemID="{6B62F3BF-123C-4AE1-81D3-03A0F3960FDE}"/>
</file>

<file path=customXml/itemProps3.xml><?xml version="1.0" encoding="utf-8"?>
<ds:datastoreItem xmlns:ds="http://schemas.openxmlformats.org/officeDocument/2006/customXml" ds:itemID="{A1C0419B-2E18-4933-9804-693F3A33A808}">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35</TotalTime>
  <Words>2672</Words>
  <Application>Microsoft Office PowerPoint</Application>
  <PresentationFormat>On-screen Show (16:9)</PresentationFormat>
  <Paragraphs>358</Paragraphs>
  <Slides>22</Slides>
  <Notes>21</Notes>
  <HiddenSlides>0</HiddenSlides>
  <MMClips>0</MMClips>
  <ScaleCrop>false</ScaleCrop>
  <HeadingPairs>
    <vt:vector size="4" baseType="variant">
      <vt:variant>
        <vt:lpstr>Theme</vt:lpstr>
      </vt:variant>
      <vt:variant>
        <vt:i4>1</vt:i4>
      </vt:variant>
      <vt:variant>
        <vt:lpstr>Slide Titles</vt:lpstr>
      </vt:variant>
      <vt:variant>
        <vt:i4>22</vt:i4>
      </vt:variant>
    </vt:vector>
  </HeadingPairs>
  <TitlesOfParts>
    <vt:vector size="23" baseType="lpstr">
      <vt:lpstr>Simple Light</vt:lpstr>
      <vt:lpstr>Grade 7: Module 1: Unit 1: Lesson 7 Teacher slide, before teaching.</vt:lpstr>
      <vt:lpstr>Grade 7: Module 1: Unit 1: Lesson 7 Teacher slide, before teaching.</vt:lpstr>
      <vt:lpstr>Grade 7: Module 1: Unit 1: Lesson 7 Teacher slide, before teaching.</vt:lpstr>
      <vt:lpstr>PowerPoint Presentation</vt:lpstr>
      <vt:lpstr>Hello, Students!</vt:lpstr>
      <vt:lpstr>Let’s make sure these materials  are available:</vt:lpstr>
      <vt:lpstr>Let’s review our Learning Targets. Read in your head as your  teacher reads them aloud. </vt:lpstr>
      <vt:lpstr>Let’s confirm our understanding of  key vocabulary terms.  </vt:lpstr>
      <vt:lpstr>Let’s discuss your gists!</vt:lpstr>
      <vt:lpstr>Let’s reread Chapter 4 for a new  purpose - but first, we’ll gather some evidence</vt:lpstr>
      <vt:lpstr>Let’s Explore Text-dependent  Questions</vt:lpstr>
      <vt:lpstr>What were our Learning Targets? Read in your head as your  teacher reads them aloud. </vt:lpstr>
      <vt:lpstr>What are the things Close Readers do?</vt:lpstr>
      <vt:lpstr>Exit Ticket</vt:lpstr>
      <vt:lpstr>Homework</vt:lpstr>
      <vt:lpstr>Small Group Block</vt:lpstr>
      <vt:lpstr>Fluent Reading Work</vt:lpstr>
      <vt:lpstr>Fluent Reading Work</vt:lpstr>
      <vt:lpstr>Fluent Reading Work</vt:lpstr>
      <vt:lpstr>PowerPoint Presentation</vt:lpstr>
      <vt:lpstr>Fluent Reading Work</vt:lpstr>
      <vt:lpstr> When you finish the fluency practice...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Grade 7: Module 1: Unit 1: Lesson 7 Teacher slide, before teaching.</dc:title>
  <dc:creator>nbravo</dc:creator>
  <cp:lastModifiedBy>Natalie Ivey</cp:lastModifiedBy>
  <cp:revision>27</cp:revision>
  <dcterms:modified xsi:type="dcterms:W3CDTF">2019-03-26T00:34:25Z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y fmtid="{D5CDD505-2E9C-101B-9397-08002B2CF9AE}" pid="3" name="AuthorIds_UIVersion_1536">
    <vt:lpwstr>14</vt:lpwstr>
  </property>
  <property fmtid="{D5CDD505-2E9C-101B-9397-08002B2CF9AE}" pid="4" name="AuthorIds_UIVersion_2048">
    <vt:lpwstr>14</vt:lpwstr>
  </property>
</Properties>
</file>