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4"/>
    <p:sldMasterId id="2147483671" r:id="rId5"/>
  </p:sldMasterIdLst>
  <p:notesMasterIdLst>
    <p:notesMasterId r:id="rId2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7EE4EC-0D30-4126-BAC4-1236C533A5B8}" v="2" dt="2018-09-25T13:35:43.013"/>
  </p1510:revLst>
</p1510:revInfo>
</file>

<file path=ppt/tableStyles.xml><?xml version="1.0" encoding="utf-8"?>
<a:tblStyleLst xmlns:a="http://schemas.openxmlformats.org/drawingml/2006/main" def="{1A7FBAFE-35A0-4539-A244-7B9DA20A5B9D}">
  <a:tblStyle styleId="{1A7FBAFE-35A0-4539-A244-7B9DA20A5B9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84568" autoAdjust="0"/>
  </p:normalViewPr>
  <p:slideViewPr>
    <p:cSldViewPr snapToGrid="0">
      <p:cViewPr varScale="1">
        <p:scale>
          <a:sx n="95" d="100"/>
          <a:sy n="95" d="100"/>
        </p:scale>
        <p:origin x="460" y="6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207EE4EC-0D30-4126-BAC4-1236C533A5B8}"/>
    <pc:docChg chg="modSld">
      <pc:chgData name="Steven Benson" userId="7888f041-e9c4-484d-a793-6a135ed92492" providerId="ADAL" clId="{207EE4EC-0D30-4126-BAC4-1236C533A5B8}" dt="2018-09-25T13:35:43.013" v="1" actId="1076"/>
      <pc:docMkLst>
        <pc:docMk/>
      </pc:docMkLst>
      <pc:sldChg chg="addSp modSp">
        <pc:chgData name="Steven Benson" userId="7888f041-e9c4-484d-a793-6a135ed92492" providerId="ADAL" clId="{207EE4EC-0D30-4126-BAC4-1236C533A5B8}" dt="2018-09-25T13:35:43.013" v="1" actId="1076"/>
        <pc:sldMkLst>
          <pc:docMk/>
          <pc:sldMk cId="0" sldId="262"/>
        </pc:sldMkLst>
        <pc:picChg chg="add mod">
          <ac:chgData name="Steven Benson" userId="7888f041-e9c4-484d-a793-6a135ed92492" providerId="ADAL" clId="{207EE4EC-0D30-4126-BAC4-1236C533A5B8}" dt="2018-09-25T13:35:43.013" v="1" actId="1076"/>
          <ac:picMkLst>
            <pc:docMk/>
            <pc:sldMk cId="0" sldId="262"/>
            <ac:picMk id="3" creationId="{8E82EE0E-4B57-4D0B-A783-C0B3733D947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72536779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8"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s://eleducation.org/resources/fifth-grade-writing-rubrics-and-checklists" TargetMode="External"/><Relationship Id="rId4" Type="http://schemas.openxmlformats.org/officeDocument/2006/relationships/hyperlink" Target="https://eleducation.org/resources/el-education-classroom-protocols"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10"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10"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5409597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d94b06933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3d94b06933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in </a:t>
            </a:r>
            <a:r>
              <a:rPr lang="en" sz="1200" b="1" dirty="0">
                <a:solidFill>
                  <a:schemeClr val="dk1"/>
                </a:solidFill>
                <a:latin typeface="Calibri"/>
                <a:ea typeface="Calibri"/>
                <a:cs typeface="Calibri"/>
                <a:sym typeface="Calibri"/>
              </a:rPr>
              <a:t>Affixes Practice</a:t>
            </a:r>
            <a:r>
              <a:rPr lang="en" sz="1200" dirty="0">
                <a:solidFill>
                  <a:schemeClr val="dk1"/>
                </a:solidFill>
                <a:latin typeface="Calibri"/>
                <a:ea typeface="Calibri"/>
                <a:cs typeface="Calibri"/>
                <a:sym typeface="Calibri"/>
              </a:rPr>
              <a:t> homework. See </a:t>
            </a:r>
            <a:r>
              <a:rPr lang="en" sz="1200" b="1" dirty="0">
                <a:solidFill>
                  <a:schemeClr val="dk1"/>
                </a:solidFill>
                <a:latin typeface="Calibri"/>
                <a:ea typeface="Calibri"/>
                <a:cs typeface="Calibri"/>
                <a:sym typeface="Calibri"/>
              </a:rPr>
              <a:t>Affixes Practice (answers, for teacher reference)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learning targets and select volunteers to read them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should be familiar with these learning targets by now, as they have been practicing them throughout the unit.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respond with their understanding of the gist of the text.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1788311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35-</a:t>
            </a:r>
            <a:r>
              <a:rPr lang="en" sz="1200" b="1" dirty="0">
                <a:solidFill>
                  <a:schemeClr val="dk1"/>
                </a:solidFill>
                <a:latin typeface="Calibri"/>
                <a:ea typeface="Calibri"/>
                <a:cs typeface="Calibri"/>
                <a:sym typeface="Calibri"/>
              </a:rPr>
              <a:t>40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Individually working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End of Unit 1 Assessment: Interpreting Diagrams and Summarizing Texts about Animal Defense Mechanisms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specifically </a:t>
            </a:r>
            <a:r>
              <a:rPr lang="en" sz="1200" i="1" dirty="0">
                <a:solidFill>
                  <a:schemeClr val="dk1"/>
                </a:solidFill>
                <a:latin typeface="Calibri"/>
                <a:ea typeface="Calibri"/>
                <a:cs typeface="Calibri"/>
                <a:sym typeface="Calibri"/>
              </a:rPr>
              <a:t>perseverance</a:t>
            </a:r>
            <a:r>
              <a:rPr lang="en" sz="1200" dirty="0">
                <a:solidFill>
                  <a:schemeClr val="dk1"/>
                </a:solidFill>
                <a:latin typeface="Calibri"/>
                <a:ea typeface="Calibri"/>
                <a:cs typeface="Calibri"/>
                <a:sym typeface="Calibri"/>
              </a:rPr>
              <a:t>. Remind students that as they will be working independently in this lesson for an assessment, they may find it challenging, so they will need to persevere.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along silently in their heads as you read the questions aloud. Answer any clarifying questions, without revealing any of the assessment answers.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While students are taking the assessment, circulate to monitor their test-taking skills.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throughout the assessment, letting them know how much time they have left and encouraging them to continue working. This is an opportunity to analyze students’ behaviors while taking an assessment. Document strategies you observe, such as students annotating their text, using their graphic organizer to take notes before answering questions, and referring to the text as they answer questions.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persevere through the assessment, completing the questions.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For ELLs and students who may need additional support with strategy development: Ensure that students are clear about all test directions. Rephrase test directions for them. Monitor during the assessment to see that students are completing the assessment correctly. Stop students who are on the wrong track and make sure they understand the directions. </a:t>
            </a:r>
            <a:endParaRPr sz="1200" dirty="0">
              <a:latin typeface="Calibri"/>
              <a:ea typeface="Calibri"/>
              <a:cs typeface="Calibri"/>
              <a:sym typeface="Calibri"/>
            </a:endParaRPr>
          </a:p>
        </p:txBody>
      </p:sp>
    </p:spTree>
    <p:extLst>
      <p:ext uri="{BB962C8B-B14F-4D97-AF65-F5344CB8AC3E}">
        <p14:creationId xmlns:p14="http://schemas.microsoft.com/office/powerpoint/2010/main" val="38804115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d94b06933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3d94b06933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students on their hard work on the end of unit assessment. Distribute </a:t>
            </a:r>
            <a:r>
              <a:rPr lang="en" sz="1200" b="1" dirty="0">
                <a:solidFill>
                  <a:schemeClr val="dk1"/>
                </a:solidFill>
                <a:latin typeface="Calibri"/>
                <a:ea typeface="Calibri"/>
                <a:cs typeface="Calibri"/>
                <a:sym typeface="Calibri"/>
              </a:rPr>
              <a:t>Tracking Progress: Reading, Understanding and Explaining New Text</a:t>
            </a:r>
            <a:r>
              <a:rPr lang="en" sz="1200" dirty="0">
                <a:solidFill>
                  <a:schemeClr val="dk1"/>
                </a:solidFill>
                <a:latin typeface="Calibri"/>
                <a:ea typeface="Calibri"/>
                <a:cs typeface="Calibri"/>
                <a:sym typeface="Calibri"/>
              </a:rPr>
              <a:t>. Remind students that successful learners keep track and reflect on their own learning. Remind students that they have done this after every assessment.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again, specifically </a:t>
            </a:r>
            <a:r>
              <a:rPr lang="en" sz="1200" i="1" dirty="0">
                <a:solidFill>
                  <a:schemeClr val="dk1"/>
                </a:solidFill>
                <a:latin typeface="Calibri"/>
                <a:ea typeface="Calibri"/>
                <a:cs typeface="Calibri"/>
                <a:sym typeface="Calibri"/>
              </a:rPr>
              <a:t>taking responsibility</a:t>
            </a:r>
            <a:r>
              <a:rPr lang="en" sz="1200" dirty="0">
                <a:solidFill>
                  <a:schemeClr val="dk1"/>
                </a:solidFill>
                <a:latin typeface="Calibri"/>
                <a:ea typeface="Calibri"/>
                <a:cs typeface="Calibri"/>
                <a:sym typeface="Calibri"/>
              </a:rPr>
              <a:t>. Remind students that they will be reflecting on their learning and setting goals, so they will be taking responsibility of their own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Ensure students have access to </a:t>
            </a:r>
            <a:r>
              <a:rPr lang="en" sz="1200" b="0" dirty="0">
                <a:solidFill>
                  <a:schemeClr val="dk1"/>
                </a:solidFill>
                <a:latin typeface="Calibri"/>
                <a:ea typeface="Calibri"/>
                <a:cs typeface="Calibri"/>
                <a:sym typeface="Calibri"/>
              </a:rPr>
              <a:t>evidence flags or sticky notes </a:t>
            </a:r>
            <a:r>
              <a:rPr lang="en" sz="1200" dirty="0">
                <a:solidFill>
                  <a:schemeClr val="dk1"/>
                </a:solidFill>
                <a:latin typeface="Calibri"/>
                <a:ea typeface="Calibri"/>
                <a:cs typeface="Calibri"/>
                <a:sym typeface="Calibri"/>
              </a:rPr>
              <a:t>to mark up their work with evidence. Guide students through completing the form.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have time, invite them to revisit their previous </a:t>
            </a:r>
            <a:r>
              <a:rPr lang="en" sz="1200" b="1" dirty="0">
                <a:solidFill>
                  <a:schemeClr val="dk1"/>
                </a:solidFill>
                <a:latin typeface="Calibri"/>
                <a:ea typeface="Calibri"/>
                <a:cs typeface="Calibri"/>
                <a:sym typeface="Calibri"/>
              </a:rPr>
              <a:t>Tracking Progress: Reading, Understanding and Explaining New Text</a:t>
            </a:r>
            <a:r>
              <a:rPr lang="en" sz="1200" dirty="0">
                <a:solidFill>
                  <a:schemeClr val="dk1"/>
                </a:solidFill>
                <a:latin typeface="Calibri"/>
                <a:ea typeface="Calibri"/>
                <a:cs typeface="Calibri"/>
                <a:sym typeface="Calibri"/>
              </a:rPr>
              <a:t> to discuss in pairs how they think they have progressed.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the Exit Ticket and </a:t>
            </a:r>
            <a:r>
              <a:rPr lang="en" sz="1200" dirty="0">
                <a:solidFill>
                  <a:schemeClr val="dk1"/>
                </a:solidFill>
                <a:latin typeface="Calibri"/>
                <a:ea typeface="Calibri"/>
                <a:cs typeface="Calibri"/>
                <a:sym typeface="Calibri"/>
              </a:rPr>
              <a:t>explain that in Unit 2, students are going to have the opportunity to research more about the defense mechanisms of one particular animal. Explain to students that the animals on the exit ticket are the different options. They have already started to learn about these animals through the texts in this unit.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are to rank the animals in the order of interest with 1 being their first choice and 4 being their last choice. It is important at this stage to also explain that some of the texts will be more challenging than others – the gazelle works well for students who generally need extra support in reading and research tasks; the ostrich and the armadillo are appropriate for most students at this grade level; and the monarch butterfly works well for students who need a challenge.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when you group them you will try to incorporate their choices, but also emphasize that not everyone will be able to have their first choice because it is important that the groups are equal.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checking for understanding protocol (for example </a:t>
            </a:r>
            <a:r>
              <a:rPr lang="en" sz="1200" b="0" dirty="0">
                <a:solidFill>
                  <a:schemeClr val="dk1"/>
                </a:solidFill>
                <a:latin typeface="Calibri"/>
                <a:ea typeface="Calibri"/>
                <a:cs typeface="Calibri"/>
                <a:sym typeface="Calibri"/>
              </a:rPr>
              <a:t>Red Light, Green Light or Thumb-O-Meter</a:t>
            </a:r>
            <a:r>
              <a:rPr lang="en" sz="1200" dirty="0">
                <a:solidFill>
                  <a:schemeClr val="dk1"/>
                </a:solidFill>
                <a:latin typeface="Calibri"/>
                <a:ea typeface="Calibri"/>
                <a:cs typeface="Calibri"/>
                <a:sym typeface="Calibri"/>
              </a:rPr>
              <a:t>) for students to self-assess against how well they persevered and took responsibility in this lesson.</a:t>
            </a:r>
            <a:endParaRPr sz="1200" dirty="0">
              <a:solidFill>
                <a:schemeClr val="dk1"/>
              </a:solidFill>
              <a:latin typeface="Calibri"/>
              <a:ea typeface="Calibri"/>
              <a:cs typeface="Calibri"/>
              <a:sym typeface="Calibri"/>
            </a:endParaRPr>
          </a:p>
          <a:p>
            <a:pPr marL="76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use the protocol to self-assess how well they persevered throughout the lesson.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For students who may need additional support with comprehension: Consider highlighting key phrases on the </a:t>
            </a:r>
            <a:r>
              <a:rPr lang="en" sz="1200" b="1" dirty="0">
                <a:latin typeface="Calibri"/>
                <a:ea typeface="Calibri"/>
                <a:cs typeface="Calibri"/>
                <a:sym typeface="Calibri"/>
              </a:rPr>
              <a:t>Tracking Progress sheet </a:t>
            </a:r>
            <a:r>
              <a:rPr lang="en" sz="1200" dirty="0">
                <a:latin typeface="Calibri"/>
                <a:ea typeface="Calibri"/>
                <a:cs typeface="Calibri"/>
                <a:sym typeface="Calibri"/>
              </a:rPr>
              <a:t>to lift up the focus for each criterion.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Allow students to orally paraphrase the meaning of the targets with a partner before they begin writing.</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5587420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d834d5ecf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3d834d5ecf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Direct student</a:t>
            </a:r>
            <a:r>
              <a:rPr lang="en-US" sz="1200" dirty="0">
                <a:latin typeface="Calibri"/>
                <a:ea typeface="Calibri"/>
                <a:cs typeface="Calibri"/>
                <a:sym typeface="Calibri"/>
              </a:rPr>
              <a:t>s</a:t>
            </a:r>
            <a:r>
              <a:rPr lang="en" sz="1200" dirty="0">
                <a:latin typeface="Calibri"/>
                <a:ea typeface="Calibri"/>
                <a:cs typeface="Calibri"/>
                <a:sym typeface="Calibri"/>
              </a:rPr>
              <a:t> to select a prompt and write it in the front of their Independent Reading Journal.</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3689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d834d5ecf_0_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Google Shape;215;g3d834d5ecf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a:t>
            </a:r>
            <a:endParaRPr sz="1200">
              <a:solidFill>
                <a:schemeClr val="dk1"/>
              </a:solidFill>
              <a:latin typeface="Calibri"/>
              <a:ea typeface="Calibri"/>
              <a:cs typeface="Calibri"/>
              <a:sym typeface="Calibri"/>
            </a:endParaRPr>
          </a:p>
          <a:p>
            <a:pPr marL="914400" lvl="1" indent="-304800"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Grade 4 M2 U1:</a:t>
            </a:r>
            <a:r>
              <a:rPr lang="en" sz="1200">
                <a:solidFill>
                  <a:schemeClr val="dk1"/>
                </a:solidFill>
                <a:uFill>
                  <a:noFill/>
                </a:uFill>
                <a:latin typeface="Calibri"/>
                <a:ea typeface="Calibri"/>
                <a:cs typeface="Calibri"/>
                <a:sym typeface="Calibri"/>
                <a:hlinkClick r:id="rId3"/>
              </a:rPr>
              <a:t> </a:t>
            </a:r>
            <a:r>
              <a:rPr lang="en" sz="1200" u="sng">
                <a:solidFill>
                  <a:srgbClr val="2200CC"/>
                </a:solidFill>
                <a:latin typeface="Calibri"/>
                <a:ea typeface="Calibri"/>
                <a:cs typeface="Calibri"/>
                <a:sym typeface="Calibri"/>
                <a:hlinkClick r:id="rId3"/>
              </a:rPr>
              <a:t>http://curriculum.eleducation.org/sites/default/files/g4m2u1_all-block_091417.pdf</a:t>
            </a:r>
            <a:endParaRPr sz="1200" u="sng">
              <a:solidFill>
                <a:srgbClr val="2200CC"/>
              </a:solidFill>
              <a:latin typeface="Calibri"/>
              <a:ea typeface="Calibri"/>
              <a:cs typeface="Calibri"/>
              <a:sym typeface="Calibri"/>
              <a:hlinkClick r:id="rId3"/>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p:txBody>
      </p:sp>
      <p:sp>
        <p:nvSpPr>
          <p:cNvPr id="216" name="Google Shape;216;g3d834d5ecf_0_9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118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00b342087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400b342087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the first half of Unit 1, students focused on determining the main idea, explaining how it is supported by details, and paraphrasing. In the second half of the unit, they continue to work on</a:t>
            </a:r>
            <a:r>
              <a:rPr lang="en-US" sz="1200" dirty="0">
                <a:solidFill>
                  <a:schemeClr val="dk1"/>
                </a:solidFill>
                <a:latin typeface="Calibri"/>
                <a:ea typeface="Calibri"/>
                <a:cs typeface="Calibri"/>
                <a:sym typeface="Calibri"/>
              </a:rPr>
              <a:t> this</a:t>
            </a:r>
            <a:r>
              <a:rPr lang="en" sz="1200" dirty="0">
                <a:solidFill>
                  <a:schemeClr val="dk1"/>
                </a:solidFill>
                <a:latin typeface="Calibri"/>
                <a:ea typeface="Calibri"/>
                <a:cs typeface="Calibri"/>
                <a:sym typeface="Calibri"/>
              </a:rPr>
              <a:t>, now adding in the new layer of using the main idea and supporting details to write a summary of a text.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Students continue to identify the main idea and supporting details and to orally paraphrase the text, as they have done previously in this unit. This oral paraphrasing will support them in writing summaries in the next lesson. The research reading students complete for homework helps to build both their vocabulary and knowledge pertaining to animals and specifically animal defense mechanisms. By participating in this volume of reading over a span of time, students will develop a wide base of knowledge about the world and the words that help to describe and make sense of it.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In this lesson, the habit of character focus is working to become an effective learner. The characteristics they are reminded of specifically are perseverance and taking responsibility, as they will be working independently on their assessments, which may be challenging for some students, and then reflecting on their learning after the assessment.</a:t>
            </a:r>
            <a:endParaRPr lang="en-US"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 Supporting Materials Document for this lesson can be found by  here:</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r>
              <a:rPr lang="en" sz="1200" u="sng" dirty="0">
                <a:solidFill>
                  <a:srgbClr val="2200CC"/>
                </a:solidFill>
                <a:latin typeface="Calibri"/>
                <a:ea typeface="Calibri"/>
                <a:cs typeface="Calibri"/>
                <a:sym typeface="Calibri"/>
                <a:hlinkClick r:id="rId3"/>
              </a:rPr>
              <a:t>http://curriculum.eleducation.org/curriculum/ela/grade-4/module-2/unit-1/lesson-10</a:t>
            </a:r>
            <a:endParaRPr sz="1200" u="sng" dirty="0">
              <a:solidFill>
                <a:srgbClr val="2200CC"/>
              </a:solidFill>
              <a:latin typeface="Calibri"/>
              <a:ea typeface="Calibri"/>
              <a:cs typeface="Calibri"/>
              <a:sym typeface="Calibri"/>
              <a:hlinkClick r:id="rId3"/>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Protocols descriptions can be found here:</a:t>
            </a:r>
            <a:r>
              <a:rPr lang="en" sz="1200" dirty="0">
                <a:solidFill>
                  <a:schemeClr val="dk1"/>
                </a:solidFill>
                <a:uFill>
                  <a:noFill/>
                </a:uFill>
                <a:latin typeface="Calibri"/>
                <a:ea typeface="Calibri"/>
                <a:cs typeface="Calibri"/>
                <a:sym typeface="Calibri"/>
                <a:hlinkClick r:id="rId4"/>
              </a:rPr>
              <a:t> </a:t>
            </a:r>
            <a:r>
              <a:rPr lang="en" sz="1200" u="sng" dirty="0">
                <a:solidFill>
                  <a:srgbClr val="6611CC"/>
                </a:solidFill>
                <a:latin typeface="Calibri"/>
                <a:ea typeface="Calibri"/>
                <a:cs typeface="Calibri"/>
                <a:sym typeface="Calibri"/>
                <a:hlinkClick r:id="rId4"/>
              </a:rPr>
              <a:t>https://eleducation.org/resources/el-education-classroom-protocols</a:t>
            </a:r>
            <a:endParaRPr sz="1200" u="sng" dirty="0">
              <a:solidFill>
                <a:srgbClr val="6611CC"/>
              </a:solidFill>
              <a:latin typeface="Calibri"/>
              <a:ea typeface="Calibri"/>
              <a:cs typeface="Calibri"/>
              <a:sym typeface="Calibri"/>
              <a:hlinkClick r:id="rId4"/>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Rubrics and checklists for writing can be found here:</a:t>
            </a:r>
            <a:r>
              <a:rPr lang="en" sz="1200" dirty="0">
                <a:solidFill>
                  <a:schemeClr val="dk1"/>
                </a:solidFill>
                <a:uFill>
                  <a:noFill/>
                </a:uFill>
                <a:latin typeface="Calibri"/>
                <a:ea typeface="Calibri"/>
                <a:cs typeface="Calibri"/>
                <a:sym typeface="Calibri"/>
                <a:hlinkClick r:id="rId5"/>
              </a:rPr>
              <a:t> </a:t>
            </a:r>
            <a:r>
              <a:rPr lang="en" sz="1200" u="sng" dirty="0">
                <a:solidFill>
                  <a:srgbClr val="24CBE5"/>
                </a:solidFill>
                <a:latin typeface="Calibri"/>
                <a:ea typeface="Calibri"/>
                <a:cs typeface="Calibri"/>
                <a:sym typeface="Calibri"/>
                <a:hlinkClick r:id="rId5"/>
              </a:rPr>
              <a:t>https://eleducation.org/resources/fifth-grade-writing-rubrics-and-checklists</a:t>
            </a:r>
            <a:endParaRPr sz="1200" u="sng" dirty="0">
              <a:solidFill>
                <a:srgbClr val="24CBE5"/>
              </a:solidFill>
              <a:latin typeface="Calibri"/>
              <a:ea typeface="Calibri"/>
              <a:cs typeface="Calibri"/>
              <a:sym typeface="Calibri"/>
              <a:hlinkClick r:id="rId5"/>
            </a:endParaRPr>
          </a:p>
          <a:p>
            <a:pPr marL="0" lvl="0" indent="0" rtl="0">
              <a:lnSpc>
                <a:spcPct val="100000"/>
              </a:lnSpc>
              <a:spcBef>
                <a:spcPts val="0"/>
              </a:spcBef>
              <a:spcAft>
                <a:spcPts val="0"/>
              </a:spcAft>
              <a:buNone/>
            </a:pPr>
            <a:endParaRPr sz="1200" u="sng" dirty="0">
              <a:solidFill>
                <a:srgbClr val="24CBE5"/>
              </a:solidFill>
              <a:latin typeface="Calibri"/>
              <a:ea typeface="Calibri"/>
              <a:cs typeface="Calibri"/>
              <a:sym typeface="Calibri"/>
              <a:hlinkClick r:id="rId5"/>
            </a:endParaRPr>
          </a:p>
          <a:p>
            <a:pPr marL="0" lvl="0" indent="0" rtl="0">
              <a:lnSpc>
                <a:spcPct val="100000"/>
              </a:lnSpc>
              <a:spcBef>
                <a:spcPts val="0"/>
              </a:spcBef>
              <a:spcAft>
                <a:spcPts val="0"/>
              </a:spcAft>
              <a:buNone/>
            </a:pPr>
            <a:endParaRPr sz="1200" u="sng" dirty="0">
              <a:solidFill>
                <a:srgbClr val="24CBE5"/>
              </a:solidFill>
              <a:latin typeface="Calibri"/>
              <a:ea typeface="Calibri"/>
              <a:cs typeface="Calibri"/>
              <a:sym typeface="Calibri"/>
              <a:hlinkClick r:id="rId5"/>
            </a:endParaRPr>
          </a:p>
          <a:p>
            <a:pPr marL="0" lvl="0" indent="0" rtl="0">
              <a:lnSpc>
                <a:spcPct val="100000"/>
              </a:lnSpc>
              <a:spcBef>
                <a:spcPts val="0"/>
              </a:spcBef>
              <a:spcAft>
                <a:spcPts val="0"/>
              </a:spcAft>
              <a:buNone/>
            </a:pPr>
            <a:endParaRPr sz="1200" u="sng" dirty="0">
              <a:solidFill>
                <a:srgbClr val="24CBE5"/>
              </a:solidFill>
              <a:latin typeface="Calibri"/>
              <a:ea typeface="Calibri"/>
              <a:cs typeface="Calibri"/>
              <a:sym typeface="Calibri"/>
              <a:hlinkClick r:id="rId5"/>
            </a:endParaRPr>
          </a:p>
          <a:p>
            <a:pPr marL="0" lvl="0" indent="0" rtl="0">
              <a:lnSpc>
                <a:spcPct val="100000"/>
              </a:lnSpc>
              <a:spcBef>
                <a:spcPts val="0"/>
              </a:spcBef>
              <a:spcAft>
                <a:spcPts val="0"/>
              </a:spcAft>
              <a:buNone/>
            </a:pPr>
            <a:endParaRPr sz="1200" u="sng" dirty="0">
              <a:solidFill>
                <a:srgbClr val="24CBE5"/>
              </a:solidFill>
              <a:latin typeface="Calibri"/>
              <a:ea typeface="Calibri"/>
              <a:cs typeface="Calibri"/>
              <a:sym typeface="Calibri"/>
              <a:hlinkClick r:id="rId5"/>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688820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and resources can be viewed and downloaded at </a:t>
            </a:r>
            <a:r>
              <a:rPr lang="en" sz="1200" u="sng" dirty="0">
                <a:solidFill>
                  <a:schemeClr val="hlink"/>
                </a:solidFill>
                <a:latin typeface="Calibri"/>
                <a:ea typeface="Calibri"/>
                <a:cs typeface="Calibri"/>
                <a:sym typeface="Calibri"/>
                <a:hlinkClick r:id="rId3"/>
              </a:rPr>
              <a:t>http://curriculum.eleducation.org/curriculum/ela/grade-4/module-2/unit-1/lesson-10</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Affixes Practice</a:t>
            </a:r>
            <a:r>
              <a:rPr lang="en" sz="1200" dirty="0">
                <a:solidFill>
                  <a:schemeClr val="dk1"/>
                </a:solidFill>
                <a:latin typeface="Calibri"/>
                <a:ea typeface="Calibri"/>
                <a:cs typeface="Calibri"/>
                <a:sym typeface="Calibri"/>
              </a:rPr>
              <a:t> (answers,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1 Assessment: Interpreting Diagrams and Summarizing Texts about Animal Defense Mechanisms</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Tracking Progress: Reading, Understanding and Explaining New Text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flags or sticky notes </a:t>
            </a:r>
            <a:r>
              <a:rPr lang="en" sz="1200" dirty="0">
                <a:solidFill>
                  <a:schemeClr val="dk1"/>
                </a:solidFill>
                <a:latin typeface="Calibri"/>
                <a:ea typeface="Calibri"/>
                <a:cs typeface="Calibri"/>
                <a:sym typeface="Calibri"/>
              </a:rPr>
              <a:t>(six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Exit Ticket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1 Assessments with Feedback</a:t>
            </a:r>
            <a:r>
              <a:rPr lang="en" sz="1200" dirty="0">
                <a:solidFill>
                  <a:schemeClr val="dk1"/>
                </a:solidFill>
                <a:latin typeface="Calibri"/>
                <a:ea typeface="Calibri"/>
                <a:cs typeface="Calibri"/>
                <a:sym typeface="Calibri"/>
              </a:rPr>
              <a:t> (one per student; completed in Lesson 6)</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(from Module 1)</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1830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d94b0693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d94b0693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and resources can be viewed and downloaded at </a:t>
            </a:r>
            <a:r>
              <a:rPr lang="en" u="sng">
                <a:solidFill>
                  <a:schemeClr val="hlink"/>
                </a:solidFill>
                <a:hlinkClick r:id="rId3"/>
              </a:rPr>
              <a:t>http://curriculum.eleducation.org/curriculum/ela/grade-4/module-2/unit-1/lesson-10</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3980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(introduced)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 (or other checking for understanding protocol)</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a:solidFill>
                  <a:schemeClr val="accent5"/>
                </a:solidFill>
                <a:latin typeface="Calibri"/>
                <a:ea typeface="Calibri"/>
                <a:cs typeface="Calibri"/>
                <a:sym typeface="Calibri"/>
                <a:hlinkClick r:id="rId3"/>
              </a:rPr>
              <a:t>https://eleducation.org/resources/general-protocols-and-strategies-from-management-in-the-active-classroom</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9812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400b342087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400b342087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dirty="0">
                <a:latin typeface="Calibri"/>
                <a:ea typeface="Calibri"/>
                <a:cs typeface="Calibri"/>
                <a:sym typeface="Calibri"/>
              </a:rPr>
              <a:t>Additional Support Considerations: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require support with limiting distractions during the mid-unit assessment (e.g., using sound-cancelling headphones or dividers between workspaces). Similarly, some students may require variations in time for the assessment. Consider breaking the assessment into two parts and offering breaks at certain times. During the assessment, provide scaffolds that support executive function skills, self-regulation, and students’ abilities to monitor progress before and after the assessment (e.g., visual prompts, reminders checklists, rubrics, etc.).</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struggling students may find the End of Unit 1 Assessment challenging, as it may be a big leap from the heavily scaffolded classroom interaction for some students. Before they begin, encourage students to do their best and congratulate them on the progress they’ve made in their learning. Point out some specific examples.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may require the assessment text read aloud or an audio version of the assessment text to listen to.</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may also need to hear the questions read aloud.</a:t>
            </a:r>
            <a:endParaRPr sz="1200" dirty="0">
              <a:latin typeface="Calibri"/>
              <a:ea typeface="Calibri"/>
              <a:cs typeface="Calibri"/>
              <a:sym typeface="Calibri"/>
            </a:endParaRPr>
          </a:p>
          <a:p>
            <a:pPr marL="0" lvl="0" indent="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4092334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581658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Supports for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2594534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Build an accepting and supportive environment by reminding students that everyone is working toward individual goals and that learning is about continued growth and development.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Return students’ </a:t>
            </a:r>
            <a:r>
              <a:rPr lang="en" sz="1200" b="1" dirty="0">
                <a:solidFill>
                  <a:schemeClr val="dk1"/>
                </a:solidFill>
                <a:latin typeface="Calibri"/>
                <a:ea typeface="Calibri"/>
                <a:cs typeface="Calibri"/>
                <a:sym typeface="Calibri"/>
              </a:rPr>
              <a:t>Mid-Unit 1 Assessments with Feedback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a few minutes reading the feedback. If they require teacher support to understand the feedback, encourage them to write their names on the board so you can visit with them in this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use the allotted time to look over their feedback or to request a conference to discuss the feedback.</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 </a:t>
            </a:r>
            <a:endParaRPr sz="1200" dirty="0">
              <a:latin typeface="Calibri"/>
              <a:ea typeface="Calibri"/>
              <a:cs typeface="Calibri"/>
              <a:sym typeface="Calibri"/>
            </a:endParaRPr>
          </a:p>
        </p:txBody>
      </p:sp>
    </p:spTree>
    <p:extLst>
      <p:ext uri="{BB962C8B-B14F-4D97-AF65-F5344CB8AC3E}">
        <p14:creationId xmlns:p14="http://schemas.microsoft.com/office/powerpoint/2010/main" val="1953700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9" name="Picture 8">
            <a:extLst>
              <a:ext uri="{FF2B5EF4-FFF2-40B4-BE49-F238E27FC236}">
                <a16:creationId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10" name="Picture 9">
            <a:extLst>
              <a:ext uri="{FF2B5EF4-FFF2-40B4-BE49-F238E27FC236}">
                <a16:creationId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8" name="Picture 7">
            <a:extLst>
              <a:ext uri="{FF2B5EF4-FFF2-40B4-BE49-F238E27FC236}">
                <a16:creationId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9" name="Picture 8">
            <a:extLst>
              <a:ext uri="{FF2B5EF4-FFF2-40B4-BE49-F238E27FC236}">
                <a16:creationId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10"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curriculum.eleducation.org/curriculum/ela/grade-4/module-2/unit-1/lesson-9"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2</a:t>
            </a:r>
            <a:r>
              <a:rPr lang="en" sz="3400"/>
              <a:t>: Unit </a:t>
            </a:r>
            <a:r>
              <a:rPr lang="en"/>
              <a:t>1</a:t>
            </a:r>
            <a:r>
              <a:rPr lang="en" sz="3400"/>
              <a:t>: Lesson </a:t>
            </a:r>
            <a:r>
              <a:rPr lang="en"/>
              <a:t>10</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60-65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17500" rtl="0">
              <a:lnSpc>
                <a:spcPct val="90000"/>
              </a:lnSpc>
              <a:spcBef>
                <a:spcPts val="0"/>
              </a:spcBef>
              <a:spcAft>
                <a:spcPts val="0"/>
              </a:spcAft>
              <a:buClr>
                <a:schemeClr val="dk1"/>
              </a:buClr>
              <a:buSzPts val="1400"/>
              <a:buChar char="●"/>
            </a:pPr>
            <a:r>
              <a:rPr lang="en" sz="1400">
                <a:solidFill>
                  <a:schemeClr val="dk1"/>
                </a:solidFill>
              </a:rPr>
              <a:t>Have students complete the end of unit assessment, during which they read a new text, identify the meaning of unfamiliar words, interpret a diagram, and summarize the text. </a:t>
            </a:r>
            <a:endParaRPr sz="1400" i="1">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17500" rtl="0">
              <a:lnSpc>
                <a:spcPct val="90000"/>
              </a:lnSpc>
              <a:spcBef>
                <a:spcPts val="1000"/>
              </a:spcBef>
              <a:spcAft>
                <a:spcPts val="0"/>
              </a:spcAft>
              <a:buClr>
                <a:schemeClr val="dk1"/>
              </a:buClr>
              <a:buSzPts val="1400"/>
              <a:buAutoNum type="arabicPeriod"/>
            </a:pPr>
            <a:r>
              <a:rPr lang="en" sz="1400">
                <a:solidFill>
                  <a:schemeClr val="dk1"/>
                </a:solidFill>
              </a:rPr>
              <a:t>I can use strategies to determine the meaning of unfamiliar vocabulary. </a:t>
            </a:r>
            <a:endParaRPr sz="140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a:solidFill>
                  <a:schemeClr val="dk1"/>
                </a:solidFill>
              </a:rPr>
              <a:t>I can interpret a diagram in a text and use it to help me understand the text. </a:t>
            </a:r>
            <a:endParaRPr sz="140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a:solidFill>
                  <a:schemeClr val="dk1"/>
                </a:solidFill>
              </a:rPr>
              <a:t>I can summarize a text using the main idea and supporting details. </a:t>
            </a:r>
            <a:endParaRPr sz="1400">
              <a:solidFill>
                <a:schemeClr val="dk1"/>
              </a:solidFill>
            </a:endParaRPr>
          </a:p>
          <a:p>
            <a:pPr marL="0" lvl="0" indent="0" rtl="0">
              <a:lnSpc>
                <a:spcPct val="90000"/>
              </a:lnSpc>
              <a:spcBef>
                <a:spcPts val="1000"/>
              </a:spcBef>
              <a:spcAft>
                <a:spcPts val="0"/>
              </a:spcAft>
              <a:buNone/>
            </a:pPr>
            <a:endParaRPr sz="1400" i="1">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Reviewing Our Learning Targets</a:t>
            </a:r>
            <a:endParaRPr/>
          </a:p>
        </p:txBody>
      </p:sp>
      <p:sp>
        <p:nvSpPr>
          <p:cNvPr id="188" name="Google Shape;188;p34"/>
          <p:cNvSpPr txBox="1">
            <a:spLocks noGrp="1"/>
          </p:cNvSpPr>
          <p:nvPr>
            <p:ph type="body" idx="1"/>
          </p:nvPr>
        </p:nvSpPr>
        <p:spPr>
          <a:xfrm>
            <a:off x="453050" y="1152475"/>
            <a:ext cx="8379300" cy="3416400"/>
          </a:xfrm>
          <a:prstGeom prst="rect">
            <a:avLst/>
          </a:prstGeom>
        </p:spPr>
        <p:txBody>
          <a:bodyPr spcFirstLastPara="1" wrap="square" lIns="91425" tIns="91425" rIns="91425" bIns="91425" anchor="t" anchorCtr="0">
            <a:noAutofit/>
          </a:bodyPr>
          <a:lstStyle/>
          <a:p>
            <a:pPr marL="457200" lvl="0" indent="-342900" rtl="0">
              <a:lnSpc>
                <a:spcPct val="90000"/>
              </a:lnSpc>
              <a:spcBef>
                <a:spcPts val="1000"/>
              </a:spcBef>
              <a:spcAft>
                <a:spcPts val="0"/>
              </a:spcAft>
              <a:buSzPts val="1800"/>
              <a:buChar char="●"/>
            </a:pPr>
            <a:r>
              <a:rPr lang="en">
                <a:solidFill>
                  <a:schemeClr val="dk1"/>
                </a:solidFill>
              </a:rPr>
              <a:t>I can use strategies to determine the meaning of unfamiliar vocabulary.</a:t>
            </a:r>
            <a:endParaRPr>
              <a:solidFill>
                <a:schemeClr val="dk1"/>
              </a:solidFill>
            </a:endParaRPr>
          </a:p>
          <a:p>
            <a:pPr marL="0" lvl="0" indent="0" rtl="0">
              <a:lnSpc>
                <a:spcPct val="90000"/>
              </a:lnSpc>
              <a:spcBef>
                <a:spcPts val="1000"/>
              </a:spcBef>
              <a:spcAft>
                <a:spcPts val="0"/>
              </a:spcAft>
              <a:buNone/>
            </a:pPr>
            <a:endParaRPr>
              <a:solidFill>
                <a:schemeClr val="dk1"/>
              </a:solidFill>
            </a:endParaRPr>
          </a:p>
          <a:p>
            <a:pPr marL="457200" lvl="0" indent="-342900" rtl="0">
              <a:lnSpc>
                <a:spcPct val="90000"/>
              </a:lnSpc>
              <a:spcBef>
                <a:spcPts val="1000"/>
              </a:spcBef>
              <a:spcAft>
                <a:spcPts val="0"/>
              </a:spcAft>
              <a:buSzPts val="1800"/>
              <a:buChar char="●"/>
            </a:pPr>
            <a:r>
              <a:rPr lang="en">
                <a:solidFill>
                  <a:schemeClr val="dk1"/>
                </a:solidFill>
              </a:rPr>
              <a:t>I can interpret a diagram in a text and use it to help me understand the text. </a:t>
            </a:r>
            <a:endParaRPr>
              <a:solidFill>
                <a:schemeClr val="dk1"/>
              </a:solidFill>
            </a:endParaRPr>
          </a:p>
          <a:p>
            <a:pPr marL="457200" lvl="0" indent="0" rtl="0">
              <a:lnSpc>
                <a:spcPct val="90000"/>
              </a:lnSpc>
              <a:spcBef>
                <a:spcPts val="1000"/>
              </a:spcBef>
              <a:spcAft>
                <a:spcPts val="0"/>
              </a:spcAft>
              <a:buNone/>
            </a:pPr>
            <a:endParaRPr>
              <a:solidFill>
                <a:schemeClr val="dk1"/>
              </a:solidFill>
            </a:endParaRPr>
          </a:p>
          <a:p>
            <a:pPr marL="457200" lvl="0" indent="-342900" rtl="0">
              <a:lnSpc>
                <a:spcPct val="90000"/>
              </a:lnSpc>
              <a:spcBef>
                <a:spcPts val="1000"/>
              </a:spcBef>
              <a:spcAft>
                <a:spcPts val="0"/>
              </a:spcAft>
              <a:buSzPts val="1800"/>
              <a:buChar char="●"/>
            </a:pPr>
            <a:r>
              <a:rPr lang="en">
                <a:solidFill>
                  <a:schemeClr val="dk1"/>
                </a:solidFill>
              </a:rPr>
              <a:t>I can summarize a text using the main idea and supporting details.</a:t>
            </a:r>
            <a:endParaRPr>
              <a:solidFill>
                <a:schemeClr val="dk1"/>
              </a:solidFill>
            </a:endParaRPr>
          </a:p>
          <a:p>
            <a:pPr marL="0" lvl="0" indent="0" rtl="0">
              <a:lnSpc>
                <a:spcPct val="90000"/>
              </a:lnSpc>
              <a:spcBef>
                <a:spcPts val="1000"/>
              </a:spcBef>
              <a:spcAft>
                <a:spcPts val="0"/>
              </a:spcAft>
              <a:buNone/>
            </a:pPr>
            <a:endParaRPr b="1" u="sng">
              <a:solidFill>
                <a:schemeClr val="dk1"/>
              </a:solidFill>
            </a:endParaRPr>
          </a:p>
        </p:txBody>
      </p:sp>
      <p:pic>
        <p:nvPicPr>
          <p:cNvPr id="189" name="Google Shape;189;p34"/>
          <p:cNvPicPr preferRelativeResize="0"/>
          <p:nvPr/>
        </p:nvPicPr>
        <p:blipFill>
          <a:blip r:embed="rId3">
            <a:alphaModFix/>
          </a:blip>
          <a:stretch>
            <a:fillRect/>
          </a:stretch>
        </p:blipFill>
        <p:spPr>
          <a:xfrm>
            <a:off x="8265160" y="4227118"/>
            <a:ext cx="664029" cy="53343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5"/>
          <p:cNvSpPr txBox="1">
            <a:spLocks noGrp="1"/>
          </p:cNvSpPr>
          <p:nvPr>
            <p:ph type="title"/>
          </p:nvPr>
        </p:nvSpPr>
        <p:spPr>
          <a:xfrm>
            <a:off x="381370" y="130975"/>
            <a:ext cx="8520600" cy="651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100" b="1">
                <a:latin typeface="Arial"/>
                <a:ea typeface="Arial"/>
                <a:cs typeface="Arial"/>
                <a:sym typeface="Arial"/>
              </a:rPr>
              <a:t> </a:t>
            </a:r>
            <a:r>
              <a:rPr lang="en" sz="1800"/>
              <a:t>End of Unit 1 Assessment: Interpreting Diagrams and Summarizing Texts about Animal Defense Mechanisms </a:t>
            </a:r>
            <a:endParaRPr sz="1800" dirty="0"/>
          </a:p>
        </p:txBody>
      </p:sp>
      <p:pic>
        <p:nvPicPr>
          <p:cNvPr id="3" name="Picture 2">
            <a:extLst>
              <a:ext uri="{FF2B5EF4-FFF2-40B4-BE49-F238E27FC236}">
                <a16:creationId xmlns:a16="http://schemas.microsoft.com/office/drawing/2014/main" id="{B34E32AB-E02B-9542-AF0B-D96B50D0EB61}"/>
              </a:ext>
            </a:extLst>
          </p:cNvPr>
          <p:cNvPicPr>
            <a:picLocks noChangeAspect="1"/>
          </p:cNvPicPr>
          <p:nvPr/>
        </p:nvPicPr>
        <p:blipFill rotWithShape="1">
          <a:blip r:embed="rId3"/>
          <a:srcRect r="1408" b="36905"/>
          <a:stretch/>
        </p:blipFill>
        <p:spPr>
          <a:xfrm>
            <a:off x="381370" y="781975"/>
            <a:ext cx="3819658" cy="3688425"/>
          </a:xfrm>
          <a:prstGeom prst="rect">
            <a:avLst/>
          </a:prstGeom>
        </p:spPr>
      </p:pic>
      <p:pic>
        <p:nvPicPr>
          <p:cNvPr id="5" name="Picture 4">
            <a:extLst>
              <a:ext uri="{FF2B5EF4-FFF2-40B4-BE49-F238E27FC236}">
                <a16:creationId xmlns:a16="http://schemas.microsoft.com/office/drawing/2014/main" id="{611EBE8B-E175-354E-9590-5D7D5D3C566F}"/>
              </a:ext>
            </a:extLst>
          </p:cNvPr>
          <p:cNvPicPr>
            <a:picLocks noChangeAspect="1"/>
          </p:cNvPicPr>
          <p:nvPr/>
        </p:nvPicPr>
        <p:blipFill>
          <a:blip r:embed="rId4"/>
          <a:stretch>
            <a:fillRect/>
          </a:stretch>
        </p:blipFill>
        <p:spPr>
          <a:xfrm>
            <a:off x="4392616" y="985175"/>
            <a:ext cx="3555842" cy="299464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Tracking Progress </a:t>
            </a:r>
            <a:endParaRPr/>
          </a:p>
        </p:txBody>
      </p:sp>
      <p:sp>
        <p:nvSpPr>
          <p:cNvPr id="202" name="Google Shape;202;p36"/>
          <p:cNvSpPr txBox="1">
            <a:spLocks noGrp="1"/>
          </p:cNvSpPr>
          <p:nvPr>
            <p:ph type="body" idx="1"/>
          </p:nvPr>
        </p:nvSpPr>
        <p:spPr>
          <a:xfrm>
            <a:off x="3257700" y="1171525"/>
            <a:ext cx="5574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a:solidFill>
                <a:schemeClr val="dk1"/>
              </a:solidFill>
            </a:endParaRPr>
          </a:p>
          <a:p>
            <a:pPr marL="0" lvl="0" indent="0" rtl="0">
              <a:spcBef>
                <a:spcPts val="0"/>
              </a:spcBef>
              <a:spcAft>
                <a:spcPts val="0"/>
              </a:spcAft>
              <a:buNone/>
            </a:pPr>
            <a:endParaRPr sz="2400">
              <a:solidFill>
                <a:schemeClr val="dk1"/>
              </a:solidFill>
            </a:endParaRPr>
          </a:p>
          <a:p>
            <a:pPr marL="0" lvl="0" indent="0" rtl="0">
              <a:spcBef>
                <a:spcPts val="0"/>
              </a:spcBef>
              <a:spcAft>
                <a:spcPts val="0"/>
              </a:spcAft>
              <a:buNone/>
            </a:pPr>
            <a:endParaRPr sz="2400">
              <a:solidFill>
                <a:schemeClr val="dk1"/>
              </a:solidFill>
            </a:endParaRPr>
          </a:p>
          <a:p>
            <a:pPr marL="457200" lvl="0" indent="0" rtl="0">
              <a:spcBef>
                <a:spcPts val="0"/>
              </a:spcBef>
              <a:spcAft>
                <a:spcPts val="0"/>
              </a:spcAft>
              <a:buNone/>
            </a:pPr>
            <a:endParaRPr>
              <a:solidFill>
                <a:schemeClr val="dk1"/>
              </a:solidFill>
            </a:endParaRPr>
          </a:p>
        </p:txBody>
      </p:sp>
      <p:pic>
        <p:nvPicPr>
          <p:cNvPr id="203" name="Google Shape;203;p36"/>
          <p:cNvPicPr preferRelativeResize="0"/>
          <p:nvPr/>
        </p:nvPicPr>
        <p:blipFill>
          <a:blip r:embed="rId3">
            <a:alphaModFix/>
          </a:blip>
          <a:stretch>
            <a:fillRect/>
          </a:stretch>
        </p:blipFill>
        <p:spPr>
          <a:xfrm rot="5400000">
            <a:off x="7487410" y="4386524"/>
            <a:ext cx="661575" cy="293749"/>
          </a:xfrm>
          <a:prstGeom prst="rect">
            <a:avLst/>
          </a:prstGeom>
          <a:noFill/>
          <a:ln>
            <a:noFill/>
          </a:ln>
        </p:spPr>
      </p:pic>
      <p:pic>
        <p:nvPicPr>
          <p:cNvPr id="204" name="Google Shape;204;p36"/>
          <p:cNvPicPr preferRelativeResize="0"/>
          <p:nvPr/>
        </p:nvPicPr>
        <p:blipFill>
          <a:blip r:embed="rId4">
            <a:alphaModFix/>
          </a:blip>
          <a:stretch>
            <a:fillRect/>
          </a:stretch>
        </p:blipFill>
        <p:spPr>
          <a:xfrm>
            <a:off x="8449484" y="4258269"/>
            <a:ext cx="544286" cy="550257"/>
          </a:xfrm>
          <a:prstGeom prst="rect">
            <a:avLst/>
          </a:prstGeom>
          <a:noFill/>
          <a:ln>
            <a:noFill/>
          </a:ln>
        </p:spPr>
      </p:pic>
      <p:pic>
        <p:nvPicPr>
          <p:cNvPr id="205" name="Google Shape;205;p36"/>
          <p:cNvPicPr preferRelativeResize="0"/>
          <p:nvPr/>
        </p:nvPicPr>
        <p:blipFill>
          <a:blip r:embed="rId5">
            <a:alphaModFix/>
          </a:blip>
          <a:stretch>
            <a:fillRect/>
          </a:stretch>
        </p:blipFill>
        <p:spPr>
          <a:xfrm>
            <a:off x="973128" y="1171524"/>
            <a:ext cx="3837550" cy="301947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311700" y="334175"/>
            <a:ext cx="30639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800"/>
              <a:t>Homework: Accountable </a:t>
            </a:r>
            <a:endParaRPr sz="1800"/>
          </a:p>
          <a:p>
            <a:pPr marL="0" lvl="0" indent="0">
              <a:spcBef>
                <a:spcPts val="0"/>
              </a:spcBef>
              <a:spcAft>
                <a:spcPts val="0"/>
              </a:spcAft>
              <a:buClr>
                <a:schemeClr val="dk1"/>
              </a:buClr>
              <a:buSzPts val="1100"/>
              <a:buFont typeface="Arial"/>
              <a:buNone/>
            </a:pPr>
            <a:r>
              <a:rPr lang="en" sz="1800"/>
              <a:t>Research Reading</a:t>
            </a:r>
            <a:endParaRPr sz="1800"/>
          </a:p>
          <a:p>
            <a:pPr marL="0" lvl="0" indent="0" rtl="0">
              <a:spcBef>
                <a:spcPts val="0"/>
              </a:spcBef>
              <a:spcAft>
                <a:spcPts val="0"/>
              </a:spcAft>
              <a:buNone/>
            </a:pPr>
            <a:endParaRPr sz="1800"/>
          </a:p>
        </p:txBody>
      </p:sp>
      <p:sp>
        <p:nvSpPr>
          <p:cNvPr id="211" name="Google Shape;211;p37"/>
          <p:cNvSpPr txBox="1">
            <a:spLocks noGrp="1"/>
          </p:cNvSpPr>
          <p:nvPr>
            <p:ph type="body" idx="1"/>
          </p:nvPr>
        </p:nvSpPr>
        <p:spPr>
          <a:xfrm>
            <a:off x="3171340" y="19024"/>
            <a:ext cx="5860200" cy="4654575"/>
          </a:xfrm>
          <a:prstGeom prst="rect">
            <a:avLst/>
          </a:prstGeom>
        </p:spPr>
        <p:txBody>
          <a:bodyPr spcFirstLastPara="1" wrap="square" lIns="91425" tIns="91425" rIns="91425" bIns="91425" anchor="t" anchorCtr="0">
            <a:noAutofit/>
          </a:bodyPr>
          <a:lstStyle/>
          <a:p>
            <a:pPr marL="0" lvl="0" indent="0" algn="ctr" rtl="0">
              <a:lnSpc>
                <a:spcPct val="120000"/>
              </a:lnSpc>
              <a:spcBef>
                <a:spcPts val="0"/>
              </a:spcBef>
              <a:spcAft>
                <a:spcPts val="0"/>
              </a:spcAft>
              <a:buClr>
                <a:schemeClr val="dk1"/>
              </a:buClr>
              <a:buSzPts val="1100"/>
              <a:buFont typeface="Arial"/>
              <a:buNone/>
            </a:pPr>
            <a:r>
              <a:rPr lang="en" sz="1200" b="1" dirty="0">
                <a:solidFill>
                  <a:schemeClr val="dk1"/>
                </a:solidFill>
              </a:rPr>
              <a:t>Module 2: Journal Prompts</a:t>
            </a:r>
            <a:endParaRPr sz="1200" b="1" dirty="0">
              <a:solidFill>
                <a:schemeClr val="dk1"/>
              </a:solidFill>
            </a:endParaRPr>
          </a:p>
          <a:p>
            <a:pPr marL="457200" lvl="0" indent="-304800" rtl="0">
              <a:lnSpc>
                <a:spcPct val="138000"/>
              </a:lnSpc>
              <a:spcBef>
                <a:spcPts val="900"/>
              </a:spcBef>
              <a:spcAft>
                <a:spcPts val="0"/>
              </a:spcAft>
              <a:buClr>
                <a:schemeClr val="dk1"/>
              </a:buClr>
              <a:buSzPts val="1200"/>
              <a:buFont typeface="Century Gothic"/>
              <a:buChar char="●"/>
            </a:pPr>
            <a:r>
              <a:rPr lang="en" sz="1200" dirty="0">
                <a:solidFill>
                  <a:schemeClr val="dk1"/>
                </a:solidFill>
              </a:rPr>
              <a:t>Record 2–3 facts in your own words about animals or animal defenses that you found out in your research reading today.</a:t>
            </a:r>
            <a:endParaRPr sz="1200" dirty="0">
              <a:solidFill>
                <a:schemeClr val="dk1"/>
              </a:solidFill>
            </a:endParaRPr>
          </a:p>
          <a:p>
            <a:pPr marL="457200" lvl="0" indent="-304800" rtl="0">
              <a:lnSpc>
                <a:spcPct val="138000"/>
              </a:lnSpc>
              <a:spcBef>
                <a:spcPts val="0"/>
              </a:spcBef>
              <a:spcAft>
                <a:spcPts val="0"/>
              </a:spcAft>
              <a:buClr>
                <a:schemeClr val="dk1"/>
              </a:buClr>
              <a:buSzPts val="1200"/>
              <a:buFont typeface="Century Gothic"/>
              <a:buChar char="●"/>
            </a:pPr>
            <a:r>
              <a:rPr lang="en" sz="1200" dirty="0">
                <a:solidFill>
                  <a:schemeClr val="dk1"/>
                </a:solidFill>
              </a:rPr>
              <a:t>What questions do you have about animals or animal defenses after reading?</a:t>
            </a:r>
            <a:endParaRPr sz="1200" dirty="0">
              <a:solidFill>
                <a:schemeClr val="dk1"/>
              </a:solidFill>
            </a:endParaRPr>
          </a:p>
          <a:p>
            <a:pPr marL="457200" lvl="0" indent="-304800" rtl="0">
              <a:lnSpc>
                <a:spcPct val="138000"/>
              </a:lnSpc>
              <a:spcBef>
                <a:spcPts val="0"/>
              </a:spcBef>
              <a:spcAft>
                <a:spcPts val="0"/>
              </a:spcAft>
              <a:buClr>
                <a:schemeClr val="dk1"/>
              </a:buClr>
              <a:buSzPts val="1200"/>
              <a:buFont typeface="Century Gothic"/>
              <a:buChar char="●"/>
            </a:pPr>
            <a:r>
              <a:rPr lang="en" sz="1200" dirty="0">
                <a:solidFill>
                  <a:schemeClr val="dk1"/>
                </a:solidFill>
              </a:rPr>
              <a:t>What would you like to research further after reading? Why?</a:t>
            </a:r>
            <a:endParaRPr sz="1200" dirty="0">
              <a:solidFill>
                <a:schemeClr val="dk1"/>
              </a:solidFill>
            </a:endParaRPr>
          </a:p>
          <a:p>
            <a:pPr marL="457200" lvl="0" indent="-304800" rtl="0">
              <a:lnSpc>
                <a:spcPct val="138000"/>
              </a:lnSpc>
              <a:spcBef>
                <a:spcPts val="0"/>
              </a:spcBef>
              <a:spcAft>
                <a:spcPts val="0"/>
              </a:spcAft>
              <a:buClr>
                <a:schemeClr val="dk1"/>
              </a:buClr>
              <a:buSzPts val="1200"/>
              <a:buFont typeface="Century Gothic"/>
              <a:buChar char="●"/>
            </a:pPr>
            <a:r>
              <a:rPr lang="en" sz="1200" dirty="0">
                <a:solidFill>
                  <a:schemeClr val="dk1"/>
                </a:solidFill>
              </a:rPr>
              <a:t>Summarize your research reading today in no more than 4 sentences.</a:t>
            </a:r>
            <a:endParaRPr sz="1200" dirty="0">
              <a:solidFill>
                <a:schemeClr val="dk1"/>
              </a:solidFill>
            </a:endParaRPr>
          </a:p>
          <a:p>
            <a:pPr marL="457200" lvl="0" indent="-304800" rtl="0">
              <a:lnSpc>
                <a:spcPct val="138000"/>
              </a:lnSpc>
              <a:spcBef>
                <a:spcPts val="0"/>
              </a:spcBef>
              <a:spcAft>
                <a:spcPts val="0"/>
              </a:spcAft>
              <a:buClr>
                <a:schemeClr val="dk1"/>
              </a:buClr>
              <a:buSzPts val="1200"/>
              <a:buFont typeface="Century Gothic"/>
              <a:buChar char="●"/>
            </a:pPr>
            <a:r>
              <a:rPr lang="en" sz="1200" dirty="0">
                <a:solidFill>
                  <a:schemeClr val="dk1"/>
                </a:solidFill>
              </a:rPr>
              <a:t>How would you describe the setting of the particular part of the</a:t>
            </a:r>
            <a:br>
              <a:rPr lang="en" sz="1200" dirty="0">
                <a:solidFill>
                  <a:schemeClr val="dk1"/>
                </a:solidFill>
              </a:rPr>
            </a:br>
            <a:r>
              <a:rPr lang="en" sz="1200" dirty="0">
                <a:solidFill>
                  <a:schemeClr val="dk1"/>
                </a:solidFill>
              </a:rPr>
              <a:t>text you read?</a:t>
            </a:r>
            <a:endParaRPr sz="1200" dirty="0">
              <a:solidFill>
                <a:schemeClr val="dk1"/>
              </a:solidFill>
            </a:endParaRPr>
          </a:p>
          <a:p>
            <a:pPr marL="457200" lvl="0" indent="-304800" rtl="0">
              <a:lnSpc>
                <a:spcPct val="138000"/>
              </a:lnSpc>
              <a:spcBef>
                <a:spcPts val="0"/>
              </a:spcBef>
              <a:spcAft>
                <a:spcPts val="0"/>
              </a:spcAft>
              <a:buClr>
                <a:schemeClr val="dk1"/>
              </a:buClr>
              <a:buSzPts val="1200"/>
              <a:buFont typeface="Century Gothic"/>
              <a:buChar char="●"/>
            </a:pPr>
            <a:r>
              <a:rPr lang="en" sz="1200" dirty="0">
                <a:solidFill>
                  <a:schemeClr val="dk1"/>
                </a:solidFill>
              </a:rPr>
              <a:t>What do you think is going to happen next? Why?</a:t>
            </a:r>
            <a:endParaRPr sz="1200" dirty="0">
              <a:solidFill>
                <a:schemeClr val="dk1"/>
              </a:solidFill>
            </a:endParaRPr>
          </a:p>
          <a:p>
            <a:pPr marL="457200" lvl="0" indent="-304800" rtl="0">
              <a:lnSpc>
                <a:spcPct val="138000"/>
              </a:lnSpc>
              <a:spcBef>
                <a:spcPts val="0"/>
              </a:spcBef>
              <a:spcAft>
                <a:spcPts val="0"/>
              </a:spcAft>
              <a:buClr>
                <a:schemeClr val="dk1"/>
              </a:buClr>
              <a:buSzPts val="1200"/>
              <a:buFont typeface="Century Gothic"/>
              <a:buChar char="●"/>
            </a:pPr>
            <a:r>
              <a:rPr lang="en" sz="1200" dirty="0">
                <a:solidFill>
                  <a:schemeClr val="dk1"/>
                </a:solidFill>
              </a:rPr>
              <a:t>Summarize the pages you just read in no more than 4 sentences.</a:t>
            </a:r>
            <a:endParaRPr sz="1200" dirty="0">
              <a:solidFill>
                <a:schemeClr val="dk1"/>
              </a:solidFill>
            </a:endParaRPr>
          </a:p>
          <a:p>
            <a:pPr marL="457200" lvl="0" indent="-304800" rtl="0">
              <a:lnSpc>
                <a:spcPct val="138000"/>
              </a:lnSpc>
              <a:spcBef>
                <a:spcPts val="0"/>
              </a:spcBef>
              <a:spcAft>
                <a:spcPts val="0"/>
              </a:spcAft>
              <a:buClr>
                <a:schemeClr val="dk1"/>
              </a:buClr>
              <a:buSzPts val="1200"/>
              <a:buFont typeface="Century Gothic"/>
              <a:buChar char="●"/>
            </a:pPr>
            <a:r>
              <a:rPr lang="en" sz="1200" dirty="0">
                <a:solidFill>
                  <a:schemeClr val="dk1"/>
                </a:solidFill>
              </a:rPr>
              <a:t>What is the main idea of the part of the text you just read?</a:t>
            </a:r>
            <a:endParaRPr sz="1200" dirty="0">
              <a:solidFill>
                <a:schemeClr val="dk1"/>
              </a:solidFill>
            </a:endParaRPr>
          </a:p>
          <a:p>
            <a:pPr marL="457200" lvl="0" indent="-304800" rtl="0">
              <a:lnSpc>
                <a:spcPct val="138000"/>
              </a:lnSpc>
              <a:spcBef>
                <a:spcPts val="0"/>
              </a:spcBef>
              <a:spcAft>
                <a:spcPts val="0"/>
              </a:spcAft>
              <a:buClr>
                <a:schemeClr val="dk1"/>
              </a:buClr>
              <a:buSzPts val="1200"/>
              <a:buFont typeface="Century Gothic"/>
              <a:buChar char="●"/>
            </a:pPr>
            <a:r>
              <a:rPr lang="en" sz="1200" dirty="0">
                <a:solidFill>
                  <a:schemeClr val="dk1"/>
                </a:solidFill>
              </a:rPr>
              <a:t>Think about the title of your text. Why do you think the author</a:t>
            </a:r>
            <a:br>
              <a:rPr lang="en" sz="1200" dirty="0">
                <a:solidFill>
                  <a:schemeClr val="dk1"/>
                </a:solidFill>
              </a:rPr>
            </a:br>
            <a:r>
              <a:rPr lang="en" sz="1200" dirty="0">
                <a:solidFill>
                  <a:schemeClr val="dk1"/>
                </a:solidFill>
              </a:rPr>
              <a:t>chose this title?</a:t>
            </a:r>
            <a:endParaRPr sz="1200" dirty="0">
              <a:solidFill>
                <a:schemeClr val="dk1"/>
              </a:solidFill>
            </a:endParaRPr>
          </a:p>
          <a:p>
            <a:pPr marL="457200" lvl="0" indent="-304800" rtl="0">
              <a:lnSpc>
                <a:spcPct val="138000"/>
              </a:lnSpc>
              <a:spcBef>
                <a:spcPts val="0"/>
              </a:spcBef>
              <a:spcAft>
                <a:spcPts val="0"/>
              </a:spcAft>
              <a:buClr>
                <a:schemeClr val="dk1"/>
              </a:buClr>
              <a:buSzPts val="1200"/>
              <a:buFont typeface="Century Gothic"/>
              <a:buChar char="●"/>
            </a:pPr>
            <a:r>
              <a:rPr lang="en" sz="1200" dirty="0">
                <a:solidFill>
                  <a:schemeClr val="dk1"/>
                </a:solidFill>
              </a:rPr>
              <a:t>What are two new words you learned in this text? Tell about the</a:t>
            </a:r>
            <a:br>
              <a:rPr lang="en" sz="1200" dirty="0">
                <a:solidFill>
                  <a:schemeClr val="dk1"/>
                </a:solidFill>
              </a:rPr>
            </a:br>
            <a:r>
              <a:rPr lang="en" sz="1200" dirty="0">
                <a:solidFill>
                  <a:schemeClr val="dk1"/>
                </a:solidFill>
              </a:rPr>
              <a:t>Words.</a:t>
            </a:r>
            <a:endParaRPr sz="1200" dirty="0">
              <a:solidFill>
                <a:schemeClr val="dk1"/>
              </a:solidFill>
            </a:endParaRPr>
          </a:p>
          <a:p>
            <a:pPr marL="457200" lvl="0" indent="-304800" rtl="0">
              <a:lnSpc>
                <a:spcPct val="138000"/>
              </a:lnSpc>
              <a:spcBef>
                <a:spcPts val="0"/>
              </a:spcBef>
              <a:spcAft>
                <a:spcPts val="0"/>
              </a:spcAft>
              <a:buClr>
                <a:schemeClr val="dk1"/>
              </a:buClr>
              <a:buSzPts val="1200"/>
              <a:buFont typeface="Century Gothic"/>
              <a:buChar char="●"/>
            </a:pPr>
            <a:r>
              <a:rPr lang="en" sz="1200" dirty="0">
                <a:solidFill>
                  <a:schemeClr val="dk1"/>
                </a:solidFill>
              </a:rPr>
              <a:t>Choose a picture, chart, graph, or diagram from your text. Explain why you chose it.</a:t>
            </a:r>
            <a:br>
              <a:rPr lang="en" sz="1200" dirty="0">
                <a:solidFill>
                  <a:schemeClr val="dk1"/>
                </a:solidFill>
              </a:rPr>
            </a:br>
            <a:br>
              <a:rPr lang="en" sz="1200" dirty="0">
                <a:solidFill>
                  <a:schemeClr val="dk1"/>
                </a:solidFill>
              </a:rPr>
            </a:br>
            <a:endParaRPr sz="1200" dirty="0">
              <a:solidFill>
                <a:schemeClr val="dk1"/>
              </a:solidFill>
            </a:endParaRPr>
          </a:p>
          <a:p>
            <a:pPr marL="0" lvl="0" indent="0" rtl="0">
              <a:spcBef>
                <a:spcPts val="0"/>
              </a:spcBef>
              <a:spcAft>
                <a:spcPts val="0"/>
              </a:spcAft>
              <a:buNone/>
            </a:pPr>
            <a:endParaRPr sz="1200" dirty="0"/>
          </a:p>
        </p:txBody>
      </p:sp>
      <p:sp>
        <p:nvSpPr>
          <p:cNvPr id="212" name="Google Shape;212;p37"/>
          <p:cNvSpPr txBox="1"/>
          <p:nvPr/>
        </p:nvSpPr>
        <p:spPr>
          <a:xfrm>
            <a:off x="218200" y="1636325"/>
            <a:ext cx="2861700" cy="1337400"/>
          </a:xfrm>
          <a:prstGeom prst="rect">
            <a:avLst/>
          </a:prstGeom>
          <a:noFill/>
          <a:ln>
            <a:noFill/>
          </a:ln>
        </p:spPr>
        <p:txBody>
          <a:bodyPr spcFirstLastPara="1" wrap="square" lIns="91425" tIns="91425" rIns="91425" bIns="91425" anchor="t" anchorCtr="0">
            <a:noAutofit/>
          </a:bodyPr>
          <a:lstStyle/>
          <a:p>
            <a:pPr marL="457200" lvl="0" indent="-304800" rtl="0">
              <a:lnSpc>
                <a:spcPct val="120000"/>
              </a:lnSpc>
              <a:spcBef>
                <a:spcPts val="0"/>
              </a:spcBef>
              <a:spcAft>
                <a:spcPts val="0"/>
              </a:spcAft>
              <a:buClr>
                <a:schemeClr val="dk1"/>
              </a:buClr>
              <a:buSzPts val="1200"/>
              <a:buFont typeface="Century Gothic"/>
              <a:buAutoNum type="arabicPeriod"/>
            </a:pPr>
            <a:r>
              <a:rPr lang="en" sz="1200">
                <a:solidFill>
                  <a:schemeClr val="dk1"/>
                </a:solidFill>
                <a:latin typeface="Century Gothic"/>
                <a:ea typeface="Century Gothic"/>
                <a:cs typeface="Century Gothic"/>
                <a:sym typeface="Century Gothic"/>
              </a:rPr>
              <a:t>Take out Independent Reading Journal.</a:t>
            </a:r>
            <a:endParaRPr sz="1200">
              <a:solidFill>
                <a:schemeClr val="dk1"/>
              </a:solidFill>
              <a:latin typeface="Century Gothic"/>
              <a:ea typeface="Century Gothic"/>
              <a:cs typeface="Century Gothic"/>
              <a:sym typeface="Century Gothic"/>
            </a:endParaRPr>
          </a:p>
          <a:p>
            <a:pPr marL="457200" lvl="0" indent="-304800" rtl="0">
              <a:lnSpc>
                <a:spcPct val="120000"/>
              </a:lnSpc>
              <a:spcBef>
                <a:spcPts val="0"/>
              </a:spcBef>
              <a:spcAft>
                <a:spcPts val="0"/>
              </a:spcAft>
              <a:buClr>
                <a:schemeClr val="dk1"/>
              </a:buClr>
              <a:buSzPts val="1200"/>
              <a:buFont typeface="Century Gothic"/>
              <a:buAutoNum type="arabicPeriod"/>
            </a:pPr>
            <a:r>
              <a:rPr lang="en" sz="1200">
                <a:solidFill>
                  <a:schemeClr val="dk1"/>
                </a:solidFill>
                <a:latin typeface="Century Gothic"/>
                <a:ea typeface="Century Gothic"/>
                <a:cs typeface="Century Gothic"/>
                <a:sym typeface="Century Gothic"/>
              </a:rPr>
              <a:t>Select a prompt.</a:t>
            </a:r>
            <a:endParaRPr sz="1200">
              <a:solidFill>
                <a:schemeClr val="dk1"/>
              </a:solidFill>
              <a:latin typeface="Century Gothic"/>
              <a:ea typeface="Century Gothic"/>
              <a:cs typeface="Century Gothic"/>
              <a:sym typeface="Century Gothic"/>
            </a:endParaRPr>
          </a:p>
          <a:p>
            <a:pPr marL="457200" lvl="0" indent="-304800" rtl="0">
              <a:lnSpc>
                <a:spcPct val="120000"/>
              </a:lnSpc>
              <a:spcBef>
                <a:spcPts val="0"/>
              </a:spcBef>
              <a:spcAft>
                <a:spcPts val="0"/>
              </a:spcAft>
              <a:buClr>
                <a:schemeClr val="dk1"/>
              </a:buClr>
              <a:buSzPts val="1200"/>
              <a:buFont typeface="Century Gothic"/>
              <a:buAutoNum type="arabicPeriod"/>
            </a:pPr>
            <a:r>
              <a:rPr lang="en" sz="1200">
                <a:solidFill>
                  <a:schemeClr val="dk1"/>
                </a:solidFill>
                <a:latin typeface="Century Gothic"/>
                <a:ea typeface="Century Gothic"/>
                <a:cs typeface="Century Gothic"/>
                <a:sym typeface="Century Gothic"/>
              </a:rPr>
              <a:t>Copy prompt into front of independent reading journal.</a:t>
            </a:r>
            <a:endParaRPr sz="1200">
              <a:solidFill>
                <a:schemeClr val="dk1"/>
              </a:solidFill>
              <a:latin typeface="Century Gothic"/>
              <a:ea typeface="Century Gothic"/>
              <a:cs typeface="Century Gothic"/>
              <a:sym typeface="Century Gothic"/>
            </a:endParaRPr>
          </a:p>
          <a:p>
            <a:pPr marL="457200" lvl="0" indent="-304800" rtl="0">
              <a:lnSpc>
                <a:spcPct val="120000"/>
              </a:lnSpc>
              <a:spcBef>
                <a:spcPts val="0"/>
              </a:spcBef>
              <a:spcAft>
                <a:spcPts val="0"/>
              </a:spcAft>
              <a:buClr>
                <a:schemeClr val="dk1"/>
              </a:buClr>
              <a:buSzPts val="1200"/>
              <a:buFont typeface="Century Gothic"/>
              <a:buAutoNum type="arabicPeriod"/>
            </a:pPr>
            <a:r>
              <a:rPr lang="en" sz="1200">
                <a:solidFill>
                  <a:schemeClr val="dk1"/>
                </a:solidFill>
                <a:latin typeface="Century Gothic"/>
                <a:ea typeface="Century Gothic"/>
                <a:cs typeface="Century Gothic"/>
                <a:sym typeface="Century Gothic"/>
              </a:rPr>
              <a:t>Respond to prompt for HW.</a:t>
            </a:r>
            <a:endParaRPr sz="120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19" name="Google Shape;219;p38"/>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20" name="Google Shape;220;p38"/>
          <p:cNvGraphicFramePr/>
          <p:nvPr>
            <p:extLst>
              <p:ext uri="{D42A27DB-BD31-4B8C-83A1-F6EECF244321}">
                <p14:modId xmlns:p14="http://schemas.microsoft.com/office/powerpoint/2010/main" val="1045229448"/>
              </p:ext>
            </p:extLst>
          </p:nvPr>
        </p:nvGraphicFramePr>
        <p:xfrm>
          <a:off x="814415" y="3128570"/>
          <a:ext cx="7239000" cy="1471550"/>
        </p:xfrm>
        <a:graphic>
          <a:graphicData uri="http://schemas.openxmlformats.org/drawingml/2006/table">
            <a:tbl>
              <a:tblPr>
                <a:noFill/>
                <a:tableStyleId>{1A7FBAFE-35A0-4539-A244-7B9DA20A5B9D}</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r>
                        <a:rPr lang="en" dirty="0">
                          <a:latin typeface="Century Gothic"/>
                          <a:ea typeface="Century Gothic"/>
                          <a:cs typeface="Century Gothic"/>
                          <a:sym typeface="Century Gothic"/>
                        </a:rPr>
                        <a:t>Group 2</a:t>
                      </a:r>
                      <a:endParaRPr dirty="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1: Lesson 10</a:t>
            </a:r>
            <a:endParaRPr/>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a:p>
            <a:pPr marL="0" lvl="0" indent="0">
              <a:spcBef>
                <a:spcPts val="0"/>
              </a:spcBef>
              <a:spcAft>
                <a:spcPts val="0"/>
              </a:spcAft>
              <a:buNone/>
            </a:pPr>
            <a:endParaRPr/>
          </a:p>
        </p:txBody>
      </p:sp>
      <p:sp>
        <p:nvSpPr>
          <p:cNvPr id="136" name="Google Shape;136;p2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86620"/>
              </a:lnSpc>
              <a:spcBef>
                <a:spcPts val="0"/>
              </a:spcBef>
              <a:spcAft>
                <a:spcPts val="0"/>
              </a:spcAft>
              <a:buClr>
                <a:schemeClr val="dk1"/>
              </a:buClr>
              <a:buSzPts val="1100"/>
              <a:buFont typeface="Arial"/>
              <a:buNone/>
            </a:pPr>
            <a:r>
              <a:rPr lang="en" sz="2000" b="1">
                <a:solidFill>
                  <a:schemeClr val="dk1"/>
                </a:solidFill>
              </a:rPr>
              <a:t>Preparing for Lesson 10: </a:t>
            </a:r>
            <a:r>
              <a:rPr lang="en" sz="2000">
                <a:solidFill>
                  <a:schemeClr val="dk1"/>
                </a:solidFill>
              </a:rPr>
              <a:t>Pre-Reading and Preparing</a:t>
            </a:r>
            <a:endParaRPr sz="2000">
              <a:solidFill>
                <a:schemeClr val="dk1"/>
              </a:solidFill>
            </a:endParaRPr>
          </a:p>
          <a:p>
            <a:pPr marL="0" lvl="0" indent="0" rtl="0">
              <a:lnSpc>
                <a:spcPct val="115000"/>
              </a:lnSpc>
              <a:spcBef>
                <a:spcPts val="0"/>
              </a:spcBef>
              <a:spcAft>
                <a:spcPts val="0"/>
              </a:spcAft>
              <a:buClr>
                <a:schemeClr val="dk1"/>
              </a:buClr>
              <a:buSzPts val="1100"/>
              <a:buFont typeface="Arial"/>
              <a:buNone/>
            </a:pPr>
            <a:endParaRPr sz="2000">
              <a:solidFill>
                <a:schemeClr val="dk1"/>
              </a:solidFill>
            </a:endParaRPr>
          </a:p>
          <a:p>
            <a:pPr marL="457200" lvl="0" indent="-355600" rtl="0">
              <a:lnSpc>
                <a:spcPct val="207360"/>
              </a:lnSpc>
              <a:spcBef>
                <a:spcPts val="0"/>
              </a:spcBef>
              <a:spcAft>
                <a:spcPts val="0"/>
              </a:spcAft>
              <a:buClr>
                <a:schemeClr val="dk1"/>
              </a:buClr>
              <a:buSzPts val="2000"/>
              <a:buFont typeface="Century Gothic"/>
              <a:buChar char="●"/>
            </a:pPr>
            <a:r>
              <a:rPr lang="en" sz="2000">
                <a:solidFill>
                  <a:schemeClr val="dk1"/>
                </a:solidFill>
              </a:rPr>
              <a:t>Read through Lesson 10</a:t>
            </a:r>
            <a:r>
              <a:rPr lang="en" sz="2000">
                <a:solidFill>
                  <a:schemeClr val="hlink"/>
                </a:solidFill>
                <a:uFill>
                  <a:noFill/>
                </a:uFill>
                <a:hlinkClick r:id="rId3"/>
              </a:rPr>
              <a:t>  </a:t>
            </a:r>
            <a:r>
              <a:rPr lang="en" sz="2000" u="sng">
                <a:solidFill>
                  <a:schemeClr val="hlink"/>
                </a:solidFill>
                <a:hlinkClick r:id="rId3"/>
              </a:rPr>
              <a:t>here.</a:t>
            </a:r>
            <a:endParaRPr sz="2000" u="sng">
              <a:solidFill>
                <a:srgbClr val="0097A7"/>
              </a:solidFill>
              <a:hlinkClick r:id="rId4"/>
            </a:endParaRPr>
          </a:p>
          <a:p>
            <a:pPr marL="457200" lvl="0" indent="-355600" rtl="0">
              <a:lnSpc>
                <a:spcPct val="207360"/>
              </a:lnSpc>
              <a:spcBef>
                <a:spcPts val="0"/>
              </a:spcBef>
              <a:spcAft>
                <a:spcPts val="0"/>
              </a:spcAft>
              <a:buClr>
                <a:schemeClr val="dk1"/>
              </a:buClr>
              <a:buSzPts val="2000"/>
              <a:buFont typeface="Arial"/>
              <a:buChar char="●"/>
            </a:pPr>
            <a:r>
              <a:rPr lang="en" sz="2000">
                <a:solidFill>
                  <a:schemeClr val="dk1"/>
                </a:solidFill>
              </a:rPr>
              <a:t>Prepare students’ Mid-Unit 1 Assessments with feedback from Lesson 6.</a:t>
            </a:r>
            <a:endParaRPr sz="2000">
              <a:solidFill>
                <a:schemeClr val="dk1"/>
              </a:solidFill>
            </a:endParaRPr>
          </a:p>
          <a:p>
            <a:pPr marL="0" lvl="0" indent="0" rtl="0">
              <a:lnSpc>
                <a:spcPct val="115000"/>
              </a:lnSpc>
              <a:spcBef>
                <a:spcPts val="0"/>
              </a:spcBef>
              <a:spcAft>
                <a:spcPts val="0"/>
              </a:spcAft>
              <a:buClr>
                <a:schemeClr val="dk1"/>
              </a:buClr>
              <a:buSzPts val="1100"/>
              <a:buFont typeface="Arial"/>
              <a:buNone/>
            </a:pPr>
            <a:endParaRPr sz="2000">
              <a:solidFill>
                <a:schemeClr val="dk1"/>
              </a:solidFill>
            </a:endParaRPr>
          </a:p>
          <a:p>
            <a:pPr marL="0" lvl="0" indent="0">
              <a:spcBef>
                <a:spcPts val="0"/>
              </a:spcBef>
              <a:spcAft>
                <a:spcPts val="0"/>
              </a:spcAft>
              <a:buNone/>
            </a:pPr>
            <a:endParaRPr sz="20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1</a:t>
            </a:r>
            <a:r>
              <a:rPr lang="en" sz="3400"/>
              <a:t>: Lesson </a:t>
            </a:r>
            <a:r>
              <a:rPr lang="en"/>
              <a:t>10</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10: </a:t>
            </a:r>
            <a:r>
              <a:rPr lang="en" i="1" dirty="0">
                <a:solidFill>
                  <a:schemeClr val="dk1"/>
                </a:solidFill>
              </a:rPr>
              <a:t>Materials and Student Pairings</a:t>
            </a:r>
            <a:endParaRPr i="1" dirty="0">
              <a:solidFill>
                <a:schemeClr val="dk1"/>
              </a:solidFill>
            </a:endParaRPr>
          </a:p>
          <a:p>
            <a:pPr marL="457200" lvl="0" indent="-330200" rtl="0">
              <a:spcBef>
                <a:spcPts val="0"/>
              </a:spcBef>
              <a:spcAft>
                <a:spcPts val="0"/>
              </a:spcAft>
              <a:buClr>
                <a:schemeClr val="dk1"/>
              </a:buClr>
              <a:buSzPts val="1600"/>
              <a:buChar char="●"/>
            </a:pPr>
            <a:r>
              <a:rPr lang="en" sz="1600" b="1" dirty="0">
                <a:solidFill>
                  <a:schemeClr val="dk1"/>
                </a:solidFill>
              </a:rPr>
              <a:t>Affixes Practice </a:t>
            </a:r>
            <a:r>
              <a:rPr lang="en" sz="1600" dirty="0">
                <a:solidFill>
                  <a:schemeClr val="dk1"/>
                </a:solidFill>
              </a:rPr>
              <a:t>(answers, for teacher reference)</a:t>
            </a:r>
            <a:endParaRPr sz="1600" dirty="0">
              <a:solidFill>
                <a:schemeClr val="dk1"/>
              </a:solidFill>
            </a:endParaRPr>
          </a:p>
          <a:p>
            <a:pPr marL="457200" lvl="0" indent="-330200" rtl="0">
              <a:spcBef>
                <a:spcPts val="0"/>
              </a:spcBef>
              <a:spcAft>
                <a:spcPts val="0"/>
              </a:spcAft>
              <a:buClr>
                <a:schemeClr val="dk1"/>
              </a:buClr>
              <a:buSzPts val="1600"/>
              <a:buChar char="●"/>
            </a:pPr>
            <a:r>
              <a:rPr lang="en" sz="1600" b="1" dirty="0">
                <a:solidFill>
                  <a:schemeClr val="dk1"/>
                </a:solidFill>
              </a:rPr>
              <a:t>End of Unit 1 Assessment: Interpreting Diagrams and Summarizing Texts about </a:t>
            </a:r>
            <a:r>
              <a:rPr lang="en" sz="1600" b="1" i="1" dirty="0">
                <a:solidFill>
                  <a:schemeClr val="dk1"/>
                </a:solidFill>
              </a:rPr>
              <a:t>Animal Defense Mechanisms</a:t>
            </a:r>
            <a:r>
              <a:rPr lang="en" sz="1600" b="1" dirty="0">
                <a:solidFill>
                  <a:schemeClr val="dk1"/>
                </a:solidFill>
              </a:rPr>
              <a:t> </a:t>
            </a:r>
            <a:r>
              <a:rPr lang="en" sz="1600" dirty="0">
                <a:solidFill>
                  <a:schemeClr val="dk1"/>
                </a:solidFill>
              </a:rPr>
              <a:t>(one per student)</a:t>
            </a:r>
            <a:endParaRPr sz="1600" dirty="0">
              <a:solidFill>
                <a:schemeClr val="dk1"/>
              </a:solidFill>
            </a:endParaRPr>
          </a:p>
          <a:p>
            <a:pPr marL="457200" lvl="0" indent="-330200" rtl="0">
              <a:spcBef>
                <a:spcPts val="0"/>
              </a:spcBef>
              <a:spcAft>
                <a:spcPts val="0"/>
              </a:spcAft>
              <a:buClr>
                <a:schemeClr val="dk1"/>
              </a:buClr>
              <a:buSzPts val="1600"/>
              <a:buChar char="●"/>
            </a:pPr>
            <a:r>
              <a:rPr lang="en" sz="1600" b="1" dirty="0">
                <a:solidFill>
                  <a:schemeClr val="dk1"/>
                </a:solidFill>
              </a:rPr>
              <a:t>Tracking Progress: Reading, Understanding and Explaining New Text </a:t>
            </a:r>
            <a:r>
              <a:rPr lang="en" sz="1600" dirty="0">
                <a:solidFill>
                  <a:schemeClr val="dk1"/>
                </a:solidFill>
              </a:rPr>
              <a:t>(one per student and one to display)</a:t>
            </a: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Evidence flags or sticky notes (six per student)</a:t>
            </a: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Exit Ticket (one per student)</a:t>
            </a:r>
            <a:endParaRPr sz="160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1</a:t>
            </a:r>
            <a:r>
              <a:rPr lang="en" sz="3400"/>
              <a:t>: Lesson </a:t>
            </a:r>
            <a:r>
              <a:rPr lang="en"/>
              <a:t>10</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8" name="Google Shape;148;p28"/>
          <p:cNvSpPr txBox="1">
            <a:spLocks noGrp="1"/>
          </p:cNvSpPr>
          <p:nvPr>
            <p:ph type="body" idx="1"/>
          </p:nvPr>
        </p:nvSpPr>
        <p:spPr>
          <a:xfrm>
            <a:off x="311700" y="1449225"/>
            <a:ext cx="8520600" cy="36072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10: </a:t>
            </a:r>
            <a:r>
              <a:rPr lang="en" i="1">
                <a:solidFill>
                  <a:schemeClr val="dk1"/>
                </a:solidFill>
              </a:rPr>
              <a:t>Materials and Student Pairings</a:t>
            </a:r>
            <a:endParaRPr i="1">
              <a:solidFill>
                <a:schemeClr val="dk1"/>
              </a:solidFill>
            </a:endParaRPr>
          </a:p>
          <a:p>
            <a:pPr marL="0" lvl="0" indent="0" rtl="0">
              <a:lnSpc>
                <a:spcPct val="90000"/>
              </a:lnSpc>
              <a:spcBef>
                <a:spcPts val="1000"/>
              </a:spcBef>
              <a:spcAft>
                <a:spcPts val="0"/>
              </a:spcAft>
              <a:buNone/>
            </a:pPr>
            <a:r>
              <a:rPr lang="en">
                <a:solidFill>
                  <a:schemeClr val="dk1"/>
                </a:solidFill>
              </a:rPr>
              <a:t>Materials and classroom pr</a:t>
            </a:r>
            <a:endParaRPr>
              <a:solidFill>
                <a:schemeClr val="dk1"/>
              </a:solidFill>
            </a:endParaRPr>
          </a:p>
        </p:txBody>
      </p:sp>
      <p:pic>
        <p:nvPicPr>
          <p:cNvPr id="149" name="Google Shape;149;p28"/>
          <p:cNvPicPr preferRelativeResize="0"/>
          <p:nvPr/>
        </p:nvPicPr>
        <p:blipFill>
          <a:blip r:embed="rId3">
            <a:alphaModFix/>
          </a:blip>
          <a:stretch>
            <a:fillRect/>
          </a:stretch>
        </p:blipFill>
        <p:spPr>
          <a:xfrm>
            <a:off x="407600" y="1887250"/>
            <a:ext cx="3048000" cy="2209800"/>
          </a:xfrm>
          <a:prstGeom prst="rect">
            <a:avLst/>
          </a:prstGeom>
          <a:noFill/>
          <a:ln w="9525" cap="flat" cmpd="sng">
            <a:solidFill>
              <a:srgbClr val="000000"/>
            </a:solidFill>
            <a:prstDash val="solid"/>
            <a:round/>
            <a:headEnd type="none" w="sm" len="sm"/>
            <a:tailEnd type="none" w="sm" len="sm"/>
          </a:ln>
        </p:spPr>
      </p:pic>
      <p:pic>
        <p:nvPicPr>
          <p:cNvPr id="150" name="Google Shape;150;p28"/>
          <p:cNvPicPr preferRelativeResize="0"/>
          <p:nvPr/>
        </p:nvPicPr>
        <p:blipFill>
          <a:blip r:embed="rId4">
            <a:alphaModFix/>
          </a:blip>
          <a:stretch>
            <a:fillRect/>
          </a:stretch>
        </p:blipFill>
        <p:spPr>
          <a:xfrm>
            <a:off x="3534900" y="1887250"/>
            <a:ext cx="2828925" cy="273367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9"/>
          <p:cNvSpPr txBox="1">
            <a:spLocks noGrp="1"/>
          </p:cNvSpPr>
          <p:nvPr>
            <p:ph type="title"/>
          </p:nvPr>
        </p:nvSpPr>
        <p:spPr>
          <a:xfrm>
            <a:off x="311700" y="29702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1</a:t>
            </a:r>
            <a:r>
              <a:rPr lang="en" sz="3400"/>
              <a:t>: Lesson </a:t>
            </a:r>
            <a:r>
              <a:rPr lang="en"/>
              <a:t>10</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56" name="Google Shape;156;p2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10: </a:t>
            </a:r>
            <a:r>
              <a:rPr lang="en" i="1">
                <a:solidFill>
                  <a:schemeClr val="dk1"/>
                </a:solidFill>
              </a:rPr>
              <a:t>Pre-reading and Protocols</a:t>
            </a:r>
            <a:endParaRPr>
              <a:solidFill>
                <a:schemeClr val="dk1"/>
              </a:solidFill>
            </a:endParaRPr>
          </a:p>
          <a:p>
            <a:pPr marL="0" lvl="0" indent="0" rtl="0">
              <a:spcBef>
                <a:spcPts val="0"/>
              </a:spcBef>
              <a:spcAft>
                <a:spcPts val="0"/>
              </a:spcAft>
              <a:buClr>
                <a:srgbClr val="000000"/>
              </a:buClr>
              <a:buSzPts val="1100"/>
              <a:buFont typeface="Arial"/>
              <a:buNone/>
            </a:pPr>
            <a:endParaRPr>
              <a:solidFill>
                <a:schemeClr val="dk1"/>
              </a:solidFill>
            </a:endParaRPr>
          </a:p>
          <a:p>
            <a:pPr marL="457200" lvl="0" indent="-342900" rtl="0">
              <a:spcBef>
                <a:spcPts val="0"/>
              </a:spcBef>
              <a:spcAft>
                <a:spcPts val="0"/>
              </a:spcAft>
              <a:buClr>
                <a:schemeClr val="dk1"/>
              </a:buClr>
              <a:buSzPts val="1800"/>
              <a:buFont typeface="Century Gothic"/>
              <a:buChar char="●"/>
            </a:pPr>
            <a:r>
              <a:rPr lang="en">
                <a:solidFill>
                  <a:schemeClr val="dk1"/>
                </a:solidFill>
              </a:rPr>
              <a:t>Review these protocols before teaching. They are all (introduced) (used) in this lesson:</a:t>
            </a:r>
            <a:endParaRPr>
              <a:solidFill>
                <a:schemeClr val="dk1"/>
              </a:solidFill>
            </a:endParaRPr>
          </a:p>
          <a:p>
            <a:pPr marL="0" lvl="0" indent="0" rtl="0">
              <a:spcBef>
                <a:spcPts val="0"/>
              </a:spcBef>
              <a:spcAft>
                <a:spcPts val="0"/>
              </a:spcAft>
              <a:buNone/>
            </a:pPr>
            <a:endParaRPr sz="1800">
              <a:solidFill>
                <a:schemeClr val="dk1"/>
              </a:solidFill>
            </a:endParaRPr>
          </a:p>
          <a:p>
            <a:pPr marL="914400" lvl="1" indent="-342900" rtl="0">
              <a:spcBef>
                <a:spcPts val="0"/>
              </a:spcBef>
              <a:spcAft>
                <a:spcPts val="0"/>
              </a:spcAft>
              <a:buClr>
                <a:schemeClr val="dk1"/>
              </a:buClr>
              <a:buSzPts val="1800"/>
              <a:buFont typeface="Century Gothic"/>
              <a:buChar char="○"/>
            </a:pPr>
            <a:r>
              <a:rPr lang="en" sz="1800">
                <a:solidFill>
                  <a:schemeClr val="dk1"/>
                </a:solidFill>
              </a:rPr>
              <a:t>Red Light, Green Light (OR)</a:t>
            </a:r>
            <a:endParaRPr sz="1800">
              <a:solidFill>
                <a:schemeClr val="dk1"/>
              </a:solidFill>
            </a:endParaRPr>
          </a:p>
          <a:p>
            <a:pPr marL="0" lvl="0" indent="0" rtl="0">
              <a:spcBef>
                <a:spcPts val="0"/>
              </a:spcBef>
              <a:spcAft>
                <a:spcPts val="0"/>
              </a:spcAft>
              <a:buNone/>
            </a:pPr>
            <a:endParaRPr sz="1800">
              <a:solidFill>
                <a:schemeClr val="dk1"/>
              </a:solidFill>
            </a:endParaRPr>
          </a:p>
          <a:p>
            <a:pPr marL="914400" lvl="1" indent="-342900" rtl="0">
              <a:spcBef>
                <a:spcPts val="0"/>
              </a:spcBef>
              <a:spcAft>
                <a:spcPts val="0"/>
              </a:spcAft>
              <a:buClr>
                <a:schemeClr val="dk1"/>
              </a:buClr>
              <a:buSzPts val="1800"/>
              <a:buFont typeface="Century Gothic"/>
              <a:buChar char="○"/>
            </a:pPr>
            <a:r>
              <a:rPr lang="en" sz="1800">
                <a:solidFill>
                  <a:schemeClr val="dk1"/>
                </a:solidFill>
              </a:rPr>
              <a:t>Thumb-O-Meter   </a:t>
            </a:r>
            <a:endParaRPr sz="1800">
              <a:solidFill>
                <a:schemeClr val="dk1"/>
              </a:solidFill>
            </a:endParaRPr>
          </a:p>
        </p:txBody>
      </p:sp>
      <p:pic>
        <p:nvPicPr>
          <p:cNvPr id="157" name="Google Shape;157;p29"/>
          <p:cNvPicPr preferRelativeResize="0"/>
          <p:nvPr/>
        </p:nvPicPr>
        <p:blipFill>
          <a:blip r:embed="rId3">
            <a:alphaModFix/>
          </a:blip>
          <a:stretch>
            <a:fillRect/>
          </a:stretch>
        </p:blipFill>
        <p:spPr>
          <a:xfrm>
            <a:off x="3880625" y="3340350"/>
            <a:ext cx="691375" cy="403375"/>
          </a:xfrm>
          <a:prstGeom prst="rect">
            <a:avLst/>
          </a:prstGeom>
          <a:noFill/>
          <a:ln>
            <a:noFill/>
          </a:ln>
        </p:spPr>
      </p:pic>
      <p:pic>
        <p:nvPicPr>
          <p:cNvPr id="158" name="Google Shape;158;p29"/>
          <p:cNvPicPr preferRelativeResize="0"/>
          <p:nvPr/>
        </p:nvPicPr>
        <p:blipFill>
          <a:blip r:embed="rId4">
            <a:alphaModFix/>
          </a:blip>
          <a:stretch>
            <a:fillRect/>
          </a:stretch>
        </p:blipFill>
        <p:spPr>
          <a:xfrm rot="5400000">
            <a:off x="4375350" y="2768412"/>
            <a:ext cx="668020" cy="274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1: Lesson 10</a:t>
            </a:r>
            <a:endParaRPr/>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a:p>
            <a:pPr marL="0" lvl="0" indent="0">
              <a:spcBef>
                <a:spcPts val="0"/>
              </a:spcBef>
              <a:spcAft>
                <a:spcPts val="0"/>
              </a:spcAft>
              <a:buNone/>
            </a:pPr>
            <a:endParaRPr/>
          </a:p>
          <a:p>
            <a:pPr marL="0" lvl="0" indent="0">
              <a:spcBef>
                <a:spcPts val="0"/>
              </a:spcBef>
              <a:spcAft>
                <a:spcPts val="0"/>
              </a:spcAft>
              <a:buNone/>
            </a:pPr>
            <a:endParaRPr/>
          </a:p>
        </p:txBody>
      </p:sp>
      <p:sp>
        <p:nvSpPr>
          <p:cNvPr id="164" name="Google Shape;164;p30"/>
          <p:cNvSpPr txBox="1">
            <a:spLocks noGrp="1"/>
          </p:cNvSpPr>
          <p:nvPr>
            <p:ph type="body" idx="1"/>
          </p:nvPr>
        </p:nvSpPr>
        <p:spPr>
          <a:xfrm>
            <a:off x="311700" y="1152475"/>
            <a:ext cx="8520600" cy="3694500"/>
          </a:xfrm>
          <a:prstGeom prst="rect">
            <a:avLst/>
          </a:prstGeom>
        </p:spPr>
        <p:txBody>
          <a:bodyPr spcFirstLastPara="1" wrap="square" lIns="91425" tIns="91425" rIns="91425" bIns="91425" anchor="t" anchorCtr="0">
            <a:noAutofit/>
          </a:bodyPr>
          <a:lstStyle/>
          <a:p>
            <a:pPr marL="0" lvl="0" indent="0" rtl="0">
              <a:lnSpc>
                <a:spcPct val="120000"/>
              </a:lnSpc>
              <a:spcBef>
                <a:spcPts val="0"/>
              </a:spcBef>
              <a:spcAft>
                <a:spcPts val="0"/>
              </a:spcAft>
              <a:buClr>
                <a:schemeClr val="dk1"/>
              </a:buClr>
              <a:buSzPts val="1100"/>
              <a:buFont typeface="Arial"/>
              <a:buNone/>
            </a:pPr>
            <a:r>
              <a:rPr lang="en" b="1">
                <a:solidFill>
                  <a:schemeClr val="dk1"/>
                </a:solidFill>
              </a:rPr>
              <a:t>Preparing for Lesson 10  </a:t>
            </a:r>
            <a:r>
              <a:rPr lang="en">
                <a:solidFill>
                  <a:schemeClr val="dk1"/>
                </a:solidFill>
              </a:rPr>
              <a:t>Support for Students Who Need It</a:t>
            </a:r>
            <a:endParaRPr>
              <a:solidFill>
                <a:schemeClr val="dk1"/>
              </a:solidFill>
            </a:endParaRPr>
          </a:p>
          <a:p>
            <a:pPr marL="457200" lvl="0" indent="-317500" rtl="0">
              <a:lnSpc>
                <a:spcPct val="120000"/>
              </a:lnSpc>
              <a:spcBef>
                <a:spcPts val="0"/>
              </a:spcBef>
              <a:spcAft>
                <a:spcPts val="0"/>
              </a:spcAft>
              <a:buClr>
                <a:schemeClr val="dk1"/>
              </a:buClr>
              <a:buSzPts val="1400"/>
              <a:buFont typeface="Century Gothic"/>
              <a:buChar char="●"/>
            </a:pPr>
            <a:r>
              <a:rPr lang="en" sz="1400">
                <a:solidFill>
                  <a:schemeClr val="dk1"/>
                </a:solidFill>
              </a:rPr>
              <a:t>In order to set themselves up for success for the assessment, students will need to generalize the skills that they learned from the previous sessions. Before administering the assessment, activate prior knowledge by recalling the learning targets from the previous lessons. Additionally, make sure that you are presenting the directions for the assessment both visually and verbally. Facilitate comprehension by displaying a map of the assessment parts.</a:t>
            </a:r>
            <a:endParaRPr sz="1400">
              <a:solidFill>
                <a:schemeClr val="dk1"/>
              </a:solidFill>
            </a:endParaRPr>
          </a:p>
          <a:p>
            <a:pPr marL="0" lvl="0" indent="0" rtl="0">
              <a:lnSpc>
                <a:spcPct val="120000"/>
              </a:lnSpc>
              <a:spcBef>
                <a:spcPts val="0"/>
              </a:spcBef>
              <a:spcAft>
                <a:spcPts val="0"/>
              </a:spcAft>
              <a:buNone/>
            </a:pPr>
            <a:endParaRPr sz="1400">
              <a:solidFill>
                <a:schemeClr val="dk1"/>
              </a:solidFill>
            </a:endParaRPr>
          </a:p>
          <a:p>
            <a:pPr marL="457200" lvl="0" indent="-317500" rtl="0">
              <a:lnSpc>
                <a:spcPct val="120000"/>
              </a:lnSpc>
              <a:spcBef>
                <a:spcPts val="0"/>
              </a:spcBef>
              <a:spcAft>
                <a:spcPts val="0"/>
              </a:spcAft>
              <a:buClr>
                <a:schemeClr val="dk1"/>
              </a:buClr>
              <a:buSzPts val="1400"/>
              <a:buFont typeface="Century Gothic"/>
              <a:buChar char="●"/>
            </a:pPr>
            <a:r>
              <a:rPr lang="en" sz="1400">
                <a:solidFill>
                  <a:schemeClr val="dk1"/>
                </a:solidFill>
              </a:rPr>
              <a:t>Some students may need support in setting appropriate goals for their effort and the level of difficulty expected. Appropriate goal-setting supports development of executive skills and strategies. Offer scaffolds for students learning to set appropriate personal goals, such as a checklist with three goals or reminders for the assessment.</a:t>
            </a:r>
            <a:endParaRPr sz="1400">
              <a:solidFill>
                <a:schemeClr val="dk1"/>
              </a:solidFill>
            </a:endParaRPr>
          </a:p>
          <a:p>
            <a:pPr marL="457200" lvl="0" indent="0" rtl="0">
              <a:lnSpc>
                <a:spcPct val="120000"/>
              </a:lnSpc>
              <a:spcBef>
                <a:spcPts val="0"/>
              </a:spcBef>
              <a:spcAft>
                <a:spcPts val="0"/>
              </a:spcAft>
              <a:buNone/>
            </a:pPr>
            <a:endParaRPr sz="1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1"/>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10</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8E82EE0E-4B57-4D0B-A783-C0B3733D947D}"/>
              </a:ext>
            </a:extLst>
          </p:cNvPr>
          <p:cNvPicPr>
            <a:picLocks noChangeAspect="1"/>
          </p:cNvPicPr>
          <p:nvPr/>
        </p:nvPicPr>
        <p:blipFill>
          <a:blip r:embed="rId3"/>
          <a:stretch>
            <a:fillRect/>
          </a:stretch>
        </p:blipFill>
        <p:spPr>
          <a:xfrm>
            <a:off x="3515336" y="584125"/>
            <a:ext cx="2651210" cy="122127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75" name="Google Shape;175;p32"/>
          <p:cNvSpPr txBox="1">
            <a:spLocks noGrp="1"/>
          </p:cNvSpPr>
          <p:nvPr>
            <p:ph type="body" idx="1"/>
          </p:nvPr>
        </p:nvSpPr>
        <p:spPr>
          <a:xfrm>
            <a:off x="419100" y="1152475"/>
            <a:ext cx="84132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dirty="0">
                <a:solidFill>
                  <a:schemeClr val="dk1"/>
                </a:solidFill>
              </a:rPr>
              <a:t>Welcome back! Today you are going to show what you’ve been learning through summary writing. </a:t>
            </a:r>
            <a:endParaRPr dirty="0">
              <a:solidFill>
                <a:schemeClr val="dk1"/>
              </a:solidFill>
            </a:endParaRPr>
          </a:p>
          <a:p>
            <a:pPr marL="0" lvl="0" indent="0" rtl="0">
              <a:spcBef>
                <a:spcPts val="0"/>
              </a:spcBef>
              <a:spcAft>
                <a:spcPts val="0"/>
              </a:spcAft>
              <a:buClr>
                <a:srgbClr val="000000"/>
              </a:buClr>
              <a:buSzPts val="1100"/>
              <a:buFont typeface="Arial"/>
              <a:buNone/>
            </a:pPr>
            <a:endParaRPr dirty="0">
              <a:solidFill>
                <a:schemeClr val="dk1"/>
              </a:solidFill>
            </a:endParaRPr>
          </a:p>
          <a:p>
            <a:pPr marL="0" lvl="0" indent="0" rtl="0">
              <a:spcBef>
                <a:spcPts val="0"/>
              </a:spcBef>
              <a:spcAft>
                <a:spcPts val="0"/>
              </a:spcAft>
              <a:buClr>
                <a:srgbClr val="000000"/>
              </a:buClr>
              <a:buSzPts val="1100"/>
              <a:buFont typeface="Arial"/>
              <a:buNone/>
            </a:pPr>
            <a:r>
              <a:rPr lang="en" dirty="0">
                <a:solidFill>
                  <a:schemeClr val="dk1"/>
                </a:solidFill>
              </a:rPr>
              <a:t>What are we learning and doing today?</a:t>
            </a:r>
            <a:endParaRPr dirty="0">
              <a:solidFill>
                <a:schemeClr val="dk1"/>
              </a:solidFill>
            </a:endParaRPr>
          </a:p>
          <a:p>
            <a:pPr marL="457200" lvl="0" indent="-342900" rtl="0">
              <a:spcBef>
                <a:spcPts val="0"/>
              </a:spcBef>
              <a:spcAft>
                <a:spcPts val="0"/>
              </a:spcAft>
              <a:buClr>
                <a:schemeClr val="dk1"/>
              </a:buClr>
              <a:buSzPts val="1800"/>
              <a:buChar char="●"/>
            </a:pPr>
            <a:r>
              <a:rPr lang="en" dirty="0"/>
              <a:t>Reviewing feedback from the mid unit assessment</a:t>
            </a:r>
            <a:r>
              <a:rPr lang="en-US" dirty="0"/>
              <a:t>.</a:t>
            </a:r>
            <a:r>
              <a:rPr lang="en" dirty="0"/>
              <a:t> </a:t>
            </a:r>
            <a:endParaRPr dirty="0"/>
          </a:p>
          <a:p>
            <a:pPr marL="457200" lvl="0" indent="-342900" rtl="0">
              <a:spcBef>
                <a:spcPts val="0"/>
              </a:spcBef>
              <a:spcAft>
                <a:spcPts val="0"/>
              </a:spcAft>
              <a:buClr>
                <a:schemeClr val="dk1"/>
              </a:buClr>
              <a:buSzPts val="1800"/>
              <a:buChar char="●"/>
            </a:pPr>
            <a:r>
              <a:rPr lang="en" dirty="0"/>
              <a:t>Reviewing learning targets</a:t>
            </a:r>
            <a:r>
              <a:rPr lang="en-US" dirty="0"/>
              <a:t>.</a:t>
            </a:r>
            <a:endParaRPr dirty="0"/>
          </a:p>
          <a:p>
            <a:pPr marL="457200" lvl="0" indent="-342900" rtl="0">
              <a:spcBef>
                <a:spcPts val="0"/>
              </a:spcBef>
              <a:spcAft>
                <a:spcPts val="0"/>
              </a:spcAft>
              <a:buClr>
                <a:schemeClr val="dk1"/>
              </a:buClr>
              <a:buSzPts val="1800"/>
              <a:buChar char="●"/>
            </a:pPr>
            <a:r>
              <a:rPr lang="en" dirty="0"/>
              <a:t>Completing the End of Unit 1 Assessment by interpreting diagrams and summarizing texts</a:t>
            </a:r>
            <a:r>
              <a:rPr lang="en-US" dirty="0"/>
              <a:t>.</a:t>
            </a:r>
            <a:endParaRPr dirty="0"/>
          </a:p>
          <a:p>
            <a:pPr marL="457200" lvl="0" indent="-342900" rtl="0">
              <a:spcBef>
                <a:spcPts val="0"/>
              </a:spcBef>
              <a:spcAft>
                <a:spcPts val="0"/>
              </a:spcAft>
              <a:buClr>
                <a:schemeClr val="dk1"/>
              </a:buClr>
              <a:buSzPts val="1800"/>
              <a:buChar char="●"/>
            </a:pPr>
            <a:r>
              <a:rPr lang="en" dirty="0"/>
              <a:t>Tracking your progress</a:t>
            </a:r>
            <a:r>
              <a:rPr lang="en-US" dirty="0"/>
              <a:t>.</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3" name="Picture 2">
            <a:extLst>
              <a:ext uri="{FF2B5EF4-FFF2-40B4-BE49-F238E27FC236}">
                <a16:creationId xmlns:a16="http://schemas.microsoft.com/office/drawing/2014/main" id="{F7ED231C-754E-774D-81D9-5977A2845DF8}"/>
              </a:ext>
            </a:extLst>
          </p:cNvPr>
          <p:cNvPicPr>
            <a:picLocks noChangeAspect="1"/>
          </p:cNvPicPr>
          <p:nvPr/>
        </p:nvPicPr>
        <p:blipFill>
          <a:blip r:embed="rId3"/>
          <a:stretch>
            <a:fillRect/>
          </a:stretch>
        </p:blipFill>
        <p:spPr>
          <a:xfrm>
            <a:off x="311699" y="743684"/>
            <a:ext cx="4129979" cy="3875316"/>
          </a:xfrm>
          <a:prstGeom prst="rect">
            <a:avLst/>
          </a:prstGeom>
        </p:spPr>
      </p:pic>
      <p:sp>
        <p:nvSpPr>
          <p:cNvPr id="180" name="Google Shape;180;p33"/>
          <p:cNvSpPr txBox="1">
            <a:spLocks noGrp="1"/>
          </p:cNvSpPr>
          <p:nvPr>
            <p:ph type="title"/>
          </p:nvPr>
        </p:nvSpPr>
        <p:spPr>
          <a:xfrm>
            <a:off x="311699" y="170984"/>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Returning Mid-Unit 1 Assessment </a:t>
            </a:r>
            <a:endParaRPr dirty="0"/>
          </a:p>
        </p:txBody>
      </p:sp>
      <p:sp>
        <p:nvSpPr>
          <p:cNvPr id="181" name="Google Shape;181;p33"/>
          <p:cNvSpPr txBox="1">
            <a:spLocks noGrp="1"/>
          </p:cNvSpPr>
          <p:nvPr>
            <p:ph type="body" idx="1"/>
          </p:nvPr>
        </p:nvSpPr>
        <p:spPr>
          <a:xfrm>
            <a:off x="4036950" y="1602650"/>
            <a:ext cx="4795500" cy="2730000"/>
          </a:xfrm>
          <a:prstGeom prst="rect">
            <a:avLst/>
          </a:prstGeom>
        </p:spPr>
        <p:txBody>
          <a:bodyPr spcFirstLastPara="1" wrap="square" lIns="91425" tIns="91425" rIns="91425" bIns="91425" anchor="t" anchorCtr="0">
            <a:noAutofit/>
          </a:bodyPr>
          <a:lstStyle/>
          <a:p>
            <a:pPr marL="457200" lvl="0" indent="-342900" rtl="0">
              <a:lnSpc>
                <a:spcPct val="90000"/>
              </a:lnSpc>
              <a:spcBef>
                <a:spcPts val="1000"/>
              </a:spcBef>
              <a:spcAft>
                <a:spcPts val="0"/>
              </a:spcAft>
              <a:buSzPts val="1800"/>
              <a:buAutoNum type="arabicPeriod"/>
            </a:pPr>
            <a:r>
              <a:rPr lang="en" dirty="0"/>
              <a:t>Take a few minutes to review your feedback.</a:t>
            </a:r>
          </a:p>
          <a:p>
            <a:pPr marL="457200" lvl="0" indent="-342900" rtl="0">
              <a:lnSpc>
                <a:spcPct val="90000"/>
              </a:lnSpc>
              <a:spcBef>
                <a:spcPts val="1000"/>
              </a:spcBef>
              <a:spcAft>
                <a:spcPts val="0"/>
              </a:spcAft>
              <a:buSzPts val="1800"/>
              <a:buAutoNum type="arabicPeriod"/>
            </a:pPr>
            <a:endParaRPr lang="en" dirty="0"/>
          </a:p>
          <a:p>
            <a:pPr marL="457200" lvl="0" indent="-342900" rtl="0">
              <a:lnSpc>
                <a:spcPct val="90000"/>
              </a:lnSpc>
              <a:spcBef>
                <a:spcPts val="1000"/>
              </a:spcBef>
              <a:spcAft>
                <a:spcPts val="0"/>
              </a:spcAft>
              <a:buSzPts val="1800"/>
              <a:buAutoNum type="arabicPeriod"/>
            </a:pPr>
            <a:r>
              <a:rPr lang="en" dirty="0"/>
              <a:t>If you need help with understanding the feedback, please write your name on the board for a conference.</a:t>
            </a:r>
            <a:endParaRPr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6BDB1FB-1605-4A6E-A167-4A6F29DE9B4F}">
  <ds:schemaRefs>
    <ds:schemaRef ds:uri="http://schemas.microsoft.com/sharepoint/v3/contenttype/forms"/>
  </ds:schemaRefs>
</ds:datastoreItem>
</file>

<file path=customXml/itemProps2.xml><?xml version="1.0" encoding="utf-8"?>
<ds:datastoreItem xmlns:ds="http://schemas.openxmlformats.org/officeDocument/2006/customXml" ds:itemID="{34697BED-0845-407D-AA4C-DE1065ED950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506475E-E0E9-4185-AC23-3B567BDD5922}">
  <ds:schemaRefs>
    <ds:schemaRef ds:uri="http://purl.org/dc/terms/"/>
    <ds:schemaRef ds:uri="http://schemas.openxmlformats.org/package/2006/metadata/core-properties"/>
    <ds:schemaRef ds:uri="http://schemas.microsoft.com/office/2006/documentManagement/types"/>
    <ds:schemaRef ds:uri="02a6a75b-8925-4bc7-8b21-b87d4a90d0a3"/>
    <ds:schemaRef ds:uri="http://purl.org/dc/elements/1.1/"/>
    <ds:schemaRef ds:uri="http://schemas.microsoft.com/office/2006/metadata/properties"/>
    <ds:schemaRef ds:uri="http://schemas.microsoft.com/office/infopath/2007/PartnerControls"/>
    <ds:schemaRef ds:uri="a1502afc-75e6-4a80-976c-76583f90c737"/>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28</TotalTime>
  <Words>2804</Words>
  <Application>Microsoft Office PowerPoint</Application>
  <PresentationFormat>On-screen Show (16:9)</PresentationFormat>
  <Paragraphs>234</Paragraphs>
  <Slides>14</Slides>
  <Notes>14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Arial</vt:lpstr>
      <vt:lpstr>Calibri</vt:lpstr>
      <vt:lpstr>Century Gothic</vt:lpstr>
      <vt:lpstr>Overlock</vt:lpstr>
      <vt:lpstr>Simple Light</vt:lpstr>
      <vt:lpstr>Office Theme</vt:lpstr>
      <vt:lpstr>Grade 4: Module 2: Unit 1: Lesson 10 Teacher slide, before teaching.</vt:lpstr>
      <vt:lpstr>Grade 4: Module 2: Unit 1: Lesson 10 Teacher slide, before teaching. </vt:lpstr>
      <vt:lpstr>Grade 4: Module 2: Unit 1: Lesson 10 Teacher slide, before teaching.</vt:lpstr>
      <vt:lpstr>Grade 4: Module 2: Unit 1: Lesson 10 Teacher slide, before teaching.</vt:lpstr>
      <vt:lpstr>Grade 4: Module 2: Unit 1: Lesson 10 Teacher slide, before teaching.</vt:lpstr>
      <vt:lpstr>Grade 4: Module 2: Unit 1: Lesson 10 Teacher slide, before teaching.  </vt:lpstr>
      <vt:lpstr>PowerPoint Presentation</vt:lpstr>
      <vt:lpstr>Hello, Students!</vt:lpstr>
      <vt:lpstr>Returning Mid-Unit 1 Assessment </vt:lpstr>
      <vt:lpstr>Reviewing Our Learning Targets</vt:lpstr>
      <vt:lpstr> End of Unit 1 Assessment: Interpreting Diagrams and Summarizing Texts about Animal Defense Mechanisms </vt:lpstr>
      <vt:lpstr>Tracking Progress </vt:lpstr>
      <vt:lpstr>Homework: Accountable  Research Reading </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1: Lesson 10 Teacher slide, before teaching.</dc:title>
  <dc:creator>nbravo</dc:creator>
  <cp:lastModifiedBy>Steven Benson</cp:lastModifiedBy>
  <cp:revision>16</cp:revision>
  <dcterms:modified xsi:type="dcterms:W3CDTF">2018-09-25T13:35:47Z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