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9.xml" ContentType="application/vnd.openxmlformats-officedocument.presentationml.notesSlide+xml"/>
  <Override PartName="/ppt/slideLayouts/slideLayout12.xml" ContentType="application/vnd.openxmlformats-officedocument.presentationml.slideLayout+xml"/>
  <Override PartName="/ppt/notesSlides/notesSlide10.xml" ContentType="application/vnd.openxmlformats-officedocument.presentationml.notesSlid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20.xml" ContentType="application/vnd.openxmlformats-officedocument.presentationml.slideLayout+xml"/>
  <Override PartName="/ppt/slideLayouts/slideLayout13.xml" ContentType="application/vnd.openxmlformats-officedocument.presentationml.slideLayout+xml"/>
  <Override PartName="/ppt/slideLayouts/slideLayout21.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2.xml" ContentType="application/vnd.openxmlformats-officedocument.presentationml.notesSlide+xml"/>
  <Override PartName="/ppt/notesSlides/notesSlide8.xml" ContentType="application/vnd.openxmlformats-officedocument.presentationml.notesSlide+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slideLayouts/slideLayout24.xml" ContentType="application/vnd.openxmlformats-officedocument.presentationml.slideLayout+xml"/>
  <Override PartName="/ppt/slideLayouts/slideLayout22.xml" ContentType="application/vnd.openxmlformats-officedocument.presentationml.slideLayout+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2" r:id="rId1"/>
    <p:sldMasterId id="2147483673" r:id="rId2"/>
  </p:sldMasterIdLst>
  <p:notesMasterIdLst>
    <p:notesMasterId r:id="rId1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12192000" cy="6858000"/>
  <p:notesSz cx="6858000" cy="9144000"/>
  <p:embeddedFontLst>
    <p:embeddedFont>
      <p:font typeface="Calibri" panose="020F0502020204030204" pitchFamily="34" charset="0"/>
      <p:regular r:id="rId16"/>
      <p:bold r:id="rId17"/>
      <p:italic r:id="rId18"/>
      <p:boldItalic r:id="rId19"/>
    </p:embeddedFont>
    <p:embeddedFont>
      <p:font typeface="Century Gothic" panose="020B0502020202020204" pitchFamily="34"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E960A65-04D1-4D9C-80EF-AD33152149B4}">
  <a:tblStyle styleId="{CE960A65-04D1-4D9C-80EF-AD33152149B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A723BD7-FA7F-4A6D-853E-0644D703383E}"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89408" autoAdjust="0"/>
  </p:normalViewPr>
  <p:slideViewPr>
    <p:cSldViewPr snapToGrid="0" snapToObjects="1">
      <p:cViewPr varScale="1">
        <p:scale>
          <a:sx n="63" d="100"/>
          <a:sy n="63" d="100"/>
        </p:scale>
        <p:origin x="162"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3.fntdata"/><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2.fntdata"/><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4.fntdata"/><Relationship Id="rId31" Type="http://schemas.openxmlformats.org/officeDocument/2006/relationships/customXml" Target="../customXml/item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7.fntdata"/><Relationship Id="rId27" Type="http://schemas.openxmlformats.org/officeDocument/2006/relationships/theme" Target="theme/theme1.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3047267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76200" lvl="0" indent="0" algn="l" rtl="0">
              <a:lnSpc>
                <a:spcPct val="115000"/>
              </a:lnSpc>
              <a:spcBef>
                <a:spcPts val="0"/>
              </a:spcBef>
              <a:spcAft>
                <a:spcPts val="0"/>
              </a:spcAft>
              <a:buClr>
                <a:srgbClr val="000000"/>
              </a:buClr>
              <a:buSzPts val="1100"/>
              <a:buFont typeface="Arial"/>
              <a:buNone/>
            </a:pPr>
            <a:r>
              <a:rPr lang="en-US" dirty="0" smtClean="0"/>
              <a:t>•     The </a:t>
            </a:r>
            <a:r>
              <a:rPr lang="en-US" dirty="0"/>
              <a:t>purpose of today’s lesson is to complete an independent reading check-in and complete the </a:t>
            </a:r>
            <a:r>
              <a:rPr lang="en-US" b="1" dirty="0"/>
              <a:t>mid-unit assessment </a:t>
            </a:r>
            <a:r>
              <a:rPr lang="en-US" dirty="0"/>
              <a:t>using Source 3. </a:t>
            </a:r>
            <a:endParaRPr dirty="0"/>
          </a:p>
          <a:p>
            <a:pPr marL="76200" lvl="0" indent="0" algn="l" rtl="0">
              <a:lnSpc>
                <a:spcPct val="115000"/>
              </a:lnSpc>
              <a:spcBef>
                <a:spcPts val="0"/>
              </a:spcBef>
              <a:spcAft>
                <a:spcPts val="0"/>
              </a:spcAft>
              <a:buClr>
                <a:schemeClr val="dk1"/>
              </a:buClr>
              <a:buSzPts val="1100"/>
              <a:buFont typeface="Arial"/>
              <a:buNone/>
            </a:pPr>
            <a:r>
              <a:rPr lang="en-US" dirty="0"/>
              <a:t>•     In this lesson, students will be doing one of their routine independent reading check-ins. Use whichever structure you have established with your class to do this. For ideas, see stand-alone document on </a:t>
            </a:r>
            <a:r>
              <a:rPr lang="en-US" dirty="0" err="1"/>
              <a:t>EngageNY.org</a:t>
            </a:r>
            <a:r>
              <a:rPr lang="en-US" dirty="0"/>
              <a:t>: </a:t>
            </a:r>
            <a:r>
              <a:rPr lang="en-US" b="1" dirty="0"/>
              <a:t>Launching Independent Reading in Grades 6–8: Sample Plan</a:t>
            </a:r>
            <a:r>
              <a:rPr lang="en-US" dirty="0"/>
              <a:t>. The routine you have or will establish should:  support students in checking to see if they met their previous goal and set a new goal, allow students to talk about their books with a peer, and give you a chance to confer with some students about their reading. By bringing their independent reading into class, this routine both motivates students and holds them accountable.</a:t>
            </a:r>
            <a:endParaRPr dirty="0"/>
          </a:p>
          <a:p>
            <a:pPr marL="76200" lvl="0" indent="0" algn="l" rtl="0">
              <a:lnSpc>
                <a:spcPct val="115000"/>
              </a:lnSpc>
              <a:spcBef>
                <a:spcPts val="0"/>
              </a:spcBef>
              <a:spcAft>
                <a:spcPts val="0"/>
              </a:spcAft>
              <a:buClr>
                <a:schemeClr val="dk1"/>
              </a:buClr>
              <a:buSzPts val="1100"/>
              <a:buFont typeface="Arial"/>
              <a:buNone/>
            </a:pPr>
            <a:r>
              <a:rPr lang="en-US" dirty="0"/>
              <a:t>•     Consider collecting </a:t>
            </a:r>
            <a:r>
              <a:rPr lang="en-US" b="1" dirty="0"/>
              <a:t>Researcher’s Notebooks </a:t>
            </a:r>
            <a:r>
              <a:rPr lang="en-US" dirty="0"/>
              <a:t>and giving feedback the next day on the notes students have taken. This is not part of the formal assessment, but it will be formally assessed soon, and this is a good opportunity to provide feedback.</a:t>
            </a:r>
            <a:endParaRPr dirty="0"/>
          </a:p>
          <a:p>
            <a:pPr marL="76200" lvl="0" indent="0" algn="l" rtl="0">
              <a:lnSpc>
                <a:spcPct val="115000"/>
              </a:lnSpc>
              <a:spcBef>
                <a:spcPts val="0"/>
              </a:spcBef>
              <a:spcAft>
                <a:spcPts val="0"/>
              </a:spcAft>
              <a:buClr>
                <a:schemeClr val="dk1"/>
              </a:buClr>
              <a:buSzPts val="1100"/>
              <a:buFont typeface="Arial"/>
              <a:buNone/>
            </a:pPr>
            <a:endParaRPr dirty="0"/>
          </a:p>
          <a:p>
            <a:pPr marL="76200" lvl="0" indent="0" algn="l" rtl="0">
              <a:lnSpc>
                <a:spcPct val="115000"/>
              </a:lnSpc>
              <a:spcBef>
                <a:spcPts val="0"/>
              </a:spcBef>
              <a:spcAft>
                <a:spcPts val="0"/>
              </a:spcAft>
              <a:buClr>
                <a:srgbClr val="000000"/>
              </a:buClr>
              <a:buSzPts val="1100"/>
              <a:buFont typeface="Arial"/>
              <a:buNone/>
            </a:pPr>
            <a:r>
              <a:rPr lang="en-US" b="0" dirty="0"/>
              <a:t>In advance</a:t>
            </a:r>
            <a:r>
              <a:rPr lang="en-US" dirty="0"/>
              <a:t>: Make sure you have decided on a routine for checking in about independent reading.</a:t>
            </a:r>
            <a:endParaRPr dirty="0"/>
          </a:p>
          <a:p>
            <a:pPr marL="76200" lvl="0" indent="0" algn="l" rtl="0">
              <a:lnSpc>
                <a:spcPct val="115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6137855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1490038b7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 name="Google Shape;254;g41490038b7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2-3 </a:t>
            </a:r>
            <a:r>
              <a:rPr lang="en-US" b="1" dirty="0"/>
              <a:t>minutes</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100"/>
              <a:buFont typeface="Arial"/>
              <a:buNone/>
            </a:pPr>
            <a:r>
              <a:rPr lang="en-US" b="1" dirty="0"/>
              <a:t>Closing and </a:t>
            </a:r>
            <a:r>
              <a:rPr lang="en-US" b="1" dirty="0" smtClean="0"/>
              <a:t>Assessment: Exit </a:t>
            </a:r>
            <a:r>
              <a:rPr lang="en-US" b="1" dirty="0"/>
              <a:t>Ticket (2 minutes)</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Teacher Notes: </a:t>
            </a:r>
            <a:endParaRPr dirty="0"/>
          </a:p>
          <a:p>
            <a:pPr marL="0" lvl="0" indent="0" algn="l" rtl="0">
              <a:spcBef>
                <a:spcPts val="0"/>
              </a:spcBef>
              <a:spcAft>
                <a:spcPts val="0"/>
              </a:spcAft>
              <a:buClr>
                <a:schemeClr val="dk1"/>
              </a:buClr>
              <a:buSzPts val="1100"/>
              <a:buFont typeface="Arial"/>
              <a:buNone/>
            </a:pPr>
            <a:r>
              <a:rPr lang="en-US" dirty="0"/>
              <a:t>•   In the next independent reading check-in, prioritize talking with students who did not meet their goals.</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SzPts val="1200"/>
              <a:buFont typeface="Arial"/>
              <a:buAutoNum type="arabicPeriod"/>
            </a:pPr>
            <a:r>
              <a:rPr lang="en-US" dirty="0"/>
              <a:t>Distribute the </a:t>
            </a:r>
            <a:r>
              <a:rPr lang="en-US" b="0" dirty="0"/>
              <a:t>exit ticket </a:t>
            </a:r>
            <a:r>
              <a:rPr lang="en-US" dirty="0"/>
              <a:t>for students to complete. </a:t>
            </a:r>
            <a:endParaRPr dirty="0"/>
          </a:p>
          <a:p>
            <a:pPr marL="457200" lvl="0" indent="-304800" algn="l" rtl="0">
              <a:spcBef>
                <a:spcPts val="0"/>
              </a:spcBef>
              <a:spcAft>
                <a:spcPts val="0"/>
              </a:spcAft>
              <a:buSzPts val="1200"/>
              <a:buFont typeface="Calibri"/>
              <a:buAutoNum type="arabicPeriod"/>
            </a:pPr>
            <a:r>
              <a:rPr lang="en-US" dirty="0"/>
              <a:t>Collect students’ exit tickets.</a:t>
            </a:r>
            <a:endParaRPr b="1" dirty="0"/>
          </a:p>
          <a:p>
            <a:pPr marL="171450" marR="0" lvl="0" indent="-95250" algn="l" rtl="0">
              <a:lnSpc>
                <a:spcPct val="100000"/>
              </a:lnSpc>
              <a:spcBef>
                <a:spcPts val="0"/>
              </a:spcBef>
              <a:spcAft>
                <a:spcPts val="0"/>
              </a:spcAft>
              <a:buClr>
                <a:schemeClr val="dk1"/>
              </a:buClr>
              <a:buSzPts val="1200"/>
              <a:buFont typeface="Arial"/>
              <a:buNone/>
            </a:pPr>
            <a:endParaRPr b="1"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17500" algn="l" rtl="0">
              <a:spcBef>
                <a:spcPts val="0"/>
              </a:spcBef>
              <a:spcAft>
                <a:spcPts val="0"/>
              </a:spcAft>
              <a:buSzPts val="1400"/>
              <a:buChar char="●"/>
            </a:pPr>
            <a:r>
              <a:rPr lang="en-US" dirty="0"/>
              <a:t> Observe that students are answering honestly as you’ve checked their progress already.</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r>
              <a:rPr lang="en-US" dirty="0" smtClean="0"/>
              <a:t>:</a:t>
            </a:r>
            <a:r>
              <a:rPr lang="en-US" baseline="0" dirty="0"/>
              <a:t> </a:t>
            </a:r>
            <a:r>
              <a:rPr lang="en-US" dirty="0" smtClean="0"/>
              <a:t>None</a:t>
            </a:r>
            <a:endParaRPr dirty="0"/>
          </a:p>
        </p:txBody>
      </p:sp>
      <p:sp>
        <p:nvSpPr>
          <p:cNvPr id="255" name="Google Shape;255;g41490038b7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57330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Teacher note:</a:t>
            </a:r>
            <a:endParaRPr dirty="0"/>
          </a:p>
          <a:p>
            <a:pPr marL="457200" lvl="0" indent="-317500" algn="l" rtl="0">
              <a:spcBef>
                <a:spcPts val="0"/>
              </a:spcBef>
              <a:spcAft>
                <a:spcPts val="0"/>
              </a:spcAft>
              <a:buSzPts val="1400"/>
              <a:buFont typeface="Calibri"/>
              <a:buChar char="●"/>
            </a:pPr>
            <a:r>
              <a:rPr lang="en-US" dirty="0"/>
              <a:t>Assess students’  </a:t>
            </a:r>
            <a:r>
              <a:rPr lang="en-US" b="1" dirty="0"/>
              <a:t>Mid-Unit 3 Assessments</a:t>
            </a:r>
            <a:r>
              <a:rPr lang="en-US" dirty="0"/>
              <a:t>. There is time to hand these back to students </a:t>
            </a:r>
            <a:r>
              <a:rPr lang="en-US"/>
              <a:t>at </a:t>
            </a:r>
            <a:r>
              <a:rPr lang="en-US" smtClean="0"/>
              <a:t>the</a:t>
            </a:r>
            <a:r>
              <a:rPr lang="en-US" baseline="0" dirty="0"/>
              <a:t> </a:t>
            </a:r>
            <a:r>
              <a:rPr lang="en-US" smtClean="0"/>
              <a:t>beginning </a:t>
            </a:r>
            <a:r>
              <a:rPr lang="en-US" dirty="0"/>
              <a:t>of Lesson 6.</a:t>
            </a:r>
            <a:endParaRPr dirty="0"/>
          </a:p>
        </p:txBody>
      </p:sp>
      <p:sp>
        <p:nvSpPr>
          <p:cNvPr id="263" name="Google Shape;263;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5087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will vary, but 30-40 minutes </a:t>
            </a:r>
            <a:endParaRPr/>
          </a:p>
          <a:p>
            <a:pPr marL="0" lvl="0" indent="0" algn="l" rtl="0">
              <a:spcBef>
                <a:spcPts val="0"/>
              </a:spcBef>
              <a:spcAft>
                <a:spcPts val="0"/>
              </a:spcAft>
              <a:buClr>
                <a:schemeClr val="dk1"/>
              </a:buClr>
              <a:buSzPts val="1100"/>
              <a:buFont typeface="Arial"/>
              <a:buNone/>
            </a:pPr>
            <a:r>
              <a:rPr lang="en-US" b="1"/>
              <a:t>Grouping: Small Groups</a:t>
            </a:r>
            <a:endParaRPr b="1"/>
          </a:p>
          <a:p>
            <a:pPr marL="0" lvl="0" indent="0" algn="l" rtl="0">
              <a:spcBef>
                <a:spcPts val="0"/>
              </a:spcBef>
              <a:spcAft>
                <a:spcPts val="0"/>
              </a:spcAft>
              <a:buClr>
                <a:schemeClr val="dk1"/>
              </a:buClr>
              <a:buSzPts val="1100"/>
              <a:buFont typeface="Arial"/>
              <a:buNone/>
            </a:pPr>
            <a:endParaRPr b="1"/>
          </a:p>
          <a:p>
            <a:pPr marL="0" lvl="0" indent="0" algn="l" rtl="0">
              <a:spcBef>
                <a:spcPts val="0"/>
              </a:spcBef>
              <a:spcAft>
                <a:spcPts val="0"/>
              </a:spcAft>
              <a:buClr>
                <a:schemeClr val="dk1"/>
              </a:buClr>
              <a:buSzPts val="1100"/>
              <a:buFont typeface="Arial"/>
              <a:buNone/>
            </a:pPr>
            <a:r>
              <a:rPr lang="en-US"/>
              <a:t>Teaching Notes:</a:t>
            </a:r>
            <a:endParaRPr/>
          </a:p>
          <a:p>
            <a:pPr marL="457200" lvl="0" indent="-304800" algn="l"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always have:</a:t>
            </a:r>
            <a:endParaRPr/>
          </a:p>
          <a:p>
            <a:pPr marL="457200" lvl="0" indent="-304800" algn="l"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algn="l"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algn="l"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cycle in as needed:</a:t>
            </a:r>
            <a:endParaRPr/>
          </a:p>
          <a:p>
            <a:pPr marL="457200" lvl="0" indent="-304800" algn="l" rtl="0">
              <a:spcBef>
                <a:spcPts val="0"/>
              </a:spcBef>
              <a:spcAft>
                <a:spcPts val="0"/>
              </a:spcAft>
              <a:buClr>
                <a:schemeClr val="dk1"/>
              </a:buClr>
              <a:buSzPts val="1200"/>
              <a:buFont typeface="Calibri"/>
              <a:buChar char="●"/>
            </a:pPr>
            <a:r>
              <a:rPr lang="en-US"/>
              <a:t>Language Enrichments and ELL support activities.</a:t>
            </a:r>
            <a:endParaRPr/>
          </a:p>
          <a:p>
            <a:pPr marL="457200" lvl="0" indent="-304800" algn="l"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270" name="Google Shape;270;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3797795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89" name="Google Shape;18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82094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New Materials to Prepare in Advance: </a:t>
            </a:r>
            <a:endParaRPr dirty="0"/>
          </a:p>
          <a:p>
            <a:pPr marL="457200" lvl="0" indent="-304800" algn="l" rtl="0">
              <a:lnSpc>
                <a:spcPct val="90000"/>
              </a:lnSpc>
              <a:spcBef>
                <a:spcPts val="1000"/>
              </a:spcBef>
              <a:spcAft>
                <a:spcPts val="0"/>
              </a:spcAft>
              <a:buClr>
                <a:schemeClr val="dk1"/>
              </a:buClr>
              <a:buSzPts val="1200"/>
              <a:buFont typeface="Calibri"/>
              <a:buChar char="●"/>
            </a:pPr>
            <a:r>
              <a:rPr lang="en-US" b="1" dirty="0"/>
              <a:t>Assessment Text: “Are My Clothes Made in Sweatshops?” </a:t>
            </a:r>
            <a:r>
              <a:rPr lang="en-US" dirty="0"/>
              <a:t>(Source 3) (one per student and one to display)</a:t>
            </a:r>
            <a:endParaRPr dirty="0"/>
          </a:p>
          <a:p>
            <a:pPr marL="457200" lvl="0" indent="-304800" algn="l" rtl="0">
              <a:lnSpc>
                <a:spcPct val="90000"/>
              </a:lnSpc>
              <a:spcBef>
                <a:spcPts val="0"/>
              </a:spcBef>
              <a:spcAft>
                <a:spcPts val="0"/>
              </a:spcAft>
              <a:buClr>
                <a:schemeClr val="dk1"/>
              </a:buClr>
              <a:buSzPts val="1200"/>
              <a:buFont typeface="Century Gothic"/>
              <a:buChar char="●"/>
            </a:pPr>
            <a:r>
              <a:rPr lang="en-US" b="1" dirty="0"/>
              <a:t>Mid-Unit 3 Assessment: Gathering Relevant Information and Generating Additional Research Questions  </a:t>
            </a:r>
            <a:r>
              <a:rPr lang="en-US" dirty="0"/>
              <a:t>(one per student)</a:t>
            </a:r>
            <a:endParaRPr dirty="0"/>
          </a:p>
          <a:p>
            <a:pPr marL="457200" lvl="0" indent="-304800" algn="l" rtl="0">
              <a:lnSpc>
                <a:spcPct val="90000"/>
              </a:lnSpc>
              <a:spcBef>
                <a:spcPts val="0"/>
              </a:spcBef>
              <a:spcAft>
                <a:spcPts val="0"/>
              </a:spcAft>
              <a:buClr>
                <a:schemeClr val="dk1"/>
              </a:buClr>
              <a:buSzPts val="1200"/>
              <a:buFont typeface="Calibri"/>
              <a:buChar char="●"/>
            </a:pPr>
            <a:r>
              <a:rPr lang="en-US" b="1" dirty="0"/>
              <a:t>Mid-Unit 3 Assessment: Gathering Relevant Information and Generating Additional Research Questions (Answers, for Teacher Reference).</a:t>
            </a:r>
            <a:endParaRPr b="1" dirty="0"/>
          </a:p>
          <a:p>
            <a:pPr marL="457200" lvl="0" indent="-304800" algn="l" rtl="0">
              <a:lnSpc>
                <a:spcPct val="90000"/>
              </a:lnSpc>
              <a:spcBef>
                <a:spcPts val="0"/>
              </a:spcBef>
              <a:spcAft>
                <a:spcPts val="0"/>
              </a:spcAft>
              <a:buClr>
                <a:schemeClr val="dk1"/>
              </a:buClr>
              <a:buSzPts val="1200"/>
              <a:buFont typeface="Calibri"/>
              <a:buChar char="●"/>
            </a:pPr>
            <a:r>
              <a:rPr lang="en-US" dirty="0"/>
              <a:t>Exit ticket (one per student)</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Materials to Gather from Previous Lessons:</a:t>
            </a:r>
            <a:endParaRPr dirty="0"/>
          </a:p>
          <a:p>
            <a:pPr marL="457200" lvl="0" indent="-304800" algn="l" rtl="0">
              <a:spcBef>
                <a:spcPts val="0"/>
              </a:spcBef>
              <a:spcAft>
                <a:spcPts val="0"/>
              </a:spcAft>
              <a:buClr>
                <a:schemeClr val="dk1"/>
              </a:buClr>
              <a:buSzPts val="1200"/>
              <a:buFont typeface="Calibri"/>
              <a:buChar char="●"/>
            </a:pPr>
            <a:r>
              <a:rPr lang="en-US" b="1" dirty="0"/>
              <a:t>Researcher’s Notebook </a:t>
            </a:r>
            <a:r>
              <a:rPr lang="en-US" dirty="0"/>
              <a:t>(begun in Lesson 2)</a:t>
            </a:r>
            <a:endParaRPr dirty="0"/>
          </a:p>
          <a:p>
            <a:pPr marL="457200" lvl="0" indent="-304800" algn="l" rtl="0">
              <a:spcBef>
                <a:spcPts val="0"/>
              </a:spcBef>
              <a:spcAft>
                <a:spcPts val="0"/>
              </a:spcAft>
              <a:buClr>
                <a:schemeClr val="dk1"/>
              </a:buClr>
              <a:buSzPts val="1200"/>
              <a:buFont typeface="Calibri"/>
              <a:buChar char="●"/>
            </a:pPr>
            <a:r>
              <a:rPr lang="en-US" b="1" dirty="0"/>
              <a:t>Researcher’s Roadmap anchor chart </a:t>
            </a:r>
            <a:r>
              <a:rPr lang="en-US" dirty="0"/>
              <a:t>(from Lesson 2; one large copy to display and students’ own copies)</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dirty="0">
                <a:solidFill>
                  <a:schemeClr val="dk1"/>
                </a:solidFill>
                <a:latin typeface="Calibri"/>
                <a:ea typeface="Calibri"/>
                <a:cs typeface="Calibri"/>
                <a:sym typeface="Calibri"/>
              </a:rPr>
              <a:t>Review these protocols before teachin</a:t>
            </a:r>
            <a:r>
              <a:rPr lang="en-US" dirty="0"/>
              <a:t>g</a:t>
            </a:r>
            <a:r>
              <a:rPr lang="en-US" dirty="0" smtClean="0"/>
              <a:t>:</a:t>
            </a:r>
            <a:r>
              <a:rPr lang="en-US" baseline="0" dirty="0"/>
              <a:t> </a:t>
            </a:r>
            <a:r>
              <a:rPr lang="en-US" baseline="0" dirty="0" smtClean="0"/>
              <a:t>N</a:t>
            </a:r>
            <a:r>
              <a:rPr lang="en-US" dirty="0" smtClean="0"/>
              <a:t>one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Prepare classroom systems for active learning: N</a:t>
            </a:r>
            <a:r>
              <a:rPr lang="en-US" sz="1200" b="0" i="0" u="none" strike="noStrike" cap="none" dirty="0" smtClean="0">
                <a:solidFill>
                  <a:schemeClr val="dk1"/>
                </a:solidFill>
                <a:latin typeface="Calibri"/>
                <a:ea typeface="Calibri"/>
                <a:cs typeface="Calibri"/>
                <a:sym typeface="Calibri"/>
              </a:rPr>
              <a:t>one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96" name="Google Shape;19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43839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b5858919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202" name="Google Shape;202;g42b5858919_0_8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9078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smtClean="0">
                <a:solidFill>
                  <a:schemeClr val="dk1"/>
                </a:solidFill>
              </a:rPr>
              <a:t>:</a:t>
            </a:r>
            <a:r>
              <a:rPr lang="en-US" sz="1200" i="0" u="none" strike="noStrike" cap="none" baseline="0" dirty="0">
                <a:solidFill>
                  <a:schemeClr val="dk1"/>
                </a:solidFill>
              </a:rPr>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smtClean="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2" name="Google Shape;21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1194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smtClean="0"/>
              <a:t>5-7 </a:t>
            </a:r>
            <a:r>
              <a:rPr lang="en-US" b="1" dirty="0"/>
              <a:t>minutes</a:t>
            </a:r>
            <a:endParaRPr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Student Grouping: W</a:t>
            </a:r>
            <a:r>
              <a:rPr lang="en-US" b="1" dirty="0" smtClean="0"/>
              <a:t>hole </a:t>
            </a:r>
            <a:r>
              <a:rPr lang="en-US" b="1" dirty="0"/>
              <a:t>group</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100"/>
              <a:buFont typeface="Arial"/>
              <a:buNone/>
            </a:pPr>
            <a:r>
              <a:rPr lang="en-US" b="1" dirty="0"/>
              <a:t>A. Entry Task </a:t>
            </a:r>
            <a:endParaRPr sz="1100" b="1"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17500" algn="l" rtl="0">
              <a:lnSpc>
                <a:spcPct val="100000"/>
              </a:lnSpc>
              <a:spcBef>
                <a:spcPts val="0"/>
              </a:spcBef>
              <a:spcAft>
                <a:spcPts val="0"/>
              </a:spcAft>
              <a:buSzPts val="1400"/>
              <a:buChar char="●"/>
            </a:pPr>
            <a:r>
              <a:rPr lang="en-US" dirty="0"/>
              <a:t>This slide is just a template for their notebooks.  Be sure to add their ideas as they share if you would like a visual of their feedback.</a:t>
            </a:r>
            <a:endParaRPr dirty="0"/>
          </a:p>
          <a:p>
            <a:pPr marL="0" marR="0" lvl="0" indent="0" algn="l" rtl="0">
              <a:lnSpc>
                <a:spcPct val="100000"/>
              </a:lnSpc>
              <a:spcBef>
                <a:spcPts val="0"/>
              </a:spcBef>
              <a:spcAft>
                <a:spcPts val="0"/>
              </a:spcAft>
              <a:buClr>
                <a:schemeClr val="dk1"/>
              </a:buClr>
              <a:buSzPts val="1200"/>
              <a:buFont typeface="Calibri"/>
              <a:buNone/>
            </a:pPr>
            <a:endParaRPr sz="1100"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AutoNum type="arabicPeriod"/>
            </a:pPr>
            <a:r>
              <a:rPr lang="en-US" dirty="0"/>
              <a:t>Tell students: “</a:t>
            </a:r>
            <a:r>
              <a:rPr lang="en-US" i="1" dirty="0"/>
              <a:t>Take out your </a:t>
            </a:r>
            <a:r>
              <a:rPr lang="en-US" b="1" i="1" dirty="0"/>
              <a:t>Researcher’s Notebook</a:t>
            </a:r>
            <a:r>
              <a:rPr lang="en-US" i="1" dirty="0"/>
              <a:t> and look at the questions you wrote down as you read Source 2 yesterday</a:t>
            </a:r>
            <a:r>
              <a:rPr lang="en-US" i="1" dirty="0" smtClean="0"/>
              <a:t>.”</a:t>
            </a:r>
            <a:endParaRPr i="1" dirty="0"/>
          </a:p>
          <a:p>
            <a:pPr marL="457200" marR="0" lvl="0" indent="-304800" algn="l" rtl="0">
              <a:lnSpc>
                <a:spcPct val="100000"/>
              </a:lnSpc>
              <a:spcBef>
                <a:spcPts val="0"/>
              </a:spcBef>
              <a:spcAft>
                <a:spcPts val="0"/>
              </a:spcAft>
              <a:buSzPts val="1200"/>
              <a:buAutoNum type="arabicPeriod"/>
            </a:pPr>
            <a:r>
              <a:rPr lang="en-US" dirty="0"/>
              <a:t>Tell students,</a:t>
            </a:r>
            <a:r>
              <a:rPr lang="en-US" i="1" dirty="0"/>
              <a:t> “ Put a star next to at least two questions you think meet the criteria on the </a:t>
            </a:r>
            <a:r>
              <a:rPr lang="en-US" b="1" i="1" dirty="0"/>
              <a:t>Researcher’s Roadmap</a:t>
            </a:r>
            <a:r>
              <a:rPr lang="en-US" i="1" dirty="0"/>
              <a:t> for effective questions.”</a:t>
            </a:r>
            <a:endParaRPr i="1" dirty="0"/>
          </a:p>
          <a:p>
            <a:pPr marL="457200" marR="0" lvl="0" indent="-304800" algn="l" rtl="0">
              <a:lnSpc>
                <a:spcPct val="100000"/>
              </a:lnSpc>
              <a:spcBef>
                <a:spcPts val="0"/>
              </a:spcBef>
              <a:spcAft>
                <a:spcPts val="0"/>
              </a:spcAft>
              <a:buSzPts val="1200"/>
              <a:buAutoNum type="arabicPeriod"/>
            </a:pPr>
            <a:r>
              <a:rPr lang="en-US" dirty="0"/>
              <a:t>Call on several students to share out, prompting them to name why their questions are effective.</a:t>
            </a:r>
            <a:endParaRPr dirty="0"/>
          </a:p>
          <a:p>
            <a:pPr marL="457200" marR="0" lvl="0" indent="-304800" algn="l" rtl="0">
              <a:lnSpc>
                <a:spcPct val="100000"/>
              </a:lnSpc>
              <a:spcBef>
                <a:spcPts val="0"/>
              </a:spcBef>
              <a:spcAft>
                <a:spcPts val="0"/>
              </a:spcAft>
              <a:buSzPts val="1200"/>
              <a:buAutoNum type="arabicPeriod"/>
            </a:pPr>
            <a:r>
              <a:rPr lang="en-US" dirty="0"/>
              <a:t>Consider adding these questions to the version of the </a:t>
            </a:r>
            <a:r>
              <a:rPr lang="en-US" b="1" dirty="0"/>
              <a:t>Researcher’s Notebook</a:t>
            </a:r>
            <a:r>
              <a:rPr lang="en-US" dirty="0"/>
              <a:t> you are using to model, so that all students can access them.</a:t>
            </a:r>
            <a:endParaRPr dirty="0"/>
          </a:p>
          <a:p>
            <a:pPr marL="457200" marR="0" lvl="0" indent="-304800" algn="l" rtl="0">
              <a:lnSpc>
                <a:spcPct val="100000"/>
              </a:lnSpc>
              <a:spcBef>
                <a:spcPts val="0"/>
              </a:spcBef>
              <a:spcAft>
                <a:spcPts val="0"/>
              </a:spcAft>
              <a:buSzPts val="1200"/>
              <a:buAutoNum type="arabicPeriod"/>
            </a:pPr>
            <a:r>
              <a:rPr lang="en-US" dirty="0"/>
              <a:t>Ask several students to share questions they decided were not effective questions, and prompt them to explain why.</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smtClean="0"/>
              <a:t>Looking </a:t>
            </a:r>
            <a:r>
              <a:rPr lang="en-US" dirty="0"/>
              <a:t>at both good and bad examples is a powerful way to help students understand a concept.</a:t>
            </a:r>
            <a:endParaRPr dirty="0"/>
          </a:p>
          <a:p>
            <a:pPr marL="457200" marR="0" lvl="0" indent="-317500" algn="l" rtl="0">
              <a:lnSpc>
                <a:spcPct val="100000"/>
              </a:lnSpc>
              <a:spcBef>
                <a:spcPts val="0"/>
              </a:spcBef>
              <a:spcAft>
                <a:spcPts val="0"/>
              </a:spcAft>
              <a:buSzPts val="1400"/>
              <a:buChar char="●"/>
            </a:pPr>
            <a:r>
              <a:rPr lang="en-US" dirty="0"/>
              <a:t>Listen for reasons why: “it doesn’t support my research questions, it’s not a reliable source, it’s not useful information, it’s repeating information, etc.”</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 </a:t>
            </a:r>
            <a:r>
              <a:rPr lang="en-US" dirty="0" smtClean="0"/>
              <a:t>None</a:t>
            </a:r>
            <a:endParaRPr dirty="0"/>
          </a:p>
        </p:txBody>
      </p:sp>
      <p:sp>
        <p:nvSpPr>
          <p:cNvPr id="220" name="Google Shape;22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16210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smtClean="0"/>
              <a:t>5-7 </a:t>
            </a:r>
            <a:r>
              <a:rPr lang="en-US" b="1" dirty="0"/>
              <a:t>minutes </a:t>
            </a:r>
            <a:endParaRPr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Student Grouping: </a:t>
            </a:r>
            <a:r>
              <a:rPr lang="en-US" b="1" dirty="0"/>
              <a:t>whole class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100"/>
              <a:buFont typeface="Arial"/>
              <a:buNone/>
            </a:pPr>
            <a:r>
              <a:rPr lang="en-US" b="1" dirty="0"/>
              <a:t>B. Reviewing Research Progress (5 minutes)</a:t>
            </a:r>
            <a:endParaRPr b="1" dirty="0"/>
          </a:p>
          <a:p>
            <a:pPr marL="0" marR="0" lvl="0" indent="0" algn="l" rtl="0">
              <a:lnSpc>
                <a:spcPct val="100000"/>
              </a:lnSpc>
              <a:spcBef>
                <a:spcPts val="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sz="1200" i="0" u="none" strike="noStrike" cap="none" dirty="0">
                <a:solidFill>
                  <a:schemeClr val="dk1"/>
                </a:solidFill>
              </a:rPr>
              <a:t>:</a:t>
            </a:r>
            <a:endParaRPr sz="1200" i="0" u="none" strike="noStrike" cap="none" dirty="0">
              <a:solidFill>
                <a:schemeClr val="dk1"/>
              </a:solidFill>
            </a:endParaRPr>
          </a:p>
          <a:p>
            <a:pPr marL="457200" lvl="0" indent="-304800" algn="l" rtl="0">
              <a:spcBef>
                <a:spcPts val="0"/>
              </a:spcBef>
              <a:spcAft>
                <a:spcPts val="0"/>
              </a:spcAft>
              <a:buClr>
                <a:schemeClr val="dk1"/>
              </a:buClr>
              <a:buSzPts val="1200"/>
              <a:buFont typeface="Calibri"/>
              <a:buChar char="●"/>
            </a:pPr>
            <a:r>
              <a:rPr lang="en-US" dirty="0"/>
              <a:t>In this case, because students aren’t doing the “finding sources” stage, the third question in Step 5—“Which source might I use next?”—is less relevant. This is because you are providing the source. Remind students that you have chosen the source for them in their </a:t>
            </a:r>
            <a:r>
              <a:rPr lang="en-US" b="1" dirty="0"/>
              <a:t>Mid-Unit assessment</a:t>
            </a:r>
            <a:r>
              <a:rPr lang="en-US" dirty="0"/>
              <a:t>.</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 </a:t>
            </a:r>
            <a:r>
              <a:rPr lang="en-US" b="1" dirty="0"/>
              <a:t>Researcher’s Roadmap anchor chart</a:t>
            </a:r>
            <a:r>
              <a:rPr lang="en-US" dirty="0"/>
              <a:t>—in particular, Step 5: Evaluating Research. </a:t>
            </a:r>
            <a:endParaRPr dirty="0"/>
          </a:p>
          <a:p>
            <a:pPr marL="457200" marR="0" lvl="0" indent="-304800" algn="l" rtl="0">
              <a:lnSpc>
                <a:spcPct val="100000"/>
              </a:lnSpc>
              <a:spcBef>
                <a:spcPts val="0"/>
              </a:spcBef>
              <a:spcAft>
                <a:spcPts val="0"/>
              </a:spcAft>
              <a:buSzPts val="1200"/>
              <a:buFont typeface="Calibri"/>
              <a:buAutoNum type="arabicPeriod"/>
            </a:pPr>
            <a:r>
              <a:rPr lang="en-US" dirty="0"/>
              <a:t>Using the notes you modeled with in Lesson 4, show students briefly how you might do the first part of Step 5: </a:t>
            </a:r>
            <a:r>
              <a:rPr lang="en-US" i="1" dirty="0"/>
              <a:t>“Which of my research questions have I answered, either partially or completely?”</a:t>
            </a:r>
            <a:endParaRPr i="1" dirty="0"/>
          </a:p>
          <a:p>
            <a:pPr marL="457200" marR="0" lvl="0" indent="-304800" algn="l" rtl="0">
              <a:lnSpc>
                <a:spcPct val="100000"/>
              </a:lnSpc>
              <a:spcBef>
                <a:spcPts val="0"/>
              </a:spcBef>
              <a:spcAft>
                <a:spcPts val="0"/>
              </a:spcAft>
              <a:buSzPts val="1200"/>
              <a:buFont typeface="Calibri"/>
              <a:buAutoNum type="arabicPeriod"/>
            </a:pPr>
            <a:r>
              <a:rPr lang="en-US" dirty="0" smtClean="0"/>
              <a:t>Point </a:t>
            </a:r>
            <a:r>
              <a:rPr lang="en-US" dirty="0"/>
              <a:t>out that a researcher rarely completely answers a supporting research question with one source, but that it’s worth noting which questions you found no information about. </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to put a check next to supporting research questions that they found some information about.</a:t>
            </a:r>
            <a:endParaRPr dirty="0"/>
          </a:p>
          <a:p>
            <a:pPr marL="457200" marR="0" lvl="0" indent="-304800" algn="l" rtl="0">
              <a:lnSpc>
                <a:spcPct val="100000"/>
              </a:lnSpc>
              <a:spcBef>
                <a:spcPts val="0"/>
              </a:spcBef>
              <a:spcAft>
                <a:spcPts val="0"/>
              </a:spcAft>
              <a:buSzPts val="1200"/>
              <a:buFont typeface="Calibri"/>
              <a:buAutoNum type="arabicPeriod"/>
            </a:pPr>
            <a:r>
              <a:rPr lang="en-US" dirty="0"/>
              <a:t>Next, point out that they answered the next question in Step 5— </a:t>
            </a:r>
            <a:r>
              <a:rPr lang="en-US" i="1" dirty="0"/>
              <a:t>“What additional questions did I generate?”</a:t>
            </a:r>
            <a:r>
              <a:rPr lang="en-US" dirty="0"/>
              <a:t>—for the entry task, when they identified additional supporting research questions. </a:t>
            </a:r>
            <a:endParaRPr dirty="0"/>
          </a:p>
          <a:p>
            <a:pPr marL="457200" marR="0" lvl="0" indent="-304800" algn="l" rtl="0">
              <a:lnSpc>
                <a:spcPct val="100000"/>
              </a:lnSpc>
              <a:spcBef>
                <a:spcPts val="0"/>
              </a:spcBef>
              <a:spcAft>
                <a:spcPts val="0"/>
              </a:spcAft>
              <a:buSzPts val="1200"/>
              <a:buFont typeface="Calibri"/>
              <a:buAutoNum type="arabicPeriod"/>
            </a:pPr>
            <a:r>
              <a:rPr lang="en-US" dirty="0"/>
              <a:t>Remind students that as they read their next source, they will need to look for information that relates to any of these questions.</a:t>
            </a:r>
            <a:endParaRPr dirty="0"/>
          </a:p>
          <a:p>
            <a:pPr marL="457200" marR="0" lvl="0" indent="0" algn="l" rtl="0">
              <a:lnSpc>
                <a:spcPct val="100000"/>
              </a:lnSpc>
              <a:spcBef>
                <a:spcPts val="0"/>
              </a:spcBef>
              <a:spcAft>
                <a:spcPts val="0"/>
              </a:spcAft>
              <a:buNone/>
            </a:pPr>
            <a:r>
              <a:rPr lang="en-US" dirty="0"/>
              <a:t> </a:t>
            </a:r>
            <a:endParaRPr dirty="0"/>
          </a:p>
          <a:p>
            <a:pPr marL="0" marR="0" lvl="0" indent="0" algn="l" rtl="0">
              <a:lnSpc>
                <a:spcPct val="100000"/>
              </a:lnSpc>
              <a:spcBef>
                <a:spcPts val="0"/>
              </a:spcBef>
              <a:spcAft>
                <a:spcPts val="0"/>
              </a:spcAft>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smtClean="0">
                <a:solidFill>
                  <a:schemeClr val="dk1"/>
                </a:solidFill>
              </a:rPr>
              <a:t>:</a:t>
            </a:r>
            <a:r>
              <a:rPr lang="en-US" sz="1200" i="0" u="none" strike="noStrike" cap="none" baseline="0" dirty="0">
                <a:solidFill>
                  <a:schemeClr val="dk1"/>
                </a:solidFill>
              </a:rPr>
              <a:t> </a:t>
            </a:r>
            <a:r>
              <a:rPr lang="en-US" dirty="0" smtClean="0"/>
              <a:t>None</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r>
              <a:rPr lang="en-US" dirty="0" smtClean="0"/>
              <a:t>:</a:t>
            </a:r>
            <a:r>
              <a:rPr lang="en-US" baseline="0" dirty="0"/>
              <a:t> </a:t>
            </a:r>
            <a:r>
              <a:rPr lang="en-US" dirty="0" smtClean="0"/>
              <a:t>None</a:t>
            </a:r>
            <a:endParaRPr dirty="0"/>
          </a:p>
          <a:p>
            <a:pPr marL="457200" lvl="0" indent="0" algn="l" rtl="0">
              <a:lnSpc>
                <a:spcPct val="100000"/>
              </a:lnSpc>
              <a:spcBef>
                <a:spcPts val="0"/>
              </a:spcBef>
              <a:spcAft>
                <a:spcPts val="0"/>
              </a:spcAft>
              <a:buNone/>
            </a:pPr>
            <a:endParaRPr dirty="0"/>
          </a:p>
        </p:txBody>
      </p:sp>
      <p:sp>
        <p:nvSpPr>
          <p:cNvPr id="229" name="Google Shape;22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0894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400412de90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g400412de90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20-30 minutes</a:t>
            </a:r>
            <a:endParaRPr dirty="0"/>
          </a:p>
          <a:p>
            <a:pPr marL="0" lvl="0" indent="0" algn="l" rtl="0">
              <a:spcBef>
                <a:spcPts val="0"/>
              </a:spcBef>
              <a:spcAft>
                <a:spcPts val="0"/>
              </a:spcAft>
              <a:buClr>
                <a:schemeClr val="dk1"/>
              </a:buClr>
              <a:buSzPts val="1200"/>
              <a:buFont typeface="Calibri"/>
              <a:buNone/>
            </a:pPr>
            <a:r>
              <a:rPr lang="en-US" b="1" dirty="0"/>
              <a:t>Student Grouping: </a:t>
            </a:r>
            <a:r>
              <a:rPr lang="en-US" b="1" dirty="0" smtClean="0"/>
              <a:t>Whole </a:t>
            </a:r>
            <a:r>
              <a:rPr lang="en-US" b="1" dirty="0"/>
              <a:t>class, individual assessment</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Work Time A: Mid-Unit Assessment</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17500" algn="l" rtl="0">
              <a:lnSpc>
                <a:spcPct val="100000"/>
              </a:lnSpc>
              <a:spcBef>
                <a:spcPts val="0"/>
              </a:spcBef>
              <a:spcAft>
                <a:spcPts val="0"/>
              </a:spcAft>
              <a:buSzPts val="1400"/>
              <a:buChar char="●"/>
            </a:pPr>
            <a:r>
              <a:rPr lang="en-US" dirty="0"/>
              <a:t>This assessment may take longer than 20-30 minutes so keep that in mind in order to allow all students to finish.</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Give directions by reading slide.</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Tell </a:t>
            </a:r>
            <a:r>
              <a:rPr lang="en-US" dirty="0"/>
              <a:t>students that they have had some practice now with gathering information about their research questions and with generating effective research questions.</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On </a:t>
            </a:r>
            <a:r>
              <a:rPr lang="en-US" dirty="0"/>
              <a:t>the </a:t>
            </a:r>
            <a:r>
              <a:rPr lang="en-US" b="1" dirty="0"/>
              <a:t>Mid-Unit 3 Assessment</a:t>
            </a:r>
            <a:r>
              <a:rPr lang="en-US" dirty="0"/>
              <a:t> today, they will have the opportunity to demonstrate their capabilities.</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1" dirty="0"/>
              <a:t>Assessment Text “Are Your Clothes Made in Sweatshops?”</a:t>
            </a:r>
            <a:r>
              <a:rPr lang="en-US" dirty="0"/>
              <a:t> (Source 3) and the </a:t>
            </a:r>
            <a:r>
              <a:rPr lang="en-US" b="1" dirty="0"/>
              <a:t>Mid-Unit 3 Assessment: Gathering Relevant Information</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to read the text once, and then answer any questions about unfamiliar vocabulary. In particular, confirm that students have figured out what </a:t>
            </a:r>
            <a:r>
              <a:rPr lang="en-US" i="1" dirty="0"/>
              <a:t>sweatshop</a:t>
            </a:r>
            <a:r>
              <a:rPr lang="en-US" dirty="0"/>
              <a:t> means.</a:t>
            </a:r>
            <a:endParaRPr dirty="0"/>
          </a:p>
          <a:p>
            <a:pPr marL="457200" marR="0" lvl="0" indent="-304800" algn="l" rtl="0">
              <a:lnSpc>
                <a:spcPct val="100000"/>
              </a:lnSpc>
              <a:spcBef>
                <a:spcPts val="0"/>
              </a:spcBef>
              <a:spcAft>
                <a:spcPts val="0"/>
              </a:spcAft>
              <a:buSzPts val="1200"/>
              <a:buFont typeface="Calibri"/>
              <a:buAutoNum type="arabicPeriod"/>
            </a:pPr>
            <a:r>
              <a:rPr lang="en-US" dirty="0"/>
              <a:t>Students should complete the </a:t>
            </a:r>
            <a:r>
              <a:rPr lang="en-US" b="1" dirty="0"/>
              <a:t>Mid-Unit 3 Assessment</a:t>
            </a:r>
            <a:r>
              <a:rPr lang="en-US" dirty="0"/>
              <a:t> individually. </a:t>
            </a:r>
            <a:endParaRPr dirty="0"/>
          </a:p>
          <a:p>
            <a:pPr marL="457200" marR="0" lvl="0" indent="-304800" algn="l" rtl="0">
              <a:lnSpc>
                <a:spcPct val="100000"/>
              </a:lnSpc>
              <a:spcBef>
                <a:spcPts val="0"/>
              </a:spcBef>
              <a:spcAft>
                <a:spcPts val="0"/>
              </a:spcAft>
              <a:buSzPts val="1200"/>
              <a:buFont typeface="Calibri"/>
              <a:buAutoNum type="arabicPeriod"/>
            </a:pPr>
            <a:r>
              <a:rPr lang="en-US" dirty="0"/>
              <a:t>When they are done, they should add the information they found to their </a:t>
            </a:r>
            <a:r>
              <a:rPr lang="en-US" b="1" dirty="0"/>
              <a:t>Researcher’s Notebook</a:t>
            </a:r>
            <a:r>
              <a:rPr lang="en-US" dirty="0"/>
              <a:t>, focusing on evidence that addresses their guiding research questions or the additional questions they starred in the entry task. They should also add any additional questions this article raised.</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17500" algn="l" rtl="0">
              <a:spcBef>
                <a:spcPts val="0"/>
              </a:spcBef>
              <a:spcAft>
                <a:spcPts val="0"/>
              </a:spcAft>
              <a:buSzPts val="1400"/>
              <a:buChar char="●"/>
            </a:pPr>
            <a:r>
              <a:rPr lang="en-US" dirty="0"/>
              <a:t>Be sure to listen and look for students who are not understanding the task and provide some individual support.  </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17500" algn="l" rtl="0">
              <a:spcBef>
                <a:spcPts val="0"/>
              </a:spcBef>
              <a:spcAft>
                <a:spcPts val="0"/>
              </a:spcAft>
              <a:buSzPts val="1400"/>
              <a:buChar char="●"/>
            </a:pPr>
            <a:r>
              <a:rPr lang="en-US" dirty="0"/>
              <a:t>If students receive accommodations for assessments, communicate with the cooperating service providers regarding the practices of instruction during this study as well as the goals of the assessment.</a:t>
            </a:r>
            <a:endParaRPr dirty="0"/>
          </a:p>
          <a:p>
            <a:pPr marL="457200" lvl="0" indent="-317500" algn="l" rtl="0">
              <a:spcBef>
                <a:spcPts val="0"/>
              </a:spcBef>
              <a:spcAft>
                <a:spcPts val="0"/>
              </a:spcAft>
              <a:buSzPts val="1400"/>
              <a:buChar char="●"/>
            </a:pPr>
            <a:r>
              <a:rPr lang="en-US" dirty="0"/>
              <a:t>For students who struggle, consider checking on their answer to Question 1 before they continue. Mark their answer correct or incorrect, then let them know which supporting research question they should use to guide the rest of their assessment</a:t>
            </a:r>
            <a:endParaRPr dirty="0"/>
          </a:p>
          <a:p>
            <a:pPr marL="457200" lvl="0" indent="0" algn="l" rtl="0">
              <a:lnSpc>
                <a:spcPct val="100000"/>
              </a:lnSpc>
              <a:spcBef>
                <a:spcPts val="0"/>
              </a:spcBef>
              <a:spcAft>
                <a:spcPts val="0"/>
              </a:spcAft>
              <a:buNone/>
            </a:pPr>
            <a:endParaRPr dirty="0"/>
          </a:p>
        </p:txBody>
      </p:sp>
      <p:sp>
        <p:nvSpPr>
          <p:cNvPr id="237" name="Google Shape;237;g400412de90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72813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41490038b7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g41490038b7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13-15 minutes</a:t>
            </a:r>
            <a:endParaRPr dirty="0"/>
          </a:p>
          <a:p>
            <a:pPr marL="0" lvl="0" indent="0" algn="l" rtl="0">
              <a:spcBef>
                <a:spcPts val="0"/>
              </a:spcBef>
              <a:spcAft>
                <a:spcPts val="0"/>
              </a:spcAft>
              <a:buClr>
                <a:schemeClr val="dk1"/>
              </a:buClr>
              <a:buSzPts val="1200"/>
              <a:buFont typeface="Calibri"/>
              <a:buNone/>
            </a:pPr>
            <a:r>
              <a:rPr lang="en-US" b="1" dirty="0"/>
              <a:t>Student Grouping: </a:t>
            </a:r>
            <a:r>
              <a:rPr lang="en-US" b="1" dirty="0" smtClean="0"/>
              <a:t>Whole </a:t>
            </a:r>
            <a:r>
              <a:rPr lang="en-US" b="1" dirty="0"/>
              <a:t>class, seat partners</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100"/>
              <a:buFont typeface="Arial"/>
              <a:buNone/>
            </a:pPr>
            <a:r>
              <a:rPr lang="en-US" b="1" dirty="0"/>
              <a:t>Checking in on Independent Reading </a:t>
            </a:r>
            <a:endParaRPr b="1" dirty="0"/>
          </a:p>
          <a:p>
            <a:pPr marL="171450" marR="0" lvl="0" indent="-9525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17500" algn="l" rtl="0">
              <a:lnSpc>
                <a:spcPct val="100000"/>
              </a:lnSpc>
              <a:spcBef>
                <a:spcPts val="0"/>
              </a:spcBef>
              <a:spcAft>
                <a:spcPts val="0"/>
              </a:spcAft>
              <a:buSzPts val="1400"/>
              <a:buChar char="●"/>
            </a:pPr>
            <a:r>
              <a:rPr lang="en-US" i="0" u="none" strike="noStrike" cap="none" dirty="0">
                <a:solidFill>
                  <a:schemeClr val="dk1"/>
                </a:solidFill>
              </a:rPr>
              <a:t>This time is completely fl</a:t>
            </a:r>
            <a:r>
              <a:rPr lang="en-US" dirty="0"/>
              <a:t>exible.  A suggestion would be that as students finish their assessment, the teacher could meet with those students individually.  This would also give those who need more time on their assessment, an opportunity to keep working. </a:t>
            </a:r>
            <a:endParaRPr dirty="0"/>
          </a:p>
          <a:p>
            <a:pPr marL="457200" marR="0" lvl="0" indent="-317500" algn="l" rtl="0">
              <a:lnSpc>
                <a:spcPct val="100000"/>
              </a:lnSpc>
              <a:spcBef>
                <a:spcPts val="0"/>
              </a:spcBef>
              <a:spcAft>
                <a:spcPts val="0"/>
              </a:spcAft>
              <a:buSzPts val="1400"/>
              <a:buChar char="●"/>
            </a:pPr>
            <a:r>
              <a:rPr lang="en-US" dirty="0"/>
              <a:t>If you have not been using a progress tracker, you can skip this slide.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Use this time for an independent reading check-in, using whichever routine you have established with your class. For ideas, see the stand-alone document on </a:t>
            </a:r>
            <a:r>
              <a:rPr lang="en-US" dirty="0" err="1"/>
              <a:t>EngageNY.org</a:t>
            </a:r>
            <a:r>
              <a:rPr lang="en-US" dirty="0"/>
              <a:t>: </a:t>
            </a:r>
            <a:r>
              <a:rPr lang="en-US" b="1" dirty="0"/>
              <a:t>Launching Independent Reading in Grades 6–8: Sample Plan.</a:t>
            </a:r>
            <a:endParaRPr b="1" dirty="0"/>
          </a:p>
          <a:p>
            <a:pPr marL="457200" marR="0" lvl="0" indent="-304800" algn="l" rtl="0">
              <a:lnSpc>
                <a:spcPct val="100000"/>
              </a:lnSpc>
              <a:spcBef>
                <a:spcPts val="0"/>
              </a:spcBef>
              <a:spcAft>
                <a:spcPts val="0"/>
              </a:spcAft>
              <a:buSzPts val="1200"/>
              <a:buFont typeface="Calibri"/>
              <a:buAutoNum type="arabicPeriod"/>
            </a:pPr>
            <a:r>
              <a:rPr lang="en-US" dirty="0"/>
              <a:t> Remember that in this time:</a:t>
            </a:r>
            <a:endParaRPr dirty="0"/>
          </a:p>
          <a:p>
            <a:pPr marL="0" marR="0" lvl="0" indent="0" algn="l" rtl="0">
              <a:lnSpc>
                <a:spcPct val="100000"/>
              </a:lnSpc>
              <a:spcBef>
                <a:spcPts val="0"/>
              </a:spcBef>
              <a:spcAft>
                <a:spcPts val="0"/>
              </a:spcAft>
              <a:buClr>
                <a:schemeClr val="dk1"/>
              </a:buClr>
              <a:buSzPts val="1100"/>
              <a:buFont typeface="Arial"/>
              <a:buNone/>
            </a:pPr>
            <a:r>
              <a:rPr lang="en-US" dirty="0"/>
              <a:t>              *   Students need time to talk with a peer about their book.</a:t>
            </a:r>
            <a:endParaRPr dirty="0"/>
          </a:p>
          <a:p>
            <a:pPr marL="0" marR="0" lvl="0" indent="0" algn="l" rtl="0">
              <a:lnSpc>
                <a:spcPct val="100000"/>
              </a:lnSpc>
              <a:spcBef>
                <a:spcPts val="0"/>
              </a:spcBef>
              <a:spcAft>
                <a:spcPts val="0"/>
              </a:spcAft>
              <a:buClr>
                <a:schemeClr val="dk1"/>
              </a:buClr>
              <a:buSzPts val="1100"/>
              <a:buFont typeface="Arial"/>
              <a:buNone/>
            </a:pPr>
            <a:r>
              <a:rPr lang="en-US" dirty="0"/>
              <a:t>               *   You need a chance to confer with students about their reading (you will confer with a few each time, working</a:t>
            </a:r>
            <a:endParaRPr dirty="0"/>
          </a:p>
          <a:p>
            <a:pPr marL="0" marR="0" lvl="0" indent="0" algn="l" rtl="0">
              <a:lnSpc>
                <a:spcPct val="100000"/>
              </a:lnSpc>
              <a:spcBef>
                <a:spcPts val="0"/>
              </a:spcBef>
              <a:spcAft>
                <a:spcPts val="0"/>
              </a:spcAft>
              <a:buClr>
                <a:schemeClr val="dk1"/>
              </a:buClr>
              <a:buSzPts val="1100"/>
              <a:buFont typeface="Arial"/>
              <a:buNone/>
            </a:pPr>
            <a:r>
              <a:rPr lang="en-US" dirty="0"/>
              <a:t>                     your way through a class over several weeks).</a:t>
            </a:r>
            <a:endParaRPr dirty="0"/>
          </a:p>
          <a:p>
            <a:pPr marL="0" marR="0" lvl="0" indent="0" algn="l" rtl="0">
              <a:lnSpc>
                <a:spcPct val="100000"/>
              </a:lnSpc>
              <a:spcBef>
                <a:spcPts val="0"/>
              </a:spcBef>
              <a:spcAft>
                <a:spcPts val="0"/>
              </a:spcAft>
              <a:buClr>
                <a:schemeClr val="dk1"/>
              </a:buClr>
              <a:buSzPts val="1100"/>
              <a:buFont typeface="Arial"/>
              <a:buNone/>
            </a:pPr>
            <a:r>
              <a:rPr lang="en-US" dirty="0"/>
              <a:t>3. Tell students they need to check in and see if they met their last goal and set a new goal.</a:t>
            </a:r>
            <a:endParaRPr dirty="0"/>
          </a:p>
          <a:p>
            <a:pPr marL="0" marR="0" lvl="0" indent="0" algn="l" rtl="0">
              <a:lnSpc>
                <a:spcPct val="100000"/>
              </a:lnSpc>
              <a:spcBef>
                <a:spcPts val="0"/>
              </a:spcBef>
              <a:spcAft>
                <a:spcPts val="0"/>
              </a:spcAft>
              <a:buClr>
                <a:schemeClr val="dk1"/>
              </a:buClr>
              <a:buSzPts val="1100"/>
              <a:buFont typeface="Arial"/>
              <a:buNone/>
            </a:pPr>
            <a:endParaRPr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smtClean="0"/>
              <a:t>:</a:t>
            </a:r>
            <a:r>
              <a:rPr lang="en-US" baseline="0" dirty="0"/>
              <a:t> </a:t>
            </a:r>
            <a:r>
              <a:rPr lang="en-US" dirty="0" smtClean="0"/>
              <a:t>None</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r>
              <a:rPr lang="en-US" dirty="0" smtClean="0"/>
              <a:t>:</a:t>
            </a:r>
            <a:r>
              <a:rPr lang="en-US" baseline="0" dirty="0"/>
              <a:t> </a:t>
            </a:r>
            <a:r>
              <a:rPr lang="en-US" baseline="0" dirty="0" smtClean="0"/>
              <a:t>N</a:t>
            </a:r>
            <a:r>
              <a:rPr lang="en-US" dirty="0" smtClean="0"/>
              <a:t>one</a:t>
            </a:r>
            <a:endParaRPr dirty="0"/>
          </a:p>
          <a:p>
            <a:pPr marL="0" lvl="0" indent="0" algn="l" rtl="0">
              <a:spcBef>
                <a:spcPts val="0"/>
              </a:spcBef>
              <a:spcAft>
                <a:spcPts val="0"/>
              </a:spcAft>
              <a:buNone/>
            </a:pPr>
            <a:endParaRPr dirty="0"/>
          </a:p>
        </p:txBody>
      </p:sp>
      <p:sp>
        <p:nvSpPr>
          <p:cNvPr id="246" name="Google Shape;246;g41490038b7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85164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5</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8009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10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This lesson will take approximately </a:t>
            </a:r>
            <a:r>
              <a:rPr lang="en-US" sz="2400" dirty="0">
                <a:latin typeface="Century Gothic"/>
                <a:ea typeface="Century Gothic"/>
                <a:cs typeface="Century Gothic"/>
                <a:sym typeface="Century Gothic"/>
              </a:rPr>
              <a:t>50-55 </a:t>
            </a:r>
            <a:r>
              <a:rPr lang="en-US" sz="2400" i="0" u="none" strike="noStrike" cap="none" dirty="0">
                <a:solidFill>
                  <a:schemeClr val="dk1"/>
                </a:solidFill>
                <a:latin typeface="Century Gothic"/>
                <a:ea typeface="Century Gothic"/>
                <a:cs typeface="Century Gothic"/>
                <a:sym typeface="Century Gothic"/>
              </a:rPr>
              <a:t> minutes to complete. </a:t>
            </a:r>
            <a:endParaRPr sz="2400"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The purpose of today’s lesson is to </a:t>
            </a:r>
            <a:r>
              <a:rPr lang="en-US" sz="2400" dirty="0">
                <a:latin typeface="Century Gothic"/>
                <a:ea typeface="Century Gothic"/>
                <a:cs typeface="Century Gothic"/>
                <a:sym typeface="Century Gothic"/>
              </a:rPr>
              <a:t>complete an independent reading check-in and complete the </a:t>
            </a:r>
            <a:r>
              <a:rPr lang="en-US" sz="2400" b="1" dirty="0">
                <a:latin typeface="Century Gothic"/>
                <a:ea typeface="Century Gothic"/>
                <a:cs typeface="Century Gothic"/>
                <a:sym typeface="Century Gothic"/>
              </a:rPr>
              <a:t>mid-unit assessment </a:t>
            </a:r>
            <a:r>
              <a:rPr lang="en-US" sz="2400" dirty="0">
                <a:latin typeface="Century Gothic"/>
                <a:ea typeface="Century Gothic"/>
                <a:cs typeface="Century Gothic"/>
                <a:sym typeface="Century Gothic"/>
              </a:rPr>
              <a:t>using Source 3.</a:t>
            </a:r>
            <a:endParaRPr sz="2000"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sz="3000" b="1" i="0" u="none" strike="noStrike" cap="none" dirty="0">
                <a:solidFill>
                  <a:schemeClr val="dk1"/>
                </a:solidFill>
                <a:latin typeface="Century Gothic"/>
                <a:ea typeface="Century Gothic"/>
                <a:cs typeface="Century Gothic"/>
                <a:sym typeface="Century Gothic"/>
              </a:rPr>
              <a:t>The Learning Targets for students today are:</a:t>
            </a:r>
            <a:endParaRPr sz="3000" b="1"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Char char="•"/>
            </a:pPr>
            <a:r>
              <a:rPr lang="en-US" sz="2400" dirty="0">
                <a:latin typeface="Century Gothic"/>
                <a:ea typeface="Century Gothic"/>
                <a:cs typeface="Century Gothic"/>
                <a:sym typeface="Century Gothic"/>
              </a:rPr>
              <a:t> I can read a source, identify and paraphrase information that helps answer my focus research question, and generate effective supporting research questions. </a:t>
            </a:r>
            <a:endParaRPr sz="2400" dirty="0">
              <a:latin typeface="Century Gothic"/>
              <a:ea typeface="Century Gothic"/>
              <a:cs typeface="Century Gothic"/>
              <a:sym typeface="Century Gothic"/>
            </a:endParaRPr>
          </a:p>
          <a:p>
            <a:pPr marL="457200" marR="0" lvl="0" indent="0" algn="l" rtl="0">
              <a:lnSpc>
                <a:spcPct val="100000"/>
              </a:lnSpc>
              <a:spcBef>
                <a:spcPts val="1000"/>
              </a:spcBef>
              <a:spcAft>
                <a:spcPts val="0"/>
              </a:spcAft>
              <a:buNone/>
            </a:pPr>
            <a:endParaRPr sz="2400"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Char char="•"/>
            </a:pPr>
            <a:r>
              <a:rPr lang="en-US" sz="2400" dirty="0">
                <a:latin typeface="Century Gothic"/>
                <a:ea typeface="Century Gothic"/>
                <a:cs typeface="Century Gothic"/>
                <a:sym typeface="Century Gothic"/>
              </a:rPr>
              <a:t>I can self-select a text based on personal preferences and read it independently.</a:t>
            </a:r>
            <a:endParaRPr sz="24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58" name="Google Shape;258;p36"/>
          <p:cNvSpPr txBox="1">
            <a:spLocks noGrp="1"/>
          </p:cNvSpPr>
          <p:nvPr>
            <p:ph type="body" idx="1"/>
          </p:nvPr>
        </p:nvSpPr>
        <p:spPr>
          <a:xfrm>
            <a:off x="838200" y="975250"/>
            <a:ext cx="11004600" cy="5664600"/>
          </a:xfrm>
          <a:prstGeom prst="rect">
            <a:avLst/>
          </a:prstGeom>
          <a:noFill/>
          <a:ln>
            <a:noFill/>
          </a:ln>
        </p:spPr>
        <p:txBody>
          <a:bodyPr spcFirstLastPara="1" wrap="square" lIns="91425" tIns="45700" rIns="91425" bIns="45700" anchor="t" anchorCtr="0">
            <a:noAutofit/>
          </a:bodyPr>
          <a:lstStyle/>
          <a:p>
            <a:pPr marL="457200" lvl="0" indent="-419100" algn="l" rtl="0">
              <a:spcBef>
                <a:spcPts val="1100"/>
              </a:spcBef>
              <a:spcAft>
                <a:spcPts val="0"/>
              </a:spcAft>
              <a:buSzPts val="3000"/>
              <a:buFont typeface="Century Gothic"/>
              <a:buAutoNum type="arabicPeriod"/>
            </a:pPr>
            <a:r>
              <a:rPr lang="en-US" sz="3000">
                <a:latin typeface="Century Gothic"/>
                <a:ea typeface="Century Gothic"/>
                <a:cs typeface="Century Gothic"/>
                <a:sym typeface="Century Gothic"/>
              </a:rPr>
              <a:t>Did you meet your independent reading goal for today’s check-in?</a:t>
            </a:r>
            <a:endParaRPr sz="3000">
              <a:latin typeface="Century Gothic"/>
              <a:ea typeface="Century Gothic"/>
              <a:cs typeface="Century Gothic"/>
              <a:sym typeface="Century Gothic"/>
            </a:endParaRPr>
          </a:p>
          <a:p>
            <a:pPr marL="457200" lvl="0" indent="0" algn="l" rtl="0">
              <a:spcBef>
                <a:spcPts val="1100"/>
              </a:spcBef>
              <a:spcAft>
                <a:spcPts val="0"/>
              </a:spcAft>
              <a:buNone/>
            </a:pPr>
            <a:endParaRPr sz="3000">
              <a:latin typeface="Century Gothic"/>
              <a:ea typeface="Century Gothic"/>
              <a:cs typeface="Century Gothic"/>
              <a:sym typeface="Century Gothic"/>
            </a:endParaRPr>
          </a:p>
          <a:p>
            <a:pPr marL="457200" lvl="0" indent="0" algn="l" rtl="0">
              <a:spcBef>
                <a:spcPts val="1100"/>
              </a:spcBef>
              <a:spcAft>
                <a:spcPts val="0"/>
              </a:spcAft>
              <a:buNone/>
            </a:pPr>
            <a:endParaRPr sz="3000">
              <a:latin typeface="Century Gothic"/>
              <a:ea typeface="Century Gothic"/>
              <a:cs typeface="Century Gothic"/>
              <a:sym typeface="Century Gothic"/>
            </a:endParaRPr>
          </a:p>
          <a:p>
            <a:pPr marL="457200" lvl="0" indent="-419100" algn="l" rtl="0">
              <a:spcBef>
                <a:spcPts val="1100"/>
              </a:spcBef>
              <a:spcAft>
                <a:spcPts val="0"/>
              </a:spcAft>
              <a:buSzPts val="3000"/>
              <a:buFont typeface="Century Gothic"/>
              <a:buAutoNum type="arabicPeriod"/>
            </a:pPr>
            <a:r>
              <a:rPr lang="en-US" sz="3000">
                <a:latin typeface="Century Gothic"/>
                <a:ea typeface="Century Gothic"/>
                <a:cs typeface="Century Gothic"/>
                <a:sym typeface="Century Gothic"/>
              </a:rPr>
              <a:t>If yes, what helped you do that?</a:t>
            </a:r>
            <a:endParaRPr sz="3000">
              <a:latin typeface="Century Gothic"/>
              <a:ea typeface="Century Gothic"/>
              <a:cs typeface="Century Gothic"/>
              <a:sym typeface="Century Gothic"/>
            </a:endParaRPr>
          </a:p>
          <a:p>
            <a:pPr marL="457200" lvl="0" indent="0" algn="l" rtl="0">
              <a:spcBef>
                <a:spcPts val="1100"/>
              </a:spcBef>
              <a:spcAft>
                <a:spcPts val="0"/>
              </a:spcAft>
              <a:buNone/>
            </a:pPr>
            <a:endParaRPr sz="3000">
              <a:latin typeface="Century Gothic"/>
              <a:ea typeface="Century Gothic"/>
              <a:cs typeface="Century Gothic"/>
              <a:sym typeface="Century Gothic"/>
            </a:endParaRPr>
          </a:p>
          <a:p>
            <a:pPr marL="457200" lvl="0" indent="0" algn="l" rtl="0">
              <a:spcBef>
                <a:spcPts val="1100"/>
              </a:spcBef>
              <a:spcAft>
                <a:spcPts val="0"/>
              </a:spcAft>
              <a:buNone/>
            </a:pPr>
            <a:endParaRPr sz="3000">
              <a:latin typeface="Century Gothic"/>
              <a:ea typeface="Century Gothic"/>
              <a:cs typeface="Century Gothic"/>
              <a:sym typeface="Century Gothic"/>
            </a:endParaRPr>
          </a:p>
          <a:p>
            <a:pPr marL="457200" lvl="0" indent="-419100" algn="l" rtl="0">
              <a:spcBef>
                <a:spcPts val="1100"/>
              </a:spcBef>
              <a:spcAft>
                <a:spcPts val="0"/>
              </a:spcAft>
              <a:buSzPts val="3000"/>
              <a:buFont typeface="Century Gothic"/>
              <a:buAutoNum type="arabicPeriod"/>
            </a:pPr>
            <a:r>
              <a:rPr lang="en-US" sz="3000">
                <a:latin typeface="Century Gothic"/>
                <a:ea typeface="Century Gothic"/>
                <a:cs typeface="Century Gothic"/>
                <a:sym typeface="Century Gothic"/>
              </a:rPr>
              <a:t>If no, what got in your way? How can your teacher  help you?</a:t>
            </a:r>
            <a:endParaRPr sz="3000">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endParaRPr/>
          </a:p>
        </p:txBody>
      </p:sp>
      <p:sp>
        <p:nvSpPr>
          <p:cNvPr id="259" name="Google Shape;259;p36"/>
          <p:cNvSpPr txBox="1">
            <a:spLocks noGrp="1"/>
          </p:cNvSpPr>
          <p:nvPr>
            <p:ph type="title"/>
          </p:nvPr>
        </p:nvSpPr>
        <p:spPr>
          <a:xfrm>
            <a:off x="318900" y="0"/>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b="1">
                <a:latin typeface="Century Gothic"/>
                <a:ea typeface="Century Gothic"/>
                <a:cs typeface="Century Gothic"/>
                <a:sym typeface="Century Gothic"/>
              </a:rPr>
              <a:t>Let’s do our exit ticket</a:t>
            </a:r>
            <a:endParaRPr sz="3600" b="1">
              <a:latin typeface="Century Gothic"/>
              <a:ea typeface="Century Gothic"/>
              <a:cs typeface="Century Gothic"/>
              <a:sym typeface="Century Gothic"/>
            </a:endParaRPr>
          </a:p>
        </p:txBody>
      </p:sp>
      <p:pic>
        <p:nvPicPr>
          <p:cNvPr id="260" name="Google Shape;260;p36"/>
          <p:cNvPicPr preferRelativeResize="0"/>
          <p:nvPr/>
        </p:nvPicPr>
        <p:blipFill>
          <a:blip r:embed="rId3">
            <a:alphaModFix/>
          </a:blip>
          <a:stretch>
            <a:fillRect/>
          </a:stretch>
        </p:blipFill>
        <p:spPr>
          <a:xfrm>
            <a:off x="10454400" y="125125"/>
            <a:ext cx="1523950" cy="106442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7"/>
          <p:cNvSpPr txBox="1">
            <a:spLocks noGrp="1"/>
          </p:cNvSpPr>
          <p:nvPr>
            <p:ph type="body" idx="1"/>
          </p:nvPr>
        </p:nvSpPr>
        <p:spPr>
          <a:xfrm>
            <a:off x="964275" y="817100"/>
            <a:ext cx="10515600" cy="4351200"/>
          </a:xfrm>
          <a:prstGeom prst="rect">
            <a:avLst/>
          </a:prstGeom>
          <a:noFill/>
          <a:ln>
            <a:noFill/>
          </a:ln>
        </p:spPr>
        <p:txBody>
          <a:bodyPr spcFirstLastPara="1" wrap="square" lIns="91425" tIns="45700" rIns="91425" bIns="45700" anchor="t" anchorCtr="0">
            <a:noAutofit/>
          </a:bodyPr>
          <a:lstStyle/>
          <a:p>
            <a:pPr marL="0" lvl="0" indent="0" algn="l" rtl="0">
              <a:spcBef>
                <a:spcPts val="1100"/>
              </a:spcBef>
              <a:spcAft>
                <a:spcPts val="0"/>
              </a:spcAft>
              <a:buNone/>
            </a:pPr>
            <a:r>
              <a:rPr lang="en-US" sz="3600" b="1" dirty="0">
                <a:latin typeface="Century Gothic"/>
                <a:ea typeface="Century Gothic"/>
                <a:cs typeface="Century Gothic"/>
                <a:sym typeface="Century Gothic"/>
              </a:rPr>
              <a:t>Homework</a:t>
            </a:r>
          </a:p>
          <a:p>
            <a:pPr marL="0" lvl="0" indent="0" algn="l" rtl="0">
              <a:spcBef>
                <a:spcPts val="1100"/>
              </a:spcBef>
              <a:spcAft>
                <a:spcPts val="0"/>
              </a:spcAft>
              <a:buNone/>
            </a:pPr>
            <a:endParaRPr sz="3600" b="1" dirty="0">
              <a:latin typeface="Century Gothic"/>
              <a:ea typeface="Century Gothic"/>
              <a:cs typeface="Century Gothic"/>
              <a:sym typeface="Century Gothic"/>
            </a:endParaRPr>
          </a:p>
          <a:p>
            <a:pPr marL="0" lvl="0" indent="0" algn="l" rtl="0">
              <a:spcBef>
                <a:spcPts val="1100"/>
              </a:spcBef>
              <a:spcAft>
                <a:spcPts val="0"/>
              </a:spcAft>
              <a:buNone/>
            </a:pPr>
            <a:r>
              <a:rPr lang="en-US" sz="3600" dirty="0">
                <a:latin typeface="Century Gothic"/>
                <a:ea typeface="Century Gothic"/>
                <a:cs typeface="Century Gothic"/>
                <a:sym typeface="Century Gothic"/>
              </a:rPr>
              <a:t>Continue reading in your independent reading book for this unit. </a:t>
            </a:r>
            <a:endParaRPr sz="3600" dirty="0">
              <a:latin typeface="Century Gothic"/>
              <a:ea typeface="Century Gothic"/>
              <a:cs typeface="Century Gothic"/>
              <a:sym typeface="Century Gothic"/>
            </a:endParaRPr>
          </a:p>
        </p:txBody>
      </p:sp>
      <p:pic>
        <p:nvPicPr>
          <p:cNvPr id="266" name="Google Shape;266;p37"/>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8"/>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73" name="Google Shape;273;p38"/>
          <p:cNvGraphicFramePr/>
          <p:nvPr/>
        </p:nvGraphicFramePr>
        <p:xfrm>
          <a:off x="781041" y="1555212"/>
          <a:ext cx="9569025" cy="4204775"/>
        </p:xfrm>
        <a:graphic>
          <a:graphicData uri="http://schemas.openxmlformats.org/drawingml/2006/table">
            <a:tbl>
              <a:tblPr firstRow="1" bandRow="1">
                <a:noFill/>
                <a:tableStyleId>{2A723BD7-FA7F-4A6D-853E-0644D703383E}</a:tableStyleId>
              </a:tblPr>
              <a:tblGrid>
                <a:gridCol w="3352850">
                  <a:extLst>
                    <a:ext uri="{9D8B030D-6E8A-4147-A177-3AD203B41FA5}">
                      <a16:colId xmlns="" xmlns:a16="http://schemas.microsoft.com/office/drawing/2014/main" val="20000"/>
                    </a:ext>
                  </a:extLst>
                </a:gridCol>
                <a:gridCol w="3026500">
                  <a:extLst>
                    <a:ext uri="{9D8B030D-6E8A-4147-A177-3AD203B41FA5}">
                      <a16:colId xmlns="" xmlns:a16="http://schemas.microsoft.com/office/drawing/2014/main" val="20001"/>
                    </a:ext>
                  </a:extLst>
                </a:gridCol>
                <a:gridCol w="3189675">
                  <a:extLst>
                    <a:ext uri="{9D8B030D-6E8A-4147-A177-3AD203B41FA5}">
                      <a16:colId xmlns=""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Unit</a:t>
            </a:r>
            <a:r>
              <a:rPr lang="en-US" b="1" dirty="0">
                <a:latin typeface="Century Gothic"/>
                <a:ea typeface="Century Gothic"/>
                <a:cs typeface="Century Gothic"/>
                <a:sym typeface="Century Gothic"/>
              </a:rPr>
              <a:t> Three</a:t>
            </a:r>
            <a:r>
              <a:rPr lang="en-US" b="1" i="0" u="none" strike="noStrike" cap="none" dirty="0">
                <a:solidFill>
                  <a:schemeClr val="dk1"/>
                </a:solidFill>
                <a:latin typeface="Century Gothic"/>
                <a:ea typeface="Century Gothic"/>
                <a:cs typeface="Century Gothic"/>
                <a:sym typeface="Century Gothic"/>
              </a:rPr>
              <a:t>: </a:t>
            </a:r>
            <a:r>
              <a:rPr lang="en-US" b="1" i="1" u="none" strike="noStrike" cap="none" dirty="0">
                <a:solidFill>
                  <a:schemeClr val="dk1"/>
                </a:solidFill>
                <a:latin typeface="Century Gothic"/>
                <a:ea typeface="Century Gothic"/>
                <a:cs typeface="Century Gothic"/>
                <a:sym typeface="Century Gothic"/>
              </a:rPr>
              <a:t>Pre-reading</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Preview Source 3 and </a:t>
            </a:r>
            <a:r>
              <a:rPr lang="en-US" b="1" dirty="0">
                <a:latin typeface="Century Gothic"/>
                <a:ea typeface="Century Gothic"/>
                <a:cs typeface="Century Gothic"/>
                <a:sym typeface="Century Gothic"/>
              </a:rPr>
              <a:t>Teacher Key for Mid - Unit assessment</a:t>
            </a:r>
            <a:r>
              <a:rPr lang="en-US" dirty="0">
                <a:latin typeface="Century Gothic"/>
                <a:ea typeface="Century Gothic"/>
                <a:cs typeface="Century Gothic"/>
                <a:sym typeface="Century Gothic"/>
              </a:rPr>
              <a:t>.</a:t>
            </a:r>
            <a:endParaRPr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Decide how you will assess/check-in for independent reading unit</a:t>
            </a:r>
            <a:endParaRPr dirty="0">
              <a:latin typeface="Century Gothic"/>
              <a:ea typeface="Century Gothic"/>
              <a:cs typeface="Century Gothic"/>
              <a:sym typeface="Century Gothic"/>
            </a:endParaRPr>
          </a:p>
          <a:p>
            <a:pPr marL="457200" marR="0" lvl="0" indent="0" algn="l" rtl="0">
              <a:lnSpc>
                <a:spcPct val="100000"/>
              </a:lnSpc>
              <a:spcBef>
                <a:spcPts val="1000"/>
              </a:spcBef>
              <a:spcAft>
                <a:spcPts val="1000"/>
              </a:spcAft>
              <a:buNone/>
            </a:pPr>
            <a:endParaRPr dirty="0">
              <a:latin typeface="Century Gothic"/>
              <a:ea typeface="Century Gothic"/>
              <a:cs typeface="Century Gothic"/>
              <a:sym typeface="Century Gothic"/>
            </a:endParaRPr>
          </a:p>
        </p:txBody>
      </p:sp>
      <p:sp>
        <p:nvSpPr>
          <p:cNvPr id="192" name="Google Shape;192;p28"/>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5</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subTitle" idx="1"/>
          </p:nvPr>
        </p:nvSpPr>
        <p:spPr>
          <a:xfrm>
            <a:off x="856280" y="1559875"/>
            <a:ext cx="10604700" cy="4724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330"/>
              <a:buFont typeface="Arial"/>
              <a:buNone/>
            </a:pPr>
            <a:r>
              <a:rPr lang="en-US" sz="1800" b="1" i="0" u="none" strike="noStrike" cap="none" dirty="0">
                <a:solidFill>
                  <a:schemeClr val="dk1"/>
                </a:solidFill>
                <a:latin typeface="Century Gothic"/>
                <a:ea typeface="Century Gothic"/>
                <a:cs typeface="Century Gothic"/>
                <a:sym typeface="Century Gothic"/>
              </a:rPr>
              <a:t>Preparing for Unit </a:t>
            </a:r>
            <a:r>
              <a:rPr lang="en-US" sz="1800" b="1" dirty="0">
                <a:latin typeface="Century Gothic"/>
                <a:ea typeface="Century Gothic"/>
                <a:cs typeface="Century Gothic"/>
                <a:sym typeface="Century Gothic"/>
              </a:rPr>
              <a:t>three</a:t>
            </a:r>
            <a:r>
              <a:rPr lang="en-US" sz="1800" b="1" i="0" u="none" strike="noStrike" cap="none" dirty="0">
                <a:solidFill>
                  <a:schemeClr val="dk1"/>
                </a:solidFill>
                <a:latin typeface="Century Gothic"/>
                <a:ea typeface="Century Gothic"/>
                <a:cs typeface="Century Gothic"/>
                <a:sym typeface="Century Gothic"/>
              </a:rPr>
              <a:t>: </a:t>
            </a:r>
            <a:r>
              <a:rPr lang="en-US" sz="1800" i="1" u="none" strike="noStrike" cap="none" dirty="0">
                <a:solidFill>
                  <a:schemeClr val="dk1"/>
                </a:solidFill>
                <a:latin typeface="Century Gothic"/>
                <a:ea typeface="Century Gothic"/>
                <a:cs typeface="Century Gothic"/>
                <a:sym typeface="Century Gothic"/>
              </a:rPr>
              <a:t>Materials and Student Pairings</a:t>
            </a:r>
            <a:endParaRPr sz="1800" i="1"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Char char="●"/>
            </a:pPr>
            <a:r>
              <a:rPr lang="en-US" b="1" dirty="0">
                <a:latin typeface="Century Gothic"/>
                <a:ea typeface="Century Gothic"/>
                <a:cs typeface="Century Gothic"/>
                <a:sym typeface="Century Gothic"/>
              </a:rPr>
              <a:t>Researcher’s Notebook </a:t>
            </a:r>
            <a:r>
              <a:rPr lang="en-US" dirty="0">
                <a:latin typeface="Century Gothic"/>
                <a:ea typeface="Century Gothic"/>
                <a:cs typeface="Century Gothic"/>
                <a:sym typeface="Century Gothic"/>
              </a:rPr>
              <a:t>(from Lesson 2)</a:t>
            </a:r>
            <a:endParaRPr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Researcher’s Roadmap anchor chart </a:t>
            </a:r>
            <a:r>
              <a:rPr lang="en-US" dirty="0">
                <a:latin typeface="Century Gothic"/>
                <a:ea typeface="Century Gothic"/>
                <a:cs typeface="Century Gothic"/>
                <a:sym typeface="Century Gothic"/>
              </a:rPr>
              <a:t>(from Lesson 2; one large copy to display and students’ own copies)</a:t>
            </a:r>
            <a:endParaRPr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Assessment Text: “Are My Clothes Made in Sweatshops?” </a:t>
            </a:r>
            <a:r>
              <a:rPr lang="en-US" dirty="0">
                <a:latin typeface="Century Gothic"/>
                <a:ea typeface="Century Gothic"/>
                <a:cs typeface="Century Gothic"/>
                <a:sym typeface="Century Gothic"/>
              </a:rPr>
              <a:t>(Source 3) (one per student and one to display)</a:t>
            </a:r>
            <a:endParaRPr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Mid-Unit 3 Assessment: Gathering Relevant Information and Generating Additional Research Questions  </a:t>
            </a:r>
            <a:r>
              <a:rPr lang="en-US"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Mid-Unit 3 Assessment: Gathering Relevant Information and Generating Additional Research Questions (Answers, for Teacher Reference).</a:t>
            </a:r>
            <a:endParaRPr b="1"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dirty="0">
                <a:latin typeface="Century Gothic"/>
                <a:ea typeface="Century Gothic"/>
                <a:cs typeface="Century Gothic"/>
                <a:sym typeface="Century Gothic"/>
              </a:rPr>
              <a:t>Exit ticket (one per student)</a:t>
            </a:r>
            <a:endParaRPr dirty="0">
              <a:latin typeface="Century Gothic"/>
              <a:ea typeface="Century Gothic"/>
              <a:cs typeface="Century Gothic"/>
              <a:sym typeface="Century Gothic"/>
            </a:endParaRPr>
          </a:p>
        </p:txBody>
      </p:sp>
      <p:sp>
        <p:nvSpPr>
          <p:cNvPr id="199" name="Google Shape;199;p29"/>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5</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3"/>
        <p:cNvGrpSpPr/>
        <p:nvPr/>
      </p:nvGrpSpPr>
      <p:grpSpPr>
        <a:xfrm>
          <a:off x="0" y="0"/>
          <a:ext cx="0" cy="0"/>
          <a:chOff x="0" y="0"/>
          <a:chExt cx="0" cy="0"/>
        </a:xfrm>
      </p:grpSpPr>
      <p:pic>
        <p:nvPicPr>
          <p:cNvPr id="204" name="Google Shape;204;p3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05" name="Google Shape;205;p3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06" name="Google Shape;206;p3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2: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3: Lesson 5</a:t>
            </a:r>
            <a:endParaRPr sz="4000" b="1">
              <a:solidFill>
                <a:srgbClr val="404040"/>
              </a:solidFill>
              <a:latin typeface="Century Gothic"/>
              <a:ea typeface="Century Gothic"/>
              <a:cs typeface="Century Gothic"/>
              <a:sym typeface="Century Gothic"/>
            </a:endParaRPr>
          </a:p>
        </p:txBody>
      </p:sp>
      <p:pic>
        <p:nvPicPr>
          <p:cNvPr id="207" name="Google Shape;207;p3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08" name="Google Shape;208;p3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215" name="Google Shape;215;p31"/>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Today we</a:t>
            </a:r>
            <a:r>
              <a:rPr lang="en-US" dirty="0">
                <a:latin typeface="Century Gothic"/>
                <a:ea typeface="Century Gothic"/>
                <a:cs typeface="Century Gothic"/>
                <a:sym typeface="Century Gothic"/>
              </a:rPr>
              <a:t> will be doing a quick check-in on your independent reading and taking our </a:t>
            </a:r>
            <a:r>
              <a:rPr lang="en-US" b="1" dirty="0">
                <a:latin typeface="Century Gothic"/>
                <a:ea typeface="Century Gothic"/>
                <a:cs typeface="Century Gothic"/>
                <a:sym typeface="Century Gothic"/>
              </a:rPr>
              <a:t>Mid-unit assessment </a:t>
            </a:r>
            <a:r>
              <a:rPr lang="en-US" dirty="0">
                <a:latin typeface="Century Gothic"/>
                <a:ea typeface="Century Gothic"/>
                <a:cs typeface="Century Gothic"/>
                <a:sym typeface="Century Gothic"/>
              </a:rPr>
              <a:t>with Source 3.</a:t>
            </a: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 as we begin our long term study: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Entry Task</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Independent Reading check-in</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1000"/>
              </a:spcAft>
              <a:buSzPts val="2400"/>
              <a:buFont typeface="Century Gothic"/>
              <a:buChar char="●"/>
            </a:pPr>
            <a:r>
              <a:rPr lang="en-US" b="1" dirty="0">
                <a:latin typeface="Century Gothic"/>
                <a:ea typeface="Century Gothic"/>
                <a:cs typeface="Century Gothic"/>
                <a:sym typeface="Century Gothic"/>
              </a:rPr>
              <a:t>Mid-Unit Assessment</a:t>
            </a:r>
            <a:endParaRPr b="1" dirty="0">
              <a:latin typeface="Century Gothic"/>
              <a:ea typeface="Century Gothic"/>
              <a:cs typeface="Century Gothic"/>
              <a:sym typeface="Century Gothic"/>
            </a:endParaRPr>
          </a:p>
        </p:txBody>
      </p:sp>
      <p:pic>
        <p:nvPicPr>
          <p:cNvPr id="216" name="Google Shape;216;p31"/>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graphicFrame>
        <p:nvGraphicFramePr>
          <p:cNvPr id="223" name="Google Shape;223;p32"/>
          <p:cNvGraphicFramePr/>
          <p:nvPr>
            <p:extLst>
              <p:ext uri="{D42A27DB-BD31-4B8C-83A1-F6EECF244321}">
                <p14:modId xmlns:p14="http://schemas.microsoft.com/office/powerpoint/2010/main" val="639741146"/>
              </p:ext>
            </p:extLst>
          </p:nvPr>
        </p:nvGraphicFramePr>
        <p:xfrm>
          <a:off x="439613" y="1029445"/>
          <a:ext cx="11312775" cy="5269715"/>
        </p:xfrm>
        <a:graphic>
          <a:graphicData uri="http://schemas.openxmlformats.org/drawingml/2006/table">
            <a:tbl>
              <a:tblPr>
                <a:noFill/>
                <a:tableStyleId>{CE960A65-04D1-4D9C-80EF-AD33152149B4}</a:tableStyleId>
              </a:tblPr>
              <a:tblGrid>
                <a:gridCol w="6169275">
                  <a:extLst>
                    <a:ext uri="{9D8B030D-6E8A-4147-A177-3AD203B41FA5}">
                      <a16:colId xmlns="" xmlns:a16="http://schemas.microsoft.com/office/drawing/2014/main" val="20000"/>
                    </a:ext>
                  </a:extLst>
                </a:gridCol>
                <a:gridCol w="5143500">
                  <a:extLst>
                    <a:ext uri="{9D8B030D-6E8A-4147-A177-3AD203B41FA5}">
                      <a16:colId xmlns="" xmlns:a16="http://schemas.microsoft.com/office/drawing/2014/main" val="20001"/>
                    </a:ext>
                  </a:extLst>
                </a:gridCol>
              </a:tblGrid>
              <a:tr h="1210835">
                <a:tc>
                  <a:txBody>
                    <a:bodyPr/>
                    <a:lstStyle/>
                    <a:p>
                      <a:pPr marL="0" lvl="0" indent="0" algn="l" rtl="0">
                        <a:spcBef>
                          <a:spcPts val="0"/>
                        </a:spcBef>
                        <a:spcAft>
                          <a:spcPts val="0"/>
                        </a:spcAft>
                        <a:buNone/>
                      </a:pPr>
                      <a:r>
                        <a:rPr lang="en-US" sz="1800" b="1" dirty="0">
                          <a:latin typeface="Century Gothic"/>
                          <a:ea typeface="Century Gothic"/>
                          <a:cs typeface="Century Gothic"/>
                          <a:sym typeface="Century Gothic"/>
                        </a:rPr>
                        <a:t>Use this side to record notes (in your own words).</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algn="l" rtl="0">
                        <a:spcBef>
                          <a:spcPts val="0"/>
                        </a:spcBef>
                        <a:spcAft>
                          <a:spcPts val="0"/>
                        </a:spcAft>
                        <a:buNone/>
                      </a:pPr>
                      <a:r>
                        <a:rPr lang="en-US" sz="1800" b="1">
                          <a:latin typeface="Century Gothic"/>
                          <a:ea typeface="Century Gothic"/>
                          <a:cs typeface="Century Gothic"/>
                          <a:sym typeface="Century Gothic"/>
                        </a:rPr>
                        <a:t>Use this side to take notes and plan your ideas. Research Directions</a:t>
                      </a:r>
                      <a:endParaRPr sz="1800" b="1">
                        <a:latin typeface="Century Gothic"/>
                        <a:ea typeface="Century Gothic"/>
                        <a:cs typeface="Century Gothic"/>
                        <a:sym typeface="Century Gothic"/>
                      </a:endParaRPr>
                    </a:p>
                    <a:p>
                      <a:pPr marL="0" lvl="0" indent="0" algn="l" rtl="0">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 xmlns:a16="http://schemas.microsoft.com/office/drawing/2014/main" val="10000"/>
                  </a:ext>
                </a:extLst>
              </a:tr>
              <a:tr h="381000">
                <a:tc>
                  <a:txBody>
                    <a:bodyPr/>
                    <a:lstStyle/>
                    <a:p>
                      <a:pPr marL="0" lvl="0" indent="0" algn="l" rtl="0">
                        <a:spcBef>
                          <a:spcPts val="0"/>
                        </a:spcBef>
                        <a:spcAft>
                          <a:spcPts val="0"/>
                        </a:spcAft>
                        <a:buNone/>
                      </a:pPr>
                      <a:r>
                        <a:rPr lang="en-US" b="1" dirty="0">
                          <a:latin typeface="Century Gothic"/>
                          <a:ea typeface="Century Gothic"/>
                          <a:cs typeface="Century Gothic"/>
                          <a:sym typeface="Century Gothic"/>
                        </a:rPr>
                        <a:t>I. Setting a Purpose for Research</a:t>
                      </a:r>
                      <a:endParaRPr b="1" dirty="0">
                        <a:latin typeface="Century Gothic"/>
                        <a:ea typeface="Century Gothic"/>
                        <a:cs typeface="Century Gothic"/>
                        <a:sym typeface="Century Gothic"/>
                      </a:endParaRPr>
                    </a:p>
                    <a:p>
                      <a:pPr marL="0" lvl="0" indent="0" algn="l" rtl="0">
                        <a:spcBef>
                          <a:spcPts val="0"/>
                        </a:spcBef>
                        <a:spcAft>
                          <a:spcPts val="0"/>
                        </a:spcAft>
                        <a:buNone/>
                      </a:pPr>
                      <a:r>
                        <a:rPr lang="en-US" dirty="0">
                          <a:latin typeface="Century Gothic"/>
                          <a:ea typeface="Century Gothic"/>
                          <a:cs typeface="Century Gothic"/>
                          <a:sym typeface="Century Gothic"/>
                        </a:rPr>
                        <a:t>Consider these two questions as you write about the purpose for researching working conditions in the garment industry:</a:t>
                      </a:r>
                      <a:endParaRPr dirty="0">
                        <a:latin typeface="Century Gothic"/>
                        <a:ea typeface="Century Gothic"/>
                        <a:cs typeface="Century Gothic"/>
                        <a:sym typeface="Century Gothic"/>
                      </a:endParaRPr>
                    </a:p>
                    <a:p>
                      <a:pPr marL="0" lvl="0" indent="0" algn="l" rtl="0">
                        <a:spcBef>
                          <a:spcPts val="0"/>
                        </a:spcBef>
                        <a:spcAft>
                          <a:spcPts val="0"/>
                        </a:spcAft>
                        <a:buNone/>
                      </a:pPr>
                      <a:r>
                        <a:rPr lang="en-US" dirty="0">
                          <a:latin typeface="Century Gothic"/>
                          <a:ea typeface="Century Gothic"/>
                          <a:cs typeface="Century Gothic"/>
                          <a:sym typeface="Century Gothic"/>
                        </a:rPr>
                        <a:t>What is my definition of “fair working </a:t>
                      </a:r>
                      <a:r>
                        <a:rPr lang="en-US" dirty="0" smtClean="0">
                          <a:latin typeface="Century Gothic"/>
                          <a:ea typeface="Century Gothic"/>
                          <a:cs typeface="Century Gothic"/>
                          <a:sym typeface="Century Gothic"/>
                        </a:rPr>
                        <a:t>conditions?”</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US" dirty="0">
                          <a:latin typeface="Century Gothic"/>
                          <a:ea typeface="Century Gothic"/>
                          <a:cs typeface="Century Gothic"/>
                          <a:sym typeface="Century Gothic"/>
                        </a:rPr>
                        <a:t>Why are working conditions in the garment industry relevant to me?</a:t>
                      </a:r>
                      <a:endParaRPr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algn="l" rtl="0">
                        <a:spcBef>
                          <a:spcPts val="0"/>
                        </a:spcBef>
                        <a:spcAft>
                          <a:spcPts val="0"/>
                        </a:spcAft>
                        <a:buNone/>
                      </a:pPr>
                      <a:r>
                        <a:rPr lang="en-US">
                          <a:latin typeface="Century Gothic"/>
                          <a:ea typeface="Century Gothic"/>
                          <a:cs typeface="Century Gothic"/>
                          <a:sym typeface="Century Gothic"/>
                        </a:rPr>
                        <a:t>The purpose of my research is…...</a:t>
                      </a:r>
                      <a:endParaRPr>
                        <a:latin typeface="Century Gothic"/>
                        <a:ea typeface="Century Gothic"/>
                        <a:cs typeface="Century Gothic"/>
                        <a:sym typeface="Century Gothic"/>
                      </a:endParaRPr>
                    </a:p>
                  </a:txBody>
                  <a:tcPr marL="91425" marR="91425" marT="91425" marB="91425">
                    <a:lnL w="12700" cap="flat" cmpd="sng">
                      <a:solidFill>
                        <a:srgbClr val="C0C0C0"/>
                      </a:solidFill>
                      <a:prstDash val="solid"/>
                      <a:round/>
                      <a:headEnd type="none" w="sm" len="sm"/>
                      <a:tailEnd type="none" w="sm" len="sm"/>
                    </a:lnL>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 xmlns:a16="http://schemas.microsoft.com/office/drawing/2014/main" val="10001"/>
                  </a:ext>
                </a:extLst>
              </a:tr>
              <a:tr h="381000">
                <a:tc>
                  <a:txBody>
                    <a:bodyPr/>
                    <a:lstStyle/>
                    <a:p>
                      <a:pPr marL="0" lvl="0" indent="0" algn="l" rtl="0">
                        <a:spcBef>
                          <a:spcPts val="0"/>
                        </a:spcBef>
                        <a:spcAft>
                          <a:spcPts val="0"/>
                        </a:spcAft>
                        <a:buClr>
                          <a:schemeClr val="dk1"/>
                        </a:buClr>
                        <a:buSzPts val="1100"/>
                        <a:buFont typeface="Arial"/>
                        <a:buNone/>
                      </a:pPr>
                      <a:r>
                        <a:rPr lang="en-US" b="1">
                          <a:solidFill>
                            <a:schemeClr val="dk1"/>
                          </a:solidFill>
                          <a:latin typeface="Century Gothic"/>
                          <a:ea typeface="Century Gothic"/>
                          <a:cs typeface="Century Gothic"/>
                          <a:sym typeface="Century Gothic"/>
                        </a:rPr>
                        <a:t>II. Research Notes</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a:solidFill>
                            <a:schemeClr val="dk1"/>
                          </a:solidFill>
                          <a:latin typeface="Century Gothic"/>
                          <a:ea typeface="Century Gothic"/>
                          <a:cs typeface="Century Gothic"/>
                          <a:sym typeface="Century Gothic"/>
                        </a:rPr>
                        <a:t>Source 1</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a:solidFill>
                            <a:schemeClr val="dk1"/>
                          </a:solidFill>
                          <a:latin typeface="Century Gothic"/>
                          <a:ea typeface="Century Gothic"/>
                          <a:cs typeface="Century Gothic"/>
                          <a:sym typeface="Century Gothic"/>
                        </a:rPr>
                        <a:t>This text will help you learn basic background information. This will help you begin to generate relevant questions about your topic.</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a:solidFill>
                            <a:schemeClr val="dk1"/>
                          </a:solidFill>
                          <a:latin typeface="Century Gothic"/>
                          <a:ea typeface="Century Gothic"/>
                          <a:cs typeface="Century Gothic"/>
                          <a:sym typeface="Century Gothic"/>
                        </a:rPr>
                        <a:t> </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a:solidFill>
                            <a:schemeClr val="dk1"/>
                          </a:solidFill>
                          <a:latin typeface="Century Gothic"/>
                          <a:ea typeface="Century Gothic"/>
                          <a:cs typeface="Century Gothic"/>
                          <a:sym typeface="Century Gothic"/>
                        </a:rPr>
                        <a:t>Supporting research questions:</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a:solidFill>
                            <a:schemeClr val="dk1"/>
                          </a:solidFill>
                          <a:latin typeface="Century Gothic"/>
                          <a:ea typeface="Century Gothic"/>
                          <a:cs typeface="Century Gothic"/>
                          <a:sym typeface="Century Gothic"/>
                        </a:rPr>
                        <a:t> </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a:solidFill>
                            <a:schemeClr val="dk1"/>
                          </a:solidFill>
                          <a:latin typeface="Century Gothic"/>
                          <a:ea typeface="Century Gothic"/>
                          <a:cs typeface="Century Gothic"/>
                          <a:sym typeface="Century Gothic"/>
                        </a:rPr>
                        <a:t>Exemplar question:</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a:solidFill>
                            <a:schemeClr val="dk1"/>
                          </a:solidFill>
                          <a:latin typeface="Century Gothic"/>
                          <a:ea typeface="Century Gothic"/>
                          <a:cs typeface="Century Gothic"/>
                          <a:sym typeface="Century Gothic"/>
                        </a:rPr>
                        <a:t> </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a:solidFill>
                            <a:schemeClr val="dk1"/>
                          </a:solidFill>
                          <a:latin typeface="Century Gothic"/>
                          <a:ea typeface="Century Gothic"/>
                          <a:cs typeface="Century Gothic"/>
                          <a:sym typeface="Century Gothic"/>
                        </a:rPr>
                        <a:t> </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a:solidFill>
                            <a:schemeClr val="dk1"/>
                          </a:solidFill>
                          <a:latin typeface="Century Gothic"/>
                          <a:ea typeface="Century Gothic"/>
                          <a:cs typeface="Century Gothic"/>
                          <a:sym typeface="Century Gothic"/>
                        </a:rPr>
                        <a:t>Five supporting research questions I will use:</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algn="l" rtl="0">
                        <a:spcBef>
                          <a:spcPts val="0"/>
                        </a:spcBef>
                        <a:spcAft>
                          <a:spcPts val="0"/>
                        </a:spcAft>
                        <a:buNone/>
                      </a:pPr>
                      <a:r>
                        <a:rPr lang="en-US" dirty="0">
                          <a:latin typeface="Century Gothic"/>
                          <a:ea typeface="Century Gothic"/>
                          <a:cs typeface="Century Gothic"/>
                          <a:sym typeface="Century Gothic"/>
                        </a:rPr>
                        <a:t>Source Title:</a:t>
                      </a:r>
                      <a:endParaRPr dirty="0">
                        <a:latin typeface="Century Gothic"/>
                        <a:ea typeface="Century Gothic"/>
                        <a:cs typeface="Century Gothic"/>
                        <a:sym typeface="Century Gothic"/>
                      </a:endParaRPr>
                    </a:p>
                    <a:p>
                      <a:pPr marL="0" lvl="0" indent="0" algn="l" rtl="0">
                        <a:spcBef>
                          <a:spcPts val="0"/>
                        </a:spcBef>
                        <a:spcAft>
                          <a:spcPts val="0"/>
                        </a:spcAft>
                        <a:buNone/>
                      </a:pPr>
                      <a:r>
                        <a:rPr lang="en-US" dirty="0">
                          <a:latin typeface="Century Gothic"/>
                          <a:ea typeface="Century Gothic"/>
                          <a:cs typeface="Century Gothic"/>
                          <a:sym typeface="Century Gothic"/>
                        </a:rPr>
                        <a:t>Credible?</a:t>
                      </a:r>
                      <a:r>
                        <a:rPr lang="en-US" u="sng" dirty="0">
                          <a:latin typeface="Century Gothic"/>
                          <a:ea typeface="Century Gothic"/>
                          <a:cs typeface="Century Gothic"/>
                          <a:sym typeface="Century Gothic"/>
                        </a:rPr>
                        <a:t>                                         	</a:t>
                      </a:r>
                      <a:r>
                        <a:rPr lang="en-US" dirty="0">
                          <a:latin typeface="Century Gothic"/>
                          <a:ea typeface="Century Gothic"/>
                          <a:cs typeface="Century Gothic"/>
                          <a:sym typeface="Century Gothic"/>
                        </a:rPr>
                        <a:t>Useful?</a:t>
                      </a:r>
                      <a:r>
                        <a:rPr lang="en-US" u="sng" dirty="0">
                          <a:latin typeface="Century Gothic"/>
                          <a:ea typeface="Century Gothic"/>
                          <a:cs typeface="Century Gothic"/>
                          <a:sym typeface="Century Gothic"/>
                        </a:rPr>
                        <a:t>                                         	</a:t>
                      </a:r>
                      <a:endParaRPr u="sng" dirty="0">
                        <a:latin typeface="Century Gothic"/>
                        <a:ea typeface="Century Gothic"/>
                        <a:cs typeface="Century Gothic"/>
                        <a:sym typeface="Century Gothic"/>
                      </a:endParaRPr>
                    </a:p>
                    <a:p>
                      <a:pPr marL="0" lvl="0" indent="0" algn="l" rtl="0">
                        <a:spcBef>
                          <a:spcPts val="0"/>
                        </a:spcBef>
                        <a:spcAft>
                          <a:spcPts val="0"/>
                        </a:spcAft>
                        <a:buNone/>
                      </a:pPr>
                      <a:r>
                        <a:rPr lang="en-US" dirty="0">
                          <a:latin typeface="Century Gothic"/>
                          <a:ea typeface="Century Gothic"/>
                          <a:cs typeface="Century Gothic"/>
                          <a:sym typeface="Century Gothic"/>
                        </a:rPr>
                        <a:t>Author:</a:t>
                      </a:r>
                      <a:r>
                        <a:rPr lang="en-US" u="sng" dirty="0">
                          <a:latin typeface="Century Gothic"/>
                          <a:ea typeface="Century Gothic"/>
                          <a:cs typeface="Century Gothic"/>
                          <a:sym typeface="Century Gothic"/>
                        </a:rPr>
                        <a:t>                  	                      </a:t>
                      </a:r>
                      <a:endParaRPr u="sng" dirty="0">
                        <a:latin typeface="Century Gothic"/>
                        <a:ea typeface="Century Gothic"/>
                        <a:cs typeface="Century Gothic"/>
                        <a:sym typeface="Century Gothic"/>
                      </a:endParaRPr>
                    </a:p>
                    <a:p>
                      <a:pPr marL="0" lvl="0" indent="0" algn="l" rtl="0">
                        <a:spcBef>
                          <a:spcPts val="0"/>
                        </a:spcBef>
                        <a:spcAft>
                          <a:spcPts val="0"/>
                        </a:spcAft>
                        <a:buNone/>
                      </a:pPr>
                      <a:r>
                        <a:rPr lang="en-US" dirty="0">
                          <a:latin typeface="Century Gothic"/>
                          <a:ea typeface="Century Gothic"/>
                          <a:cs typeface="Century Gothic"/>
                          <a:sym typeface="Century Gothic"/>
                        </a:rPr>
                        <a:t>Publisher:</a:t>
                      </a:r>
                      <a:r>
                        <a:rPr lang="en-US" u="sng" dirty="0">
                          <a:latin typeface="Century Gothic"/>
                          <a:ea typeface="Century Gothic"/>
                          <a:cs typeface="Century Gothic"/>
                          <a:sym typeface="Century Gothic"/>
                        </a:rPr>
                        <a:t>                                        	</a:t>
                      </a:r>
                      <a:endParaRPr u="sng" dirty="0">
                        <a:latin typeface="Century Gothic"/>
                        <a:ea typeface="Century Gothic"/>
                        <a:cs typeface="Century Gothic"/>
                        <a:sym typeface="Century Gothic"/>
                      </a:endParaRPr>
                    </a:p>
                    <a:p>
                      <a:pPr marL="0" lvl="0" indent="0" algn="l" rtl="0">
                        <a:spcBef>
                          <a:spcPts val="0"/>
                        </a:spcBef>
                        <a:spcAft>
                          <a:spcPts val="0"/>
                        </a:spcAft>
                        <a:buNone/>
                      </a:pPr>
                      <a:r>
                        <a:rPr lang="en-US" dirty="0">
                          <a:latin typeface="Century Gothic"/>
                          <a:ea typeface="Century Gothic"/>
                          <a:cs typeface="Century Gothic"/>
                          <a:sym typeface="Century Gothic"/>
                        </a:rPr>
                        <a:t>Relevant information from Source 1:</a:t>
                      </a:r>
                      <a:r>
                        <a:rPr lang="en-US" u="sng" dirty="0">
                          <a:latin typeface="Century Gothic"/>
                          <a:ea typeface="Century Gothic"/>
                          <a:cs typeface="Century Gothic"/>
                          <a:sym typeface="Century Gothic"/>
                        </a:rPr>
                        <a:t>                                        	</a:t>
                      </a:r>
                      <a:endParaRPr u="sng" dirty="0">
                        <a:latin typeface="Century Gothic"/>
                        <a:ea typeface="Century Gothic"/>
                        <a:cs typeface="Century Gothic"/>
                        <a:sym typeface="Century Gothic"/>
                      </a:endParaRPr>
                    </a:p>
                    <a:p>
                      <a:pPr marL="0" lvl="0" indent="0" algn="l" rtl="0">
                        <a:spcBef>
                          <a:spcPts val="0"/>
                        </a:spcBef>
                        <a:spcAft>
                          <a:spcPts val="0"/>
                        </a:spcAft>
                        <a:buNone/>
                      </a:pPr>
                      <a:r>
                        <a:rPr lang="en-US" dirty="0">
                          <a:latin typeface="Century Gothic"/>
                          <a:ea typeface="Century Gothic"/>
                          <a:cs typeface="Century Gothic"/>
                          <a:sym typeface="Century Gothic"/>
                        </a:rPr>
                        <a:t> </a:t>
                      </a:r>
                      <a:endParaRPr dirty="0">
                        <a:latin typeface="Century Gothic"/>
                        <a:ea typeface="Century Gothic"/>
                        <a:cs typeface="Century Gothic"/>
                        <a:sym typeface="Century Gothic"/>
                      </a:endParaRPr>
                    </a:p>
                    <a:p>
                      <a:pPr marL="0" lvl="0" indent="0" algn="l" rtl="0">
                        <a:spcBef>
                          <a:spcPts val="0"/>
                        </a:spcBef>
                        <a:spcAft>
                          <a:spcPts val="0"/>
                        </a:spcAft>
                        <a:buNone/>
                      </a:pPr>
                      <a:r>
                        <a:rPr lang="en-US" dirty="0">
                          <a:latin typeface="Century Gothic"/>
                          <a:ea typeface="Century Gothic"/>
                          <a:cs typeface="Century Gothic"/>
                          <a:sym typeface="Century Gothic"/>
                        </a:rPr>
                        <a:t> </a:t>
                      </a:r>
                      <a:endParaRPr dirty="0">
                        <a:latin typeface="Century Gothic"/>
                        <a:ea typeface="Century Gothic"/>
                        <a:cs typeface="Century Gothic"/>
                        <a:sym typeface="Century Gothic"/>
                      </a:endParaRPr>
                    </a:p>
                    <a:p>
                      <a:pPr marL="0" lvl="0" indent="0" algn="l" rtl="0">
                        <a:spcBef>
                          <a:spcPts val="0"/>
                        </a:spcBef>
                        <a:spcAft>
                          <a:spcPts val="0"/>
                        </a:spcAft>
                        <a:buNone/>
                      </a:pPr>
                      <a:r>
                        <a:rPr lang="en-US" dirty="0">
                          <a:latin typeface="Century Gothic"/>
                          <a:ea typeface="Century Gothic"/>
                          <a:cs typeface="Century Gothic"/>
                          <a:sym typeface="Century Gothic"/>
                        </a:rPr>
                        <a:t> </a:t>
                      </a:r>
                      <a:endParaRPr dirty="0">
                        <a:latin typeface="Century Gothic"/>
                        <a:ea typeface="Century Gothic"/>
                        <a:cs typeface="Century Gothic"/>
                        <a:sym typeface="Century Gothic"/>
                      </a:endParaRPr>
                    </a:p>
                    <a:p>
                      <a:pPr marL="0" lvl="0" indent="0" algn="l" rtl="0">
                        <a:spcBef>
                          <a:spcPts val="0"/>
                        </a:spcBef>
                        <a:spcAft>
                          <a:spcPts val="0"/>
                        </a:spcAft>
                        <a:buNone/>
                      </a:pPr>
                      <a:r>
                        <a:rPr lang="en-US" dirty="0">
                          <a:latin typeface="Century Gothic"/>
                          <a:ea typeface="Century Gothic"/>
                          <a:cs typeface="Century Gothic"/>
                          <a:sym typeface="Century Gothic"/>
                        </a:rPr>
                        <a:t>Possible supporting research questions based on Source 1:</a:t>
                      </a:r>
                      <a:endParaRPr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 xmlns:a16="http://schemas.microsoft.com/office/drawing/2014/main" val="10002"/>
                  </a:ext>
                </a:extLst>
              </a:tr>
            </a:tbl>
          </a:graphicData>
        </a:graphic>
      </p:graphicFrame>
      <p:sp>
        <p:nvSpPr>
          <p:cNvPr id="224" name="Google Shape;224;p32"/>
          <p:cNvSpPr txBox="1"/>
          <p:nvPr/>
        </p:nvSpPr>
        <p:spPr>
          <a:xfrm>
            <a:off x="439600" y="146512"/>
            <a:ext cx="98004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b="1" dirty="0">
                <a:latin typeface="Century Gothic"/>
                <a:ea typeface="Century Gothic"/>
                <a:cs typeface="Century Gothic"/>
                <a:sym typeface="Century Gothic"/>
              </a:rPr>
              <a:t>Let’s look at </a:t>
            </a:r>
            <a:r>
              <a:rPr lang="en-US" sz="3600" b="1" dirty="0" smtClean="0">
                <a:latin typeface="Century Gothic"/>
                <a:ea typeface="Century Gothic"/>
                <a:cs typeface="Century Gothic"/>
                <a:sym typeface="Century Gothic"/>
              </a:rPr>
              <a:t>our </a:t>
            </a:r>
            <a:r>
              <a:rPr lang="en-US" sz="3600" b="1" dirty="0">
                <a:latin typeface="Century Gothic"/>
                <a:ea typeface="Century Gothic"/>
                <a:cs typeface="Century Gothic"/>
                <a:sym typeface="Century Gothic"/>
              </a:rPr>
              <a:t>Researcher’s Notebook</a:t>
            </a:r>
            <a:endParaRPr sz="3600" b="1" dirty="0">
              <a:latin typeface="Century Gothic"/>
              <a:ea typeface="Century Gothic"/>
              <a:cs typeface="Century Gothic"/>
              <a:sym typeface="Century Gothic"/>
            </a:endParaRPr>
          </a:p>
        </p:txBody>
      </p:sp>
      <p:pic>
        <p:nvPicPr>
          <p:cNvPr id="225" name="Google Shape;225;p32"/>
          <p:cNvPicPr preferRelativeResize="0"/>
          <p:nvPr/>
        </p:nvPicPr>
        <p:blipFill>
          <a:blip r:embed="rId3">
            <a:alphaModFix/>
          </a:blip>
          <a:stretch>
            <a:fillRect/>
          </a:stretch>
        </p:blipFill>
        <p:spPr>
          <a:xfrm>
            <a:off x="10383168" y="0"/>
            <a:ext cx="1369220" cy="937725"/>
          </a:xfrm>
          <a:prstGeom prst="rect">
            <a:avLst/>
          </a:prstGeom>
          <a:noFill/>
          <a:ln>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33"/>
          <p:cNvPicPr preferRelativeResize="0"/>
          <p:nvPr/>
        </p:nvPicPr>
        <p:blipFill>
          <a:blip r:embed="rId3">
            <a:alphaModFix/>
          </a:blip>
          <a:stretch>
            <a:fillRect/>
          </a:stretch>
        </p:blipFill>
        <p:spPr>
          <a:xfrm>
            <a:off x="3241400" y="1072360"/>
            <a:ext cx="5151038" cy="5265809"/>
          </a:xfrm>
          <a:prstGeom prst="rect">
            <a:avLst/>
          </a:prstGeom>
          <a:noFill/>
          <a:ln>
            <a:noFill/>
          </a:ln>
        </p:spPr>
      </p:pic>
      <p:sp>
        <p:nvSpPr>
          <p:cNvPr id="232" name="Google Shape;232;p33"/>
          <p:cNvSpPr txBox="1"/>
          <p:nvPr/>
        </p:nvSpPr>
        <p:spPr>
          <a:xfrm>
            <a:off x="0" y="435425"/>
            <a:ext cx="11919900" cy="76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b="1">
                <a:latin typeface="Century Gothic"/>
                <a:ea typeface="Century Gothic"/>
                <a:cs typeface="Century Gothic"/>
                <a:sym typeface="Century Gothic"/>
              </a:rPr>
              <a:t>Let’s look at our Researcher’s Roadmap </a:t>
            </a:r>
            <a:endParaRPr sz="3600" b="1">
              <a:latin typeface="Century Gothic"/>
              <a:ea typeface="Century Gothic"/>
              <a:cs typeface="Century Gothic"/>
              <a:sym typeface="Century Gothic"/>
            </a:endParaRPr>
          </a:p>
          <a:p>
            <a:pPr marL="0" lvl="0" indent="0" algn="l" rtl="0">
              <a:spcBef>
                <a:spcPts val="0"/>
              </a:spcBef>
              <a:spcAft>
                <a:spcPts val="0"/>
              </a:spcAft>
              <a:buNone/>
            </a:pPr>
            <a:r>
              <a:rPr lang="en-US" sz="3600" b="1">
                <a:latin typeface="Century Gothic"/>
                <a:ea typeface="Century Gothic"/>
                <a:cs typeface="Century Gothic"/>
                <a:sym typeface="Century Gothic"/>
              </a:rPr>
              <a:t>anchor chart</a:t>
            </a:r>
            <a:endParaRPr sz="3600" b="1">
              <a:latin typeface="Century Gothic"/>
              <a:ea typeface="Century Gothic"/>
              <a:cs typeface="Century Gothic"/>
              <a:sym typeface="Century Gothic"/>
            </a:endParaRPr>
          </a:p>
        </p:txBody>
      </p:sp>
      <p:pic>
        <p:nvPicPr>
          <p:cNvPr id="233" name="Google Shape;233;p33"/>
          <p:cNvPicPr preferRelativeResize="0"/>
          <p:nvPr/>
        </p:nvPicPr>
        <p:blipFill>
          <a:blip r:embed="rId4">
            <a:alphaModFix/>
          </a:blip>
          <a:stretch>
            <a:fillRect/>
          </a:stretch>
        </p:blipFill>
        <p:spPr>
          <a:xfrm>
            <a:off x="9676550" y="291625"/>
            <a:ext cx="1599100" cy="1269800"/>
          </a:xfrm>
          <a:prstGeom prst="rect">
            <a:avLst/>
          </a:prstGeom>
          <a:noFill/>
          <a:ln>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40" name="Google Shape;240;p34"/>
          <p:cNvSpPr txBox="1">
            <a:spLocks noGrp="1"/>
          </p:cNvSpPr>
          <p:nvPr>
            <p:ph type="body" idx="1"/>
          </p:nvPr>
        </p:nvSpPr>
        <p:spPr>
          <a:xfrm>
            <a:off x="576196" y="1193400"/>
            <a:ext cx="10777603" cy="4781515"/>
          </a:xfrm>
          <a:prstGeom prst="rect">
            <a:avLst/>
          </a:prstGeom>
          <a:noFill/>
          <a:ln>
            <a:noFill/>
          </a:ln>
        </p:spPr>
        <p:txBody>
          <a:bodyPr spcFirstLastPara="1" wrap="square" lIns="91425" tIns="45700" rIns="91425" bIns="45700" anchor="t" anchorCtr="0">
            <a:noAutofit/>
          </a:bodyPr>
          <a:lstStyle/>
          <a:p>
            <a:pPr marL="457200" marR="0" lvl="0" indent="-457200" algn="l" rtl="0">
              <a:lnSpc>
                <a:spcPct val="90000"/>
              </a:lnSpc>
              <a:spcBef>
                <a:spcPts val="1000"/>
              </a:spcBef>
              <a:spcAft>
                <a:spcPts val="0"/>
              </a:spcAft>
              <a:buSzPts val="3600"/>
              <a:buFont typeface="Century Gothic"/>
              <a:buAutoNum type="arabicPeriod"/>
            </a:pPr>
            <a:r>
              <a:rPr lang="en-US" sz="3600" dirty="0">
                <a:latin typeface="Century Gothic"/>
                <a:ea typeface="Century Gothic"/>
                <a:cs typeface="Century Gothic"/>
                <a:sym typeface="Century Gothic"/>
              </a:rPr>
              <a:t>Read the article “Are Your Clothes Made in Sweatshops?”</a:t>
            </a:r>
            <a:endParaRPr sz="3600"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3600" dirty="0">
              <a:latin typeface="Century Gothic"/>
              <a:ea typeface="Century Gothic"/>
              <a:cs typeface="Century Gothic"/>
              <a:sym typeface="Century Gothic"/>
            </a:endParaRPr>
          </a:p>
          <a:p>
            <a:pPr marL="457200" marR="0" lvl="0" indent="-457200" algn="l" rtl="0">
              <a:lnSpc>
                <a:spcPct val="90000"/>
              </a:lnSpc>
              <a:spcBef>
                <a:spcPts val="1000"/>
              </a:spcBef>
              <a:spcAft>
                <a:spcPts val="0"/>
              </a:spcAft>
              <a:buSzPts val="3600"/>
              <a:buFont typeface="Century Gothic"/>
              <a:buAutoNum type="arabicPeriod"/>
            </a:pPr>
            <a:r>
              <a:rPr lang="en-US" sz="3600" dirty="0">
                <a:latin typeface="Century Gothic"/>
                <a:ea typeface="Century Gothic"/>
                <a:cs typeface="Century Gothic"/>
                <a:sym typeface="Century Gothic"/>
              </a:rPr>
              <a:t> As you read, mark information that might help you </a:t>
            </a:r>
            <a:r>
              <a:rPr lang="en-US" sz="3600" b="1" dirty="0">
                <a:latin typeface="Century Gothic"/>
                <a:ea typeface="Century Gothic"/>
                <a:cs typeface="Century Gothic"/>
                <a:sym typeface="Century Gothic"/>
              </a:rPr>
              <a:t>answer some of your supporting research questions. </a:t>
            </a:r>
            <a:r>
              <a:rPr lang="en-US" sz="3600" dirty="0">
                <a:latin typeface="Century Gothic"/>
                <a:ea typeface="Century Gothic"/>
                <a:cs typeface="Century Gothic"/>
                <a:sym typeface="Century Gothic"/>
              </a:rPr>
              <a:t>Also consider what other supporting research questions this article raises.</a:t>
            </a:r>
            <a:endParaRPr sz="3600" dirty="0">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1100"/>
              <a:buFont typeface="Arial"/>
              <a:buNone/>
            </a:pPr>
            <a:r>
              <a:rPr lang="en-US" sz="3600" dirty="0">
                <a:latin typeface="Century Gothic"/>
                <a:ea typeface="Century Gothic"/>
                <a:cs typeface="Century Gothic"/>
                <a:sym typeface="Century Gothic"/>
              </a:rPr>
              <a:t> </a:t>
            </a:r>
            <a:endParaRPr sz="3600" dirty="0">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3200"/>
              <a:buFont typeface="Arial"/>
              <a:buNone/>
            </a:pPr>
            <a:endParaRPr sz="3600" b="1" dirty="0">
              <a:latin typeface="Century Gothic"/>
              <a:ea typeface="Century Gothic"/>
              <a:cs typeface="Century Gothic"/>
              <a:sym typeface="Century Gothic"/>
            </a:endParaRPr>
          </a:p>
        </p:txBody>
      </p:sp>
      <p:sp>
        <p:nvSpPr>
          <p:cNvPr id="241" name="Google Shape;241;p34"/>
          <p:cNvSpPr txBox="1">
            <a:spLocks noGrp="1"/>
          </p:cNvSpPr>
          <p:nvPr>
            <p:ph type="title"/>
          </p:nvPr>
        </p:nvSpPr>
        <p:spPr>
          <a:xfrm>
            <a:off x="318900" y="0"/>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b="1">
                <a:latin typeface="Century Gothic"/>
                <a:ea typeface="Century Gothic"/>
                <a:cs typeface="Century Gothic"/>
                <a:sym typeface="Century Gothic"/>
              </a:rPr>
              <a:t>Let’s take our Mid-Unit Assessment</a:t>
            </a:r>
            <a:endParaRPr sz="3600" b="1">
              <a:latin typeface="Century Gothic"/>
              <a:ea typeface="Century Gothic"/>
              <a:cs typeface="Century Gothic"/>
              <a:sym typeface="Century Gothic"/>
            </a:endParaRPr>
          </a:p>
        </p:txBody>
      </p:sp>
      <p:pic>
        <p:nvPicPr>
          <p:cNvPr id="242" name="Google Shape;242;p34"/>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49" name="Google Shape;249;p35"/>
          <p:cNvSpPr txBox="1">
            <a:spLocks noGrp="1"/>
          </p:cNvSpPr>
          <p:nvPr>
            <p:ph type="body" idx="1"/>
          </p:nvPr>
        </p:nvSpPr>
        <p:spPr>
          <a:xfrm>
            <a:off x="318900" y="975250"/>
            <a:ext cx="11701500" cy="56646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chemeClr val="dk1"/>
              </a:buClr>
              <a:buSzPts val="3200"/>
              <a:buFont typeface="Arial"/>
              <a:buNone/>
            </a:pPr>
            <a:endParaRPr sz="4800" b="1" dirty="0">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3200"/>
              <a:buFont typeface="Arial"/>
              <a:buNone/>
            </a:pPr>
            <a:r>
              <a:rPr lang="en-US" sz="4800" dirty="0">
                <a:latin typeface="Century Gothic"/>
                <a:ea typeface="Century Gothic"/>
                <a:cs typeface="Century Gothic"/>
                <a:sym typeface="Century Gothic"/>
              </a:rPr>
              <a:t>Have out your goal sheet and progress tracker to share with a partner and your </a:t>
            </a:r>
            <a:r>
              <a:rPr lang="en-US" sz="4800" dirty="0" smtClean="0">
                <a:latin typeface="Century Gothic"/>
                <a:ea typeface="Century Gothic"/>
                <a:cs typeface="Century Gothic"/>
                <a:sym typeface="Century Gothic"/>
              </a:rPr>
              <a:t>teacher.</a:t>
            </a:r>
            <a:endParaRPr sz="4800" dirty="0">
              <a:latin typeface="Century Gothic"/>
              <a:ea typeface="Century Gothic"/>
              <a:cs typeface="Century Gothic"/>
              <a:sym typeface="Century Gothic"/>
            </a:endParaRPr>
          </a:p>
        </p:txBody>
      </p:sp>
      <p:sp>
        <p:nvSpPr>
          <p:cNvPr id="250" name="Google Shape;250;p35"/>
          <p:cNvSpPr txBox="1">
            <a:spLocks noGrp="1"/>
          </p:cNvSpPr>
          <p:nvPr>
            <p:ph type="title"/>
          </p:nvPr>
        </p:nvSpPr>
        <p:spPr>
          <a:xfrm>
            <a:off x="318900" y="0"/>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b="1">
                <a:latin typeface="Century Gothic"/>
                <a:ea typeface="Century Gothic"/>
                <a:cs typeface="Century Gothic"/>
                <a:sym typeface="Century Gothic"/>
              </a:rPr>
              <a:t>Let’s check in on our Independent Reading</a:t>
            </a:r>
            <a:endParaRPr sz="3600" b="1">
              <a:latin typeface="Century Gothic"/>
              <a:ea typeface="Century Gothic"/>
              <a:cs typeface="Century Gothic"/>
              <a:sym typeface="Century Gothic"/>
            </a:endParaRPr>
          </a:p>
        </p:txBody>
      </p:sp>
      <p:pic>
        <p:nvPicPr>
          <p:cNvPr id="251" name="Google Shape;251;p35"/>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1A0193A-EBE5-4096-9175-1931D6B4AA0A}"/>
</file>

<file path=customXml/itemProps2.xml><?xml version="1.0" encoding="utf-8"?>
<ds:datastoreItem xmlns:ds="http://schemas.openxmlformats.org/officeDocument/2006/customXml" ds:itemID="{67410C8C-AB28-4FDC-B9F1-46FA569BFB30}"/>
</file>

<file path=customXml/itemProps3.xml><?xml version="1.0" encoding="utf-8"?>
<ds:datastoreItem xmlns:ds="http://schemas.openxmlformats.org/officeDocument/2006/customXml" ds:itemID="{5F982F6A-4BC4-4C90-94CD-491C775005F3}"/>
</file>

<file path=docProps/app.xml><?xml version="1.0" encoding="utf-8"?>
<Properties xmlns="http://schemas.openxmlformats.org/officeDocument/2006/extended-properties" xmlns:vt="http://schemas.openxmlformats.org/officeDocument/2006/docPropsVTypes">
  <TotalTime>18</TotalTime>
  <Words>2286</Words>
  <Application>Microsoft Office PowerPoint</Application>
  <PresentationFormat>Widescreen</PresentationFormat>
  <Paragraphs>248</Paragraphs>
  <Slides>12</Slides>
  <Notes>12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Arial</vt:lpstr>
      <vt:lpstr>Overlock</vt:lpstr>
      <vt:lpstr>Calibri</vt:lpstr>
      <vt:lpstr>Century Gothic</vt:lpstr>
      <vt:lpstr>Office Theme</vt:lpstr>
      <vt:lpstr>Office Theme</vt:lpstr>
      <vt:lpstr>Grade 7: Module 2: Unit 3: Lesson 5 Teacher slide, before teaching.</vt:lpstr>
      <vt:lpstr>Grade 7: Module 2: Unit 3: Lesson 5 Teacher slide, before teaching.</vt:lpstr>
      <vt:lpstr>Grade 7: Module 2: Unit 3: Lesson 5 Teacher slide, before teaching.</vt:lpstr>
      <vt:lpstr>Grade 7: Module 2:  Unit 3: Lesson 5</vt:lpstr>
      <vt:lpstr>Hello, Students!</vt:lpstr>
      <vt:lpstr>PowerPoint Presentation</vt:lpstr>
      <vt:lpstr>PowerPoint Presentation</vt:lpstr>
      <vt:lpstr>       </vt:lpstr>
      <vt:lpstr>       </vt:lpstr>
      <vt:lpstr>       </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3: Lesson 5 Teacher slide, before teaching.</dc:title>
  <cp:lastModifiedBy>Nicole Bravo</cp:lastModifiedBy>
  <cp:revision>7</cp:revision>
  <dcterms:modified xsi:type="dcterms:W3CDTF">2018-09-29T21:08:09Z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