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4"/>
  </p:sldMasterIdLst>
  <p:notesMasterIdLst>
    <p:notesMasterId r:id="rId22"/>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Lst>
  <p:sldSz cx="12192000" cy="6858000"/>
  <p:notesSz cx="6858000" cy="1019175"/>
  <p:embeddedFontLst>
    <p:embeddedFont>
      <p:font typeface="Calibri" panose="020F0502020204030204" pitchFamily="34" charset="0"/>
      <p:regular r:id="rId23"/>
      <p:bold r:id="rId24"/>
      <p:italic r:id="rId25"/>
      <p:boldItalic r:id="rId26"/>
    </p:embeddedFont>
    <p:embeddedFont>
      <p:font typeface="Century Gothic" panose="020B0502020202020204" pitchFamily="34" charset="0"/>
      <p:regular r:id="rId27"/>
      <p:bold r:id="rId28"/>
      <p:italic r:id="rId29"/>
      <p:boldItalic r:id="rId3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75951CB-9618-47E3-80F7-36AB1B68032C}" v="26" dt="2018-09-02T14:59:51.370"/>
  </p1510:revLst>
</p1510:revInfo>
</file>

<file path=ppt/tableStyles.xml><?xml version="1.0" encoding="utf-8"?>
<a:tblStyleLst xmlns:a="http://schemas.openxmlformats.org/drawingml/2006/main" def="{9691C645-8DAD-46EA-A44E-368937C37C3A}">
  <a:tblStyle styleId="{9691C645-8DAD-46EA-A44E-368937C37C3A}"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0126" autoAdjust="0"/>
  </p:normalViewPr>
  <p:slideViewPr>
    <p:cSldViewPr snapToGrid="0">
      <p:cViewPr varScale="1">
        <p:scale>
          <a:sx n="71" d="100"/>
          <a:sy n="71" d="100"/>
        </p:scale>
        <p:origin x="456" y="16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4.fntdata"/><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3.fntdata"/><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7.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2.fntdata"/><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1.fntdata"/><Relationship Id="rId28" Type="http://schemas.openxmlformats.org/officeDocument/2006/relationships/font" Target="fonts/font6.fntdata"/><Relationship Id="rId36"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microsoft.com/office/2016/11/relationships/changesInfo" Target="changesInfos/changesInfo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F75951CB-9618-47E3-80F7-36AB1B68032C}"/>
    <pc:docChg chg="modSld modMainMaster">
      <pc:chgData name="Natalie Ivey" userId="2c81a4b0-7596-4a42-b4da-e7aac4dfeff9" providerId="ADAL" clId="{F75951CB-9618-47E3-80F7-36AB1B68032C}" dt="2018-09-02T14:59:51.370" v="25" actId="1076"/>
      <pc:docMkLst>
        <pc:docMk/>
      </pc:docMkLst>
      <pc:sldChg chg="addSp modSp">
        <pc:chgData name="Natalie Ivey" userId="2c81a4b0-7596-4a42-b4da-e7aac4dfeff9" providerId="ADAL" clId="{F75951CB-9618-47E3-80F7-36AB1B68032C}" dt="2018-09-02T14:59:04.130" v="12" actId="1076"/>
        <pc:sldMkLst>
          <pc:docMk/>
          <pc:sldMk cId="0" sldId="258"/>
        </pc:sldMkLst>
        <pc:picChg chg="add mod">
          <ac:chgData name="Natalie Ivey" userId="2c81a4b0-7596-4a42-b4da-e7aac4dfeff9" providerId="ADAL" clId="{F75951CB-9618-47E3-80F7-36AB1B68032C}" dt="2018-09-02T14:59:04.130" v="12" actId="1076"/>
          <ac:picMkLst>
            <pc:docMk/>
            <pc:sldMk cId="0" sldId="258"/>
            <ac:picMk id="3" creationId="{984870B9-AA57-4478-9D17-05A962493D7E}"/>
          </ac:picMkLst>
        </pc:picChg>
      </pc:sldChg>
      <pc:sldChg chg="addSp modSp">
        <pc:chgData name="Natalie Ivey" userId="2c81a4b0-7596-4a42-b4da-e7aac4dfeff9" providerId="ADAL" clId="{F75951CB-9618-47E3-80F7-36AB1B68032C}" dt="2018-09-02T14:59:51.370" v="25" actId="1076"/>
        <pc:sldMkLst>
          <pc:docMk/>
          <pc:sldMk cId="3832717052" sldId="266"/>
        </pc:sldMkLst>
        <pc:spChg chg="mod">
          <ac:chgData name="Natalie Ivey" userId="2c81a4b0-7596-4a42-b4da-e7aac4dfeff9" providerId="ADAL" clId="{F75951CB-9618-47E3-80F7-36AB1B68032C}" dt="2018-09-02T14:59:26.451" v="16" actId="14100"/>
          <ac:spMkLst>
            <pc:docMk/>
            <pc:sldMk cId="3832717052" sldId="266"/>
            <ac:spMk id="130" creationId="{00000000-0000-0000-0000-000000000000}"/>
          </ac:spMkLst>
        </pc:spChg>
        <pc:spChg chg="mod">
          <ac:chgData name="Natalie Ivey" userId="2c81a4b0-7596-4a42-b4da-e7aac4dfeff9" providerId="ADAL" clId="{F75951CB-9618-47E3-80F7-36AB1B68032C}" dt="2018-09-02T14:59:21.381" v="14" actId="14100"/>
          <ac:spMkLst>
            <pc:docMk/>
            <pc:sldMk cId="3832717052" sldId="266"/>
            <ac:spMk id="131" creationId="{00000000-0000-0000-0000-000000000000}"/>
          </ac:spMkLst>
        </pc:spChg>
        <pc:picChg chg="add mod">
          <ac:chgData name="Natalie Ivey" userId="2c81a4b0-7596-4a42-b4da-e7aac4dfeff9" providerId="ADAL" clId="{F75951CB-9618-47E3-80F7-36AB1B68032C}" dt="2018-09-02T14:59:51.370" v="25" actId="1076"/>
          <ac:picMkLst>
            <pc:docMk/>
            <pc:sldMk cId="3832717052" sldId="266"/>
            <ac:picMk id="3" creationId="{0394B28B-379C-45BC-BDE8-C7DBB2F868BC}"/>
          </ac:picMkLst>
        </pc:picChg>
      </pc:sldChg>
      <pc:sldMasterChg chg="addSp modSp">
        <pc:chgData name="Natalie Ivey" userId="2c81a4b0-7596-4a42-b4da-e7aac4dfeff9" providerId="ADAL" clId="{F75951CB-9618-47E3-80F7-36AB1B68032C}" dt="2018-09-02T14:58:37.134" v="6" actId="1076"/>
        <pc:sldMasterMkLst>
          <pc:docMk/>
          <pc:sldMasterMk cId="0" sldId="2147483659"/>
        </pc:sldMasterMkLst>
        <pc:picChg chg="add mod">
          <ac:chgData name="Natalie Ivey" userId="2c81a4b0-7596-4a42-b4da-e7aac4dfeff9" providerId="ADAL" clId="{F75951CB-9618-47E3-80F7-36AB1B68032C}" dt="2018-09-02T14:58:10.972" v="1" actId="1076"/>
          <ac:picMkLst>
            <pc:docMk/>
            <pc:sldMasterMk cId="0" sldId="2147483659"/>
            <ac:picMk id="3" creationId="{2166E5A0-C96C-4FB7-9B33-E34E920BD95C}"/>
          </ac:picMkLst>
        </pc:picChg>
        <pc:picChg chg="add mod">
          <ac:chgData name="Natalie Ivey" userId="2c81a4b0-7596-4a42-b4da-e7aac4dfeff9" providerId="ADAL" clId="{F75951CB-9618-47E3-80F7-36AB1B68032C}" dt="2018-09-02T14:58:24.320" v="4" actId="1076"/>
          <ac:picMkLst>
            <pc:docMk/>
            <pc:sldMasterMk cId="0" sldId="2147483659"/>
            <ac:picMk id="5" creationId="{F169FFE6-D61E-49BE-872B-B5B11DE0F3CA}"/>
          </ac:picMkLst>
        </pc:picChg>
        <pc:picChg chg="add mod">
          <ac:chgData name="Natalie Ivey" userId="2c81a4b0-7596-4a42-b4da-e7aac4dfeff9" providerId="ADAL" clId="{F75951CB-9618-47E3-80F7-36AB1B68032C}" dt="2018-09-02T14:58:37.134" v="6" actId="1076"/>
          <ac:picMkLst>
            <pc:docMk/>
            <pc:sldMasterMk cId="0" sldId="2147483659"/>
            <ac:picMk id="7" creationId="{86AAE32F-629E-4122-B2F7-6162BCAC99C2}"/>
          </ac:picMkLst>
        </pc:picChg>
      </pc:sldMasterChg>
    </pc:docChg>
  </pc:docChgLst>
  <pc:docChgLst>
    <pc:chgData clId="Web-{92DEF904-4484-4882-A20E-AEEB284BF951}"/>
    <pc:docChg chg="modSld">
      <pc:chgData name="" userId="" providerId="" clId="Web-{92DEF904-4484-4882-A20E-AEEB284BF951}" dt="2018-08-08T23:19:00.002" v="12" actId="14100"/>
      <pc:docMkLst>
        <pc:docMk/>
      </pc:docMkLst>
      <pc:sldChg chg="addSp modSp">
        <pc:chgData name="" userId="" providerId="" clId="Web-{92DEF904-4484-4882-A20E-AEEB284BF951}" dt="2018-08-08T23:17:03.576" v="2" actId="14100"/>
        <pc:sldMkLst>
          <pc:docMk/>
          <pc:sldMk cId="0" sldId="260"/>
        </pc:sldMkLst>
        <pc:picChg chg="add mod">
          <ac:chgData name="" userId="" providerId="" clId="Web-{92DEF904-4484-4882-A20E-AEEB284BF951}" dt="2018-08-08T23:17:03.576" v="2" actId="14100"/>
          <ac:picMkLst>
            <pc:docMk/>
            <pc:sldMk cId="0" sldId="260"/>
            <ac:picMk id="2" creationId="{C7E6BFF9-ED4D-48E2-B192-5F72AFECDDEE}"/>
          </ac:picMkLst>
        </pc:picChg>
      </pc:sldChg>
      <pc:sldChg chg="addSp modSp">
        <pc:chgData name="" userId="" providerId="" clId="Web-{92DEF904-4484-4882-A20E-AEEB284BF951}" dt="2018-08-08T23:17:22.939" v="5" actId="14100"/>
        <pc:sldMkLst>
          <pc:docMk/>
          <pc:sldMk cId="0" sldId="261"/>
        </pc:sldMkLst>
        <pc:picChg chg="add mod">
          <ac:chgData name="" userId="" providerId="" clId="Web-{92DEF904-4484-4882-A20E-AEEB284BF951}" dt="2018-08-08T23:17:22.939" v="5" actId="14100"/>
          <ac:picMkLst>
            <pc:docMk/>
            <pc:sldMk cId="0" sldId="261"/>
            <ac:picMk id="2" creationId="{772010EF-BE53-44C5-B40E-61740158CFFB}"/>
          </ac:picMkLst>
        </pc:picChg>
      </pc:sldChg>
      <pc:sldChg chg="addSp modSp">
        <pc:chgData name="" userId="" providerId="" clId="Web-{92DEF904-4484-4882-A20E-AEEB284BF951}" dt="2018-08-08T23:18:00.736" v="9" actId="1076"/>
        <pc:sldMkLst>
          <pc:docMk/>
          <pc:sldMk cId="0" sldId="262"/>
        </pc:sldMkLst>
        <pc:picChg chg="add mod">
          <ac:chgData name="" userId="" providerId="" clId="Web-{92DEF904-4484-4882-A20E-AEEB284BF951}" dt="2018-08-08T23:18:00.736" v="9" actId="1076"/>
          <ac:picMkLst>
            <pc:docMk/>
            <pc:sldMk cId="0" sldId="262"/>
            <ac:picMk id="2" creationId="{4A502739-227B-48DF-911D-3D7EE453872A}"/>
          </ac:picMkLst>
        </pc:picChg>
      </pc:sldChg>
      <pc:sldChg chg="addSp modSp">
        <pc:chgData name="" userId="" providerId="" clId="Web-{92DEF904-4484-4882-A20E-AEEB284BF951}" dt="2018-08-08T23:19:00.002" v="12" actId="14100"/>
        <pc:sldMkLst>
          <pc:docMk/>
          <pc:sldMk cId="1219032987" sldId="269"/>
        </pc:sldMkLst>
        <pc:picChg chg="add mod">
          <ac:chgData name="" userId="" providerId="" clId="Web-{92DEF904-4484-4882-A20E-AEEB284BF951}" dt="2018-08-08T23:19:00.002" v="12" actId="14100"/>
          <ac:picMkLst>
            <pc:docMk/>
            <pc:sldMk cId="1219032987" sldId="269"/>
            <ac:picMk id="2" creationId="{73611C1E-6900-4B6D-8F55-53AB5BA16027}"/>
          </ac:picMkLst>
        </pc:picChg>
      </pc:sldChg>
    </pc:docChg>
  </pc:docChgLst>
  <pc:docChgLst>
    <pc:chgData name="April Imperio" userId="S::april.imperio@detroitk12.org::016b43d7-eba5-4d9b-8296-c2a9482fb2a0" providerId="AD" clId="Web-{4276E95D-B24D-77AD-6CAE-77D166650FF3}"/>
    <pc:docChg chg="addSld">
      <pc:chgData name="April Imperio" userId="S::april.imperio@detroitk12.org::016b43d7-eba5-4d9b-8296-c2a9482fb2a0" providerId="AD" clId="Web-{4276E95D-B24D-77AD-6CAE-77D166650FF3}" dt="2019-03-26T00:34:32.346" v="0"/>
      <pc:docMkLst>
        <pc:docMk/>
      </pc:docMkLst>
      <pc:sldChg chg="add">
        <pc:chgData name="April Imperio" userId="S::april.imperio@detroitk12.org::016b43d7-eba5-4d9b-8296-c2a9482fb2a0" providerId="AD" clId="Web-{4276E95D-B24D-77AD-6CAE-77D166650FF3}" dt="2019-03-26T00:34:32.346" v="0"/>
        <pc:sldMkLst>
          <pc:docMk/>
          <pc:sldMk cId="1261364393" sldId="272"/>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Shape 6"/>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4065431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Shape 86"/>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lvl="0" indent="-317500" rtl="0">
              <a:spcBef>
                <a:spcPts val="0"/>
              </a:spcBef>
              <a:spcAft>
                <a:spcPts val="0"/>
              </a:spcAft>
              <a:buSzPct val="100000"/>
              <a:buFont typeface="Calibri"/>
              <a:buChar char="●"/>
            </a:pPr>
            <a:r>
              <a:rPr lang="en-US" dirty="0"/>
              <a:t>This lesson provides a culmination of skills developed in Lessons 1-7.</a:t>
            </a:r>
            <a:endParaRPr dirty="0"/>
          </a:p>
          <a:p>
            <a:pPr marL="457200" lvl="0" indent="-317500" rtl="0">
              <a:spcBef>
                <a:spcPts val="0"/>
              </a:spcBef>
              <a:spcAft>
                <a:spcPts val="0"/>
              </a:spcAft>
              <a:buSzPct val="100000"/>
              <a:buFont typeface="Calibri"/>
              <a:buChar char="●"/>
            </a:pPr>
            <a:r>
              <a:rPr lang="en-US" dirty="0"/>
              <a:t>If you didn’t already, in advance, prepare the Unit 1 Recommended Texts list for students to look at; if possible, have some of the books available for students to browse.</a:t>
            </a:r>
            <a:endParaRPr dirty="0"/>
          </a:p>
          <a:p>
            <a:pPr marL="0" lvl="0" indent="0" rtl="0">
              <a:spcBef>
                <a:spcPts val="0"/>
              </a:spcBef>
              <a:spcAft>
                <a:spcPts val="0"/>
              </a:spcAft>
              <a:buNone/>
            </a:pPr>
            <a:endParaRPr dirty="0"/>
          </a:p>
        </p:txBody>
      </p:sp>
    </p:spTree>
    <p:extLst>
      <p:ext uri="{BB962C8B-B14F-4D97-AF65-F5344CB8AC3E}">
        <p14:creationId xmlns:p14="http://schemas.microsoft.com/office/powerpoint/2010/main" val="275869185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Shape 15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Shape 154"/>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5-8 </a:t>
            </a:r>
            <a:r>
              <a:rPr lang="en-US" sz="1200" b="1" i="0" u="none" strike="noStrike" cap="none" dirty="0">
                <a:solidFill>
                  <a:schemeClr val="dk1"/>
                </a:solidFill>
                <a:latin typeface="Calibri"/>
                <a:ea typeface="Calibri"/>
                <a:cs typeface="Calibri"/>
                <a:sym typeface="Calibri"/>
              </a:rPr>
              <a:t>minutes</a:t>
            </a:r>
            <a:endParaRPr sz="1200"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rPr>
              <a:t>Student Grouping: Whole Group</a:t>
            </a:r>
            <a:endParaRPr dirty="0"/>
          </a:p>
          <a:p>
            <a:pPr marL="0" marR="0" lvl="0" indent="0" algn="l" rtl="0">
              <a:lnSpc>
                <a:spcPct val="100000"/>
              </a:lnSpc>
              <a:spcBef>
                <a:spcPts val="0"/>
              </a:spcBef>
              <a:spcAft>
                <a:spcPts val="0"/>
              </a:spcAft>
              <a:buClr>
                <a:srgbClr val="000000"/>
              </a:buClr>
              <a:buSzPts val="1400"/>
              <a:buFont typeface="Arial"/>
              <a:buNone/>
            </a:pPr>
            <a:endParaRPr b="1" dirty="0"/>
          </a:p>
          <a:p>
            <a:pPr marL="0" lvl="0" indent="0" rtl="0">
              <a:spcBef>
                <a:spcPts val="0"/>
              </a:spcBef>
              <a:spcAft>
                <a:spcPts val="0"/>
              </a:spcAft>
              <a:buClr>
                <a:schemeClr val="dk1"/>
              </a:buClr>
              <a:buSzPts val="1200"/>
              <a:buFont typeface="Calibri"/>
              <a:buNone/>
            </a:pPr>
            <a:r>
              <a:rPr lang="en-US" b="1" dirty="0"/>
              <a:t>Closing and Assessment A: Introduce Independent Reading</a:t>
            </a:r>
            <a:endParaRPr b="1" dirty="0"/>
          </a:p>
          <a:p>
            <a:pPr marL="0" lvl="0" indent="0"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lvl="0" indent="-317500" rtl="0">
              <a:spcBef>
                <a:spcPts val="0"/>
              </a:spcBef>
              <a:spcAft>
                <a:spcPts val="0"/>
              </a:spcAft>
              <a:buSzPct val="100000"/>
              <a:buChar char="●"/>
            </a:pPr>
            <a:r>
              <a:rPr lang="en-US" dirty="0"/>
              <a:t>Once students have completed the Mid-Unit Assessment, tell students that each unit in this module is accompanied by an extensive list of </a:t>
            </a:r>
            <a:r>
              <a:rPr lang="en-US" b="1" dirty="0"/>
              <a:t>Recommended Texts</a:t>
            </a:r>
            <a:r>
              <a:rPr lang="en-US" dirty="0"/>
              <a:t> at a variety of reading levels. They can use the classroom, school, or local library to obtain book(s) about the topics under study at their independent reading level. </a:t>
            </a:r>
            <a:endParaRPr dirty="0"/>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dirty="0"/>
          </a:p>
          <a:p>
            <a:pPr marL="457200" lvl="0" indent="-304800" rtl="0">
              <a:lnSpc>
                <a:spcPct val="100000"/>
              </a:lnSpc>
              <a:spcBef>
                <a:spcPts val="0"/>
              </a:spcBef>
              <a:spcAft>
                <a:spcPts val="0"/>
              </a:spcAft>
              <a:buSzPts val="1200"/>
              <a:buFont typeface="Calibri"/>
              <a:buAutoNum type="arabicPeriod"/>
            </a:pPr>
            <a:r>
              <a:rPr lang="en-US" dirty="0"/>
              <a:t>Tell students that these books can be used in a variety of ways—as independent and partner reading in the classroom whenever time allows, as read-</a:t>
            </a:r>
            <a:r>
              <a:rPr lang="en-US" dirty="0" err="1"/>
              <a:t>alouds</a:t>
            </a:r>
            <a:r>
              <a:rPr lang="en-US" dirty="0"/>
              <a:t> by the teacher to entice students into new books, and as an ongoing homework expectation. </a:t>
            </a:r>
            <a:endParaRPr dirty="0"/>
          </a:p>
          <a:p>
            <a:pPr marL="457200" lvl="0" indent="-304800" rtl="0">
              <a:lnSpc>
                <a:spcPct val="100000"/>
              </a:lnSpc>
              <a:spcBef>
                <a:spcPts val="0"/>
              </a:spcBef>
              <a:spcAft>
                <a:spcPts val="0"/>
              </a:spcAft>
              <a:buSzPts val="1200"/>
              <a:buFont typeface="Calibri"/>
              <a:buAutoNum type="arabicPeriod"/>
            </a:pPr>
            <a:r>
              <a:rPr lang="en-US" dirty="0"/>
              <a:t>Let students know that you expect them to read at home from a related book at their independent reading level. </a:t>
            </a:r>
            <a:endParaRPr dirty="0"/>
          </a:p>
          <a:p>
            <a:pPr marL="457200" lvl="0" indent="-304800" rtl="0">
              <a:lnSpc>
                <a:spcPct val="100000"/>
              </a:lnSpc>
              <a:spcBef>
                <a:spcPts val="0"/>
              </a:spcBef>
              <a:spcAft>
                <a:spcPts val="0"/>
              </a:spcAft>
              <a:buSzPts val="1200"/>
              <a:buFont typeface="Calibri"/>
              <a:buAutoNum type="arabicPeriod"/>
            </a:pPr>
            <a:r>
              <a:rPr lang="en-US" dirty="0"/>
              <a:t>In addition, students may be assigned additional work, such as rereading complex text or completing a writing task.</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Students might raise their hands to ask if certain books are available or to express interest in a book.</a:t>
            </a:r>
            <a:endParaRPr i="0" u="none" strike="noStrike" cap="none" dirty="0">
              <a:solidFill>
                <a:schemeClr val="dk1"/>
              </a:solidFill>
            </a:endParaRPr>
          </a:p>
          <a:p>
            <a:pPr marL="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Support for Students Who Need It:</a:t>
            </a:r>
            <a:endParaRPr dirty="0"/>
          </a:p>
          <a:p>
            <a:pPr marL="457200" lvl="0" indent="-304800" rtl="0">
              <a:spcBef>
                <a:spcPts val="0"/>
              </a:spcBef>
              <a:spcAft>
                <a:spcPts val="0"/>
              </a:spcAft>
              <a:buSzPts val="1200"/>
              <a:buFont typeface="Calibri"/>
              <a:buChar char="●"/>
            </a:pPr>
            <a:r>
              <a:rPr lang="en-US" dirty="0"/>
              <a:t>If multiple students are interested in the same book, offer an alternative and see if the students are willing to swap with one another at certain points.</a:t>
            </a:r>
            <a:endParaRPr dirty="0"/>
          </a:p>
          <a:p>
            <a:pPr marL="457200" lvl="0" indent="-304800" rtl="0">
              <a:spcBef>
                <a:spcPts val="0"/>
              </a:spcBef>
              <a:spcAft>
                <a:spcPts val="0"/>
              </a:spcAft>
              <a:buSzPts val="1200"/>
              <a:buFont typeface="Calibri"/>
              <a:buChar char="●"/>
            </a:pPr>
            <a:r>
              <a:rPr lang="en-US" dirty="0"/>
              <a:t>Based on what you know of your students’ reading levels, think about which books might suit different students.</a:t>
            </a:r>
            <a:r>
              <a:rPr lang="en-US" baseline="0" dirty="0"/>
              <a:t> </a:t>
            </a:r>
            <a:r>
              <a:rPr lang="en-US" dirty="0"/>
              <a:t>This way, if some students don’t know which book to choose, you can help guide them.</a:t>
            </a:r>
            <a:endParaRPr dirty="0"/>
          </a:p>
          <a:p>
            <a:pPr marL="457200" lvl="0" indent="-304800" rtl="0">
              <a:spcBef>
                <a:spcPts val="0"/>
              </a:spcBef>
              <a:spcAft>
                <a:spcPts val="0"/>
              </a:spcAft>
              <a:buSzPts val="1200"/>
              <a:buFont typeface="Calibri"/>
              <a:buChar char="●"/>
            </a:pPr>
            <a:r>
              <a:rPr lang="en-US" dirty="0"/>
              <a:t>Audio recordings are an excellent alternative for students who have difficulty reading independently. Check with your school librarian about the availability of audiobooks to check out.</a:t>
            </a:r>
            <a:endParaRPr dirty="0"/>
          </a:p>
          <a:p>
            <a:pPr marL="457200" lvl="0" indent="-304800" rtl="0">
              <a:spcBef>
                <a:spcPts val="0"/>
              </a:spcBef>
              <a:spcAft>
                <a:spcPts val="0"/>
              </a:spcAft>
              <a:buSzPts val="1200"/>
              <a:buFont typeface="Calibri"/>
              <a:buChar char="●"/>
            </a:pPr>
            <a:r>
              <a:rPr lang="en-US" dirty="0"/>
              <a:t>www.novelnewyork.org has a free, searchable database of content-related texts that can be played as audio files on a home or library computer. Texts on this site can also be translated into many languages. Use the database to provide at-home reading of related texts to ELLs and their families in their native languages.</a:t>
            </a:r>
            <a:endParaRPr dirty="0"/>
          </a:p>
        </p:txBody>
      </p:sp>
      <p:sp>
        <p:nvSpPr>
          <p:cNvPr id="155" name="Shape 155"/>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343971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Suggested time needed: 30-45 minutes</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Student Grouping: Whole Group/Pairs</a:t>
            </a:r>
          </a:p>
          <a:p>
            <a:pPr marL="0" lvl="0" indent="0" rtl="0">
              <a:spcBef>
                <a:spcPts val="0"/>
              </a:spcBef>
              <a:spcAft>
                <a:spcPts val="0"/>
              </a:spcAft>
              <a:buClr>
                <a:schemeClr val="dk1"/>
              </a:buClr>
              <a:buSzPts val="1400"/>
              <a:buFont typeface="Arial"/>
              <a:buNone/>
            </a:pPr>
            <a:endParaRPr lang="en"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0" dirty="0">
                <a:solidFill>
                  <a:schemeClr val="dk1"/>
                </a:solidFill>
                <a:latin typeface="Calibri"/>
                <a:ea typeface="Calibri"/>
                <a:cs typeface="Calibri"/>
                <a:sym typeface="Calibri"/>
              </a:rPr>
              <a:t>A</a:t>
            </a:r>
            <a:r>
              <a:rPr lang="en" sz="1200" b="0" baseline="0" dirty="0">
                <a:solidFill>
                  <a:schemeClr val="dk1"/>
                </a:solidFill>
                <a:latin typeface="Calibri"/>
                <a:ea typeface="Calibri"/>
                <a:cs typeface="Calibri"/>
                <a:sym typeface="Calibri"/>
              </a:rPr>
              <a:t> lot of the time today may be spent in students picking a book for independent reading that works for them. So you may not follow the fluency protocol today. It is offered here just in case you decide to continue doing fluency work with </a:t>
            </a:r>
            <a:r>
              <a:rPr lang="en" sz="1200" b="0" i="1" baseline="0" dirty="0">
                <a:solidFill>
                  <a:schemeClr val="dk1"/>
                </a:solidFill>
                <a:latin typeface="Calibri"/>
                <a:ea typeface="Calibri"/>
                <a:cs typeface="Calibri"/>
                <a:sym typeface="Calibri"/>
              </a:rPr>
              <a:t>A Long Walk to Water </a:t>
            </a:r>
            <a:r>
              <a:rPr lang="en" sz="1200" b="0" i="0" baseline="0" dirty="0">
                <a:solidFill>
                  <a:schemeClr val="dk1"/>
                </a:solidFill>
                <a:latin typeface="Calibri"/>
                <a:ea typeface="Calibri"/>
                <a:cs typeface="Calibri"/>
                <a:sym typeface="Calibri"/>
              </a:rPr>
              <a:t>or if some of your students have not been keeping up with the reading. </a:t>
            </a:r>
            <a:endParaRPr sz="1200" b="0" dirty="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6853857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6 </a:t>
            </a:r>
            <a:r>
              <a:rPr lang="en" sz="1200" b="1" dirty="0">
                <a:latin typeface="Calibri"/>
                <a:ea typeface="Calibri"/>
                <a:cs typeface="Calibri"/>
                <a:sym typeface="Calibri"/>
              </a:rPr>
              <a:t>-</a:t>
            </a:r>
            <a:r>
              <a:rPr lang="en" sz="1200" b="1" i="0" u="none" strike="noStrike" cap="none" dirty="0">
                <a:solidFill>
                  <a:schemeClr val="dk1"/>
                </a:solidFill>
                <a:latin typeface="Calibri"/>
                <a:ea typeface="Calibri"/>
                <a:cs typeface="Calibri"/>
                <a:sym typeface="Calibri"/>
              </a:rPr>
              <a:t> 1</a:t>
            </a:r>
            <a:r>
              <a:rPr lang="en" sz="1200" b="1" dirty="0">
                <a:solidFill>
                  <a:schemeClr val="dk1"/>
                </a:solidFill>
                <a:latin typeface="Calibri"/>
                <a:ea typeface="Calibri"/>
                <a:cs typeface="Calibri"/>
                <a:sym typeface="Calibri"/>
              </a:rPr>
              <a:t>2</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dirty="0">
                <a:solidFill>
                  <a:schemeClr val="dk1"/>
                </a:solidFill>
                <a:latin typeface="Calibri"/>
                <a:ea typeface="Calibri"/>
                <a:cs typeface="Calibri"/>
                <a:sym typeface="Calibri"/>
              </a:rPr>
              <a:t>Student Grouping: whole group and partnered work</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Fluent reading work.</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If the teacher or DCPS feels the pencil or eraser marks will hurt the books, substitute instead a “cold call” procedure. This is exactly the same as the dot procedure except that instead of asking students to place a dot, the teacher will cold call specific students to repeat the last word </a:t>
            </a:r>
            <a:r>
              <a:rPr lang="en" sz="1200" dirty="0">
                <a:solidFill>
                  <a:schemeClr val="dk1"/>
                </a:solidFill>
                <a:latin typeface="Calibri"/>
                <a:ea typeface="Calibri"/>
                <a:cs typeface="Calibri"/>
                <a:sym typeface="Calibri"/>
              </a:rPr>
              <a:t>they</a:t>
            </a:r>
            <a:r>
              <a:rPr lang="en" sz="1200" i="0" u="none" strike="noStrike" cap="none" dirty="0">
                <a:solidFill>
                  <a:schemeClr val="dk1"/>
                </a:solidFill>
                <a:latin typeface="Calibri"/>
                <a:ea typeface="Calibri"/>
                <a:cs typeface="Calibri"/>
                <a:sym typeface="Calibri"/>
              </a:rPr>
              <a:t> read  before stopping at two or three points in the text. </a:t>
            </a:r>
            <a:r>
              <a:rPr lang="en" sz="1200" dirty="0">
                <a:solidFill>
                  <a:schemeClr val="dk1"/>
                </a:solidFill>
                <a:latin typeface="Calibri"/>
                <a:ea typeface="Calibri"/>
                <a:cs typeface="Calibri"/>
                <a:sym typeface="Calibri"/>
              </a:rPr>
              <a:t>Students will NOT improve if they are not following along carefully!</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a short section (half a page) of the core text. Make sure every student has the right page open, has a pencil and is prepared to follow-along.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Use the </a:t>
            </a:r>
            <a:r>
              <a:rPr lang="en" sz="1200" dirty="0">
                <a:solidFill>
                  <a:schemeClr val="dk1"/>
                </a:solidFill>
                <a:latin typeface="Calibri"/>
                <a:ea typeface="Calibri"/>
                <a:cs typeface="Calibri"/>
                <a:sym typeface="Calibri"/>
              </a:rPr>
              <a:t>d</a:t>
            </a:r>
            <a:r>
              <a:rPr lang="en" sz="1200" i="0" u="none" strike="noStrike" cap="none" dirty="0">
                <a:solidFill>
                  <a:schemeClr val="dk1"/>
                </a:solidFill>
                <a:latin typeface="Calibri"/>
                <a:ea typeface="Calibri"/>
                <a:cs typeface="Calibri"/>
                <a:sym typeface="Calibri"/>
              </a:rPr>
              <a:t>ot </a:t>
            </a:r>
            <a:r>
              <a:rPr lang="en" sz="1200" dirty="0">
                <a:solidFill>
                  <a:schemeClr val="dk1"/>
                </a:solidFill>
                <a:latin typeface="Calibri"/>
                <a:ea typeface="Calibri"/>
                <a:cs typeface="Calibri"/>
                <a:sym typeface="Calibri"/>
              </a:rPr>
              <a:t>p</a:t>
            </a:r>
            <a:r>
              <a:rPr lang="en" sz="1200" i="0" u="none" strike="noStrike" cap="none" dirty="0">
                <a:solidFill>
                  <a:schemeClr val="dk1"/>
                </a:solidFill>
                <a:latin typeface="Calibri"/>
                <a:ea typeface="Calibri"/>
                <a:cs typeface="Calibri"/>
                <a:sym typeface="Calibri"/>
              </a:rPr>
              <a:t>rocedure to make sure everyone is following along. Stop once in the beginning, once in middle and once toward the end. (After a brief time students will learn to follow along and will generally find it satisfying, then the dot procedure can be dropped.)</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After reading, cold call on students to share </a:t>
            </a:r>
            <a:r>
              <a:rPr lang="en" sz="1200" dirty="0">
                <a:solidFill>
                  <a:schemeClr val="dk1"/>
                </a:solidFill>
                <a:latin typeface="Calibri"/>
                <a:ea typeface="Calibri"/>
                <a:cs typeface="Calibri"/>
                <a:sym typeface="Calibri"/>
              </a:rPr>
              <a:t>each</a:t>
            </a:r>
            <a:r>
              <a:rPr lang="en" sz="1200" i="0" u="none" strike="noStrike" cap="none" dirty="0">
                <a:solidFill>
                  <a:schemeClr val="dk1"/>
                </a:solidFill>
                <a:latin typeface="Calibri"/>
                <a:ea typeface="Calibri"/>
                <a:cs typeface="Calibri"/>
                <a:sym typeface="Calibri"/>
              </a:rPr>
              <a:t> of the words they placed dots above. </a:t>
            </a:r>
            <a:r>
              <a:rPr lang="en" sz="1200" dirty="0">
                <a:solidFill>
                  <a:schemeClr val="dk1"/>
                </a:solidFill>
                <a:latin typeface="Calibri"/>
                <a:ea typeface="Calibri"/>
                <a:cs typeface="Calibri"/>
                <a:sym typeface="Calibri"/>
              </a:rPr>
              <a:t>Student have to learn they are accountable to be following exactly where the reader is! </a:t>
            </a:r>
            <a:r>
              <a:rPr lang="en" sz="1200" i="0" u="none" strike="noStrike" cap="none" dirty="0">
                <a:solidFill>
                  <a:schemeClr val="dk1"/>
                </a:solidFill>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Remind students: </a:t>
            </a:r>
            <a:r>
              <a:rPr lang="en" sz="1200" i="1" u="none" strike="noStrike" cap="none" dirty="0">
                <a:solidFill>
                  <a:schemeClr val="dk1"/>
                </a:solidFill>
                <a:latin typeface="Calibri"/>
                <a:ea typeface="Calibri"/>
                <a:cs typeface="Calibri"/>
                <a:sym typeface="Calibri"/>
              </a:rPr>
              <a:t>“We will repeat the same procedure but this time when finished I will ask you to think what the gist is of this excerpt.”</a:t>
            </a:r>
            <a:endParaRPr sz="1200" i="1"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Repeat the dot procedure, then ask students to do a Think Pair Share about the gist of the excerpt.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Tell students to: </a:t>
            </a:r>
            <a:r>
              <a:rPr lang="en" sz="1200" i="1" u="none" strike="noStrike" cap="none" dirty="0">
                <a:solidFill>
                  <a:schemeClr val="dk1"/>
                </a:solidFill>
                <a:latin typeface="Calibri"/>
                <a:ea typeface="Calibri"/>
                <a:cs typeface="Calibri"/>
                <a:sym typeface="Calibri"/>
              </a:rPr>
              <a:t>“Erase the dots at the end of the lesson.</a:t>
            </a:r>
            <a:r>
              <a:rPr lang="en" sz="1200" i="1" dirty="0">
                <a:solidFill>
                  <a:schemeClr val="dk1"/>
                </a:solidFill>
                <a:latin typeface="Calibri"/>
                <a:ea typeface="Calibri"/>
                <a:cs typeface="Calibri"/>
                <a:sym typeface="Calibri"/>
              </a:rPr>
              <a:t>”</a:t>
            </a:r>
            <a:endParaRPr sz="1200" i="1" dirty="0">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135" name="Google Shape;135;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657033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d789fc548_0_2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g3d789fc548_0_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3</a:t>
            </a:r>
            <a:r>
              <a:rPr lang="en" sz="1200" b="1" dirty="0">
                <a:latin typeface="Calibri"/>
                <a:ea typeface="Calibri"/>
                <a:cs typeface="Calibri"/>
                <a:sym typeface="Calibri"/>
              </a:rPr>
              <a:t>-</a:t>
            </a:r>
            <a:r>
              <a:rPr lang="en" sz="1200" b="1" dirty="0">
                <a:solidFill>
                  <a:schemeClr val="dk1"/>
                </a:solidFill>
                <a:latin typeface="Calibri"/>
                <a:ea typeface="Calibri"/>
                <a:cs typeface="Calibri"/>
                <a:sym typeface="Calibri"/>
              </a:rPr>
              <a:t>5</a:t>
            </a:r>
            <a:r>
              <a:rPr lang="en" sz="1200" b="1" i="0" u="none" strike="noStrike" cap="none" dirty="0">
                <a:solidFill>
                  <a:schemeClr val="dk1"/>
                </a:solidFill>
                <a:latin typeface="Calibri"/>
                <a:ea typeface="Calibri"/>
                <a:cs typeface="Calibri"/>
                <a:sym typeface="Calibri"/>
              </a:rPr>
              <a:t> minutes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dirty="0">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 The purpose here is to hold students successfully accountable for the first task. They need to establish the habit right away of reading in their head while the teacher (or any reader) reads alou</a:t>
            </a:r>
            <a:r>
              <a:rPr lang="en" sz="1200" dirty="0">
                <a:solidFill>
                  <a:schemeClr val="dk1"/>
                </a:solidFill>
                <a:latin typeface="Calibri"/>
                <a:ea typeface="Calibri"/>
                <a:cs typeface="Calibri"/>
                <a:sym typeface="Calibri"/>
              </a:rPr>
              <a:t>d.</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“Getting the gist” is the necessary next step – it moves students to focusing on getting meaning from the text, which of course is the purpose of reading!</a:t>
            </a:r>
            <a:endParaRPr sz="1200" i="0" u="none" strike="noStrike" cap="none" dirty="0">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 sz="1200" dirty="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142" name="Google Shape;142;g3d789fc548_0_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885040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 name="Google Shape;148;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5-8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dirty="0">
                <a:solidFill>
                  <a:schemeClr val="dk1"/>
                </a:solidFill>
                <a:latin typeface="Calibri"/>
                <a:ea typeface="Calibri"/>
                <a:cs typeface="Calibri"/>
                <a:sym typeface="Calibri"/>
              </a:rPr>
              <a:t>Student Grouping: Student Pairs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This is establishing a daily routine – first fluency, then gist. </a:t>
            </a:r>
            <a:r>
              <a:rPr lang="en" sz="1200" dirty="0">
                <a:solidFill>
                  <a:schemeClr val="dk1"/>
                </a:solidFill>
                <a:latin typeface="Calibri"/>
                <a:ea typeface="Calibri"/>
                <a:cs typeface="Calibri"/>
                <a:sym typeface="Calibri"/>
              </a:rPr>
              <a:t>Reading fluently helps readers get the gist quickly.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Over time, ask for student volunteers to do the reading aloud. This frees you to monitor student engagement.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prepared to </a:t>
            </a:r>
            <a:r>
              <a:rPr lang="en" sz="1200" i="1" dirty="0">
                <a:solidFill>
                  <a:schemeClr val="dk1"/>
                </a:solidFill>
                <a:latin typeface="Calibri"/>
                <a:ea typeface="Calibri"/>
                <a:cs typeface="Calibri"/>
                <a:sym typeface="Calibri"/>
              </a:rPr>
              <a:t>repeatedly</a:t>
            </a:r>
            <a:r>
              <a:rPr lang="en" sz="1200" dirty="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dot procedure, then ask students to do a “Think Pair Share” about the gist of the excerpt.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to erase the dots at the end of the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that reading fluently allows them to get the gist more quickly and accurately. </a:t>
            </a:r>
            <a:endParaRPr sz="1200" dirty="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Over a period of a few weeks, students should get more accurate and quick with these activities.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49" name="Google Shape;149;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2632610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10-14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dirty="0">
                <a:solidFill>
                  <a:schemeClr val="dk1"/>
                </a:solidFill>
                <a:latin typeface="Calibri"/>
                <a:ea typeface="Calibri"/>
                <a:cs typeface="Calibri"/>
                <a:sym typeface="Calibri"/>
              </a:rPr>
              <a:t>Student Grouping: Student Pairs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to practice</a:t>
            </a:r>
            <a:r>
              <a:rPr lang="en" sz="1200" i="0" u="none" strike="noStrike" cap="none" dirty="0">
                <a:solidFill>
                  <a:schemeClr val="dk1"/>
                </a:solidFill>
                <a:latin typeface="Calibri"/>
                <a:ea typeface="Calibri"/>
                <a:cs typeface="Calibri"/>
                <a:sym typeface="Calibri"/>
              </a:rPr>
              <a:t> “whisper reading” before </a:t>
            </a:r>
            <a:r>
              <a:rPr lang="en" sz="1200" dirty="0">
                <a:solidFill>
                  <a:schemeClr val="dk1"/>
                </a:solidFill>
                <a:latin typeface="Calibri"/>
                <a:ea typeface="Calibri"/>
                <a:cs typeface="Calibri"/>
                <a:sym typeface="Calibri"/>
              </a:rPr>
              <a:t>they</a:t>
            </a:r>
            <a:r>
              <a:rPr lang="en" sz="1200" i="0" u="none" strike="noStrike" cap="none" dirty="0">
                <a:solidFill>
                  <a:schemeClr val="dk1"/>
                </a:solidFill>
                <a:latin typeface="Calibri"/>
                <a:ea typeface="Calibri"/>
                <a:cs typeface="Calibri"/>
                <a:sym typeface="Calibri"/>
              </a:rPr>
              <a:t> read aloud</a:t>
            </a:r>
            <a:r>
              <a:rPr lang="en" sz="1200" dirty="0">
                <a:solidFill>
                  <a:schemeClr val="dk1"/>
                </a:solidFill>
                <a:latin typeface="Calibri"/>
                <a:ea typeface="Calibri"/>
                <a:cs typeface="Calibri"/>
                <a:sym typeface="Calibri"/>
              </a:rPr>
              <a:t> so the room doesn’t get too noisy. Rotate around the room to make sure students are on task and taking turns reading for fluency.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 sz="1200" dirty="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156" name="Google Shape;156;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009560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2" name="Google Shape;162;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After a week or two, you will find you are getting through the fluency work much more quickly, in as little as 15 minutes. At that point, you should also recognize that some of your students are more fluent readers than others. </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Separate your students into two groups. </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Keep the less fluent readers with you and continue to read from the text aloud to them </a:t>
            </a:r>
            <a:r>
              <a:rPr lang="en" sz="1200" i="1" dirty="0">
                <a:latin typeface="Calibri"/>
                <a:ea typeface="Calibri"/>
                <a:cs typeface="Calibri"/>
                <a:sym typeface="Calibri"/>
              </a:rPr>
              <a:t>as they follow along </a:t>
            </a:r>
            <a:r>
              <a:rPr lang="en" sz="1200" dirty="0">
                <a:latin typeface="Calibri"/>
                <a:ea typeface="Calibri"/>
                <a:cs typeface="Calibri"/>
                <a:sym typeface="Calibri"/>
              </a:rPr>
              <a:t>with a pencil. Continue the dot technique if you need to to hold students accountable for following along. </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Make sure you are reading at a pace the students can keep up with. </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Let the group of students who read more fluently read to themselves at their own pace. </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This will set them up for reading the Scholastic books a bit later on. </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 sz="1200" dirty="0">
                <a:solidFill>
                  <a:schemeClr val="dk1"/>
                </a:solidFill>
                <a:latin typeface="Calibri"/>
                <a:ea typeface="Calibri"/>
                <a:cs typeface="Calibri"/>
                <a:sym typeface="Calibri"/>
              </a:rPr>
              <a:t>: None</a:t>
            </a:r>
            <a:endParaRPr sz="1200" dirty="0">
              <a:solidFill>
                <a:schemeClr val="dk1"/>
              </a:solidFill>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0155331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Shape 9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Shape 92"/>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US" dirty="0"/>
              <a:t>New Materials to Prepare in Advance: </a:t>
            </a:r>
            <a:endParaRPr i="0" u="none" strike="noStrike" cap="none" dirty="0">
              <a:solidFill>
                <a:schemeClr val="dk1"/>
              </a:solidFill>
            </a:endParaRPr>
          </a:p>
          <a:p>
            <a:pPr marL="457200" lvl="0" indent="-304800" rtl="0">
              <a:spcBef>
                <a:spcPts val="0"/>
              </a:spcBef>
              <a:spcAft>
                <a:spcPts val="0"/>
              </a:spcAft>
              <a:buClr>
                <a:schemeClr val="dk1"/>
              </a:buClr>
              <a:buSzPts val="1200"/>
              <a:buFont typeface="Calibri"/>
              <a:buChar char="●"/>
            </a:pPr>
            <a:r>
              <a:rPr lang="en-US" dirty="0"/>
              <a:t>Mid-Unit 1 Assessment: Identifying Perspective and using Evidence from </a:t>
            </a:r>
            <a:r>
              <a:rPr lang="en-US" i="1" dirty="0"/>
              <a:t>A Long Walk to Water</a:t>
            </a:r>
            <a:r>
              <a:rPr lang="en-US" i="1" baseline="0" dirty="0"/>
              <a:t> </a:t>
            </a:r>
            <a:r>
              <a:rPr lang="en-US" dirty="0"/>
              <a:t>(Chapter 5) (one per student)</a:t>
            </a:r>
            <a:endParaRPr dirty="0"/>
          </a:p>
          <a:p>
            <a:pPr marL="457200" lvl="0" indent="-304800" rtl="0">
              <a:spcBef>
                <a:spcPts val="0"/>
              </a:spcBef>
              <a:spcAft>
                <a:spcPts val="0"/>
              </a:spcAft>
              <a:buClr>
                <a:schemeClr val="dk1"/>
              </a:buClr>
              <a:buSzPts val="1200"/>
              <a:buFont typeface="Calibri"/>
              <a:buChar char="●"/>
            </a:pPr>
            <a:r>
              <a:rPr lang="en-US" b="1" dirty="0"/>
              <a:t>Mid-Unit 1 Assessment: Identifying Perspective and using Evidence from </a:t>
            </a:r>
            <a:r>
              <a:rPr lang="en-US" b="1" i="1" dirty="0"/>
              <a:t>A Long Walk to Water </a:t>
            </a:r>
            <a:r>
              <a:rPr lang="en-US" dirty="0"/>
              <a:t>(Chapter 5)(one per student) (Answers for Teacher Reference)</a:t>
            </a:r>
            <a:endParaRPr dirty="0"/>
          </a:p>
          <a:p>
            <a:pPr marL="457200" lvl="0" indent="-304800" rtl="0">
              <a:spcBef>
                <a:spcPts val="0"/>
              </a:spcBef>
              <a:spcAft>
                <a:spcPts val="0"/>
              </a:spcAft>
              <a:buSzPts val="1200"/>
              <a:buFont typeface="Calibri"/>
              <a:buChar char="●"/>
            </a:pPr>
            <a:r>
              <a:rPr lang="en-US" dirty="0"/>
              <a:t>Back-to-Back and Face-to-Face prompts (Chapter 5) (one for display)</a:t>
            </a:r>
            <a:endParaRPr dirty="0"/>
          </a:p>
          <a:p>
            <a:pPr marL="0" lvl="0" indent="0" rtl="0">
              <a:spcBef>
                <a:spcPts val="0"/>
              </a:spcBef>
              <a:spcAft>
                <a:spcPts val="0"/>
              </a:spcAft>
              <a:buNone/>
            </a:pPr>
            <a:endParaRPr dirty="0"/>
          </a:p>
          <a:p>
            <a:pPr marL="0" lvl="0" indent="0" rtl="0">
              <a:spcBef>
                <a:spcPts val="0"/>
              </a:spcBef>
              <a:spcAft>
                <a:spcPts val="0"/>
              </a:spcAft>
              <a:buNone/>
            </a:pPr>
            <a:r>
              <a:rPr lang="en-US" dirty="0"/>
              <a:t>Materials to Gather from Previous Lessons:</a:t>
            </a:r>
            <a:endParaRPr dirty="0"/>
          </a:p>
          <a:p>
            <a:pPr marL="457200" marR="0" lvl="0" indent="-304800" algn="l" rtl="0">
              <a:lnSpc>
                <a:spcPct val="100000"/>
              </a:lnSpc>
              <a:spcBef>
                <a:spcPts val="0"/>
              </a:spcBef>
              <a:spcAft>
                <a:spcPts val="0"/>
              </a:spcAft>
              <a:buSzPts val="1200"/>
              <a:buFont typeface="Calibri"/>
              <a:buChar char="●"/>
            </a:pPr>
            <a:r>
              <a:rPr lang="en-US" i="1" dirty="0"/>
              <a:t>A Long Walk to Water </a:t>
            </a:r>
            <a:r>
              <a:rPr lang="en-US" dirty="0"/>
              <a:t>(book; one per student)</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None/>
            </a:pPr>
            <a:r>
              <a:rPr lang="en-US" dirty="0"/>
              <a:t>Protocols to review:</a:t>
            </a:r>
            <a:endParaRPr dirty="0"/>
          </a:p>
          <a:p>
            <a:pPr marL="457200" marR="0" lvl="0" indent="-304800" algn="l" rtl="0">
              <a:lnSpc>
                <a:spcPct val="100000"/>
              </a:lnSpc>
              <a:spcBef>
                <a:spcPts val="0"/>
              </a:spcBef>
              <a:spcAft>
                <a:spcPts val="0"/>
              </a:spcAft>
              <a:buSzPts val="1200"/>
              <a:buFont typeface="Calibri"/>
              <a:buChar char="●"/>
            </a:pPr>
            <a:r>
              <a:rPr lang="en-US" dirty="0"/>
              <a:t>Back-to-Back and Face-to-Face Protocol (used in Lesson 3; see Appendix 1)</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Prepare classroom systems for active learning:</a:t>
            </a:r>
            <a:endParaRPr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Char char="●"/>
            </a:pPr>
            <a:r>
              <a:rPr lang="en-US" dirty="0"/>
              <a:t>Students will briefly work in pairs today before beginning their individual assessment, so you may use whatever seating arrangement is most convenient.</a:t>
            </a:r>
          </a:p>
          <a:p>
            <a:pPr marL="457200" marR="0" lvl="0" indent="-304800" algn="l" rtl="0">
              <a:lnSpc>
                <a:spcPct val="100000"/>
              </a:lnSpc>
              <a:spcBef>
                <a:spcPts val="0"/>
              </a:spcBef>
              <a:spcAft>
                <a:spcPts val="0"/>
              </a:spcAft>
              <a:buClr>
                <a:schemeClr val="dk1"/>
              </a:buClr>
              <a:buSzPts val="1200"/>
              <a:buFont typeface="Calibri"/>
              <a:buChar char="●"/>
            </a:pPr>
            <a:r>
              <a:rPr lang="en-US" dirty="0"/>
              <a:t>Unpack your Scholastic</a:t>
            </a:r>
            <a:r>
              <a:rPr lang="en-US" baseline="0" dirty="0"/>
              <a:t> Classroom Library so the students can pick an independent reading book. </a:t>
            </a:r>
            <a:endParaRPr dirty="0"/>
          </a:p>
        </p:txBody>
      </p:sp>
      <p:sp>
        <p:nvSpPr>
          <p:cNvPr id="93" name="Shape 93"/>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644364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Shape 9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9" name="Shape 99"/>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17500">
              <a:spcBef>
                <a:spcPts val="0"/>
              </a:spcBef>
              <a:spcAft>
                <a:spcPts val="0"/>
              </a:spcAft>
              <a:buSzPct val="100000"/>
              <a:buChar char="●"/>
            </a:pPr>
            <a:r>
              <a:rPr lang="en-US" dirty="0"/>
              <a:t>Display this slide as students enter the classroom.</a:t>
            </a:r>
            <a:endParaRPr dirty="0"/>
          </a:p>
        </p:txBody>
      </p:sp>
      <p:sp>
        <p:nvSpPr>
          <p:cNvPr id="100" name="Shape 100"/>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3</a:t>
            </a:fld>
            <a:endParaRPr/>
          </a:p>
        </p:txBody>
      </p:sp>
    </p:spTree>
    <p:extLst>
      <p:ext uri="{BB962C8B-B14F-4D97-AF65-F5344CB8AC3E}">
        <p14:creationId xmlns:p14="http://schemas.microsoft.com/office/powerpoint/2010/main" val="16451586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Shape 10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Shape 105"/>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Student 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a:solidFill>
                  <a:schemeClr val="dk1"/>
                </a:solidFill>
              </a:rPr>
              <a:t>:</a:t>
            </a:r>
            <a:r>
              <a:rPr lang="en-US" sz="1200" i="0" u="none" strike="noStrike" cap="none" baseline="0" dirty="0">
                <a:solidFill>
                  <a:schemeClr val="dk1"/>
                </a:solidFill>
              </a:rPr>
              <a:t> </a:t>
            </a:r>
            <a:r>
              <a:rPr lang="en-US" dirty="0"/>
              <a:t>None</a:t>
            </a:r>
            <a:endParaRPr dirty="0"/>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mj-lt"/>
              <a:buAutoNum type="arabicPeriod"/>
            </a:pPr>
            <a:r>
              <a:rPr lang="en-US" sz="1200" b="0" i="0" u="none" strike="noStrike" cap="none" dirty="0">
                <a:solidFill>
                  <a:schemeClr val="dk1"/>
                </a:solidFill>
                <a:latin typeface="Calibri"/>
                <a:ea typeface="Calibri"/>
                <a:cs typeface="Calibri"/>
                <a:sym typeface="Calibri"/>
              </a:rPr>
              <a:t>Read the slide aloud – explain as needed.</a:t>
            </a:r>
            <a:endParaRPr dirty="0"/>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r>
              <a:rPr lang="en-US" sz="1200" b="0" i="0" u="none" strike="noStrike" cap="none" dirty="0">
                <a:solidFill>
                  <a:schemeClr val="dk1"/>
                </a:solidFill>
                <a:latin typeface="Calibri"/>
                <a:ea typeface="Calibri"/>
                <a:cs typeface="Calibri"/>
                <a:sym typeface="Calibri"/>
              </a:rPr>
              <a:t>None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a:t>
            </a:r>
            <a:r>
              <a:rPr lang="en-US" baseline="0" dirty="0"/>
              <a:t> </a:t>
            </a:r>
            <a:r>
              <a:rPr lang="en-US" dirty="0"/>
              <a:t>None</a:t>
            </a:r>
            <a:endParaRPr dirty="0"/>
          </a:p>
          <a:p>
            <a:pPr marL="0" marR="0" lvl="0" indent="0" algn="l" rtl="0">
              <a:lnSpc>
                <a:spcPct val="100000"/>
              </a:lnSpc>
              <a:spcBef>
                <a:spcPts val="0"/>
              </a:spcBef>
              <a:spcAft>
                <a:spcPts val="0"/>
              </a:spcAft>
              <a:buNone/>
            </a:pPr>
            <a:endParaRPr dirty="0"/>
          </a:p>
        </p:txBody>
      </p:sp>
      <p:sp>
        <p:nvSpPr>
          <p:cNvPr id="106" name="Shape 106"/>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5067379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Shape 11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3" name="Shape 113"/>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200"/>
              <a:buFont typeface="Calibri"/>
              <a:buNone/>
            </a:pPr>
            <a:r>
              <a:rPr lang="en-US" b="1" dirty="0"/>
              <a:t>Suggested slide pacing: 5-7 minutes</a:t>
            </a:r>
            <a:endParaRPr dirty="0"/>
          </a:p>
          <a:p>
            <a:pPr marL="0" lvl="0" indent="0">
              <a:spcBef>
                <a:spcPts val="0"/>
              </a:spcBef>
              <a:spcAft>
                <a:spcPts val="0"/>
              </a:spcAft>
              <a:buNone/>
            </a:pPr>
            <a:r>
              <a:rPr lang="en-US" b="1" dirty="0"/>
              <a:t>Student Grouping: Whole Group, and partners (could be B-Day, according to teacher’s choice)</a:t>
            </a:r>
            <a:endParaRPr b="1" dirty="0"/>
          </a:p>
          <a:p>
            <a:pPr marL="0" lvl="0" indent="0">
              <a:spcBef>
                <a:spcPts val="0"/>
              </a:spcBef>
              <a:spcAft>
                <a:spcPts val="0"/>
              </a:spcAft>
              <a:buNone/>
            </a:pPr>
            <a:endParaRPr b="1" dirty="0"/>
          </a:p>
          <a:p>
            <a:pPr marL="0" lvl="0" indent="0">
              <a:spcBef>
                <a:spcPts val="0"/>
              </a:spcBef>
              <a:spcAft>
                <a:spcPts val="0"/>
              </a:spcAft>
              <a:buClr>
                <a:schemeClr val="dk1"/>
              </a:buClr>
              <a:buSzPts val="1200"/>
              <a:buFont typeface="Calibri"/>
              <a:buNone/>
            </a:pPr>
            <a:r>
              <a:rPr lang="en-US" b="1" dirty="0"/>
              <a:t>Opening  A. Engaging the Reader: Sharing Gist from Reader’s Notes and Introducing Learning Targets </a:t>
            </a:r>
            <a:endParaRPr dirty="0"/>
          </a:p>
          <a:p>
            <a:pPr marL="0" lvl="0" indent="0">
              <a:spcBef>
                <a:spcPts val="0"/>
              </a:spcBef>
              <a:spcAft>
                <a:spcPts val="0"/>
              </a:spcAft>
              <a:buClr>
                <a:schemeClr val="dk1"/>
              </a:buClr>
              <a:buSzPts val="1200"/>
              <a:buFont typeface="Calibri"/>
              <a:buNone/>
            </a:pPr>
            <a:endParaRPr b="1" dirty="0"/>
          </a:p>
          <a:p>
            <a:pPr marL="0" lvl="0" indent="0">
              <a:spcBef>
                <a:spcPts val="0"/>
              </a:spcBef>
              <a:spcAft>
                <a:spcPts val="0"/>
              </a:spcAft>
              <a:buClr>
                <a:schemeClr val="dk1"/>
              </a:buClr>
              <a:buSzPts val="1200"/>
              <a:buFont typeface="Calibri"/>
              <a:buNone/>
            </a:pPr>
            <a:r>
              <a:rPr lang="en-US" dirty="0"/>
              <a:t>Teaching Notes:</a:t>
            </a:r>
            <a:endParaRPr dirty="0"/>
          </a:p>
          <a:p>
            <a:pPr marL="457200" lvl="0" indent="-304800" rtl="0">
              <a:spcBef>
                <a:spcPts val="0"/>
              </a:spcBef>
              <a:spcAft>
                <a:spcPts val="0"/>
              </a:spcAft>
              <a:buSzPts val="1200"/>
              <a:buFont typeface="Calibri"/>
              <a:buChar char="●"/>
            </a:pPr>
            <a:r>
              <a:rPr lang="en-US" dirty="0"/>
              <a:t> The homework discussion will prepare students for the Mid-Unit Assessment by encouraging them to cite specific evidence with their partners. </a:t>
            </a:r>
            <a:endParaRPr dirty="0"/>
          </a:p>
          <a:p>
            <a:pPr marL="0" lvl="0" indent="0">
              <a:spcBef>
                <a:spcPts val="0"/>
              </a:spcBef>
              <a:spcAft>
                <a:spcPts val="0"/>
              </a:spcAft>
              <a:buNone/>
            </a:pPr>
            <a:endParaRPr dirty="0"/>
          </a:p>
          <a:p>
            <a:pPr marL="0" lvl="0" indent="0">
              <a:spcBef>
                <a:spcPts val="0"/>
              </a:spcBef>
              <a:spcAft>
                <a:spcPts val="0"/>
              </a:spcAft>
              <a:buClr>
                <a:schemeClr val="dk1"/>
              </a:buClr>
              <a:buSzPts val="1200"/>
              <a:buFont typeface="Calibri"/>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first two sentences on the slide.</a:t>
            </a:r>
            <a:endParaRPr dirty="0"/>
          </a:p>
          <a:p>
            <a:pPr marL="457200" lvl="0" indent="-304800" rtl="0">
              <a:spcBef>
                <a:spcPts val="0"/>
              </a:spcBef>
              <a:spcAft>
                <a:spcPts val="0"/>
              </a:spcAft>
              <a:buClr>
                <a:schemeClr val="dk1"/>
              </a:buClr>
              <a:buSzPts val="1200"/>
              <a:buFont typeface="Calibri"/>
              <a:buAutoNum type="arabicPeriod"/>
            </a:pPr>
            <a:r>
              <a:rPr lang="en-US" dirty="0"/>
              <a:t>Briefly let students share their ideas in pairs.</a:t>
            </a:r>
            <a:endParaRPr dirty="0"/>
          </a:p>
          <a:p>
            <a:pPr marL="457200" lvl="0" indent="-304800" rtl="0">
              <a:spcBef>
                <a:spcPts val="0"/>
              </a:spcBef>
              <a:spcAft>
                <a:spcPts val="0"/>
              </a:spcAft>
              <a:buClr>
                <a:schemeClr val="dk1"/>
              </a:buClr>
              <a:buSzPts val="1200"/>
              <a:buFont typeface="Calibri"/>
              <a:buAutoNum type="arabicPeriod"/>
            </a:pPr>
            <a:r>
              <a:rPr lang="en-US" dirty="0"/>
              <a:t>Cold-call three students to share what their partner wrote for Columns 2 and 4.</a:t>
            </a:r>
            <a:endParaRPr dirty="0"/>
          </a:p>
          <a:p>
            <a:pPr marL="457200" lvl="0" indent="-304800" rtl="0">
              <a:spcBef>
                <a:spcPts val="0"/>
              </a:spcBef>
              <a:spcAft>
                <a:spcPts val="0"/>
              </a:spcAft>
              <a:buClr>
                <a:schemeClr val="dk1"/>
              </a:buClr>
              <a:buSzPts val="1200"/>
              <a:buFont typeface="Calibri"/>
              <a:buAutoNum type="arabicPeriod"/>
            </a:pPr>
            <a:r>
              <a:rPr lang="en-US" dirty="0"/>
              <a:t>Ask students to add any new ideas to Columns 3 and 5 regarding the “gist” of Chapter 5.</a:t>
            </a:r>
            <a:endParaRPr dirty="0"/>
          </a:p>
          <a:p>
            <a:pPr marL="457200" lvl="0" indent="-304800" rtl="0">
              <a:spcBef>
                <a:spcPts val="0"/>
              </a:spcBef>
              <a:spcAft>
                <a:spcPts val="0"/>
              </a:spcAft>
              <a:buClr>
                <a:schemeClr val="dk1"/>
              </a:buClr>
              <a:buSzPts val="1200"/>
              <a:buFont typeface="Calibri"/>
              <a:buAutoNum type="arabicPeriod"/>
            </a:pPr>
            <a:r>
              <a:rPr lang="en-US" dirty="0"/>
              <a:t>Read the learning targets aloud.</a:t>
            </a:r>
            <a:endParaRPr dirty="0"/>
          </a:p>
          <a:p>
            <a:pPr marL="457200" lvl="0" indent="-304800" rtl="0">
              <a:spcBef>
                <a:spcPts val="0"/>
              </a:spcBef>
              <a:spcAft>
                <a:spcPts val="0"/>
              </a:spcAft>
              <a:buClr>
                <a:schemeClr val="dk1"/>
              </a:buClr>
              <a:buSzPts val="1200"/>
              <a:buFont typeface="Calibri"/>
              <a:buAutoNum type="arabicPeriod"/>
            </a:pPr>
            <a:r>
              <a:rPr lang="en-US" dirty="0"/>
              <a:t>Tell students that today they get to demonstrate their progress on these learning targets in the Mid-Unit Assessment. </a:t>
            </a:r>
            <a:endParaRPr dirty="0"/>
          </a:p>
          <a:p>
            <a:pPr marL="457200" lvl="0" indent="-304800" rtl="0">
              <a:spcBef>
                <a:spcPts val="0"/>
              </a:spcBef>
              <a:spcAft>
                <a:spcPts val="0"/>
              </a:spcAft>
              <a:buClr>
                <a:schemeClr val="dk1"/>
              </a:buClr>
              <a:buSzPts val="1200"/>
              <a:buFont typeface="Calibri"/>
              <a:buAutoNum type="arabicPeriod"/>
            </a:pPr>
            <a:r>
              <a:rPr lang="en-US" dirty="0"/>
              <a:t>Assure students that there are no tricks to this assessment; it really is the exact process they’ve been practicing in class through Lessons 1–7.</a:t>
            </a:r>
            <a:endParaRPr dirty="0"/>
          </a:p>
          <a:p>
            <a:pPr marL="457200" lvl="0" indent="-304800" rtl="0">
              <a:spcBef>
                <a:spcPts val="0"/>
              </a:spcBef>
              <a:spcAft>
                <a:spcPts val="0"/>
              </a:spcAft>
              <a:buClr>
                <a:schemeClr val="dk1"/>
              </a:buClr>
              <a:buSzPts val="1200"/>
              <a:buFont typeface="Calibri"/>
              <a:buAutoNum type="arabicPeriod"/>
            </a:pPr>
            <a:r>
              <a:rPr lang="en-US" dirty="0"/>
              <a:t>Tell students that to get their minds ready for the assessment, we will do an oral activity using the Back-to-Back and Face-to-Face protocol.</a:t>
            </a:r>
            <a:endParaRPr dirty="0"/>
          </a:p>
          <a:p>
            <a:pPr marL="0" lvl="0" indent="0" rtl="0">
              <a:spcBef>
                <a:spcPts val="0"/>
              </a:spcBef>
              <a:spcAft>
                <a:spcPts val="0"/>
              </a:spcAft>
              <a:buNone/>
            </a:pPr>
            <a:endParaRPr dirty="0"/>
          </a:p>
          <a:p>
            <a:pPr marL="0" lvl="0" indent="0">
              <a:spcBef>
                <a:spcPts val="0"/>
              </a:spcBef>
              <a:spcAft>
                <a:spcPts val="0"/>
              </a:spcAft>
              <a:buClr>
                <a:schemeClr val="dk1"/>
              </a:buClr>
              <a:buSzPts val="1200"/>
              <a:buFont typeface="Calibri"/>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dirty="0"/>
              <a:t>: None</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chemeClr val="dk1"/>
              </a:buClr>
              <a:buSzPts val="1100"/>
              <a:buFont typeface="Arial"/>
              <a:buNone/>
            </a:pPr>
            <a:r>
              <a:rPr lang="en-US" dirty="0"/>
              <a:t>Support for Any Students Who Need It:</a:t>
            </a:r>
            <a:endParaRPr dirty="0"/>
          </a:p>
          <a:p>
            <a:pPr marL="457200" lvl="0" indent="-304800" rtl="0">
              <a:spcBef>
                <a:spcPts val="0"/>
              </a:spcBef>
              <a:spcAft>
                <a:spcPts val="0"/>
              </a:spcAft>
              <a:buClr>
                <a:schemeClr val="dk1"/>
              </a:buClr>
              <a:buSzPts val="1200"/>
              <a:buChar char="●"/>
            </a:pPr>
            <a:r>
              <a:rPr lang="en-US" dirty="0"/>
              <a:t>It could be important to give extra reassurance to students who are nervous about assessments that not only do they only need to demonstrate what they’ve already been working on, but also assessments can be valuable tools to use to help them learn. </a:t>
            </a:r>
            <a:endParaRPr dirty="0"/>
          </a:p>
          <a:p>
            <a:pPr marL="0" lvl="0" indent="0">
              <a:spcBef>
                <a:spcPts val="0"/>
              </a:spcBef>
              <a:spcAft>
                <a:spcPts val="0"/>
              </a:spcAft>
              <a:buNone/>
            </a:pPr>
            <a:endParaRPr dirty="0"/>
          </a:p>
        </p:txBody>
      </p:sp>
      <p:sp>
        <p:nvSpPr>
          <p:cNvPr id="114" name="Shape 114"/>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5</a:t>
            </a:fld>
            <a:endParaRPr/>
          </a:p>
        </p:txBody>
      </p:sp>
    </p:spTree>
    <p:extLst>
      <p:ext uri="{BB962C8B-B14F-4D97-AF65-F5344CB8AC3E}">
        <p14:creationId xmlns:p14="http://schemas.microsoft.com/office/powerpoint/2010/main" val="291346486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Shape 12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1" name="Shape 121"/>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200"/>
              <a:buFont typeface="Calibri"/>
              <a:buNone/>
            </a:pPr>
            <a:r>
              <a:rPr lang="en-US" b="1" dirty="0"/>
              <a:t>Suggested slide pacing: 3-5 minutes</a:t>
            </a:r>
            <a:endParaRPr dirty="0"/>
          </a:p>
          <a:p>
            <a:pPr marL="0" lvl="0" indent="0">
              <a:spcBef>
                <a:spcPts val="0"/>
              </a:spcBef>
              <a:spcAft>
                <a:spcPts val="0"/>
              </a:spcAft>
              <a:buClr>
                <a:schemeClr val="dk1"/>
              </a:buClr>
              <a:buSzPts val="1100"/>
              <a:buFont typeface="Arial"/>
              <a:buNone/>
            </a:pPr>
            <a:r>
              <a:rPr lang="en-US" b="1" dirty="0"/>
              <a:t>Student Grouping: Whole Group, and partners (could be B-Day, according to teacher’s choice)</a:t>
            </a:r>
            <a:endParaRPr b="1" dirty="0"/>
          </a:p>
          <a:p>
            <a:pPr marL="0" lvl="0" indent="0">
              <a:spcBef>
                <a:spcPts val="0"/>
              </a:spcBef>
              <a:spcAft>
                <a:spcPts val="0"/>
              </a:spcAft>
              <a:buClr>
                <a:schemeClr val="dk1"/>
              </a:buClr>
              <a:buSzPts val="1100"/>
              <a:buFont typeface="Arial"/>
              <a:buNone/>
            </a:pPr>
            <a:endParaRPr b="1" dirty="0"/>
          </a:p>
          <a:p>
            <a:pPr marL="0" lvl="0" indent="0">
              <a:spcBef>
                <a:spcPts val="0"/>
              </a:spcBef>
              <a:spcAft>
                <a:spcPts val="0"/>
              </a:spcAft>
              <a:buClr>
                <a:schemeClr val="dk1"/>
              </a:buClr>
              <a:buSzPts val="1200"/>
              <a:buFont typeface="Calibri"/>
              <a:buNone/>
            </a:pPr>
            <a:r>
              <a:rPr lang="en-US" b="1" dirty="0"/>
              <a:t>Opening  A. Engaging the Reader: Sharing Gist from Reader’s Notes and Introducing Learning Targets </a:t>
            </a:r>
            <a:endParaRPr dirty="0"/>
          </a:p>
          <a:p>
            <a:pPr marL="0" lvl="0" indent="0">
              <a:spcBef>
                <a:spcPts val="0"/>
              </a:spcBef>
              <a:spcAft>
                <a:spcPts val="0"/>
              </a:spcAft>
              <a:buClr>
                <a:schemeClr val="dk1"/>
              </a:buClr>
              <a:buSzPts val="1200"/>
              <a:buFont typeface="Calibri"/>
              <a:buNone/>
            </a:pPr>
            <a:endParaRPr b="1" dirty="0"/>
          </a:p>
          <a:p>
            <a:pPr marL="0" lvl="0" indent="0">
              <a:spcBef>
                <a:spcPts val="0"/>
              </a:spcBef>
              <a:spcAft>
                <a:spcPts val="0"/>
              </a:spcAft>
              <a:buClr>
                <a:schemeClr val="dk1"/>
              </a:buClr>
              <a:buSzPts val="1200"/>
              <a:buFont typeface="Calibri"/>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The learning targets take on significance today as they’ll be the focus of the Mid-Unit Assessment. </a:t>
            </a:r>
            <a:endParaRPr dirty="0"/>
          </a:p>
          <a:p>
            <a:pPr marL="0" lvl="0" indent="0">
              <a:spcBef>
                <a:spcPts val="0"/>
              </a:spcBef>
              <a:spcAft>
                <a:spcPts val="0"/>
              </a:spcAft>
              <a:buClr>
                <a:schemeClr val="dk1"/>
              </a:buClr>
              <a:buSzPts val="1100"/>
              <a:buFont typeface="Arial"/>
              <a:buNone/>
            </a:pPr>
            <a:endParaRPr dirty="0"/>
          </a:p>
          <a:p>
            <a:pPr marL="0" lvl="0" indent="0" rtl="0">
              <a:spcBef>
                <a:spcPts val="0"/>
              </a:spcBef>
              <a:spcAft>
                <a:spcPts val="0"/>
              </a:spcAft>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learning targets aloud.</a:t>
            </a:r>
            <a:endParaRPr dirty="0"/>
          </a:p>
          <a:p>
            <a:pPr marL="457200" lvl="0" indent="-304800" rtl="0">
              <a:spcBef>
                <a:spcPts val="0"/>
              </a:spcBef>
              <a:spcAft>
                <a:spcPts val="0"/>
              </a:spcAft>
              <a:buClr>
                <a:schemeClr val="dk1"/>
              </a:buClr>
              <a:buSzPts val="1200"/>
              <a:buFont typeface="Calibri"/>
              <a:buAutoNum type="arabicPeriod"/>
            </a:pPr>
            <a:r>
              <a:rPr lang="en-US" dirty="0"/>
              <a:t>Tell students that today they get to demonstrate their progress on these learning targets in the Mid-Unit Assessment. </a:t>
            </a:r>
            <a:endParaRPr dirty="0"/>
          </a:p>
          <a:p>
            <a:pPr marL="457200" lvl="0" indent="-304800" rtl="0">
              <a:spcBef>
                <a:spcPts val="0"/>
              </a:spcBef>
              <a:spcAft>
                <a:spcPts val="0"/>
              </a:spcAft>
              <a:buClr>
                <a:schemeClr val="dk1"/>
              </a:buClr>
              <a:buSzPts val="1200"/>
              <a:buFont typeface="Calibri"/>
              <a:buAutoNum type="arabicPeriod"/>
            </a:pPr>
            <a:r>
              <a:rPr lang="en-US" dirty="0"/>
              <a:t>Assure students that there are no tricks to this assessment; it really is the exact process they’ve been practicing in class through Lessons 1–7.</a:t>
            </a:r>
            <a:endParaRPr dirty="0"/>
          </a:p>
          <a:p>
            <a:pPr marL="457200" lvl="0" indent="-304800" rtl="0">
              <a:spcBef>
                <a:spcPts val="0"/>
              </a:spcBef>
              <a:spcAft>
                <a:spcPts val="0"/>
              </a:spcAft>
              <a:buClr>
                <a:schemeClr val="dk1"/>
              </a:buClr>
              <a:buSzPts val="1200"/>
              <a:buFont typeface="Calibri"/>
              <a:buAutoNum type="arabicPeriod"/>
            </a:pPr>
            <a:r>
              <a:rPr lang="en-US" dirty="0"/>
              <a:t>Tell students that to get their minds ready for the assessment, we will do an oral activity using the Back-to-Back and Face-to-Face protocol.</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chemeClr val="dk1"/>
              </a:buClr>
              <a:buSzPts val="1200"/>
              <a:buFont typeface="Calibri"/>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dirty="0"/>
              <a:t>: None</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chemeClr val="dk1"/>
              </a:buClr>
              <a:buSzPts val="1100"/>
              <a:buFont typeface="Arial"/>
              <a:buNone/>
            </a:pPr>
            <a:r>
              <a:rPr lang="en-US" dirty="0"/>
              <a:t>Support for Any Students Who Need It:</a:t>
            </a:r>
            <a:endParaRPr dirty="0"/>
          </a:p>
          <a:p>
            <a:pPr marL="457200" lvl="0" indent="-304800" rtl="0">
              <a:spcBef>
                <a:spcPts val="0"/>
              </a:spcBef>
              <a:spcAft>
                <a:spcPts val="0"/>
              </a:spcAft>
              <a:buClr>
                <a:schemeClr val="dk1"/>
              </a:buClr>
              <a:buSzPts val="1200"/>
              <a:buChar char="●"/>
            </a:pPr>
            <a:r>
              <a:rPr lang="en-US" dirty="0"/>
              <a:t>It could be important to give extra reassurance to students who are nervous about assessments that not only do they only need to demonstrate what they’ve already been working on, but also assessments can be valuable tools to use to help them learn. </a:t>
            </a:r>
            <a:endParaRPr dirty="0"/>
          </a:p>
        </p:txBody>
      </p:sp>
      <p:sp>
        <p:nvSpPr>
          <p:cNvPr id="122" name="Shape 122"/>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6</a:t>
            </a:fld>
            <a:endParaRPr/>
          </a:p>
        </p:txBody>
      </p:sp>
    </p:spTree>
    <p:extLst>
      <p:ext uri="{BB962C8B-B14F-4D97-AF65-F5344CB8AC3E}">
        <p14:creationId xmlns:p14="http://schemas.microsoft.com/office/powerpoint/2010/main" val="189668475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Shape 12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Shape 129"/>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10-12</a:t>
            </a:r>
            <a:r>
              <a:rPr lang="en-US" b="1" i="0" u="none" strike="noStrike" cap="none" dirty="0">
                <a:solidFill>
                  <a:schemeClr val="dk1"/>
                </a:solidFill>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 with alternating pairs according to the B-to-B and F-to-F protocol</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dirty="0"/>
              <a:t>Work Time A</a:t>
            </a:r>
            <a:r>
              <a:rPr lang="en-US" b="1" i="0" u="none" strike="noStrike" cap="none" dirty="0">
                <a:solidFill>
                  <a:schemeClr val="dk1"/>
                </a:solidFill>
              </a:rPr>
              <a:t>. </a:t>
            </a:r>
            <a:r>
              <a:rPr lang="en-US" b="1" dirty="0"/>
              <a:t>Back-to-Back and Face-to-Face Discussion: Questions for Nya and </a:t>
            </a:r>
            <a:r>
              <a:rPr lang="en-US" b="1" dirty="0" err="1"/>
              <a:t>Salva</a:t>
            </a: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The Back-to-Back and Face-to-Face activity allows a physical and mental release for students prior to the Mid-Unit Assessment, which requires intense individual concentration. Ensuring that students have an opportunity to incorporate some physical activity in the classroom supports their academic success.</a:t>
            </a:r>
          </a:p>
          <a:p>
            <a:pPr marL="457200" marR="0" lvl="0" indent="-304800" algn="l" rtl="0">
              <a:lnSpc>
                <a:spcPct val="100000"/>
              </a:lnSpc>
              <a:spcBef>
                <a:spcPts val="0"/>
              </a:spcBef>
              <a:spcAft>
                <a:spcPts val="0"/>
              </a:spcAft>
              <a:buSzPts val="1200"/>
              <a:buFont typeface="Calibri"/>
              <a:buChar char="●"/>
            </a:pPr>
            <a:r>
              <a:rPr lang="en-US" dirty="0"/>
              <a:t>This activity also allows students to synthesize their understanding of the novel’s characters in a low-stakes way prior to demonstrating their knowledge on a more formal assessment.</a:t>
            </a:r>
          </a:p>
          <a:p>
            <a:pPr marL="457200" marR="0" lvl="0" indent="-304800" algn="l" rtl="0">
              <a:lnSpc>
                <a:spcPct val="100000"/>
              </a:lnSpc>
              <a:spcBef>
                <a:spcPts val="0"/>
              </a:spcBef>
              <a:spcAft>
                <a:spcPts val="0"/>
              </a:spcAft>
              <a:buSzPts val="1200"/>
              <a:buFont typeface="Calibri"/>
              <a:buChar char="●"/>
            </a:pPr>
            <a:r>
              <a:rPr lang="en-US" dirty="0"/>
              <a:t>The fourth step in the protocol has been left intentionally open regarding whether students move to a new partner for a new question or stay with the partner they have. If space and/or class size is an issue, you can simply have students stay back-to-back with a partner next to them. </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Ask students to review the Back-to-Back and Face-to-Face protocol by reading the slide silently. </a:t>
            </a:r>
            <a:endParaRPr dirty="0">
              <a:solidFill>
                <a:srgbClr val="000000"/>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Ask for a student volunteer to describe the protocol in his or her own words.</a:t>
            </a:r>
            <a:endParaRPr dirty="0">
              <a:solidFill>
                <a:srgbClr val="000000"/>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Point out the five questions students will be discussing.</a:t>
            </a:r>
            <a:endParaRPr dirty="0">
              <a:solidFill>
                <a:srgbClr val="000000"/>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Help students into partnerships to begin this activity.</a:t>
            </a:r>
            <a:endParaRPr dirty="0">
              <a:solidFill>
                <a:srgbClr val="000000"/>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Circulate to listen as students share. Encourage them to elaborate on their answers, with probes such as: “What else might </a:t>
            </a:r>
            <a:r>
              <a:rPr lang="en-US" dirty="0" err="1">
                <a:solidFill>
                  <a:srgbClr val="000000"/>
                </a:solidFill>
              </a:rPr>
              <a:t>Salva</a:t>
            </a:r>
            <a:r>
              <a:rPr lang="en-US" dirty="0">
                <a:solidFill>
                  <a:srgbClr val="000000"/>
                </a:solidFill>
              </a:rPr>
              <a:t> say?”</a:t>
            </a:r>
            <a:endParaRPr dirty="0">
              <a:solidFill>
                <a:srgbClr val="000000"/>
              </a:solidFill>
            </a:endParaRPr>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i="0" u="none" strike="noStrike" cap="none" dirty="0">
                <a:solidFill>
                  <a:schemeClr val="dk1"/>
                </a:solidFill>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might talk about how </a:t>
            </a:r>
            <a:r>
              <a:rPr lang="en-US" dirty="0" err="1"/>
              <a:t>Salva</a:t>
            </a:r>
            <a:r>
              <a:rPr lang="en-US" dirty="0"/>
              <a:t> and Nya are affected by their physical environments (for example, Nya has to spend so much of her time carrying water, and </a:t>
            </a:r>
            <a:r>
              <a:rPr lang="en-US" dirty="0" err="1"/>
              <a:t>Salva</a:t>
            </a:r>
            <a:r>
              <a:rPr lang="en-US" dirty="0"/>
              <a:t> has to contend with threats from being in an unprotected physical landscape).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They might talk about how </a:t>
            </a:r>
            <a:r>
              <a:rPr lang="en-US" dirty="0" err="1"/>
              <a:t>Salva</a:t>
            </a:r>
            <a:r>
              <a:rPr lang="en-US" dirty="0"/>
              <a:t> is becoming more of a leader throughout the book. </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lvl="0" indent="-304800" rtl="0">
              <a:spcBef>
                <a:spcPts val="0"/>
              </a:spcBef>
              <a:spcAft>
                <a:spcPts val="0"/>
              </a:spcAft>
              <a:buClr>
                <a:schemeClr val="dk1"/>
              </a:buClr>
              <a:buSzPts val="1200"/>
              <a:buChar char="●"/>
            </a:pPr>
            <a:r>
              <a:rPr lang="en-US" dirty="0"/>
              <a:t>Read the questions aloud prior to beginning the Back-to-Back and Face-to-Face activity if you think this will help some of your students think about them ahead of time.</a:t>
            </a:r>
            <a:endParaRPr dirty="0"/>
          </a:p>
          <a:p>
            <a:pPr marL="0" marR="0" lvl="0" indent="0" algn="l" rtl="0">
              <a:lnSpc>
                <a:spcPct val="100000"/>
              </a:lnSpc>
              <a:spcBef>
                <a:spcPts val="0"/>
              </a:spcBef>
              <a:spcAft>
                <a:spcPts val="0"/>
              </a:spcAft>
              <a:buNone/>
            </a:pPr>
            <a:endParaRPr dirty="0"/>
          </a:p>
        </p:txBody>
      </p:sp>
      <p:sp>
        <p:nvSpPr>
          <p:cNvPr id="130" name="Shape 130"/>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7973266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6"/>
        <p:cNvGrpSpPr/>
        <p:nvPr/>
      </p:nvGrpSpPr>
      <p:grpSpPr>
        <a:xfrm>
          <a:off x="0" y="0"/>
          <a:ext cx="0" cy="0"/>
          <a:chOff x="0" y="0"/>
          <a:chExt cx="0" cy="0"/>
        </a:xfrm>
      </p:grpSpPr>
      <p:sp>
        <p:nvSpPr>
          <p:cNvPr id="137" name="Shape 13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8" name="Shape 138"/>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200"/>
              <a:buFont typeface="Calibri"/>
              <a:buNone/>
            </a:pPr>
            <a:r>
              <a:rPr lang="en-US" sz="1200" b="1" dirty="0"/>
              <a:t>Suggested slide pacing: 3-5 minutes</a:t>
            </a:r>
            <a:endParaRPr sz="1200" dirty="0"/>
          </a:p>
          <a:p>
            <a:pPr marL="0" lvl="0" indent="0">
              <a:spcBef>
                <a:spcPts val="0"/>
              </a:spcBef>
              <a:spcAft>
                <a:spcPts val="0"/>
              </a:spcAft>
              <a:buClr>
                <a:schemeClr val="dk1"/>
              </a:buClr>
              <a:buSzPts val="1200"/>
              <a:buFont typeface="Calibri"/>
              <a:buNone/>
            </a:pPr>
            <a:r>
              <a:rPr lang="en-US" sz="1200" b="1" dirty="0"/>
              <a:t>Student Grouping: Whole Group</a:t>
            </a:r>
            <a:endParaRPr sz="1200" b="1" dirty="0"/>
          </a:p>
          <a:p>
            <a:pPr marL="0" lvl="0" indent="0">
              <a:spcBef>
                <a:spcPts val="0"/>
              </a:spcBef>
              <a:spcAft>
                <a:spcPts val="0"/>
              </a:spcAft>
              <a:buClr>
                <a:schemeClr val="dk1"/>
              </a:buClr>
              <a:buSzPts val="1200"/>
              <a:buFont typeface="Calibri"/>
              <a:buNone/>
            </a:pPr>
            <a:endParaRPr sz="1200" b="1" dirty="0"/>
          </a:p>
          <a:p>
            <a:pPr marL="0" lvl="0" indent="0">
              <a:spcBef>
                <a:spcPts val="0"/>
              </a:spcBef>
              <a:spcAft>
                <a:spcPts val="0"/>
              </a:spcAft>
              <a:buClr>
                <a:schemeClr val="dk1"/>
              </a:buClr>
              <a:buSzPts val="1200"/>
              <a:buFont typeface="Calibri"/>
              <a:buNone/>
            </a:pPr>
            <a:r>
              <a:rPr lang="en-US" sz="1200" b="1" dirty="0"/>
              <a:t>Work Time B. Mid-Unit 1 Assessment: Identifying Perspective and Using Evidence from </a:t>
            </a:r>
            <a:r>
              <a:rPr lang="en-US" sz="1200" b="1" i="1" dirty="0"/>
              <a:t>A Long Walk to Water</a:t>
            </a:r>
            <a:endParaRPr sz="1200" i="1" dirty="0"/>
          </a:p>
          <a:p>
            <a:pPr marL="0" lvl="0" indent="0">
              <a:spcBef>
                <a:spcPts val="0"/>
              </a:spcBef>
              <a:spcAft>
                <a:spcPts val="0"/>
              </a:spcAft>
              <a:buClr>
                <a:schemeClr val="dk1"/>
              </a:buClr>
              <a:buSzPts val="1200"/>
              <a:buFont typeface="Calibri"/>
              <a:buNone/>
            </a:pPr>
            <a:endParaRPr sz="1200" b="1" dirty="0"/>
          </a:p>
          <a:p>
            <a:pPr marL="0" lvl="0" indent="0" rtl="0">
              <a:spcBef>
                <a:spcPts val="0"/>
              </a:spcBef>
              <a:spcAft>
                <a:spcPts val="0"/>
              </a:spcAft>
              <a:buClr>
                <a:schemeClr val="dk1"/>
              </a:buClr>
              <a:buSzPts val="1200"/>
              <a:buFont typeface="Calibri"/>
              <a:buNone/>
            </a:pPr>
            <a:r>
              <a:rPr lang="en-US" sz="1200" dirty="0"/>
              <a:t>Teaching Notes:</a:t>
            </a:r>
            <a:endParaRPr sz="1200" dirty="0"/>
          </a:p>
          <a:p>
            <a:pPr marL="457200" lvl="0" indent="-304800" rtl="0">
              <a:spcBef>
                <a:spcPts val="0"/>
              </a:spcBef>
              <a:spcAft>
                <a:spcPts val="0"/>
              </a:spcAft>
              <a:buClr>
                <a:schemeClr val="dk1"/>
              </a:buClr>
              <a:buSzPts val="1200"/>
              <a:buFont typeface="Calibri"/>
              <a:buChar char="●"/>
            </a:pPr>
            <a:r>
              <a:rPr lang="en-US" sz="1200" dirty="0"/>
              <a:t>Taking time to ask for students’ ideas about other tasks they can complete while their classmates are working can greatly enhance student buy-in for setting clear expectations for students’ focused work.</a:t>
            </a:r>
          </a:p>
          <a:p>
            <a:pPr marL="457200" lvl="0" indent="-304800" rtl="0">
              <a:spcBef>
                <a:spcPts val="0"/>
              </a:spcBef>
              <a:spcAft>
                <a:spcPts val="0"/>
              </a:spcAft>
              <a:buClr>
                <a:schemeClr val="dk1"/>
              </a:buClr>
              <a:buSzPts val="1200"/>
              <a:buFont typeface="Calibri"/>
              <a:buChar char="●"/>
            </a:pPr>
            <a:r>
              <a:rPr lang="en-US" sz="1200" dirty="0"/>
              <a:t>Consider using this information to create a generalized “What to do when I finish my work early” chart that can be posted in your classroom for other situations when students might have extra time.</a:t>
            </a:r>
            <a:endParaRPr sz="1200" dirty="0"/>
          </a:p>
          <a:p>
            <a:pPr marL="0" lvl="0" indent="0">
              <a:spcBef>
                <a:spcPts val="0"/>
              </a:spcBef>
              <a:spcAft>
                <a:spcPts val="0"/>
              </a:spcAft>
              <a:buClr>
                <a:schemeClr val="dk1"/>
              </a:buClr>
              <a:buSzPts val="1200"/>
              <a:buFont typeface="Calibri"/>
              <a:buNone/>
            </a:pPr>
            <a:endParaRPr sz="1200" dirty="0"/>
          </a:p>
          <a:p>
            <a:pPr marL="0" lvl="0" indent="0">
              <a:spcBef>
                <a:spcPts val="0"/>
              </a:spcBef>
              <a:spcAft>
                <a:spcPts val="0"/>
              </a:spcAft>
              <a:buClr>
                <a:schemeClr val="dk1"/>
              </a:buClr>
              <a:buSzPts val="1200"/>
              <a:buFont typeface="Calibri"/>
              <a:buNone/>
            </a:pPr>
            <a:r>
              <a:rPr lang="en-US" sz="1200" dirty="0"/>
              <a:t>Teacher Actions:</a:t>
            </a:r>
            <a:endParaRPr sz="1200" dirty="0"/>
          </a:p>
          <a:p>
            <a:pPr marL="457200" lvl="0" indent="-304800" rtl="0">
              <a:spcBef>
                <a:spcPts val="0"/>
              </a:spcBef>
              <a:spcAft>
                <a:spcPts val="0"/>
              </a:spcAft>
              <a:buClr>
                <a:schemeClr val="dk1"/>
              </a:buClr>
              <a:buSzPts val="1200"/>
              <a:buFont typeface="Calibri"/>
              <a:buAutoNum type="arabicPeriod"/>
            </a:pPr>
            <a:r>
              <a:rPr lang="en-US" sz="1200" dirty="0"/>
              <a:t>Tell students that everyone needs to remain silent until all students are done with the Mid-Unit Assessment, that this commitment is how they show respect for each other and it is non-negotiable. </a:t>
            </a:r>
            <a:endParaRPr sz="1200" dirty="0"/>
          </a:p>
          <a:p>
            <a:pPr marL="457200" lvl="0" indent="-304800" rtl="0">
              <a:spcBef>
                <a:spcPts val="0"/>
              </a:spcBef>
              <a:spcAft>
                <a:spcPts val="0"/>
              </a:spcAft>
              <a:buClr>
                <a:schemeClr val="dk1"/>
              </a:buClr>
              <a:buSzPts val="1200"/>
              <a:buFont typeface="Calibri"/>
              <a:buAutoNum type="arabicPeriod"/>
            </a:pPr>
            <a:r>
              <a:rPr lang="en-US" sz="1200" dirty="0"/>
              <a:t>Read the “If you finish early, you can…” suggestions from the slide and ask students for feedback on what else you can add.</a:t>
            </a:r>
            <a:endParaRPr sz="1200" dirty="0"/>
          </a:p>
          <a:p>
            <a:pPr marL="457200" lvl="0" indent="-304800" rtl="0">
              <a:spcBef>
                <a:spcPts val="0"/>
              </a:spcBef>
              <a:spcAft>
                <a:spcPts val="0"/>
              </a:spcAft>
              <a:buClr>
                <a:schemeClr val="dk1"/>
              </a:buClr>
              <a:buSzPts val="1200"/>
              <a:buFont typeface="Calibri"/>
              <a:buAutoNum type="arabicPeriod"/>
            </a:pPr>
            <a:r>
              <a:rPr lang="en-US" sz="1200" dirty="0"/>
              <a:t>Add the information they suggest on the chalkboard, chart paper, or other easy-to-display place.</a:t>
            </a:r>
            <a:endParaRPr sz="1200" dirty="0"/>
          </a:p>
          <a:p>
            <a:pPr marL="0" lvl="0" indent="0" rtl="0">
              <a:spcBef>
                <a:spcPts val="0"/>
              </a:spcBef>
              <a:spcAft>
                <a:spcPts val="0"/>
              </a:spcAft>
              <a:buNone/>
            </a:pPr>
            <a:endParaRPr sz="1200" dirty="0"/>
          </a:p>
          <a:p>
            <a:pPr marL="0" lvl="0" indent="0">
              <a:spcBef>
                <a:spcPts val="0"/>
              </a:spcBef>
              <a:spcAft>
                <a:spcPts val="0"/>
              </a:spcAft>
              <a:buClr>
                <a:schemeClr val="dk1"/>
              </a:buClr>
              <a:buSzPts val="1200"/>
              <a:buFont typeface="Calibri"/>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sz="1200" dirty="0"/>
              <a:t>: </a:t>
            </a:r>
            <a:endParaRPr sz="1200" dirty="0"/>
          </a:p>
          <a:p>
            <a:pPr marL="457200" lvl="0" indent="-304800" rtl="0">
              <a:spcBef>
                <a:spcPts val="0"/>
              </a:spcBef>
              <a:spcAft>
                <a:spcPts val="0"/>
              </a:spcAft>
              <a:buClr>
                <a:schemeClr val="dk1"/>
              </a:buClr>
              <a:buSzPts val="1200"/>
              <a:buFont typeface="Calibri"/>
              <a:buChar char="●"/>
            </a:pPr>
            <a:r>
              <a:rPr lang="en-US" sz="1200" dirty="0"/>
              <a:t>Students might add, “Sit quietly,” “Read a different book for fun,” “Write in a journal” or other similar quiet and independent activities.</a:t>
            </a:r>
            <a:endParaRPr sz="1200" dirty="0"/>
          </a:p>
          <a:p>
            <a:pPr marL="0" lvl="0" indent="0">
              <a:spcBef>
                <a:spcPts val="0"/>
              </a:spcBef>
              <a:spcAft>
                <a:spcPts val="0"/>
              </a:spcAft>
              <a:buClr>
                <a:schemeClr val="dk1"/>
              </a:buClr>
              <a:buSzPts val="1100"/>
              <a:buFont typeface="Arial"/>
              <a:buNone/>
            </a:pPr>
            <a:endParaRPr sz="1200" dirty="0"/>
          </a:p>
          <a:p>
            <a:pPr marL="0" lvl="0" indent="0">
              <a:spcBef>
                <a:spcPts val="0"/>
              </a:spcBef>
              <a:spcAft>
                <a:spcPts val="0"/>
              </a:spcAft>
              <a:buClr>
                <a:schemeClr val="dk1"/>
              </a:buClr>
              <a:buSzPts val="1100"/>
              <a:buFont typeface="Arial"/>
              <a:buNone/>
            </a:pPr>
            <a:r>
              <a:rPr lang="en-US" sz="1200" dirty="0"/>
              <a:t>Support for Any Students Who Need It:</a:t>
            </a:r>
            <a:endParaRPr sz="1200" dirty="0"/>
          </a:p>
          <a:p>
            <a:pPr marL="457200" lvl="0" indent="-304800" rtl="0">
              <a:spcBef>
                <a:spcPts val="0"/>
              </a:spcBef>
              <a:spcAft>
                <a:spcPts val="0"/>
              </a:spcAft>
              <a:buSzPts val="1200"/>
              <a:buFont typeface="Calibri"/>
              <a:buChar char="●"/>
            </a:pPr>
            <a:r>
              <a:rPr lang="en-US" sz="1200" dirty="0"/>
              <a:t>If you can anticipate students who might finish early, consider providing certain activities that might either give appropriate enrichment or extra support. For example, an advanced student might benefit from finding an appropriate outside reading book; an ELL student might benefit from extra practice with vocabulary flashcards.</a:t>
            </a:r>
            <a:endParaRPr sz="1200" dirty="0"/>
          </a:p>
          <a:p>
            <a:pPr marL="0" lvl="0" indent="0">
              <a:spcBef>
                <a:spcPts val="0"/>
              </a:spcBef>
              <a:spcAft>
                <a:spcPts val="0"/>
              </a:spcAft>
              <a:buNone/>
            </a:pPr>
            <a:endParaRPr sz="1200" dirty="0"/>
          </a:p>
        </p:txBody>
      </p:sp>
      <p:sp>
        <p:nvSpPr>
          <p:cNvPr id="139" name="Shape 139"/>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8</a:t>
            </a:fld>
            <a:endParaRPr/>
          </a:p>
        </p:txBody>
      </p:sp>
    </p:spTree>
    <p:extLst>
      <p:ext uri="{BB962C8B-B14F-4D97-AF65-F5344CB8AC3E}">
        <p14:creationId xmlns:p14="http://schemas.microsoft.com/office/powerpoint/2010/main" val="27098543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Shape 14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6" name="Shape 146"/>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25-30</a:t>
            </a:r>
            <a:r>
              <a:rPr lang="en-US" sz="1200" b="1" i="0" u="none" strike="noStrike" cap="none" dirty="0">
                <a:solidFill>
                  <a:schemeClr val="dk1"/>
                </a:solidFill>
                <a:latin typeface="Calibri"/>
                <a:ea typeface="Calibri"/>
                <a:cs typeface="Calibri"/>
                <a:sym typeface="Calibri"/>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b="1" dirty="0"/>
          </a:p>
          <a:p>
            <a:pPr marL="0" lvl="0" indent="0">
              <a:spcBef>
                <a:spcPts val="0"/>
              </a:spcBef>
              <a:spcAft>
                <a:spcPts val="0"/>
              </a:spcAft>
              <a:buClr>
                <a:schemeClr val="dk1"/>
              </a:buClr>
              <a:buSzPts val="1200"/>
              <a:buFont typeface="Calibri"/>
              <a:buNone/>
            </a:pPr>
            <a:r>
              <a:rPr lang="en-US" b="1" dirty="0"/>
              <a:t>Work Time  B. Mid-Unit 1 Assessment: Identifying Perspective and Using Evidence from </a:t>
            </a:r>
            <a:r>
              <a:rPr lang="en-US" b="1" i="1" dirty="0"/>
              <a:t>A Long Walk to Water</a:t>
            </a:r>
            <a:endParaRPr b="1" i="1" dirty="0"/>
          </a:p>
          <a:p>
            <a:pPr marL="0" lvl="0" indent="0"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Coming up in Lessons 9 through 13, students will be practicing this same skill of gathering evidence, though they’ll be working with more complex informational text and adding steps to support writing. This work will culminate in an End of Unit 1 Assessment in Lesson 14. Therefore, strive to return the Mid-Unit 1 assessment to students by Lessons 10 or 11 so that they have time to receive feedback on this work and prepare for the next assessment of similar skills.</a:t>
            </a: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Read the slide.</a:t>
            </a:r>
            <a:endParaRPr i="1" dirty="0"/>
          </a:p>
          <a:p>
            <a:pPr marL="457200" marR="0" lvl="0" indent="-304800" algn="l" rtl="0">
              <a:lnSpc>
                <a:spcPct val="100000"/>
              </a:lnSpc>
              <a:spcBef>
                <a:spcPts val="0"/>
              </a:spcBef>
              <a:spcAft>
                <a:spcPts val="0"/>
              </a:spcAft>
              <a:buSzPts val="1200"/>
              <a:buFont typeface="Calibri"/>
              <a:buAutoNum type="arabicPeriod"/>
            </a:pPr>
            <a:r>
              <a:rPr lang="en-US" dirty="0"/>
              <a:t>Distribute the Mid-Unit Assessment to each student.</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Arial"/>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sz="1200" i="0" u="none" strike="noStrike" cap="none" dirty="0">
                <a:solidFill>
                  <a:schemeClr val="dk1"/>
                </a:solidFill>
              </a:rPr>
              <a:t>:</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Char char="●"/>
            </a:pPr>
            <a:r>
              <a:rPr lang="en-US" dirty="0"/>
              <a:t>Students will work quietly and independently, referring frequently to their book to complete the assessment.</a:t>
            </a:r>
            <a:endParaRPr i="0" u="none" strike="noStrike" cap="none" dirty="0">
              <a:solidFill>
                <a:schemeClr val="dk1"/>
              </a:solidFill>
            </a:endParaRPr>
          </a:p>
          <a:p>
            <a:pPr marL="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Support for Any Students Who Need It:</a:t>
            </a:r>
            <a:endParaRPr dirty="0"/>
          </a:p>
          <a:p>
            <a:pPr marL="457200" lvl="0" indent="-317500" rtl="0">
              <a:spcBef>
                <a:spcPts val="0"/>
              </a:spcBef>
              <a:spcAft>
                <a:spcPts val="0"/>
              </a:spcAft>
              <a:buClr>
                <a:schemeClr val="dk1"/>
              </a:buClr>
              <a:buSzPct val="100000"/>
              <a:buFont typeface="Calibri"/>
              <a:buChar char="●"/>
            </a:pPr>
            <a:r>
              <a:rPr lang="en-US" dirty="0"/>
              <a:t>Students might benefit from having you review out loud the structure of the assessment. For example:</a:t>
            </a:r>
          </a:p>
          <a:p>
            <a:pPr marL="914400" lvl="1" indent="-317500" rtl="0">
              <a:spcBef>
                <a:spcPts val="0"/>
              </a:spcBef>
              <a:spcAft>
                <a:spcPts val="0"/>
              </a:spcAft>
              <a:buClr>
                <a:schemeClr val="dk1"/>
              </a:buClr>
              <a:buSzPct val="100000"/>
              <a:buFont typeface="Courier New" panose="02070309020205020404" pitchFamily="49" charset="0"/>
              <a:buChar char="o"/>
            </a:pPr>
            <a:r>
              <a:rPr lang="en-US" dirty="0"/>
              <a:t>Read the question at the top of the page aloud: </a:t>
            </a:r>
            <a:r>
              <a:rPr lang="en-US" i="1" dirty="0"/>
              <a:t>“These two characters have many similarities and many differences. How do culture, time, and place influence the development of each character’s identity?” </a:t>
            </a:r>
            <a:r>
              <a:rPr lang="en-US" dirty="0"/>
              <a:t>Remind students that this is our Guiding Question. </a:t>
            </a:r>
          </a:p>
          <a:p>
            <a:pPr marL="914400" lvl="1" indent="-317500" rtl="0">
              <a:spcBef>
                <a:spcPts val="0"/>
              </a:spcBef>
              <a:spcAft>
                <a:spcPts val="0"/>
              </a:spcAft>
              <a:buClr>
                <a:schemeClr val="dk1"/>
              </a:buClr>
              <a:buSzPct val="100000"/>
              <a:buFont typeface="Courier New" panose="02070309020205020404" pitchFamily="49" charset="0"/>
              <a:buChar char="o"/>
            </a:pPr>
            <a:r>
              <a:rPr lang="en-US" dirty="0"/>
              <a:t>Point out that students will need to find three quotes from the text, about either character, and make inferences.</a:t>
            </a:r>
          </a:p>
          <a:p>
            <a:pPr marL="914400" lvl="1" indent="-317500" rtl="0">
              <a:spcBef>
                <a:spcPts val="0"/>
              </a:spcBef>
              <a:spcAft>
                <a:spcPts val="0"/>
              </a:spcAft>
              <a:buClr>
                <a:schemeClr val="dk1"/>
              </a:buClr>
              <a:buSzPct val="100000"/>
              <a:buFont typeface="Courier New" panose="02070309020205020404" pitchFamily="49" charset="0"/>
              <a:buChar char="o"/>
            </a:pPr>
            <a:r>
              <a:rPr lang="en-US" dirty="0"/>
              <a:t>Point out that there are two questions asking students to choose an answer to a question. Read the questions out loud if this would benefit your students.</a:t>
            </a:r>
          </a:p>
          <a:p>
            <a:pPr marL="457200" lvl="0" indent="-317500" rtl="0">
              <a:spcBef>
                <a:spcPts val="0"/>
              </a:spcBef>
              <a:spcAft>
                <a:spcPts val="0"/>
              </a:spcAft>
              <a:buClr>
                <a:schemeClr val="dk1"/>
              </a:buClr>
              <a:buSzPct val="100000"/>
              <a:buFont typeface="Calibri"/>
              <a:buChar char="●"/>
            </a:pPr>
            <a:r>
              <a:rPr lang="en-US" dirty="0"/>
              <a:t>ELLs or students with special needs might have trouble finishing the assessment in the allotted time. Please allow for accommodations (i.e., extra time) for those students.</a:t>
            </a:r>
            <a:endParaRPr dirty="0"/>
          </a:p>
        </p:txBody>
      </p:sp>
      <p:sp>
        <p:nvSpPr>
          <p:cNvPr id="147" name="Shape 147"/>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522355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Shape 1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 name="Shape 1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 name="Shape 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9" name="Shape 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0" name="Shape 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Shape 79"/>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Shape 80"/>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Shape 8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Shape 8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Shape 8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831851" y="1709739"/>
            <a:ext cx="10515600" cy="28528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831851" y="4589463"/>
            <a:ext cx="10515600" cy="1500400"/>
          </a:xfrm>
          <a:prstGeom prst="rect">
            <a:avLst/>
          </a:prstGeom>
          <a:noFill/>
          <a:ln>
            <a:noFill/>
          </a:ln>
        </p:spPr>
        <p:txBody>
          <a:bodyPr spcFirstLastPara="1" wrap="square" lIns="68575" tIns="34275" rIns="68575" bIns="34275" anchor="t" anchorCtr="0"/>
          <a:lstStyle>
            <a:lvl1pPr marL="609585" marR="0" lvl="0" indent="-304792" algn="l" rtl="0">
              <a:lnSpc>
                <a:spcPct val="90000"/>
              </a:lnSpc>
              <a:spcBef>
                <a:spcPts val="1067"/>
              </a:spcBef>
              <a:spcAft>
                <a:spcPts val="0"/>
              </a:spcAft>
              <a:buClr>
                <a:srgbClr val="888888"/>
              </a:buClr>
              <a:buSzPts val="1800"/>
              <a:buFont typeface="Arial"/>
              <a:buNone/>
              <a:defRPr sz="2400" b="0" i="0" u="none" strike="noStrike" cap="none">
                <a:solidFill>
                  <a:srgbClr val="888888"/>
                </a:solidFill>
                <a:latin typeface="Overlock"/>
                <a:ea typeface="Overlock"/>
                <a:cs typeface="Overlock"/>
                <a:sym typeface="Overlock"/>
              </a:defRPr>
            </a:lvl1pPr>
            <a:lvl2pPr marL="1219170" marR="0" lvl="1" indent="-304792" algn="l" rtl="0">
              <a:lnSpc>
                <a:spcPct val="90000"/>
              </a:lnSpc>
              <a:spcBef>
                <a:spcPts val="533"/>
              </a:spcBef>
              <a:spcAft>
                <a:spcPts val="0"/>
              </a:spcAft>
              <a:buClr>
                <a:srgbClr val="888888"/>
              </a:buClr>
              <a:buSzPts val="1500"/>
              <a:buFont typeface="Arial"/>
              <a:buNone/>
              <a:defRPr sz="2000" b="0" i="0" u="none" strike="noStrike" cap="none">
                <a:solidFill>
                  <a:srgbClr val="888888"/>
                </a:solidFill>
                <a:latin typeface="Overlock"/>
                <a:ea typeface="Overlock"/>
                <a:cs typeface="Overlock"/>
                <a:sym typeface="Overlock"/>
              </a:defRPr>
            </a:lvl2pPr>
            <a:lvl3pPr marL="1828754" marR="0" lvl="2" indent="-304792" algn="l" rtl="0">
              <a:lnSpc>
                <a:spcPct val="90000"/>
              </a:lnSpc>
              <a:spcBef>
                <a:spcPts val="533"/>
              </a:spcBef>
              <a:spcAft>
                <a:spcPts val="0"/>
              </a:spcAft>
              <a:buClr>
                <a:srgbClr val="888888"/>
              </a:buClr>
              <a:buSzPts val="1400"/>
              <a:buFont typeface="Arial"/>
              <a:buNone/>
              <a:defRPr sz="1867" b="0" i="0" u="none" strike="noStrike" cap="none">
                <a:solidFill>
                  <a:srgbClr val="888888"/>
                </a:solidFill>
                <a:latin typeface="Overlock"/>
                <a:ea typeface="Overlock"/>
                <a:cs typeface="Overlock"/>
                <a:sym typeface="Overlock"/>
              </a:defRPr>
            </a:lvl3pPr>
            <a:lvl4pPr marL="2438339" marR="0" lvl="3"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Overlock"/>
                <a:ea typeface="Overlock"/>
                <a:cs typeface="Overlock"/>
                <a:sym typeface="Overlock"/>
              </a:defRPr>
            </a:lvl4pPr>
            <a:lvl5pPr marL="3047924" marR="0" lvl="4"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Overlock"/>
                <a:ea typeface="Overlock"/>
                <a:cs typeface="Overlock"/>
                <a:sym typeface="Overlock"/>
              </a:defRPr>
            </a:lvl5pPr>
            <a:lvl6pPr marL="3657509" marR="0" lvl="5"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Calibri"/>
                <a:ea typeface="Calibri"/>
                <a:cs typeface="Calibri"/>
                <a:sym typeface="Calibri"/>
              </a:defRPr>
            </a:lvl6pPr>
            <a:lvl7pPr marL="4267093" marR="0" lvl="6"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Calibri"/>
                <a:ea typeface="Calibri"/>
                <a:cs typeface="Calibri"/>
                <a:sym typeface="Calibri"/>
              </a:defRPr>
            </a:lvl7pPr>
            <a:lvl8pPr marL="4876678" marR="0" lvl="7"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Calibri"/>
                <a:ea typeface="Calibri"/>
                <a:cs typeface="Calibri"/>
                <a:sym typeface="Calibri"/>
              </a:defRPr>
            </a:lvl8pPr>
            <a:lvl9pPr marL="5486263" marR="0" lvl="8"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838200" y="6356351"/>
            <a:ext cx="2743200" cy="3652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4038600" y="6356351"/>
            <a:ext cx="4114800" cy="3652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8610600" y="6356351"/>
            <a:ext cx="2743200" cy="3652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42046866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Shape 2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Shape 2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4" name="Shape 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5" name="Shape 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6" name="Shape 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Shape 3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5" name="Shape 3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Shape 36"/>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Shape 3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8" name="Shape 3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9" name="Shape 3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Shape 41"/>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2" name="Shape 42"/>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Shape 43"/>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Shape 44"/>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Shape 45"/>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Shape 4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7" name="Shape 4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8" name="Shape 4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Shape 5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1" name="Shape 5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Shape 5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3" name="Shape 5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Shape 5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6" name="Shape 5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7" name="Shape 5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Shape 5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0" name="Shape 60"/>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Overlock"/>
                <a:ea typeface="Overlock"/>
                <a:cs typeface="Overlock"/>
                <a:sym typeface="Overlock"/>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Shape 61"/>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Shape 6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3" name="Shape 6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4" name="Shape 6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Shape 66"/>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Shape 67"/>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Overlock"/>
                <a:ea typeface="Overlock"/>
                <a:cs typeface="Overlock"/>
                <a:sym typeface="Overlock"/>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Overlock"/>
                <a:ea typeface="Overlock"/>
                <a:cs typeface="Overlock"/>
                <a:sym typeface="Overlock"/>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Shape 68"/>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Shape 6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0" name="Shape 7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1" name="Shape 7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4" name="Shape 74"/>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Shape 7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6" name="Shape 7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7" name="Shape 7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Shape 1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12" name="Shape 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Shape 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Shape 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pic>
        <p:nvPicPr>
          <p:cNvPr id="3" name="Picture 2">
            <a:extLst>
              <a:ext uri="{FF2B5EF4-FFF2-40B4-BE49-F238E27FC236}">
                <a16:creationId xmlns:a16="http://schemas.microsoft.com/office/drawing/2014/main" id="{2166E5A0-C96C-4FB7-9B33-E34E920BD95C}"/>
              </a:ext>
            </a:extLst>
          </p:cNvPr>
          <p:cNvPicPr>
            <a:picLocks noChangeAspect="1"/>
          </p:cNvPicPr>
          <p:nvPr userDrawn="1"/>
        </p:nvPicPr>
        <p:blipFill>
          <a:blip r:embed="rId13"/>
          <a:stretch>
            <a:fillRect/>
          </a:stretch>
        </p:blipFill>
        <p:spPr>
          <a:xfrm>
            <a:off x="10815638" y="6610349"/>
            <a:ext cx="762000" cy="142875"/>
          </a:xfrm>
          <a:prstGeom prst="rect">
            <a:avLst/>
          </a:prstGeom>
        </p:spPr>
      </p:pic>
      <p:pic>
        <p:nvPicPr>
          <p:cNvPr id="5" name="Picture 4">
            <a:extLst>
              <a:ext uri="{FF2B5EF4-FFF2-40B4-BE49-F238E27FC236}">
                <a16:creationId xmlns:a16="http://schemas.microsoft.com/office/drawing/2014/main" id="{F169FFE6-D61E-49BE-872B-B5B11DE0F3CA}"/>
              </a:ext>
            </a:extLst>
          </p:cNvPr>
          <p:cNvPicPr>
            <a:picLocks noChangeAspect="1"/>
          </p:cNvPicPr>
          <p:nvPr userDrawn="1"/>
        </p:nvPicPr>
        <p:blipFill>
          <a:blip r:embed="rId14"/>
          <a:stretch>
            <a:fillRect/>
          </a:stretch>
        </p:blipFill>
        <p:spPr>
          <a:xfrm>
            <a:off x="5450681" y="5758657"/>
            <a:ext cx="1219200" cy="1016000"/>
          </a:xfrm>
          <a:prstGeom prst="rect">
            <a:avLst/>
          </a:prstGeom>
        </p:spPr>
      </p:pic>
      <p:pic>
        <p:nvPicPr>
          <p:cNvPr id="7" name="Picture 6">
            <a:extLst>
              <a:ext uri="{FF2B5EF4-FFF2-40B4-BE49-F238E27FC236}">
                <a16:creationId xmlns:a16="http://schemas.microsoft.com/office/drawing/2014/main" id="{86AAE32F-629E-4122-B2F7-6162BCAC99C2}"/>
              </a:ext>
            </a:extLst>
          </p:cNvPr>
          <p:cNvPicPr>
            <a:picLocks noChangeAspect="1"/>
          </p:cNvPicPr>
          <p:nvPr userDrawn="1"/>
        </p:nvPicPr>
        <p:blipFill>
          <a:blip r:embed="rId15"/>
          <a:stretch>
            <a:fillRect/>
          </a:stretch>
        </p:blipFill>
        <p:spPr>
          <a:xfrm>
            <a:off x="50186" y="62524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6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jpg"/></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Shape 88"/>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dirty="0">
                <a:latin typeface="Century Gothic"/>
                <a:ea typeface="Century Gothic"/>
                <a:cs typeface="Century Gothic"/>
                <a:sym typeface="Century Gothic"/>
              </a:rPr>
              <a:t>Grade 7: Module 1: Unit 1: Lesson 8</a:t>
            </a:r>
            <a:endParaRPr sz="4200" dirty="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dirty="0">
                <a:latin typeface="Century Gothic"/>
                <a:ea typeface="Century Gothic"/>
                <a:cs typeface="Century Gothic"/>
                <a:sym typeface="Century Gothic"/>
              </a:rPr>
              <a:t>Teacher slide, before teaching.</a:t>
            </a:r>
            <a:endParaRPr sz="4200" dirty="0">
              <a:latin typeface="Century Gothic"/>
              <a:ea typeface="Century Gothic"/>
              <a:cs typeface="Century Gothic"/>
              <a:sym typeface="Century Gothic"/>
            </a:endParaRPr>
          </a:p>
        </p:txBody>
      </p:sp>
      <p:sp>
        <p:nvSpPr>
          <p:cNvPr id="89" name="Shape 89"/>
          <p:cNvSpPr txBox="1">
            <a:spLocks noGrp="1"/>
          </p:cNvSpPr>
          <p:nvPr>
            <p:ph type="body" idx="1"/>
          </p:nvPr>
        </p:nvSpPr>
        <p:spPr>
          <a:xfrm>
            <a:off x="706850" y="1680200"/>
            <a:ext cx="10965600" cy="4914900"/>
          </a:xfrm>
          <a:prstGeom prst="rect">
            <a:avLst/>
          </a:prstGeom>
          <a:noFill/>
          <a:ln>
            <a:noFill/>
          </a:ln>
        </p:spPr>
        <p:txBody>
          <a:bodyPr spcFirstLastPara="1" wrap="square" lIns="91425" tIns="45700" rIns="91425" bIns="45700" anchor="t" anchorCtr="0">
            <a:noAutofit/>
          </a:bodyPr>
          <a:lstStyle/>
          <a:p>
            <a:pPr marL="457200" marR="0" lvl="0" indent="-393700" algn="l" rtl="0">
              <a:lnSpc>
                <a:spcPct val="90000"/>
              </a:lnSpc>
              <a:spcBef>
                <a:spcPts val="0"/>
              </a:spcBef>
              <a:spcAft>
                <a:spcPts val="0"/>
              </a:spcAft>
              <a:buClr>
                <a:schemeClr val="dk1"/>
              </a:buClr>
              <a:buSzPts val="2600"/>
              <a:buFont typeface="Century Gothic"/>
              <a:buChar char="•"/>
            </a:pPr>
            <a:r>
              <a:rPr lang="en-US" sz="2400" i="0" u="none" strike="noStrike" cap="none" dirty="0">
                <a:solidFill>
                  <a:schemeClr val="dk1"/>
                </a:solidFill>
                <a:latin typeface="Century Gothic"/>
                <a:ea typeface="Century Gothic"/>
                <a:cs typeface="Century Gothic"/>
                <a:sym typeface="Century Gothic"/>
              </a:rPr>
              <a:t>This lesson will take approximately </a:t>
            </a:r>
            <a:r>
              <a:rPr lang="en-US" sz="2400" dirty="0">
                <a:latin typeface="Century Gothic"/>
                <a:ea typeface="Century Gothic"/>
                <a:cs typeface="Century Gothic"/>
                <a:sym typeface="Century Gothic"/>
              </a:rPr>
              <a:t>50-60</a:t>
            </a:r>
            <a:r>
              <a:rPr lang="en-US" sz="2400" i="0" u="none" strike="noStrike" cap="none" dirty="0">
                <a:solidFill>
                  <a:schemeClr val="dk1"/>
                </a:solidFill>
                <a:latin typeface="Century Gothic"/>
                <a:ea typeface="Century Gothic"/>
                <a:cs typeface="Century Gothic"/>
                <a:sym typeface="Century Gothic"/>
              </a:rPr>
              <a:t> minutes to complete. </a:t>
            </a:r>
            <a:endParaRPr sz="2400" i="0" u="none" strike="noStrike" cap="none" dirty="0">
              <a:solidFill>
                <a:schemeClr val="dk1"/>
              </a:solidFill>
              <a:latin typeface="Century Gothic"/>
              <a:ea typeface="Century Gothic"/>
              <a:cs typeface="Century Gothic"/>
              <a:sym typeface="Century Gothic"/>
            </a:endParaRPr>
          </a:p>
          <a:p>
            <a:pPr marL="457200" marR="0" lvl="0" indent="-393700" algn="l" rtl="0">
              <a:lnSpc>
                <a:spcPct val="90000"/>
              </a:lnSpc>
              <a:spcBef>
                <a:spcPts val="1000"/>
              </a:spcBef>
              <a:spcAft>
                <a:spcPts val="0"/>
              </a:spcAft>
              <a:buClr>
                <a:schemeClr val="dk1"/>
              </a:buClr>
              <a:buSzPts val="2600"/>
              <a:buFont typeface="Century Gothic"/>
              <a:buChar char="•"/>
            </a:pPr>
            <a:r>
              <a:rPr lang="en-US" sz="2400" i="0" u="none" strike="noStrike" cap="none" dirty="0">
                <a:solidFill>
                  <a:schemeClr val="dk1"/>
                </a:solidFill>
                <a:latin typeface="Century Gothic"/>
                <a:ea typeface="Century Gothic"/>
                <a:cs typeface="Century Gothic"/>
                <a:sym typeface="Century Gothic"/>
              </a:rPr>
              <a:t>The purpose of today’s lesson i</a:t>
            </a:r>
            <a:r>
              <a:rPr lang="en-US" sz="2400" dirty="0">
                <a:latin typeface="Century Gothic"/>
                <a:ea typeface="Century Gothic"/>
                <a:cs typeface="Century Gothic"/>
                <a:sym typeface="Century Gothic"/>
              </a:rPr>
              <a:t>s</a:t>
            </a:r>
            <a:r>
              <a:rPr lang="en-US" sz="2400" i="0" u="none" strike="noStrike" cap="none" dirty="0">
                <a:solidFill>
                  <a:schemeClr val="dk1"/>
                </a:solidFill>
                <a:latin typeface="Century Gothic"/>
                <a:ea typeface="Century Gothic"/>
                <a:cs typeface="Century Gothic"/>
                <a:sym typeface="Century Gothic"/>
              </a:rPr>
              <a:t> to</a:t>
            </a:r>
            <a:r>
              <a:rPr lang="en-US" sz="2400" dirty="0">
                <a:latin typeface="Century Gothic"/>
                <a:ea typeface="Century Gothic"/>
                <a:cs typeface="Century Gothic"/>
                <a:sym typeface="Century Gothic"/>
              </a:rPr>
              <a:t> assess students’ close reading skills by delivering a Mid-Unit Assessment that requires them to independently select evidence and draw inferences, and answer one text-dependent question.</a:t>
            </a:r>
            <a:endParaRPr sz="2400" i="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i="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400" i="0" u="none" strike="noStrike" cap="none" dirty="0">
                <a:solidFill>
                  <a:schemeClr val="dk1"/>
                </a:solidFill>
                <a:latin typeface="Century Gothic"/>
                <a:ea typeface="Century Gothic"/>
                <a:cs typeface="Century Gothic"/>
                <a:sym typeface="Century Gothic"/>
              </a:rPr>
              <a:t>The Learning Targets</a:t>
            </a:r>
            <a:r>
              <a:rPr lang="en-US" sz="2400" dirty="0">
                <a:latin typeface="Century Gothic"/>
                <a:ea typeface="Century Gothic"/>
                <a:cs typeface="Century Gothic"/>
                <a:sym typeface="Century Gothic"/>
              </a:rPr>
              <a:t> </a:t>
            </a:r>
            <a:r>
              <a:rPr lang="en-US" sz="2400" i="0" u="none" strike="noStrike" cap="none" dirty="0">
                <a:solidFill>
                  <a:schemeClr val="dk1"/>
                </a:solidFill>
                <a:latin typeface="Century Gothic"/>
                <a:ea typeface="Century Gothic"/>
                <a:cs typeface="Century Gothic"/>
                <a:sym typeface="Century Gothic"/>
              </a:rPr>
              <a:t>for students today </a:t>
            </a:r>
            <a:r>
              <a:rPr lang="en-US" sz="2400" dirty="0">
                <a:latin typeface="Century Gothic"/>
                <a:ea typeface="Century Gothic"/>
                <a:cs typeface="Century Gothic"/>
                <a:sym typeface="Century Gothic"/>
              </a:rPr>
              <a:t>are</a:t>
            </a:r>
            <a:r>
              <a:rPr lang="en-US" sz="2400" i="0" u="none" strike="noStrike" cap="none" dirty="0">
                <a:solidFill>
                  <a:schemeClr val="dk1"/>
                </a:solidFill>
                <a:latin typeface="Century Gothic"/>
                <a:ea typeface="Century Gothic"/>
                <a:cs typeface="Century Gothic"/>
                <a:sym typeface="Century Gothic"/>
              </a:rPr>
              <a:t>:</a:t>
            </a:r>
            <a:endParaRPr sz="2400" dirty="0">
              <a:latin typeface="Century Gothic"/>
              <a:ea typeface="Century Gothic"/>
              <a:cs typeface="Century Gothic"/>
              <a:sym typeface="Century Gothic"/>
            </a:endParaRPr>
          </a:p>
          <a:p>
            <a:pPr marL="514350" marR="0" lvl="0" indent="-514350" algn="l" rtl="0">
              <a:lnSpc>
                <a:spcPct val="90000"/>
              </a:lnSpc>
              <a:spcBef>
                <a:spcPts val="1000"/>
              </a:spcBef>
              <a:spcAft>
                <a:spcPts val="0"/>
              </a:spcAft>
              <a:buSzPct val="100000"/>
              <a:buFont typeface="+mj-lt"/>
              <a:buAutoNum type="arabicPeriod"/>
            </a:pPr>
            <a:r>
              <a:rPr lang="en-US" sz="2400" b="1" dirty="0">
                <a:latin typeface="Century Gothic"/>
                <a:ea typeface="Century Gothic"/>
                <a:cs typeface="Century Gothic"/>
                <a:sym typeface="Century Gothic"/>
              </a:rPr>
              <a:t>I can cite several pieces of text-based evidence to support my analysis of Nya’s and </a:t>
            </a:r>
            <a:r>
              <a:rPr lang="en-US" sz="2400" b="1" dirty="0" err="1">
                <a:latin typeface="Century Gothic"/>
                <a:ea typeface="Century Gothic"/>
                <a:cs typeface="Century Gothic"/>
                <a:sym typeface="Century Gothic"/>
              </a:rPr>
              <a:t>Salva’s</a:t>
            </a:r>
            <a:r>
              <a:rPr lang="en-US" sz="2400" b="1" dirty="0">
                <a:latin typeface="Century Gothic"/>
                <a:ea typeface="Century Gothic"/>
                <a:cs typeface="Century Gothic"/>
                <a:sym typeface="Century Gothic"/>
              </a:rPr>
              <a:t> characters in </a:t>
            </a:r>
            <a:r>
              <a:rPr lang="en-US" sz="2400" b="1" i="1" dirty="0">
                <a:latin typeface="Century Gothic"/>
                <a:ea typeface="Century Gothic"/>
                <a:cs typeface="Century Gothic"/>
                <a:sym typeface="Century Gothic"/>
              </a:rPr>
              <a:t>A Long Walk to Water.</a:t>
            </a:r>
            <a:endParaRPr lang="en-US" sz="2400" b="1" dirty="0">
              <a:latin typeface="Century Gothic"/>
              <a:ea typeface="Century Gothic"/>
              <a:cs typeface="Century Gothic"/>
              <a:sym typeface="Century Gothic"/>
            </a:endParaRPr>
          </a:p>
          <a:p>
            <a:pPr marL="514350" marR="0" lvl="0" indent="-514350" algn="l" rtl="0">
              <a:lnSpc>
                <a:spcPct val="90000"/>
              </a:lnSpc>
              <a:spcBef>
                <a:spcPts val="1000"/>
              </a:spcBef>
              <a:spcAft>
                <a:spcPts val="0"/>
              </a:spcAft>
              <a:buSzPct val="100000"/>
              <a:buFont typeface="+mj-lt"/>
              <a:buAutoNum type="arabicPeriod"/>
            </a:pPr>
            <a:r>
              <a:rPr lang="en-US" sz="2400" b="1" dirty="0">
                <a:latin typeface="Century Gothic"/>
                <a:ea typeface="Century Gothic"/>
                <a:cs typeface="Century Gothic"/>
                <a:sym typeface="Century Gothic"/>
              </a:rPr>
              <a:t>I can analyze how Linda Sue Park develops and contrasts the points of view of Nya and Salva in </a:t>
            </a:r>
            <a:r>
              <a:rPr lang="en-US" sz="2400" b="1" i="1" dirty="0">
                <a:latin typeface="Century Gothic"/>
                <a:ea typeface="Century Gothic"/>
                <a:cs typeface="Century Gothic"/>
                <a:sym typeface="Century Gothic"/>
              </a:rPr>
              <a:t>A Long Walk to Water.</a:t>
            </a:r>
            <a:endParaRPr sz="2400" b="1" dirty="0">
              <a:latin typeface="Century Gothic"/>
              <a:ea typeface="Century Gothic"/>
              <a:cs typeface="Century Gothic"/>
              <a:sym typeface="Century Gothic"/>
            </a:endParaRPr>
          </a:p>
          <a:p>
            <a:pPr marL="0" marR="0" lvl="0" indent="0" algn="l" rtl="0">
              <a:lnSpc>
                <a:spcPct val="90000"/>
              </a:lnSpc>
              <a:spcBef>
                <a:spcPts val="1000"/>
              </a:spcBef>
              <a:spcAft>
                <a:spcPts val="1000"/>
              </a:spcAft>
              <a:buNone/>
            </a:pPr>
            <a:endParaRPr sz="26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Shape 15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pic>
        <p:nvPicPr>
          <p:cNvPr id="158" name="Shape 158"/>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59" name="Shape 159"/>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Independent Reading and Homework</a:t>
            </a:r>
            <a:endParaRPr sz="3400" i="0" u="none" strike="noStrike" cap="none" dirty="0">
              <a:solidFill>
                <a:schemeClr val="dk1"/>
              </a:solidFill>
              <a:latin typeface="Century Gothic"/>
              <a:ea typeface="Century Gothic"/>
              <a:cs typeface="Century Gothic"/>
              <a:sym typeface="Century Gothic"/>
            </a:endParaRPr>
          </a:p>
        </p:txBody>
      </p:sp>
      <p:sp>
        <p:nvSpPr>
          <p:cNvPr id="160" name="Shape 160"/>
          <p:cNvSpPr txBox="1">
            <a:spLocks noGrp="1"/>
          </p:cNvSpPr>
          <p:nvPr>
            <p:ph type="body" idx="1"/>
          </p:nvPr>
        </p:nvSpPr>
        <p:spPr>
          <a:xfrm>
            <a:off x="693225" y="1756621"/>
            <a:ext cx="11195100" cy="4086967"/>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US" dirty="0">
                <a:latin typeface="Century Gothic"/>
                <a:ea typeface="Century Gothic"/>
                <a:cs typeface="Century Gothic"/>
                <a:sym typeface="Century Gothic"/>
              </a:rPr>
              <a:t>Independent Reading is a great way for you to learn a lot about the topic you are studying while also getting to choose your own book and become a better reader!</a:t>
            </a:r>
            <a:endParaRPr dirty="0">
              <a:latin typeface="Century Gothic"/>
              <a:ea typeface="Century Gothic"/>
              <a:cs typeface="Century Gothic"/>
              <a:sym typeface="Century Gothic"/>
            </a:endParaRPr>
          </a:p>
          <a:p>
            <a:pPr marL="0" lvl="0" indent="0" rtl="0">
              <a:lnSpc>
                <a:spcPct val="100000"/>
              </a:lnSpc>
              <a:spcBef>
                <a:spcPts val="0"/>
              </a:spcBef>
              <a:spcAft>
                <a:spcPts val="0"/>
              </a:spcAft>
              <a:buNone/>
            </a:pPr>
            <a:endParaRPr dirty="0">
              <a:latin typeface="Century Gothic"/>
              <a:ea typeface="Century Gothic"/>
              <a:cs typeface="Century Gothic"/>
              <a:sym typeface="Century Gothic"/>
            </a:endParaRPr>
          </a:p>
          <a:p>
            <a:pPr marL="0" lvl="0" indent="0" rtl="0">
              <a:lnSpc>
                <a:spcPct val="100000"/>
              </a:lnSpc>
              <a:spcBef>
                <a:spcPts val="0"/>
              </a:spcBef>
              <a:spcAft>
                <a:spcPts val="0"/>
              </a:spcAft>
              <a:buNone/>
            </a:pPr>
            <a:r>
              <a:rPr lang="en-US" dirty="0">
                <a:latin typeface="Century Gothic"/>
                <a:ea typeface="Century Gothic"/>
                <a:cs typeface="Century Gothic"/>
                <a:sym typeface="Century Gothic"/>
              </a:rPr>
              <a:t>Your homework for tonight is to begin reading your Independent Reading book at home.</a:t>
            </a:r>
            <a:endParaRPr dirty="0">
              <a:latin typeface="Century Gothic"/>
              <a:ea typeface="Century Gothic"/>
              <a:cs typeface="Century Gothic"/>
              <a:sym typeface="Century Gothic"/>
            </a:endParaRPr>
          </a:p>
          <a:p>
            <a:pPr marL="0" lvl="0" indent="0" rtl="0">
              <a:lnSpc>
                <a:spcPct val="100000"/>
              </a:lnSpc>
              <a:spcBef>
                <a:spcPts val="0"/>
              </a:spcBef>
              <a:spcAft>
                <a:spcPts val="0"/>
              </a:spcAft>
              <a:buNone/>
            </a:pPr>
            <a:endParaRPr dirty="0">
              <a:latin typeface="Century Gothic"/>
              <a:ea typeface="Century Gothic"/>
              <a:cs typeface="Century Gothic"/>
              <a:sym typeface="Century Gothic"/>
            </a:endParaRPr>
          </a:p>
          <a:p>
            <a:pPr marL="0" lvl="0" indent="0" rtl="0">
              <a:lnSpc>
                <a:spcPct val="100000"/>
              </a:lnSpc>
              <a:spcBef>
                <a:spcPts val="0"/>
              </a:spcBef>
              <a:spcAft>
                <a:spcPts val="0"/>
              </a:spcAft>
              <a:buNone/>
            </a:pPr>
            <a:endParaRPr dirty="0">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831851" y="1237129"/>
            <a:ext cx="10515600" cy="1317812"/>
          </a:xfrm>
          <a:prstGeom prst="rect">
            <a:avLst/>
          </a:prstGeom>
          <a:noFill/>
          <a:ln>
            <a:noFill/>
          </a:ln>
        </p:spPr>
        <p:txBody>
          <a:bodyPr spcFirstLastPara="1" wrap="square" lIns="91433" tIns="45700" rIns="91433" bIns="45700" anchor="b" anchorCtr="0">
            <a:noAutofit/>
          </a:bodyPr>
          <a:lstStyle/>
          <a:p>
            <a:pPr algn="ctr"/>
            <a:r>
              <a:rPr lang="en" sz="5067" dirty="0">
                <a:latin typeface="Century Gothic"/>
                <a:ea typeface="Century Gothic"/>
                <a:cs typeface="Century Gothic"/>
                <a:sym typeface="Century Gothic"/>
              </a:rPr>
              <a:t>Small Group Block</a:t>
            </a:r>
            <a:endParaRPr sz="5067" dirty="0">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831851" y="3087681"/>
            <a:ext cx="10515600" cy="1658800"/>
          </a:xfrm>
          <a:prstGeom prst="rect">
            <a:avLst/>
          </a:prstGeom>
          <a:noFill/>
          <a:ln>
            <a:noFill/>
          </a:ln>
        </p:spPr>
        <p:txBody>
          <a:bodyPr spcFirstLastPara="1" wrap="square" lIns="91433" tIns="45700" rIns="91433" bIns="45700" anchor="t" anchorCtr="0">
            <a:noAutofit/>
          </a:bodyPr>
          <a:lstStyle/>
          <a:p>
            <a:pPr marL="0" indent="0" algn="ctr">
              <a:spcBef>
                <a:spcPts val="0"/>
              </a:spcBef>
              <a:buClr>
                <a:schemeClr val="dk1"/>
              </a:buClr>
              <a:buSzPts val="2700"/>
            </a:pPr>
            <a:r>
              <a:rPr lang="en" sz="4267" b="1" dirty="0">
                <a:solidFill>
                  <a:schemeClr val="dk1"/>
                </a:solidFill>
                <a:latin typeface="Century Gothic"/>
                <a:ea typeface="Century Gothic"/>
                <a:cs typeface="Century Gothic"/>
                <a:sym typeface="Century Gothic"/>
              </a:rPr>
              <a:t>Choosing Your Book and Beginning Independent Reading </a:t>
            </a:r>
            <a:endParaRPr sz="4267" b="1"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0394B28B-379C-45BC-BDE8-C7DBB2F868BC}"/>
              </a:ext>
            </a:extLst>
          </p:cNvPr>
          <p:cNvPicPr>
            <a:picLocks noChangeAspect="1"/>
          </p:cNvPicPr>
          <p:nvPr/>
        </p:nvPicPr>
        <p:blipFill>
          <a:blip r:embed="rId3"/>
          <a:stretch>
            <a:fillRect/>
          </a:stretch>
        </p:blipFill>
        <p:spPr>
          <a:xfrm>
            <a:off x="4862361" y="356460"/>
            <a:ext cx="2467278" cy="1133951"/>
          </a:xfrm>
          <a:prstGeom prst="rect">
            <a:avLst/>
          </a:prstGeom>
        </p:spPr>
      </p:pic>
    </p:spTree>
    <p:extLst>
      <p:ext uri="{BB962C8B-B14F-4D97-AF65-F5344CB8AC3E}">
        <p14:creationId xmlns:p14="http://schemas.microsoft.com/office/powerpoint/2010/main" val="383271705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6"/>
          <p:cNvSpPr txBox="1">
            <a:spLocks noGrp="1"/>
          </p:cNvSpPr>
          <p:nvPr>
            <p:ph type="body" idx="1"/>
          </p:nvPr>
        </p:nvSpPr>
        <p:spPr>
          <a:xfrm>
            <a:off x="838200" y="1810600"/>
            <a:ext cx="10832400" cy="4351200"/>
          </a:xfrm>
          <a:prstGeom prst="rect">
            <a:avLst/>
          </a:prstGeom>
          <a:noFill/>
          <a:ln>
            <a:noFill/>
          </a:ln>
        </p:spPr>
        <p:txBody>
          <a:bodyPr spcFirstLastPara="1" wrap="square" lIns="91433" tIns="45700" rIns="91433" bIns="45700" anchor="t" anchorCtr="0">
            <a:noAutofit/>
          </a:bodyPr>
          <a:lstStyle/>
          <a:p>
            <a:pPr marL="0" indent="0">
              <a:spcBef>
                <a:spcPts val="0"/>
              </a:spcBef>
              <a:buSzPts val="2200"/>
              <a:buNone/>
            </a:pPr>
            <a:r>
              <a:rPr lang="en" sz="2533">
                <a:latin typeface="Century Gothic"/>
                <a:ea typeface="Century Gothic"/>
                <a:cs typeface="Century Gothic"/>
                <a:sym typeface="Century Gothic"/>
              </a:rPr>
              <a:t>Here’s what we’ll do:</a:t>
            </a:r>
            <a:endParaRPr sz="2533">
              <a:latin typeface="Century Gothic"/>
              <a:ea typeface="Century Gothic"/>
              <a:cs typeface="Century Gothic"/>
              <a:sym typeface="Century Gothic"/>
            </a:endParaRPr>
          </a:p>
          <a:p>
            <a:pPr marL="0" indent="0">
              <a:spcBef>
                <a:spcPts val="0"/>
              </a:spcBef>
              <a:buSzPts val="2200"/>
              <a:buNone/>
            </a:pPr>
            <a:endParaRPr sz="2533">
              <a:latin typeface="Century Gothic"/>
              <a:ea typeface="Century Gothic"/>
              <a:cs typeface="Century Gothic"/>
              <a:sym typeface="Century Gothic"/>
            </a:endParaRPr>
          </a:p>
          <a:p>
            <a:pPr marL="457189" indent="-465655">
              <a:spcBef>
                <a:spcPts val="0"/>
              </a:spcBef>
              <a:buSzPts val="1900"/>
              <a:buFont typeface="Century Gothic"/>
              <a:buChar char="●"/>
            </a:pPr>
            <a:r>
              <a:rPr lang="en" sz="2533">
                <a:latin typeface="Century Gothic"/>
                <a:ea typeface="Century Gothic"/>
                <a:cs typeface="Century Gothic"/>
                <a:sym typeface="Century Gothic"/>
              </a:rPr>
              <a:t>I’m going to read aloud a section of our text we’ll be reading carefully in our next class.</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You will read in your head while I read, following along with a pencil in your hand.</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Every now and then, I’ll say “Put a dot lightly over this word.”</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I’ll continue reading aloud, while you read with me in your head and get ready for the next dot! </a:t>
            </a:r>
            <a:endParaRPr sz="2533">
              <a:latin typeface="Century Gothic"/>
              <a:ea typeface="Century Gothic"/>
              <a:cs typeface="Century Gothic"/>
              <a:sym typeface="Century Gothic"/>
            </a:endParaRPr>
          </a:p>
          <a:p>
            <a:pPr marL="0" indent="0">
              <a:lnSpc>
                <a:spcPct val="80000"/>
              </a:lnSpc>
              <a:spcBef>
                <a:spcPts val="1333"/>
              </a:spcBef>
              <a:buSzPts val="1900"/>
              <a:buNone/>
            </a:pPr>
            <a:endParaRPr sz="2533">
              <a:latin typeface="Century Gothic"/>
              <a:ea typeface="Century Gothic"/>
              <a:cs typeface="Century Gothic"/>
              <a:sym typeface="Century Gothic"/>
            </a:endParaRPr>
          </a:p>
        </p:txBody>
      </p:sp>
      <p:sp>
        <p:nvSpPr>
          <p:cNvPr id="138" name="Google Shape;138;p26"/>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27399743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7"/>
          <p:cNvSpPr txBox="1">
            <a:spLocks noGrp="1"/>
          </p:cNvSpPr>
          <p:nvPr>
            <p:ph type="body" idx="1"/>
          </p:nvPr>
        </p:nvSpPr>
        <p:spPr>
          <a:xfrm>
            <a:off x="838200" y="1825625"/>
            <a:ext cx="10847600" cy="3859200"/>
          </a:xfrm>
          <a:prstGeom prst="rect">
            <a:avLst/>
          </a:prstGeom>
          <a:noFill/>
          <a:ln>
            <a:noFill/>
          </a:ln>
        </p:spPr>
        <p:txBody>
          <a:bodyPr spcFirstLastPara="1" wrap="square" lIns="91433" tIns="45700" rIns="91433" bIns="45700" anchor="t" anchorCtr="0">
            <a:noAutofit/>
          </a:bodyPr>
          <a:lstStyle/>
          <a:p>
            <a:pPr marL="457189" indent="-474121">
              <a:spcBef>
                <a:spcPts val="0"/>
              </a:spcBef>
              <a:buSzPts val="2000"/>
              <a:buFont typeface="Century Gothic"/>
              <a:buChar char="●"/>
            </a:pPr>
            <a:r>
              <a:rPr lang="en" sz="2667">
                <a:latin typeface="Century Gothic"/>
                <a:ea typeface="Century Gothic"/>
                <a:cs typeface="Century Gothic"/>
                <a:sym typeface="Century Gothic"/>
              </a:rPr>
              <a:t>Let’s see if you dotted the right words!</a:t>
            </a:r>
            <a:endParaRPr sz="2667">
              <a:latin typeface="Century Gothic"/>
              <a:ea typeface="Century Gothic"/>
              <a:cs typeface="Century Gothic"/>
              <a:sym typeface="Century Gothic"/>
            </a:endParaRPr>
          </a:p>
          <a:p>
            <a:pPr marL="457189" indent="0">
              <a:spcBef>
                <a:spcPts val="1333"/>
              </a:spcBef>
              <a:buNone/>
            </a:pPr>
            <a:endParaRPr sz="2667">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a:latin typeface="Century Gothic"/>
                <a:ea typeface="Century Gothic"/>
                <a:cs typeface="Century Gothic"/>
                <a:sym typeface="Century Gothic"/>
              </a:rPr>
              <a:t>Now, we’re going to read that passage again…</a:t>
            </a:r>
            <a:endParaRPr sz="2667">
              <a:latin typeface="Century Gothic"/>
              <a:ea typeface="Century Gothic"/>
              <a:cs typeface="Century Gothic"/>
              <a:sym typeface="Century Gothic"/>
            </a:endParaRPr>
          </a:p>
          <a:p>
            <a:pPr marL="457189" indent="0">
              <a:spcBef>
                <a:spcPts val="1333"/>
              </a:spcBef>
              <a:buNone/>
            </a:pPr>
            <a:endParaRPr sz="2667">
              <a:latin typeface="Century Gothic"/>
              <a:ea typeface="Century Gothic"/>
              <a:cs typeface="Century Gothic"/>
              <a:sym typeface="Century Gothic"/>
            </a:endParaRPr>
          </a:p>
          <a:p>
            <a:pPr marL="457189" indent="-474121">
              <a:spcBef>
                <a:spcPts val="1333"/>
              </a:spcBef>
              <a:spcAft>
                <a:spcPts val="1333"/>
              </a:spcAft>
              <a:buSzPts val="2000"/>
              <a:buFont typeface="Century Gothic"/>
              <a:buChar char="●"/>
            </a:pPr>
            <a:r>
              <a:rPr lang="en" sz="2667">
                <a:latin typeface="Century Gothic"/>
                <a:ea typeface="Century Gothic"/>
                <a:cs typeface="Century Gothic"/>
                <a:sym typeface="Century Gothic"/>
              </a:rPr>
              <a:t>BUT this time we’re going to think about what the gist of the passage is.</a:t>
            </a:r>
            <a:endParaRPr sz="2667">
              <a:latin typeface="Century Gothic"/>
              <a:ea typeface="Century Gothic"/>
              <a:cs typeface="Century Gothic"/>
              <a:sym typeface="Century Gothic"/>
            </a:endParaRPr>
          </a:p>
        </p:txBody>
      </p:sp>
      <p:sp>
        <p:nvSpPr>
          <p:cNvPr id="145" name="Google Shape;145;p27"/>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382477706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838200" y="1825625"/>
            <a:ext cx="10515600" cy="3648800"/>
          </a:xfrm>
          <a:prstGeom prst="rect">
            <a:avLst/>
          </a:prstGeom>
          <a:noFill/>
          <a:ln>
            <a:noFill/>
          </a:ln>
        </p:spPr>
        <p:txBody>
          <a:bodyPr spcFirstLastPara="1" wrap="square" lIns="91433" tIns="45700" rIns="91433" bIns="45700" anchor="t" anchorCtr="0">
            <a:noAutofit/>
          </a:bodyPr>
          <a:lstStyle/>
          <a:p>
            <a:pPr marL="457189" indent="-474121">
              <a:spcBef>
                <a:spcPts val="0"/>
              </a:spcBef>
              <a:buSzPts val="2000"/>
              <a:buFont typeface="Century Gothic"/>
              <a:buChar char="●"/>
            </a:pPr>
            <a:r>
              <a:rPr lang="en" sz="2667">
                <a:latin typeface="Century Gothic"/>
                <a:ea typeface="Century Gothic"/>
                <a:cs typeface="Century Gothic"/>
                <a:sym typeface="Century Gothic"/>
              </a:rPr>
              <a:t>What’s the gist?</a:t>
            </a:r>
            <a:endParaRPr sz="2667">
              <a:latin typeface="Century Gothic"/>
              <a:ea typeface="Century Gothic"/>
              <a:cs typeface="Century Gothic"/>
              <a:sym typeface="Century Gothic"/>
            </a:endParaRPr>
          </a:p>
          <a:p>
            <a:pPr marL="457189" indent="0">
              <a:spcBef>
                <a:spcPts val="1333"/>
              </a:spcBef>
              <a:buNone/>
            </a:pPr>
            <a:endParaRPr sz="2667">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a:latin typeface="Century Gothic"/>
                <a:ea typeface="Century Gothic"/>
                <a:cs typeface="Century Gothic"/>
                <a:sym typeface="Century Gothic"/>
              </a:rPr>
              <a:t>Turn and talk with your partner about what the gist of this section seems to be.</a:t>
            </a:r>
            <a:endParaRPr sz="2667">
              <a:latin typeface="Century Gothic"/>
              <a:ea typeface="Century Gothic"/>
              <a:cs typeface="Century Gothic"/>
              <a:sym typeface="Century Gothic"/>
            </a:endParaRPr>
          </a:p>
          <a:p>
            <a:pPr marL="457189" indent="0">
              <a:spcBef>
                <a:spcPts val="1333"/>
              </a:spcBef>
              <a:buNone/>
            </a:pPr>
            <a:endParaRPr sz="2667">
              <a:latin typeface="Century Gothic"/>
              <a:ea typeface="Century Gothic"/>
              <a:cs typeface="Century Gothic"/>
              <a:sym typeface="Century Gothic"/>
            </a:endParaRPr>
          </a:p>
          <a:p>
            <a:pPr marL="457189" indent="-474121">
              <a:spcBef>
                <a:spcPts val="1333"/>
              </a:spcBef>
              <a:spcAft>
                <a:spcPts val="1333"/>
              </a:spcAft>
              <a:buSzPts val="2000"/>
              <a:buFont typeface="Century Gothic"/>
              <a:buChar char="●"/>
            </a:pPr>
            <a:r>
              <a:rPr lang="en" sz="2667">
                <a:latin typeface="Century Gothic"/>
                <a:ea typeface="Century Gothic"/>
                <a:cs typeface="Century Gothic"/>
                <a:sym typeface="Century Gothic"/>
              </a:rPr>
              <a:t>Finally, let’s talk as a class about that gist of the passage.</a:t>
            </a:r>
            <a:endParaRPr sz="2667">
              <a:latin typeface="Century Gothic"/>
              <a:ea typeface="Century Gothic"/>
              <a:cs typeface="Century Gothic"/>
              <a:sym typeface="Century Gothic"/>
            </a:endParaRPr>
          </a:p>
        </p:txBody>
      </p:sp>
      <p:sp>
        <p:nvSpPr>
          <p:cNvPr id="152" name="Google Shape;152;p28"/>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73611C1E-6900-4B6D-8F55-53AB5BA16027}"/>
              </a:ext>
            </a:extLst>
          </p:cNvPr>
          <p:cNvPicPr>
            <a:picLocks noChangeAspect="1"/>
          </p:cNvPicPr>
          <p:nvPr/>
        </p:nvPicPr>
        <p:blipFill>
          <a:blip r:embed="rId3"/>
          <a:stretch>
            <a:fillRect/>
          </a:stretch>
        </p:blipFill>
        <p:spPr>
          <a:xfrm>
            <a:off x="10914704" y="5829299"/>
            <a:ext cx="853883" cy="842513"/>
          </a:xfrm>
          <a:prstGeom prst="rect">
            <a:avLst/>
          </a:prstGeom>
        </p:spPr>
      </p:pic>
    </p:spTree>
    <p:extLst>
      <p:ext uri="{BB962C8B-B14F-4D97-AF65-F5344CB8AC3E}">
        <p14:creationId xmlns:p14="http://schemas.microsoft.com/office/powerpoint/2010/main" val="12190329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9"/>
          <p:cNvSpPr txBox="1">
            <a:spLocks noGrp="1"/>
          </p:cNvSpPr>
          <p:nvPr>
            <p:ph type="body" idx="1"/>
          </p:nvPr>
        </p:nvSpPr>
        <p:spPr>
          <a:xfrm>
            <a:off x="838200" y="1690833"/>
            <a:ext cx="10703200" cy="4351200"/>
          </a:xfrm>
          <a:prstGeom prst="rect">
            <a:avLst/>
          </a:prstGeom>
          <a:noFill/>
          <a:ln>
            <a:noFill/>
          </a:ln>
        </p:spPr>
        <p:txBody>
          <a:bodyPr spcFirstLastPara="1" wrap="square" lIns="91433" tIns="45700" rIns="91433" bIns="45700" anchor="t" anchorCtr="0">
            <a:noAutofit/>
          </a:bodyPr>
          <a:lstStyle/>
          <a:p>
            <a:pPr marL="16933" indent="0">
              <a:spcBef>
                <a:spcPts val="0"/>
              </a:spcBef>
              <a:buSzPts val="2100"/>
              <a:buNone/>
            </a:pPr>
            <a:r>
              <a:rPr lang="en" sz="2533" b="1">
                <a:latin typeface="Century Gothic"/>
                <a:ea typeface="Century Gothic"/>
                <a:cs typeface="Century Gothic"/>
                <a:sym typeface="Century Gothic"/>
              </a:rPr>
              <a:t>Now it’s your turn to read this same passage</a:t>
            </a:r>
            <a:r>
              <a:rPr lang="en" sz="2533">
                <a:latin typeface="Century Gothic"/>
                <a:ea typeface="Century Gothic"/>
                <a:cs typeface="Century Gothic"/>
                <a:sym typeface="Century Gothic"/>
              </a:rPr>
              <a:t>. </a:t>
            </a:r>
            <a:r>
              <a:rPr lang="en" sz="2533" b="1">
                <a:latin typeface="Century Gothic"/>
                <a:ea typeface="Century Gothic"/>
                <a:cs typeface="Century Gothic"/>
                <a:sym typeface="Century Gothic"/>
              </a:rPr>
              <a:t>Here’s what you’ll do:</a:t>
            </a:r>
            <a:endParaRPr sz="2533" b="1">
              <a:latin typeface="Century Gothic"/>
              <a:ea typeface="Century Gothic"/>
              <a:cs typeface="Century Gothic"/>
              <a:sym typeface="Century Gothic"/>
            </a:endParaRPr>
          </a:p>
          <a:p>
            <a:pPr marL="16933" indent="0">
              <a:spcBef>
                <a:spcPts val="0"/>
              </a:spcBef>
              <a:buSzPts val="2100"/>
              <a:buNone/>
            </a:pPr>
            <a:endParaRPr sz="2533" b="1">
              <a:latin typeface="Century Gothic"/>
              <a:ea typeface="Century Gothic"/>
              <a:cs typeface="Century Gothic"/>
              <a:sym typeface="Century Gothic"/>
            </a:endParaRPr>
          </a:p>
          <a:p>
            <a:pPr marL="457189" indent="-465655">
              <a:spcBef>
                <a:spcPts val="0"/>
              </a:spcBef>
              <a:buSzPts val="1900"/>
              <a:buFont typeface="Century Gothic"/>
              <a:buChar char="●"/>
            </a:pPr>
            <a:r>
              <a:rPr lang="en" sz="2533">
                <a:latin typeface="Century Gothic"/>
                <a:ea typeface="Century Gothic"/>
                <a:cs typeface="Century Gothic"/>
                <a:sym typeface="Century Gothic"/>
              </a:rPr>
              <a:t>Read the passage to yourself in a whisper. </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Now, read the same passage out loud to your partner – while your partner reads in their head. (Read </a:t>
            </a:r>
            <a:r>
              <a:rPr lang="en" sz="2533" b="1" i="1">
                <a:latin typeface="Century Gothic"/>
                <a:ea typeface="Century Gothic"/>
                <a:cs typeface="Century Gothic"/>
                <a:sym typeface="Century Gothic"/>
              </a:rPr>
              <a:t>softly</a:t>
            </a:r>
            <a:r>
              <a:rPr lang="en" sz="2533">
                <a:latin typeface="Century Gothic"/>
                <a:ea typeface="Century Gothic"/>
                <a:cs typeface="Century Gothic"/>
                <a:sym typeface="Century Gothic"/>
              </a:rPr>
              <a:t> – lots of people will be talking!)</a:t>
            </a:r>
            <a:endParaRPr sz="2533">
              <a:latin typeface="Century Gothic"/>
              <a:ea typeface="Century Gothic"/>
              <a:cs typeface="Century Gothic"/>
              <a:sym typeface="Century Gothic"/>
            </a:endParaRPr>
          </a:p>
          <a:p>
            <a:pPr marL="457189" indent="-465655">
              <a:spcBef>
                <a:spcPts val="1333"/>
              </a:spcBef>
              <a:spcAft>
                <a:spcPts val="1333"/>
              </a:spcAft>
              <a:buSzPts val="1900"/>
              <a:buFont typeface="Century Gothic"/>
              <a:buChar char="●"/>
            </a:pPr>
            <a:r>
              <a:rPr lang="en" sz="2533">
                <a:latin typeface="Century Gothic"/>
                <a:ea typeface="Century Gothic"/>
                <a:cs typeface="Century Gothic"/>
                <a:sym typeface="Century Gothic"/>
              </a:rPr>
              <a:t>Switch – this time, your partner reads aloud while you read in your head.</a:t>
            </a:r>
            <a:endParaRPr sz="2533">
              <a:latin typeface="Century Gothic"/>
              <a:ea typeface="Century Gothic"/>
              <a:cs typeface="Century Gothic"/>
              <a:sym typeface="Century Gothic"/>
            </a:endParaRPr>
          </a:p>
        </p:txBody>
      </p:sp>
      <p:sp>
        <p:nvSpPr>
          <p:cNvPr id="159" name="Google Shape;159;p29"/>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207156013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0"/>
          <p:cNvSpPr txBox="1">
            <a:spLocks noGrp="1"/>
          </p:cNvSpPr>
          <p:nvPr>
            <p:ph type="title"/>
          </p:nvPr>
        </p:nvSpPr>
        <p:spPr>
          <a:xfrm>
            <a:off x="838200" y="365125"/>
            <a:ext cx="10515600" cy="1325600"/>
          </a:xfrm>
          <a:prstGeom prst="rect">
            <a:avLst/>
          </a:prstGeom>
        </p:spPr>
        <p:txBody>
          <a:bodyPr spcFirstLastPara="1" wrap="square" lIns="91433" tIns="45700" rIns="91433" bIns="45700" anchor="ctr" anchorCtr="0">
            <a:noAutofit/>
          </a:bodyPr>
          <a:lstStyle/>
          <a:p>
            <a:endParaRPr sz="4267">
              <a:latin typeface="Century Gothic"/>
              <a:ea typeface="Century Gothic"/>
              <a:cs typeface="Century Gothic"/>
              <a:sym typeface="Century Gothic"/>
            </a:endParaRPr>
          </a:p>
          <a:p>
            <a:pPr>
              <a:buSzPts val="3300"/>
            </a:pPr>
            <a:r>
              <a:rPr lang="en" sz="4267">
                <a:latin typeface="Century Gothic"/>
                <a:ea typeface="Century Gothic"/>
                <a:cs typeface="Century Gothic"/>
                <a:sym typeface="Century Gothic"/>
              </a:rPr>
              <a:t>When you finish the fluency practice...	</a:t>
            </a:r>
            <a:endParaRPr/>
          </a:p>
        </p:txBody>
      </p:sp>
      <p:sp>
        <p:nvSpPr>
          <p:cNvPr id="165" name="Google Shape;165;p30"/>
          <p:cNvSpPr txBox="1">
            <a:spLocks noGrp="1"/>
          </p:cNvSpPr>
          <p:nvPr>
            <p:ph type="body" idx="1"/>
          </p:nvPr>
        </p:nvSpPr>
        <p:spPr>
          <a:xfrm>
            <a:off x="838200" y="1825625"/>
            <a:ext cx="10515600" cy="4351200"/>
          </a:xfrm>
          <a:prstGeom prst="rect">
            <a:avLst/>
          </a:prstGeom>
        </p:spPr>
        <p:txBody>
          <a:bodyPr spcFirstLastPara="1" wrap="square" lIns="91433" tIns="45700" rIns="91433" bIns="45700" anchor="t" anchorCtr="0">
            <a:noAutofit/>
          </a:bodyPr>
          <a:lstStyle/>
          <a:p>
            <a:pPr marL="0" indent="0">
              <a:spcBef>
                <a:spcPts val="1067"/>
              </a:spcBef>
              <a:buNone/>
            </a:pPr>
            <a:r>
              <a:rPr lang="en" dirty="0">
                <a:latin typeface="Century Gothic"/>
                <a:ea typeface="Century Gothic"/>
                <a:cs typeface="Century Gothic"/>
                <a:sym typeface="Century Gothic"/>
              </a:rPr>
              <a:t>You can do one of two things with the rest of the time:</a:t>
            </a:r>
            <a:endParaRPr dirty="0">
              <a:latin typeface="Century Gothic"/>
              <a:ea typeface="Century Gothic"/>
              <a:cs typeface="Century Gothic"/>
              <a:sym typeface="Century Gothic"/>
            </a:endParaRPr>
          </a:p>
          <a:p>
            <a:pPr marL="1219170" indent="0">
              <a:spcBef>
                <a:spcPts val="1067"/>
              </a:spcBef>
              <a:buNone/>
            </a:pPr>
            <a:endParaRPr dirty="0">
              <a:latin typeface="Century Gothic"/>
              <a:ea typeface="Century Gothic"/>
              <a:cs typeface="Century Gothic"/>
              <a:sym typeface="Century Gothic"/>
            </a:endParaRPr>
          </a:p>
          <a:p>
            <a:pPr marL="609585" indent="-482588">
              <a:spcBef>
                <a:spcPts val="1067"/>
              </a:spcBef>
              <a:buSzPts val="2100"/>
              <a:buFont typeface="Century Gothic"/>
              <a:buAutoNum type="arabicPeriod"/>
            </a:pPr>
            <a:r>
              <a:rPr lang="en" dirty="0">
                <a:latin typeface="Century Gothic"/>
                <a:ea typeface="Century Gothic"/>
                <a:cs typeface="Century Gothic"/>
                <a:sym typeface="Century Gothic"/>
              </a:rPr>
              <a:t>Follow along while your teacher keeps reading the selection you’ll be reading closely during the next class.</a:t>
            </a:r>
          </a:p>
          <a:p>
            <a:pPr marL="609585" indent="-482588">
              <a:spcBef>
                <a:spcPts val="1067"/>
              </a:spcBef>
              <a:buSzPts val="2100"/>
              <a:buFont typeface="Century Gothic"/>
              <a:buAutoNum type="arabicPeriod"/>
            </a:pPr>
            <a:endParaRPr lang="en" dirty="0">
              <a:latin typeface="Century Gothic"/>
              <a:ea typeface="Century Gothic"/>
              <a:cs typeface="Century Gothic"/>
              <a:sym typeface="Century Gothic"/>
            </a:endParaRPr>
          </a:p>
          <a:p>
            <a:pPr marL="609585" indent="-482588">
              <a:spcBef>
                <a:spcPts val="1067"/>
              </a:spcBef>
              <a:buSzPts val="2100"/>
              <a:buFont typeface="Century Gothic"/>
              <a:buAutoNum type="arabicPeriod"/>
            </a:pPr>
            <a:r>
              <a:rPr lang="en" dirty="0">
                <a:latin typeface="Century Gothic"/>
                <a:ea typeface="Century Gothic"/>
                <a:cs typeface="Century Gothic"/>
                <a:sym typeface="Century Gothic"/>
              </a:rPr>
              <a:t>Read the selection for the next class to yourself.</a:t>
            </a:r>
            <a:endParaRPr dirty="0">
              <a:latin typeface="Century Gothic"/>
              <a:ea typeface="Century Gothic"/>
              <a:cs typeface="Century Gothic"/>
              <a:sym typeface="Century Gothic"/>
            </a:endParaRPr>
          </a:p>
        </p:txBody>
      </p:sp>
    </p:spTree>
    <p:extLst>
      <p:ext uri="{BB962C8B-B14F-4D97-AF65-F5344CB8AC3E}">
        <p14:creationId xmlns:p14="http://schemas.microsoft.com/office/powerpoint/2010/main" val="6498760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C404D2-EED6-46DB-ADD2-F837E5F9514A}"/>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61003DAB-0F87-47B7-ABA2-F61BA08B460E}"/>
              </a:ext>
            </a:extLst>
          </p:cNvPr>
          <p:cNvSpPr>
            <a:spLocks noGrp="1"/>
          </p:cNvSpPr>
          <p:nvPr>
            <p:ph type="body" idx="1"/>
          </p:nvPr>
        </p:nvSpPr>
        <p:spPr/>
        <p:txBody>
          <a:bodyPr/>
          <a:lstStyle/>
          <a:p>
            <a:r>
              <a:rPr lang="en-US" dirty="0"/>
              <a:t>A Long Walk to Water:  Based on a True Story, by Linda Sue Park </a:t>
            </a:r>
          </a:p>
          <a:p>
            <a:r>
              <a:rPr lang="en-US" dirty="0"/>
              <a:t>Houghton Mifflin Harcourt has granted DPSCD permission for cover art.  This permission is not transferable to other uses or organizations.</a:t>
            </a:r>
          </a:p>
        </p:txBody>
      </p:sp>
    </p:spTree>
    <p:extLst>
      <p:ext uri="{BB962C8B-B14F-4D97-AF65-F5344CB8AC3E}">
        <p14:creationId xmlns:p14="http://schemas.microsoft.com/office/powerpoint/2010/main" val="12613643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Shape 95"/>
          <p:cNvSpPr txBox="1">
            <a:spLocks noGrp="1"/>
          </p:cNvSpPr>
          <p:nvPr>
            <p:ph type="subTitle" idx="1"/>
          </p:nvPr>
        </p:nvSpPr>
        <p:spPr>
          <a:xfrm>
            <a:off x="793650" y="1835025"/>
            <a:ext cx="10604700" cy="42216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3330"/>
              <a:buFont typeface="Arial"/>
              <a:buNone/>
            </a:pPr>
            <a:r>
              <a:rPr lang="en-US" sz="2200" b="1" i="0" u="none" strike="noStrike" cap="none">
                <a:solidFill>
                  <a:schemeClr val="dk1"/>
                </a:solidFill>
                <a:latin typeface="Century Gothic"/>
                <a:ea typeface="Century Gothic"/>
                <a:cs typeface="Century Gothic"/>
                <a:sym typeface="Century Gothic"/>
              </a:rPr>
              <a:t>Preparing for Unit One: </a:t>
            </a:r>
            <a:r>
              <a:rPr lang="en-US" sz="2200" i="1" u="none" strike="noStrike" cap="none">
                <a:solidFill>
                  <a:schemeClr val="dk1"/>
                </a:solidFill>
                <a:latin typeface="Century Gothic"/>
                <a:ea typeface="Century Gothic"/>
                <a:cs typeface="Century Gothic"/>
                <a:sym typeface="Century Gothic"/>
              </a:rPr>
              <a:t>Materials and Student Pairings</a:t>
            </a:r>
            <a:endParaRPr sz="2200" i="1">
              <a:latin typeface="Century Gothic"/>
              <a:ea typeface="Century Gothic"/>
              <a:cs typeface="Century Gothic"/>
              <a:sym typeface="Century Gothic"/>
            </a:endParaRPr>
          </a:p>
          <a:p>
            <a:pPr marL="0" marR="0" lvl="0" indent="0" algn="l" rtl="0">
              <a:lnSpc>
                <a:spcPct val="90000"/>
              </a:lnSpc>
              <a:spcBef>
                <a:spcPts val="0"/>
              </a:spcBef>
              <a:spcAft>
                <a:spcPts val="0"/>
              </a:spcAft>
              <a:buNone/>
            </a:pPr>
            <a:endParaRPr sz="2000" b="1">
              <a:latin typeface="Century Gothic"/>
              <a:ea typeface="Century Gothic"/>
              <a:cs typeface="Century Gothic"/>
              <a:sym typeface="Century Gothic"/>
            </a:endParaRPr>
          </a:p>
          <a:p>
            <a:pPr marL="457200" marR="0" lvl="0" indent="-355600" algn="l" rtl="0">
              <a:lnSpc>
                <a:spcPct val="90000"/>
              </a:lnSpc>
              <a:spcBef>
                <a:spcPts val="1000"/>
              </a:spcBef>
              <a:spcAft>
                <a:spcPts val="0"/>
              </a:spcAft>
              <a:buSzPts val="2000"/>
              <a:buFont typeface="Century Gothic"/>
              <a:buChar char="●"/>
            </a:pPr>
            <a:r>
              <a:rPr lang="en-US" sz="2000">
                <a:latin typeface="Century Gothic"/>
                <a:ea typeface="Century Gothic"/>
                <a:cs typeface="Century Gothic"/>
                <a:sym typeface="Century Gothic"/>
              </a:rPr>
              <a:t>Individual feedback on students’ completed Gathering Evidence graphic organizer </a:t>
            </a:r>
            <a:endParaRPr sz="2000">
              <a:latin typeface="Century Gothic"/>
              <a:ea typeface="Century Gothic"/>
              <a:cs typeface="Century Gothic"/>
              <a:sym typeface="Century Gothic"/>
            </a:endParaRPr>
          </a:p>
          <a:p>
            <a:pPr marL="457200" marR="0" lvl="0" indent="-355600" algn="l" rtl="0">
              <a:lnSpc>
                <a:spcPct val="90000"/>
              </a:lnSpc>
              <a:spcBef>
                <a:spcPts val="1000"/>
              </a:spcBef>
              <a:spcAft>
                <a:spcPts val="0"/>
              </a:spcAft>
              <a:buSzPts val="2000"/>
              <a:buFont typeface="Century Gothic"/>
              <a:buChar char="●"/>
            </a:pPr>
            <a:r>
              <a:rPr lang="en-US" sz="2000">
                <a:latin typeface="Century Gothic"/>
                <a:ea typeface="Century Gothic"/>
                <a:cs typeface="Century Gothic"/>
                <a:sym typeface="Century Gothic"/>
              </a:rPr>
              <a:t>“Time Trip: Sudan’s Civil War” section from the full article “Life and Death in Darfur: Sudan’s Refugee Crisis Continues” (one per student) </a:t>
            </a:r>
            <a:endParaRPr sz="2000">
              <a:latin typeface="Century Gothic"/>
              <a:ea typeface="Century Gothic"/>
              <a:cs typeface="Century Gothic"/>
              <a:sym typeface="Century Gothic"/>
            </a:endParaRPr>
          </a:p>
          <a:p>
            <a:pPr marL="457200" marR="0" lvl="0" indent="-355600" algn="l" rtl="0">
              <a:lnSpc>
                <a:spcPct val="90000"/>
              </a:lnSpc>
              <a:spcBef>
                <a:spcPts val="1000"/>
              </a:spcBef>
              <a:spcAft>
                <a:spcPts val="0"/>
              </a:spcAft>
              <a:buSzPts val="2000"/>
              <a:buFont typeface="Century Gothic"/>
              <a:buChar char="●"/>
            </a:pPr>
            <a:r>
              <a:rPr lang="en-US" sz="2000">
                <a:latin typeface="Century Gothic"/>
                <a:ea typeface="Century Gothic"/>
                <a:cs typeface="Century Gothic"/>
                <a:sym typeface="Century Gothic"/>
              </a:rPr>
              <a:t>Things Close Readers Do anchor chart (begun in Lesson 2).</a:t>
            </a:r>
            <a:endParaRPr sz="2000">
              <a:latin typeface="Century Gothic"/>
              <a:ea typeface="Century Gothic"/>
              <a:cs typeface="Century Gothic"/>
              <a:sym typeface="Century Gothic"/>
            </a:endParaRPr>
          </a:p>
          <a:p>
            <a:pPr marL="457200" marR="0" lvl="0" indent="-355600" algn="l" rtl="0">
              <a:lnSpc>
                <a:spcPct val="90000"/>
              </a:lnSpc>
              <a:spcBef>
                <a:spcPts val="1000"/>
              </a:spcBef>
              <a:spcAft>
                <a:spcPts val="0"/>
              </a:spcAft>
              <a:buSzPts val="2000"/>
              <a:buFont typeface="Century Gothic"/>
              <a:buChar char="●"/>
            </a:pPr>
            <a:r>
              <a:rPr lang="en-US" sz="2000">
                <a:latin typeface="Century Gothic"/>
                <a:ea typeface="Century Gothic"/>
                <a:cs typeface="Century Gothic"/>
                <a:sym typeface="Century Gothic"/>
              </a:rPr>
              <a:t>Exit ticket (one per student)</a:t>
            </a:r>
            <a:endParaRPr sz="2000">
              <a:latin typeface="Century Gothic"/>
              <a:ea typeface="Century Gothic"/>
              <a:cs typeface="Century Gothic"/>
              <a:sym typeface="Century Gothic"/>
            </a:endParaRPr>
          </a:p>
          <a:p>
            <a:pPr marL="457200" marR="0" lvl="0" indent="-355600" algn="l" rtl="0">
              <a:lnSpc>
                <a:spcPct val="90000"/>
              </a:lnSpc>
              <a:spcBef>
                <a:spcPts val="1000"/>
              </a:spcBef>
              <a:spcAft>
                <a:spcPts val="0"/>
              </a:spcAft>
              <a:buSzPts val="2000"/>
              <a:buFont typeface="Century Gothic"/>
              <a:buChar char="●"/>
            </a:pPr>
            <a:r>
              <a:rPr lang="en-US" sz="2000">
                <a:latin typeface="Century Gothic"/>
                <a:ea typeface="Century Gothic"/>
                <a:cs typeface="Century Gothic"/>
                <a:sym typeface="Century Gothic"/>
              </a:rPr>
              <a:t>Independent Reading Texts</a:t>
            </a:r>
            <a:endParaRPr sz="2000">
              <a:latin typeface="Century Gothic"/>
              <a:ea typeface="Century Gothic"/>
              <a:cs typeface="Century Gothic"/>
              <a:sym typeface="Century Gothic"/>
            </a:endParaRPr>
          </a:p>
          <a:p>
            <a:pPr marL="571500" marR="0" lvl="0" indent="-360045" algn="l" rtl="0">
              <a:lnSpc>
                <a:spcPct val="90000"/>
              </a:lnSpc>
              <a:spcBef>
                <a:spcPts val="1000"/>
              </a:spcBef>
              <a:spcAft>
                <a:spcPts val="0"/>
              </a:spcAft>
              <a:buClr>
                <a:schemeClr val="dk1"/>
              </a:buClr>
              <a:buSzPts val="3330"/>
              <a:buFont typeface="Arial"/>
              <a:buNone/>
            </a:pPr>
            <a:endParaRPr sz="3330" b="0" i="0" u="none" strike="noStrike" cap="none">
              <a:solidFill>
                <a:schemeClr val="dk1"/>
              </a:solidFill>
              <a:latin typeface="Overlock"/>
              <a:ea typeface="Overlock"/>
              <a:cs typeface="Overlock"/>
              <a:sym typeface="Overlock"/>
            </a:endParaRPr>
          </a:p>
          <a:p>
            <a:pPr marL="0" marR="0" lvl="0" indent="0" algn="l" rtl="0">
              <a:lnSpc>
                <a:spcPct val="90000"/>
              </a:lnSpc>
              <a:spcBef>
                <a:spcPts val="1000"/>
              </a:spcBef>
              <a:spcAft>
                <a:spcPts val="0"/>
              </a:spcAft>
              <a:buClr>
                <a:schemeClr val="dk1"/>
              </a:buClr>
              <a:buSzPts val="3330"/>
              <a:buFont typeface="Arial"/>
              <a:buNone/>
            </a:pPr>
            <a:endParaRPr sz="3330" b="0" i="0" u="none" strike="noStrike" cap="none">
              <a:solidFill>
                <a:schemeClr val="dk1"/>
              </a:solidFill>
              <a:latin typeface="Overlock"/>
              <a:ea typeface="Overlock"/>
              <a:cs typeface="Overlock"/>
              <a:sym typeface="Overlock"/>
            </a:endParaRPr>
          </a:p>
        </p:txBody>
      </p:sp>
      <p:sp>
        <p:nvSpPr>
          <p:cNvPr id="96" name="Shape 96"/>
          <p:cNvSpPr txBox="1">
            <a:spLocks noGrp="1"/>
          </p:cNvSpPr>
          <p:nvPr>
            <p:ph type="title" idx="4294967295"/>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1: Unit 1: Lesson 8</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Shape 102"/>
          <p:cNvSpPr txBox="1">
            <a:spLocks noGrp="1"/>
          </p:cNvSpPr>
          <p:nvPr>
            <p:ph type="ctrTitle"/>
          </p:nvPr>
        </p:nvSpPr>
        <p:spPr>
          <a:xfrm>
            <a:off x="1524000" y="2418598"/>
            <a:ext cx="9144000" cy="2020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sz="5600" b="1">
                <a:latin typeface="Century Gothic"/>
                <a:ea typeface="Century Gothic"/>
                <a:cs typeface="Century Gothic"/>
                <a:sym typeface="Century Gothic"/>
              </a:rPr>
              <a:t>Grade 7: Module 1: </a:t>
            </a:r>
            <a:endParaRPr sz="5600" b="1">
              <a:latin typeface="Century Gothic"/>
              <a:ea typeface="Century Gothic"/>
              <a:cs typeface="Century Gothic"/>
              <a:sym typeface="Century Gothic"/>
            </a:endParaRPr>
          </a:p>
          <a:p>
            <a:pPr marL="0" lvl="0" indent="0" rtl="0">
              <a:spcBef>
                <a:spcPts val="0"/>
              </a:spcBef>
              <a:spcAft>
                <a:spcPts val="0"/>
              </a:spcAft>
              <a:buClr>
                <a:schemeClr val="dk1"/>
              </a:buClr>
              <a:buSzPts val="4500"/>
              <a:buFont typeface="Overlock"/>
              <a:buNone/>
            </a:pPr>
            <a:r>
              <a:rPr lang="en-US" sz="5600" b="1">
                <a:latin typeface="Century Gothic"/>
                <a:ea typeface="Century Gothic"/>
                <a:cs typeface="Century Gothic"/>
                <a:sym typeface="Century Gothic"/>
              </a:rPr>
              <a:t>Unit 1: Lesson 8</a:t>
            </a:r>
            <a:endParaRPr sz="5600" b="1"/>
          </a:p>
        </p:txBody>
      </p:sp>
      <p:pic>
        <p:nvPicPr>
          <p:cNvPr id="3" name="Picture 2">
            <a:extLst>
              <a:ext uri="{FF2B5EF4-FFF2-40B4-BE49-F238E27FC236}">
                <a16:creationId xmlns:a16="http://schemas.microsoft.com/office/drawing/2014/main" id="{984870B9-AA57-4478-9D17-05A962493D7E}"/>
              </a:ext>
            </a:extLst>
          </p:cNvPr>
          <p:cNvPicPr>
            <a:picLocks noChangeAspect="1"/>
          </p:cNvPicPr>
          <p:nvPr/>
        </p:nvPicPr>
        <p:blipFill>
          <a:blip r:embed="rId3"/>
          <a:stretch>
            <a:fillRect/>
          </a:stretch>
        </p:blipFill>
        <p:spPr>
          <a:xfrm>
            <a:off x="4898884" y="387458"/>
            <a:ext cx="2394232" cy="1100379"/>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Shape 108"/>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dirty="0">
                <a:latin typeface="Century Gothic"/>
                <a:ea typeface="Century Gothic"/>
                <a:cs typeface="Century Gothic"/>
                <a:sym typeface="Century Gothic"/>
              </a:rPr>
              <a:t>Hello</a:t>
            </a:r>
            <a:r>
              <a:rPr lang="en-US" sz="4200" b="1" i="0" u="none" strike="noStrike" cap="none" dirty="0">
                <a:solidFill>
                  <a:schemeClr val="dk1"/>
                </a:solidFill>
                <a:latin typeface="Century Gothic"/>
                <a:ea typeface="Century Gothic"/>
                <a:cs typeface="Century Gothic"/>
                <a:sym typeface="Century Gothic"/>
              </a:rPr>
              <a:t>, Students!</a:t>
            </a:r>
            <a:endParaRPr sz="4200" b="1" i="0" u="none" strike="noStrike" cap="none" dirty="0">
              <a:solidFill>
                <a:schemeClr val="dk1"/>
              </a:solidFill>
              <a:latin typeface="Century Gothic"/>
              <a:ea typeface="Century Gothic"/>
              <a:cs typeface="Century Gothic"/>
              <a:sym typeface="Century Gothic"/>
            </a:endParaRPr>
          </a:p>
        </p:txBody>
      </p:sp>
      <p:sp>
        <p:nvSpPr>
          <p:cNvPr id="109" name="Shape 109"/>
          <p:cNvSpPr txBox="1">
            <a:spLocks noGrp="1"/>
          </p:cNvSpPr>
          <p:nvPr>
            <p:ph type="subTitle" idx="1"/>
          </p:nvPr>
        </p:nvSpPr>
        <p:spPr>
          <a:xfrm>
            <a:off x="869795" y="1722431"/>
            <a:ext cx="10484005" cy="4187715"/>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Clr>
                <a:schemeClr val="dk1"/>
              </a:buClr>
              <a:buSzPts val="2960"/>
              <a:buFont typeface="Arial"/>
              <a:buNone/>
            </a:pPr>
            <a:r>
              <a:rPr lang="en-US" dirty="0">
                <a:latin typeface="Century Gothic"/>
                <a:ea typeface="Century Gothic"/>
                <a:cs typeface="Century Gothic"/>
                <a:sym typeface="Century Gothic"/>
              </a:rPr>
              <a:t>You have developed many close reading skills so far, and have learned a lot about </a:t>
            </a:r>
            <a:r>
              <a:rPr lang="en-US" dirty="0" err="1">
                <a:latin typeface="Century Gothic"/>
                <a:ea typeface="Century Gothic"/>
                <a:cs typeface="Century Gothic"/>
                <a:sym typeface="Century Gothic"/>
              </a:rPr>
              <a:t>Nya</a:t>
            </a:r>
            <a:r>
              <a:rPr lang="en-US" dirty="0">
                <a:latin typeface="Century Gothic"/>
                <a:ea typeface="Century Gothic"/>
                <a:cs typeface="Century Gothic"/>
                <a:sym typeface="Century Gothic"/>
              </a:rPr>
              <a:t> and </a:t>
            </a:r>
            <a:r>
              <a:rPr lang="en-US" dirty="0" err="1">
                <a:latin typeface="Century Gothic"/>
                <a:ea typeface="Century Gothic"/>
                <a:cs typeface="Century Gothic"/>
                <a:sym typeface="Century Gothic"/>
              </a:rPr>
              <a:t>Salva</a:t>
            </a:r>
            <a:r>
              <a:rPr lang="en-US" dirty="0">
                <a:latin typeface="Century Gothic"/>
                <a:ea typeface="Century Gothic"/>
                <a:cs typeface="Century Gothic"/>
                <a:sym typeface="Century Gothic"/>
              </a:rPr>
              <a:t>  in Lessons 1-7. Today you will have a chance to demonstrate those skills and knowledge.</a:t>
            </a:r>
            <a:endParaRPr dirty="0">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endParaRPr dirty="0">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r>
              <a:rPr lang="en-US" i="0" u="none" strike="noStrike" cap="none" dirty="0">
                <a:solidFill>
                  <a:schemeClr val="dk1"/>
                </a:solidFill>
                <a:latin typeface="Century Gothic"/>
                <a:ea typeface="Century Gothic"/>
                <a:cs typeface="Century Gothic"/>
                <a:sym typeface="Century Gothic"/>
              </a:rPr>
              <a:t>Here is what you’ll do today:</a:t>
            </a:r>
            <a:endParaRPr i="0" u="none" strike="noStrike" cap="none" dirty="0">
              <a:solidFill>
                <a:schemeClr val="dk1"/>
              </a:solidFill>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dirty="0">
                <a:latin typeface="Century Gothic"/>
                <a:ea typeface="Century Gothic"/>
                <a:cs typeface="Century Gothic"/>
                <a:sym typeface="Century Gothic"/>
              </a:rPr>
              <a:t>Share your notes on “gist” from yesterday’s homework.</a:t>
            </a:r>
            <a:endParaRPr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dirty="0">
                <a:latin typeface="Century Gothic"/>
                <a:ea typeface="Century Gothic"/>
                <a:cs typeface="Century Gothic"/>
                <a:sym typeface="Century Gothic"/>
              </a:rPr>
              <a:t>Review learning targets for this lesson.</a:t>
            </a:r>
            <a:endParaRPr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dirty="0">
                <a:latin typeface="Century Gothic"/>
                <a:ea typeface="Century Gothic"/>
                <a:cs typeface="Century Gothic"/>
                <a:sym typeface="Century Gothic"/>
              </a:rPr>
              <a:t>Complete a Mid-Unit Assessment showing your ability to use evidence from the novel to answer a text-dependent question about character.</a:t>
            </a:r>
            <a:endParaRPr dirty="0">
              <a:latin typeface="Century Gothic"/>
              <a:ea typeface="Century Gothic"/>
              <a:cs typeface="Century Gothic"/>
              <a:sym typeface="Century Gothic"/>
            </a:endParaRPr>
          </a:p>
          <a:p>
            <a:pPr marL="0" marR="0" lvl="0" indent="0" algn="l" rtl="0">
              <a:lnSpc>
                <a:spcPct val="80000"/>
              </a:lnSpc>
              <a:spcBef>
                <a:spcPts val="1000"/>
              </a:spcBef>
              <a:spcAft>
                <a:spcPts val="1000"/>
              </a:spcAft>
              <a:buNone/>
            </a:pPr>
            <a:endParaRPr i="0" u="none" strike="noStrike" cap="none" dirty="0">
              <a:solidFill>
                <a:schemeClr val="dk1"/>
              </a:solidFill>
              <a:latin typeface="Century Gothic"/>
              <a:ea typeface="Century Gothic"/>
              <a:cs typeface="Century Gothic"/>
              <a:sym typeface="Century Gothic"/>
            </a:endParaRPr>
          </a:p>
        </p:txBody>
      </p:sp>
      <p:pic>
        <p:nvPicPr>
          <p:cNvPr id="110" name="Shape 110"/>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Shape 116"/>
          <p:cNvSpPr txBox="1">
            <a:spLocks noGrp="1"/>
          </p:cNvSpPr>
          <p:nvPr>
            <p:ph type="title" idx="4294967295"/>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share our thoughts on “gist”</a:t>
            </a:r>
            <a:endParaRPr sz="3400" i="0" u="none" strike="noStrike" cap="none" dirty="0">
              <a:solidFill>
                <a:schemeClr val="dk1"/>
              </a:solidFill>
              <a:latin typeface="Century Gothic"/>
              <a:ea typeface="Century Gothic"/>
              <a:cs typeface="Century Gothic"/>
              <a:sym typeface="Century Gothic"/>
            </a:endParaRPr>
          </a:p>
        </p:txBody>
      </p:sp>
      <p:sp>
        <p:nvSpPr>
          <p:cNvPr id="117" name="Shape 117"/>
          <p:cNvSpPr txBox="1">
            <a:spLocks noGrp="1"/>
          </p:cNvSpPr>
          <p:nvPr>
            <p:ph type="body" idx="4294967295"/>
          </p:nvPr>
        </p:nvSpPr>
        <p:spPr>
          <a:xfrm>
            <a:off x="693225" y="1724392"/>
            <a:ext cx="11195100" cy="3204796"/>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2800"/>
              <a:buFont typeface="Arial"/>
              <a:buNone/>
            </a:pPr>
            <a:r>
              <a:rPr lang="en-US" sz="2400" dirty="0">
                <a:latin typeface="Century Gothic"/>
                <a:ea typeface="Century Gothic"/>
                <a:cs typeface="Century Gothic"/>
                <a:sym typeface="Century Gothic"/>
              </a:rPr>
              <a:t>Please take out </a:t>
            </a:r>
            <a:r>
              <a:rPr lang="en-US" sz="2400" i="1" dirty="0">
                <a:latin typeface="Century Gothic"/>
                <a:ea typeface="Century Gothic"/>
                <a:cs typeface="Century Gothic"/>
                <a:sym typeface="Century Gothic"/>
              </a:rPr>
              <a:t>A Long Walk to Water </a:t>
            </a:r>
            <a:r>
              <a:rPr lang="en-US" sz="2400" dirty="0">
                <a:latin typeface="Century Gothic"/>
                <a:ea typeface="Century Gothic"/>
                <a:cs typeface="Century Gothic"/>
                <a:sym typeface="Century Gothic"/>
              </a:rPr>
              <a:t>and your Reader’s Notes with the Chapter 5 homework complete.</a:t>
            </a:r>
          </a:p>
          <a:p>
            <a:pPr marL="0" marR="0" lvl="0" indent="0" algn="l" rtl="0">
              <a:lnSpc>
                <a:spcPct val="90000"/>
              </a:lnSpc>
              <a:spcBef>
                <a:spcPts val="1000"/>
              </a:spcBef>
              <a:spcAft>
                <a:spcPts val="0"/>
              </a:spcAft>
              <a:buClr>
                <a:schemeClr val="dk1"/>
              </a:buClr>
              <a:buSzPts val="2800"/>
              <a:buFont typeface="Arial"/>
              <a:buNone/>
            </a:pPr>
            <a:endParaRPr sz="2400"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r>
              <a:rPr lang="en-US" sz="2400" dirty="0">
                <a:latin typeface="Century Gothic"/>
                <a:ea typeface="Century Gothic"/>
                <a:cs typeface="Century Gothic"/>
                <a:sym typeface="Century Gothic"/>
              </a:rPr>
              <a:t>Turn to a partner and share what you each wrote in Columns 2 and 4.</a:t>
            </a:r>
          </a:p>
          <a:p>
            <a:pPr marL="0" marR="0" lvl="0" indent="0" algn="l" rtl="0">
              <a:lnSpc>
                <a:spcPct val="90000"/>
              </a:lnSpc>
              <a:spcBef>
                <a:spcPts val="1000"/>
              </a:spcBef>
              <a:spcAft>
                <a:spcPts val="0"/>
              </a:spcAft>
              <a:buClr>
                <a:schemeClr val="dk1"/>
              </a:buClr>
              <a:buSzPts val="2800"/>
              <a:buFont typeface="Arial"/>
              <a:buNone/>
            </a:pPr>
            <a:endParaRPr sz="2400"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r>
              <a:rPr lang="en-US" sz="2400" dirty="0">
                <a:latin typeface="Century Gothic"/>
                <a:ea typeface="Century Gothic"/>
                <a:cs typeface="Century Gothic"/>
                <a:sym typeface="Century Gothic"/>
              </a:rPr>
              <a:t>After your teacher prompts you, add to Column 5 any new ideas about what Chapter 5 was about.</a:t>
            </a:r>
            <a:endParaRPr sz="2400" dirty="0">
              <a:latin typeface="Century Gothic"/>
              <a:ea typeface="Century Gothic"/>
              <a:cs typeface="Century Gothic"/>
              <a:sym typeface="Century Gothic"/>
            </a:endParaRPr>
          </a:p>
          <a:p>
            <a:pPr marL="0" lvl="0" indent="0" rtl="0">
              <a:spcBef>
                <a:spcPts val="0"/>
              </a:spcBef>
              <a:spcAft>
                <a:spcPts val="0"/>
              </a:spcAft>
              <a:buClr>
                <a:schemeClr val="dk1"/>
              </a:buClr>
              <a:buSzPts val="1100"/>
              <a:buFont typeface="Arial"/>
              <a:buNone/>
            </a:pPr>
            <a:endParaRPr sz="2600"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endParaRPr sz="2400" dirty="0">
              <a:latin typeface="Century Gothic"/>
              <a:ea typeface="Century Gothic"/>
              <a:cs typeface="Century Gothic"/>
              <a:sym typeface="Century Gothic"/>
            </a:endParaRPr>
          </a:p>
        </p:txBody>
      </p:sp>
      <p:pic>
        <p:nvPicPr>
          <p:cNvPr id="118" name="Shape 118"/>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Shape 124"/>
          <p:cNvSpPr txBox="1">
            <a:spLocks noGrp="1"/>
          </p:cNvSpPr>
          <p:nvPr>
            <p:ph type="title" idx="4294967295"/>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review our learning targets</a:t>
            </a:r>
            <a:endParaRPr sz="3400" i="0" u="none" strike="noStrike" cap="none" dirty="0">
              <a:solidFill>
                <a:schemeClr val="dk1"/>
              </a:solidFill>
              <a:latin typeface="Century Gothic"/>
              <a:ea typeface="Century Gothic"/>
              <a:cs typeface="Century Gothic"/>
              <a:sym typeface="Century Gothic"/>
            </a:endParaRPr>
          </a:p>
        </p:txBody>
      </p:sp>
      <p:sp>
        <p:nvSpPr>
          <p:cNvPr id="125" name="Shape 125"/>
          <p:cNvSpPr txBox="1">
            <a:spLocks noGrp="1"/>
          </p:cNvSpPr>
          <p:nvPr>
            <p:ph type="body" idx="4294967295"/>
          </p:nvPr>
        </p:nvSpPr>
        <p:spPr>
          <a:xfrm>
            <a:off x="693225" y="1597150"/>
            <a:ext cx="11195100" cy="50322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2800"/>
              <a:buFont typeface="Arial"/>
              <a:buNone/>
            </a:pPr>
            <a:r>
              <a:rPr lang="en-US" sz="2400" dirty="0">
                <a:latin typeface="Century Gothic"/>
                <a:ea typeface="Century Gothic"/>
                <a:cs typeface="Century Gothic"/>
                <a:sym typeface="Century Gothic"/>
              </a:rPr>
              <a:t>Today’s learning targets are:</a:t>
            </a:r>
          </a:p>
          <a:p>
            <a:pPr marL="0" marR="0" lvl="0" indent="0" algn="l" rtl="0">
              <a:lnSpc>
                <a:spcPct val="90000"/>
              </a:lnSpc>
              <a:spcBef>
                <a:spcPts val="1000"/>
              </a:spcBef>
              <a:spcAft>
                <a:spcPts val="0"/>
              </a:spcAft>
              <a:buClr>
                <a:schemeClr val="dk1"/>
              </a:buClr>
              <a:buSzPts val="2800"/>
              <a:buFont typeface="Arial"/>
              <a:buNone/>
            </a:pPr>
            <a:endParaRPr sz="2400" dirty="0">
              <a:latin typeface="Century Gothic"/>
              <a:ea typeface="Century Gothic"/>
              <a:cs typeface="Century Gothic"/>
              <a:sym typeface="Century Gothic"/>
            </a:endParaRPr>
          </a:p>
          <a:p>
            <a:pPr marL="514350" lvl="0" indent="-514350">
              <a:buFont typeface="+mj-lt"/>
              <a:buAutoNum type="arabicPeriod"/>
            </a:pPr>
            <a:r>
              <a:rPr lang="en-US" sz="3200" b="1" dirty="0">
                <a:latin typeface="Century Gothic"/>
                <a:ea typeface="Century Gothic"/>
                <a:cs typeface="Century Gothic"/>
                <a:sym typeface="Century Gothic"/>
              </a:rPr>
              <a:t>I can cite several pieces of text-based evidence to support my analysis of Nya’s and </a:t>
            </a:r>
            <a:r>
              <a:rPr lang="en-US" sz="3200" b="1" dirty="0" err="1">
                <a:latin typeface="Century Gothic"/>
                <a:ea typeface="Century Gothic"/>
                <a:cs typeface="Century Gothic"/>
                <a:sym typeface="Century Gothic"/>
              </a:rPr>
              <a:t>Salva’s</a:t>
            </a:r>
            <a:r>
              <a:rPr lang="en-US" sz="3200" b="1" dirty="0">
                <a:latin typeface="Century Gothic"/>
                <a:ea typeface="Century Gothic"/>
                <a:cs typeface="Century Gothic"/>
                <a:sym typeface="Century Gothic"/>
              </a:rPr>
              <a:t> characters in </a:t>
            </a:r>
            <a:r>
              <a:rPr lang="en-US" sz="3200" b="1" i="1" dirty="0">
                <a:latin typeface="Century Gothic"/>
                <a:ea typeface="Century Gothic"/>
                <a:cs typeface="Century Gothic"/>
                <a:sym typeface="Century Gothic"/>
              </a:rPr>
              <a:t>A Long Walk to Water.</a:t>
            </a:r>
            <a:endParaRPr lang="en-US" sz="3200" b="1" dirty="0">
              <a:latin typeface="Century Gothic"/>
              <a:ea typeface="Century Gothic"/>
              <a:cs typeface="Century Gothic"/>
              <a:sym typeface="Century Gothic"/>
            </a:endParaRPr>
          </a:p>
          <a:p>
            <a:pPr marL="514350" lvl="0" indent="-514350">
              <a:buFont typeface="+mj-lt"/>
              <a:buAutoNum type="arabicPeriod"/>
            </a:pPr>
            <a:r>
              <a:rPr lang="en-US" sz="3200" b="1" dirty="0">
                <a:latin typeface="Century Gothic"/>
                <a:ea typeface="Century Gothic"/>
                <a:cs typeface="Century Gothic"/>
                <a:sym typeface="Century Gothic"/>
              </a:rPr>
              <a:t>I can analyze how Linda Sue Park develops and contrasts the points of view of Nya and Salva in </a:t>
            </a:r>
            <a:r>
              <a:rPr lang="en-US" sz="3200" b="1" i="1" dirty="0">
                <a:latin typeface="Century Gothic"/>
                <a:ea typeface="Century Gothic"/>
                <a:cs typeface="Century Gothic"/>
                <a:sym typeface="Century Gothic"/>
              </a:rPr>
              <a:t>A Long Walk to Water.</a:t>
            </a:r>
            <a:endParaRPr lang="en-US" sz="3200" b="1" dirty="0">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endParaRPr sz="2600"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endParaRPr sz="2400" dirty="0">
              <a:latin typeface="Century Gothic"/>
              <a:ea typeface="Century Gothic"/>
              <a:cs typeface="Century Gothic"/>
              <a:sym typeface="Century Gothic"/>
            </a:endParaRPr>
          </a:p>
        </p:txBody>
      </p:sp>
      <p:pic>
        <p:nvPicPr>
          <p:cNvPr id="126" name="Shape 126"/>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2" name="Picture 2">
            <a:extLst>
              <a:ext uri="{FF2B5EF4-FFF2-40B4-BE49-F238E27FC236}">
                <a16:creationId xmlns:a16="http://schemas.microsoft.com/office/drawing/2014/main" id="{772010EF-BE53-44C5-B40E-61740158CFFB}"/>
              </a:ext>
            </a:extLst>
          </p:cNvPr>
          <p:cNvPicPr>
            <a:picLocks noChangeAspect="1"/>
          </p:cNvPicPr>
          <p:nvPr/>
        </p:nvPicPr>
        <p:blipFill>
          <a:blip r:embed="rId4"/>
          <a:stretch>
            <a:fillRect/>
          </a:stretch>
        </p:blipFill>
        <p:spPr>
          <a:xfrm>
            <a:off x="10889908" y="5841559"/>
            <a:ext cx="998417" cy="787791"/>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Shape 132"/>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discuss our ideas about Nya and </a:t>
            </a:r>
            <a:r>
              <a:rPr lang="en-US" sz="3400" dirty="0" err="1">
                <a:latin typeface="Century Gothic"/>
                <a:ea typeface="Century Gothic"/>
                <a:cs typeface="Century Gothic"/>
                <a:sym typeface="Century Gothic"/>
              </a:rPr>
              <a:t>Salva</a:t>
            </a:r>
            <a:endParaRPr sz="3400" i="0" u="none" strike="noStrike" cap="none" dirty="0">
              <a:solidFill>
                <a:schemeClr val="dk1"/>
              </a:solidFill>
              <a:latin typeface="Century Gothic"/>
              <a:ea typeface="Century Gothic"/>
              <a:cs typeface="Century Gothic"/>
              <a:sym typeface="Century Gothic"/>
            </a:endParaRPr>
          </a:p>
        </p:txBody>
      </p:sp>
      <p:sp>
        <p:nvSpPr>
          <p:cNvPr id="133" name="Shape 133"/>
          <p:cNvSpPr txBox="1">
            <a:spLocks noGrp="1"/>
          </p:cNvSpPr>
          <p:nvPr>
            <p:ph type="body" idx="1"/>
          </p:nvPr>
        </p:nvSpPr>
        <p:spPr>
          <a:xfrm>
            <a:off x="693225" y="1700051"/>
            <a:ext cx="4385400" cy="4281009"/>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2800"/>
              <a:buFont typeface="Arial"/>
              <a:buNone/>
            </a:pPr>
            <a:r>
              <a:rPr lang="en-US" sz="2200" b="1" dirty="0">
                <a:latin typeface="Century Gothic"/>
                <a:ea typeface="Century Gothic"/>
                <a:cs typeface="Century Gothic"/>
                <a:sym typeface="Century Gothic"/>
              </a:rPr>
              <a:t>Protocol Review</a:t>
            </a:r>
            <a:endParaRPr sz="2200" b="1" dirty="0">
              <a:latin typeface="Century Gothic"/>
              <a:ea typeface="Century Gothic"/>
              <a:cs typeface="Century Gothic"/>
              <a:sym typeface="Century Gothic"/>
            </a:endParaRPr>
          </a:p>
          <a:p>
            <a:pPr marL="457200" marR="0" lvl="0" indent="-355600" algn="l" rtl="0">
              <a:lnSpc>
                <a:spcPct val="90000"/>
              </a:lnSpc>
              <a:spcBef>
                <a:spcPts val="1000"/>
              </a:spcBef>
              <a:spcAft>
                <a:spcPts val="600"/>
              </a:spcAft>
              <a:buSzPts val="2000"/>
              <a:buFont typeface="Century Gothic"/>
              <a:buChar char="•"/>
            </a:pPr>
            <a:r>
              <a:rPr lang="en-US" sz="2000" dirty="0">
                <a:latin typeface="Century Gothic"/>
                <a:ea typeface="Century Gothic"/>
                <a:cs typeface="Century Gothic"/>
                <a:sym typeface="Century Gothic"/>
              </a:rPr>
              <a:t>Stand back-to-back with your partner, being respectful of space.</a:t>
            </a:r>
            <a:endParaRPr sz="2000" dirty="0">
              <a:latin typeface="Century Gothic"/>
              <a:ea typeface="Century Gothic"/>
              <a:cs typeface="Century Gothic"/>
              <a:sym typeface="Century Gothic"/>
            </a:endParaRPr>
          </a:p>
          <a:p>
            <a:pPr marL="457200" marR="0" lvl="0" indent="-355600" algn="l" rtl="0">
              <a:lnSpc>
                <a:spcPct val="90000"/>
              </a:lnSpc>
              <a:spcBef>
                <a:spcPts val="0"/>
              </a:spcBef>
              <a:spcAft>
                <a:spcPts val="600"/>
              </a:spcAft>
              <a:buSzPts val="2000"/>
              <a:buFont typeface="Century Gothic"/>
              <a:buChar char="•"/>
            </a:pPr>
            <a:r>
              <a:rPr lang="en-US" sz="2000" dirty="0">
                <a:latin typeface="Century Gothic"/>
                <a:ea typeface="Century Gothic"/>
                <a:cs typeface="Century Gothic"/>
                <a:sym typeface="Century Gothic"/>
              </a:rPr>
              <a:t>When your teacher says “face-to-face,” turn, face your partner, and decide who will share first.</a:t>
            </a:r>
            <a:endParaRPr sz="2000" dirty="0">
              <a:latin typeface="Century Gothic"/>
              <a:ea typeface="Century Gothic"/>
              <a:cs typeface="Century Gothic"/>
              <a:sym typeface="Century Gothic"/>
            </a:endParaRPr>
          </a:p>
          <a:p>
            <a:pPr marL="457200" marR="0" lvl="0" indent="-355600" algn="l" rtl="0">
              <a:lnSpc>
                <a:spcPct val="90000"/>
              </a:lnSpc>
              <a:spcBef>
                <a:spcPts val="0"/>
              </a:spcBef>
              <a:spcAft>
                <a:spcPts val="600"/>
              </a:spcAft>
              <a:buSzPts val="2000"/>
              <a:buFont typeface="Century Gothic"/>
              <a:buChar char="•"/>
            </a:pPr>
            <a:r>
              <a:rPr lang="en-US" sz="2000" dirty="0">
                <a:latin typeface="Century Gothic"/>
                <a:ea typeface="Century Gothic"/>
                <a:cs typeface="Century Gothic"/>
                <a:sym typeface="Century Gothic"/>
              </a:rPr>
              <a:t>Listen carefully to your partner. Make eye contact.</a:t>
            </a:r>
            <a:endParaRPr sz="2000" dirty="0">
              <a:latin typeface="Century Gothic"/>
              <a:ea typeface="Century Gothic"/>
              <a:cs typeface="Century Gothic"/>
              <a:sym typeface="Century Gothic"/>
            </a:endParaRPr>
          </a:p>
          <a:p>
            <a:pPr marL="457200" marR="0" lvl="0" indent="-355600" algn="l" rtl="0">
              <a:lnSpc>
                <a:spcPct val="90000"/>
              </a:lnSpc>
              <a:spcBef>
                <a:spcPts val="0"/>
              </a:spcBef>
              <a:spcAft>
                <a:spcPts val="600"/>
              </a:spcAft>
              <a:buSzPts val="2000"/>
              <a:buFont typeface="Century Gothic"/>
              <a:buChar char="•"/>
            </a:pPr>
            <a:r>
              <a:rPr lang="en-US" sz="2000" dirty="0">
                <a:latin typeface="Century Gothic"/>
                <a:ea typeface="Century Gothic"/>
                <a:cs typeface="Century Gothic"/>
                <a:sym typeface="Century Gothic"/>
              </a:rPr>
              <a:t>When your teacher signals, repeat the process with a new question.</a:t>
            </a:r>
            <a:endParaRPr sz="2000" dirty="0">
              <a:latin typeface="Century Gothic"/>
              <a:ea typeface="Century Gothic"/>
              <a:cs typeface="Century Gothic"/>
              <a:sym typeface="Century Gothic"/>
            </a:endParaRPr>
          </a:p>
        </p:txBody>
      </p:sp>
      <p:pic>
        <p:nvPicPr>
          <p:cNvPr id="134" name="Shape 134"/>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135" name="Shape 135"/>
          <p:cNvPicPr preferRelativeResize="0"/>
          <p:nvPr/>
        </p:nvPicPr>
        <p:blipFill>
          <a:blip r:embed="rId4">
            <a:alphaModFix/>
          </a:blip>
          <a:stretch>
            <a:fillRect/>
          </a:stretch>
        </p:blipFill>
        <p:spPr>
          <a:xfrm>
            <a:off x="5078625" y="2093979"/>
            <a:ext cx="6808574" cy="3784180"/>
          </a:xfrm>
          <a:prstGeom prst="rect">
            <a:avLst/>
          </a:prstGeom>
          <a:noFill/>
          <a:ln>
            <a:noFill/>
          </a:ln>
        </p:spPr>
      </p:pic>
      <p:pic>
        <p:nvPicPr>
          <p:cNvPr id="2" name="Picture 2">
            <a:extLst>
              <a:ext uri="{FF2B5EF4-FFF2-40B4-BE49-F238E27FC236}">
                <a16:creationId xmlns:a16="http://schemas.microsoft.com/office/drawing/2014/main" id="{4A502739-227B-48DF-911D-3D7EE453872A}"/>
              </a:ext>
            </a:extLst>
          </p:cNvPr>
          <p:cNvPicPr>
            <a:picLocks noChangeAspect="1"/>
          </p:cNvPicPr>
          <p:nvPr/>
        </p:nvPicPr>
        <p:blipFill>
          <a:blip r:embed="rId5"/>
          <a:stretch>
            <a:fillRect/>
          </a:stretch>
        </p:blipFill>
        <p:spPr>
          <a:xfrm>
            <a:off x="11239500" y="5826006"/>
            <a:ext cx="740074" cy="850479"/>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Shape 141"/>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prepare for the assessment</a:t>
            </a:r>
            <a:endParaRPr sz="3400" i="0" u="none" strike="noStrike" cap="none" dirty="0">
              <a:solidFill>
                <a:schemeClr val="dk1"/>
              </a:solidFill>
              <a:latin typeface="Century Gothic"/>
              <a:ea typeface="Century Gothic"/>
              <a:cs typeface="Century Gothic"/>
              <a:sym typeface="Century Gothic"/>
            </a:endParaRPr>
          </a:p>
        </p:txBody>
      </p:sp>
      <p:sp>
        <p:nvSpPr>
          <p:cNvPr id="142" name="Shape 142"/>
          <p:cNvSpPr txBox="1">
            <a:spLocks noGrp="1"/>
          </p:cNvSpPr>
          <p:nvPr>
            <p:ph type="body" idx="1"/>
          </p:nvPr>
        </p:nvSpPr>
        <p:spPr>
          <a:xfrm>
            <a:off x="693225" y="1597150"/>
            <a:ext cx="11283300" cy="50322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r>
              <a:rPr lang="en-US" dirty="0">
                <a:latin typeface="Century Gothic"/>
                <a:ea typeface="Century Gothic"/>
                <a:cs typeface="Century Gothic"/>
                <a:sym typeface="Century Gothic"/>
              </a:rPr>
              <a:t>Everyone will need to remain quiet until everyone is done with the Mid-Unit Assessment. If you finish early, you can…</a:t>
            </a:r>
          </a:p>
          <a:p>
            <a:pPr marL="0" marR="0" lvl="0" indent="0" algn="l" rtl="0">
              <a:lnSpc>
                <a:spcPct val="100000"/>
              </a:lnSpc>
              <a:spcBef>
                <a:spcPts val="0"/>
              </a:spcBef>
              <a:spcAft>
                <a:spcPts val="600"/>
              </a:spcAft>
              <a:buNone/>
            </a:pPr>
            <a:endParaRPr dirty="0">
              <a:latin typeface="Century Gothic"/>
              <a:ea typeface="Century Gothic"/>
              <a:cs typeface="Century Gothic"/>
              <a:sym typeface="Century Gothic"/>
            </a:endParaRPr>
          </a:p>
          <a:p>
            <a:pPr marL="457200" marR="0" lvl="0" indent="-406400" algn="l" rtl="0">
              <a:lnSpc>
                <a:spcPct val="100000"/>
              </a:lnSpc>
              <a:spcBef>
                <a:spcPts val="0"/>
              </a:spcBef>
              <a:spcAft>
                <a:spcPts val="600"/>
              </a:spcAft>
              <a:buSzPts val="2800"/>
              <a:buFont typeface="Century Gothic"/>
              <a:buChar char="•"/>
            </a:pPr>
            <a:r>
              <a:rPr lang="en-US" dirty="0">
                <a:latin typeface="Century Gothic"/>
                <a:ea typeface="Century Gothic"/>
                <a:cs typeface="Century Gothic"/>
                <a:sym typeface="Century Gothic"/>
              </a:rPr>
              <a:t>Continue reading in </a:t>
            </a:r>
            <a:r>
              <a:rPr lang="en-US" i="1" dirty="0">
                <a:latin typeface="Century Gothic"/>
                <a:ea typeface="Century Gothic"/>
                <a:cs typeface="Century Gothic"/>
                <a:sym typeface="Century Gothic"/>
              </a:rPr>
              <a:t>A Long Walk to Water </a:t>
            </a:r>
            <a:r>
              <a:rPr lang="en-US" dirty="0">
                <a:latin typeface="Century Gothic"/>
                <a:ea typeface="Century Gothic"/>
                <a:cs typeface="Century Gothic"/>
                <a:sym typeface="Century Gothic"/>
              </a:rPr>
              <a:t>and make notes on your Reader’s Notes page about the gist of upcoming chapters.</a:t>
            </a:r>
            <a:endParaRPr dirty="0">
              <a:latin typeface="Century Gothic"/>
              <a:ea typeface="Century Gothic"/>
              <a:cs typeface="Century Gothic"/>
              <a:sym typeface="Century Gothic"/>
            </a:endParaRPr>
          </a:p>
          <a:p>
            <a:pPr marL="457200" marR="0" lvl="0" indent="-406400" algn="l" rtl="0">
              <a:lnSpc>
                <a:spcPct val="100000"/>
              </a:lnSpc>
              <a:spcBef>
                <a:spcPts val="0"/>
              </a:spcBef>
              <a:spcAft>
                <a:spcPts val="600"/>
              </a:spcAft>
              <a:buSzPts val="2800"/>
              <a:buFont typeface="Century Gothic"/>
              <a:buChar char="•"/>
            </a:pPr>
            <a:r>
              <a:rPr lang="en-US" dirty="0">
                <a:latin typeface="Century Gothic"/>
                <a:ea typeface="Century Gothic"/>
                <a:cs typeface="Century Gothic"/>
                <a:sym typeface="Century Gothic"/>
              </a:rPr>
              <a:t>Complete homework for other classes.</a:t>
            </a:r>
            <a:endParaRPr dirty="0">
              <a:latin typeface="Century Gothic"/>
              <a:ea typeface="Century Gothic"/>
              <a:cs typeface="Century Gothic"/>
              <a:sym typeface="Century Gothic"/>
            </a:endParaRPr>
          </a:p>
          <a:p>
            <a:pPr marL="457200" marR="0" lvl="0" indent="-406400" algn="l" rtl="0">
              <a:lnSpc>
                <a:spcPct val="100000"/>
              </a:lnSpc>
              <a:spcBef>
                <a:spcPts val="0"/>
              </a:spcBef>
              <a:spcAft>
                <a:spcPts val="600"/>
              </a:spcAft>
              <a:buSzPts val="2800"/>
              <a:buFont typeface="Century Gothic"/>
              <a:buChar char="•"/>
            </a:pPr>
            <a:r>
              <a:rPr lang="en-US" dirty="0">
                <a:latin typeface="Century Gothic"/>
                <a:ea typeface="Century Gothic"/>
                <a:cs typeface="Century Gothic"/>
                <a:sym typeface="Century Gothic"/>
              </a:rPr>
              <a:t>Browse some of the independent reading books for this unit.</a:t>
            </a:r>
            <a:endParaRPr dirty="0">
              <a:latin typeface="Century Gothic"/>
              <a:ea typeface="Century Gothic"/>
              <a:cs typeface="Century Gothic"/>
              <a:sym typeface="Century Gothic"/>
            </a:endParaRPr>
          </a:p>
          <a:p>
            <a:pPr marL="457200" marR="0" lvl="0" indent="-406400" algn="l" rtl="0">
              <a:lnSpc>
                <a:spcPct val="100000"/>
              </a:lnSpc>
              <a:spcBef>
                <a:spcPts val="0"/>
              </a:spcBef>
              <a:spcAft>
                <a:spcPts val="600"/>
              </a:spcAft>
              <a:buSzPts val="2800"/>
              <a:buFont typeface="Century Gothic"/>
              <a:buChar char="•"/>
            </a:pPr>
            <a:r>
              <a:rPr lang="en-US" i="1" dirty="0">
                <a:latin typeface="Century Gothic"/>
                <a:ea typeface="Century Gothic"/>
                <a:cs typeface="Century Gothic"/>
                <a:sym typeface="Century Gothic"/>
              </a:rPr>
              <a:t>What else? Suggest ideas for the rest of the class and your teacher will record them.</a:t>
            </a:r>
            <a:endParaRPr i="1" dirty="0">
              <a:latin typeface="Century Gothic"/>
              <a:ea typeface="Century Gothic"/>
              <a:cs typeface="Century Gothic"/>
              <a:sym typeface="Century Gothic"/>
            </a:endParaRPr>
          </a:p>
        </p:txBody>
      </p:sp>
      <p:pic>
        <p:nvPicPr>
          <p:cNvPr id="143" name="Shape 143"/>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pic>
        <p:nvPicPr>
          <p:cNvPr id="149" name="Shape 149"/>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50" name="Shape 150"/>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200" b="1" dirty="0">
                <a:latin typeface="Century Gothic"/>
                <a:ea typeface="Century Gothic"/>
                <a:cs typeface="Century Gothic"/>
                <a:sym typeface="Century Gothic"/>
              </a:rPr>
              <a:t>Are you ready to show what you’ve learned?</a:t>
            </a:r>
            <a:endParaRPr sz="3200" b="1" i="0" u="none" strike="noStrike" cap="none" dirty="0">
              <a:solidFill>
                <a:schemeClr val="dk1"/>
              </a:solidFill>
              <a:latin typeface="Century Gothic"/>
              <a:ea typeface="Century Gothic"/>
              <a:cs typeface="Century Gothic"/>
              <a:sym typeface="Century Gothic"/>
            </a:endParaRPr>
          </a:p>
        </p:txBody>
      </p:sp>
      <p:sp>
        <p:nvSpPr>
          <p:cNvPr id="151" name="Shape 151"/>
          <p:cNvSpPr txBox="1">
            <a:spLocks noGrp="1"/>
          </p:cNvSpPr>
          <p:nvPr>
            <p:ph type="body" idx="1"/>
          </p:nvPr>
        </p:nvSpPr>
        <p:spPr>
          <a:xfrm>
            <a:off x="693225" y="1597150"/>
            <a:ext cx="11195100" cy="503220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US" sz="2600" dirty="0">
                <a:latin typeface="Century Gothic"/>
                <a:ea typeface="Century Gothic"/>
                <a:cs typeface="Century Gothic"/>
                <a:sym typeface="Century Gothic"/>
              </a:rPr>
              <a:t>Please take out your text, </a:t>
            </a:r>
            <a:r>
              <a:rPr lang="en-US" sz="2600" i="1" dirty="0">
                <a:latin typeface="Century Gothic"/>
                <a:ea typeface="Century Gothic"/>
                <a:cs typeface="Century Gothic"/>
                <a:sym typeface="Century Gothic"/>
              </a:rPr>
              <a:t>A Long Walk to Water. </a:t>
            </a:r>
            <a:r>
              <a:rPr lang="en-US" sz="2600" dirty="0">
                <a:latin typeface="Century Gothic"/>
                <a:ea typeface="Century Gothic"/>
                <a:cs typeface="Century Gothic"/>
                <a:sym typeface="Century Gothic"/>
              </a:rPr>
              <a:t>Your teacher will pass out the assessment. As soon as you receive it, you may start working on it.</a:t>
            </a:r>
            <a:endParaRPr sz="2600" dirty="0">
              <a:latin typeface="Century Gothic"/>
              <a:ea typeface="Century Gothic"/>
              <a:cs typeface="Century Gothic"/>
              <a:sym typeface="Century Gothic"/>
            </a:endParaRPr>
          </a:p>
          <a:p>
            <a:pPr marL="0" lvl="0" indent="0" rtl="0">
              <a:lnSpc>
                <a:spcPct val="100000"/>
              </a:lnSpc>
              <a:spcBef>
                <a:spcPts val="0"/>
              </a:spcBef>
              <a:spcAft>
                <a:spcPts val="0"/>
              </a:spcAft>
              <a:buNone/>
            </a:pPr>
            <a:endParaRPr sz="2600" dirty="0">
              <a:latin typeface="Century Gothic"/>
              <a:ea typeface="Century Gothic"/>
              <a:cs typeface="Century Gothic"/>
              <a:sym typeface="Century Gothic"/>
            </a:endParaRPr>
          </a:p>
          <a:p>
            <a:pPr marL="0" lvl="0" indent="0" rtl="0">
              <a:lnSpc>
                <a:spcPct val="100000"/>
              </a:lnSpc>
              <a:spcBef>
                <a:spcPts val="0"/>
              </a:spcBef>
              <a:spcAft>
                <a:spcPts val="0"/>
              </a:spcAft>
              <a:buNone/>
            </a:pPr>
            <a:r>
              <a:rPr lang="en-US" sz="2600" dirty="0">
                <a:latin typeface="Century Gothic"/>
                <a:ea typeface="Century Gothic"/>
                <a:cs typeface="Century Gothic"/>
                <a:sym typeface="Century Gothic"/>
              </a:rPr>
              <a:t>Remember that if you finish early, you have choices about what silent activity you can do while waiting for others to finish.</a:t>
            </a:r>
            <a:endParaRPr sz="2600" dirty="0">
              <a:latin typeface="Century Gothic"/>
              <a:ea typeface="Century Gothic"/>
              <a:cs typeface="Century Gothic"/>
              <a:sym typeface="Century Gothic"/>
            </a:endParaRPr>
          </a:p>
          <a:p>
            <a:pPr marL="0" lvl="0" indent="0" rtl="0">
              <a:lnSpc>
                <a:spcPct val="100000"/>
              </a:lnSpc>
              <a:spcBef>
                <a:spcPts val="0"/>
              </a:spcBef>
              <a:spcAft>
                <a:spcPts val="0"/>
              </a:spcAft>
              <a:buNone/>
            </a:pPr>
            <a:endParaRPr sz="2600" dirty="0">
              <a:latin typeface="Century Gothic"/>
              <a:ea typeface="Century Gothic"/>
              <a:cs typeface="Century Gothic"/>
              <a:sym typeface="Century Gothic"/>
            </a:endParaRPr>
          </a:p>
          <a:p>
            <a:pPr marL="0" lvl="0" indent="0" rtl="0">
              <a:lnSpc>
                <a:spcPct val="100000"/>
              </a:lnSpc>
              <a:spcBef>
                <a:spcPts val="0"/>
              </a:spcBef>
              <a:spcAft>
                <a:spcPts val="0"/>
              </a:spcAft>
              <a:buNone/>
            </a:pPr>
            <a:r>
              <a:rPr lang="en-US" sz="2600" dirty="0">
                <a:latin typeface="Century Gothic"/>
                <a:ea typeface="Century Gothic"/>
                <a:cs typeface="Century Gothic"/>
                <a:sym typeface="Century Gothic"/>
              </a:rPr>
              <a:t>This assessment gives you a chance to show your knowledge about the skills we’ve practiced in Lessons 1-7. There is no “trick”; it’s exactly what we’ve already been doing! Just keep our class practice activities in mind and you will do a great job!</a:t>
            </a:r>
            <a:endParaRPr sz="2600" dirty="0">
              <a:latin typeface="Century Gothic"/>
              <a:ea typeface="Century Gothic"/>
              <a:cs typeface="Century Gothic"/>
              <a:sym typeface="Century Gothic"/>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7632A3F-184F-4A18-9ED0-D58BAAB7E3BB}"/>
</file>

<file path=customXml/itemProps2.xml><?xml version="1.0" encoding="utf-8"?>
<ds:datastoreItem xmlns:ds="http://schemas.openxmlformats.org/officeDocument/2006/customXml" ds:itemID="{E1F544A4-F79D-4CCF-A52A-54CCF1CFC9A7}">
  <ds:schemaRefs>
    <ds:schemaRef ds:uri="http://schemas.microsoft.com/sharepoint/v3/contenttype/forms"/>
  </ds:schemaRefs>
</ds:datastoreItem>
</file>

<file path=customXml/itemProps3.xml><?xml version="1.0" encoding="utf-8"?>
<ds:datastoreItem xmlns:ds="http://schemas.openxmlformats.org/officeDocument/2006/customXml" ds:itemID="{8CA975F7-E7E4-47B3-BF84-8B3FF20535FE}">
  <ds:schemaRef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schemas.microsoft.com/office/2006/documentManagement/types"/>
    <ds:schemaRef ds:uri="http://schemas.microsoft.com/office/2006/metadata/properties"/>
    <ds:schemaRef ds:uri="a1502afc-75e6-4a80-976c-76583f90c737"/>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20</TotalTime>
  <Words>3816</Words>
  <Application>Microsoft Office PowerPoint</Application>
  <PresentationFormat>Widescreen</PresentationFormat>
  <Paragraphs>328</Paragraphs>
  <Slides>17</Slides>
  <Notes>16</Notes>
  <HiddenSlides>0</HiddenSlides>
  <MMClips>0</MMClips>
  <ScaleCrop>false</ScaleCrop>
  <HeadingPairs>
    <vt:vector size="4" baseType="variant">
      <vt:variant>
        <vt:lpstr>Theme</vt:lpstr>
      </vt:variant>
      <vt:variant>
        <vt:i4>1</vt:i4>
      </vt:variant>
      <vt:variant>
        <vt:lpstr>Slide Titles</vt:lpstr>
      </vt:variant>
      <vt:variant>
        <vt:i4>17</vt:i4>
      </vt:variant>
    </vt:vector>
  </HeadingPairs>
  <TitlesOfParts>
    <vt:vector size="18" baseType="lpstr">
      <vt:lpstr>Office Theme</vt:lpstr>
      <vt:lpstr>Grade 7: Module 1: Unit 1: Lesson 8 Teacher slide, before teaching.</vt:lpstr>
      <vt:lpstr>Grade 7: Module 1: Unit 1: Lesson 8 Teacher slide, before teaching.</vt:lpstr>
      <vt:lpstr>Grade 7: Module 1:  Unit 1: Lesson 8</vt:lpstr>
      <vt:lpstr>Hello, Students!</vt:lpstr>
      <vt:lpstr>Let’s share our thoughts on “gist”</vt:lpstr>
      <vt:lpstr>Let’s review our learning targets</vt:lpstr>
      <vt:lpstr>Let’s discuss our ideas about Nya and Salva</vt:lpstr>
      <vt:lpstr>Let’s prepare for the assessment</vt:lpstr>
      <vt:lpstr>Are you ready to show what you’ve learned?</vt:lpstr>
      <vt:lpstr>       </vt:lpstr>
      <vt:lpstr>Small Group Block</vt:lpstr>
      <vt:lpstr>Fluent Reading Work</vt:lpstr>
      <vt:lpstr>Fluent Reading Work</vt:lpstr>
      <vt:lpstr>Fluent Reading Work</vt:lpstr>
      <vt:lpstr>Fluent Reading Work</vt:lpstr>
      <vt:lpstr> When you finish the fluency practice...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1: Unit 1: Lesson 8 Teacher slide, before teaching.</dc:title>
  <dc:creator>nbravo</dc:creator>
  <cp:lastModifiedBy>Natalie Ivey</cp:lastModifiedBy>
  <cp:revision>20</cp:revision>
  <dcterms:modified xsi:type="dcterms:W3CDTF">2019-03-26T00:34:33Z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1024">
    <vt:lpwstr>14</vt:lpwstr>
  </property>
</Properties>
</file>