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BFF9796-BB06-4A64-BED0-0B39D71982C4}" v="10" dt="2018-09-20T17:23:36.285"/>
  </p1510:revLst>
</p1510:revInfo>
</file>

<file path=ppt/tableStyles.xml><?xml version="1.0" encoding="utf-8"?>
<a:tblStyleLst xmlns:a="http://schemas.openxmlformats.org/drawingml/2006/main" def="{0553AE0A-CDDA-47A7-B76C-4253A228ECD3}">
  <a:tblStyle styleId="{0553AE0A-CDDA-47A7-B76C-4253A228ECD3}"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565" autoAdjust="0"/>
  </p:normalViewPr>
  <p:slideViewPr>
    <p:cSldViewPr snapToGrid="0">
      <p:cViewPr varScale="1">
        <p:scale>
          <a:sx n="59" d="100"/>
          <a:sy n="59" d="100"/>
        </p:scale>
        <p:origin x="940"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ABFF9796-BB06-4A64-BED0-0B39D71982C4}"/>
    <pc:docChg chg="modSld modMainMaster">
      <pc:chgData name="Steven Benson" userId="7888f041-e9c4-484d-a793-6a135ed92492" providerId="ADAL" clId="{ABFF9796-BB06-4A64-BED0-0B39D71982C4}" dt="2018-09-20T17:23:36.285" v="9" actId="1076"/>
      <pc:docMkLst>
        <pc:docMk/>
      </pc:docMkLst>
      <pc:sldChg chg="addSp modSp">
        <pc:chgData name="Steven Benson" userId="7888f041-e9c4-484d-a793-6a135ed92492" providerId="ADAL" clId="{ABFF9796-BB06-4A64-BED0-0B39D71982C4}" dt="2018-09-20T17:23:19.252" v="5" actId="14100"/>
        <pc:sldMkLst>
          <pc:docMk/>
          <pc:sldMk cId="0" sldId="258"/>
        </pc:sldMkLst>
        <pc:picChg chg="add mod">
          <ac:chgData name="Steven Benson" userId="7888f041-e9c4-484d-a793-6a135ed92492" providerId="ADAL" clId="{ABFF9796-BB06-4A64-BED0-0B39D71982C4}" dt="2018-09-20T17:23:19.252" v="5" actId="14100"/>
          <ac:picMkLst>
            <pc:docMk/>
            <pc:sldMk cId="0" sldId="258"/>
            <ac:picMk id="3" creationId="{0E0A8736-CF42-4DDD-81A4-E36DF4C389A3}"/>
          </ac:picMkLst>
        </pc:picChg>
      </pc:sldChg>
      <pc:sldChg chg="modSp">
        <pc:chgData name="Steven Benson" userId="7888f041-e9c4-484d-a793-6a135ed92492" providerId="ADAL" clId="{ABFF9796-BB06-4A64-BED0-0B39D71982C4}" dt="2018-09-20T17:23:36.285" v="9" actId="1076"/>
        <pc:sldMkLst>
          <pc:docMk/>
          <pc:sldMk cId="0" sldId="264"/>
        </pc:sldMkLst>
        <pc:spChg chg="mod">
          <ac:chgData name="Steven Benson" userId="7888f041-e9c4-484d-a793-6a135ed92492" providerId="ADAL" clId="{ABFF9796-BB06-4A64-BED0-0B39D71982C4}" dt="2018-09-20T17:23:36.285" v="9" actId="1076"/>
          <ac:spMkLst>
            <pc:docMk/>
            <pc:sldMk cId="0" sldId="264"/>
            <ac:spMk id="163" creationId="{00000000-0000-0000-0000-000000000000}"/>
          </ac:spMkLst>
        </pc:spChg>
        <pc:spChg chg="mod">
          <ac:chgData name="Steven Benson" userId="7888f041-e9c4-484d-a793-6a135ed92492" providerId="ADAL" clId="{ABFF9796-BB06-4A64-BED0-0B39D71982C4}" dt="2018-09-20T17:23:31.796" v="7" actId="1076"/>
          <ac:spMkLst>
            <pc:docMk/>
            <pc:sldMk cId="0" sldId="264"/>
            <ac:spMk id="164" creationId="{00000000-0000-0000-0000-000000000000}"/>
          </ac:spMkLst>
        </pc:spChg>
        <pc:picChg chg="mod">
          <ac:chgData name="Steven Benson" userId="7888f041-e9c4-484d-a793-6a135ed92492" providerId="ADAL" clId="{ABFF9796-BB06-4A64-BED0-0B39D71982C4}" dt="2018-09-20T17:23:33.252" v="8" actId="1076"/>
          <ac:picMkLst>
            <pc:docMk/>
            <pc:sldMk cId="0" sldId="264"/>
            <ac:picMk id="166" creationId="{00000000-0000-0000-0000-000000000000}"/>
          </ac:picMkLst>
        </pc:picChg>
      </pc:sldChg>
      <pc:sldMasterChg chg="addSp modSp">
        <pc:chgData name="Steven Benson" userId="7888f041-e9c4-484d-a793-6a135ed92492" providerId="ADAL" clId="{ABFF9796-BB06-4A64-BED0-0B39D71982C4}" dt="2018-09-20T17:23:10.567" v="2" actId="1076"/>
        <pc:sldMasterMkLst>
          <pc:docMk/>
          <pc:sldMasterMk cId="0" sldId="2147483659"/>
        </pc:sldMasterMkLst>
        <pc:picChg chg="add mod">
          <ac:chgData name="Steven Benson" userId="7888f041-e9c4-484d-a793-6a135ed92492" providerId="ADAL" clId="{ABFF9796-BB06-4A64-BED0-0B39D71982C4}" dt="2018-09-20T17:23:10.567" v="2" actId="1076"/>
          <ac:picMkLst>
            <pc:docMk/>
            <pc:sldMasterMk cId="0" sldId="2147483659"/>
            <ac:picMk id="7" creationId="{3ED7309C-C1EA-4A74-A976-67FFCD21C9C9}"/>
          </ac:picMkLst>
        </pc:picChg>
        <pc:picChg chg="add mod">
          <ac:chgData name="Steven Benson" userId="7888f041-e9c4-484d-a793-6a135ed92492" providerId="ADAL" clId="{ABFF9796-BB06-4A64-BED0-0B39D71982C4}" dt="2018-09-20T17:23:10.567" v="2" actId="1076"/>
          <ac:picMkLst>
            <pc:docMk/>
            <pc:sldMasterMk cId="0" sldId="2147483659"/>
            <ac:picMk id="8" creationId="{2FA721F7-002C-4113-8BB8-736BA4E4F6E1}"/>
          </ac:picMkLst>
        </pc:picChg>
        <pc:picChg chg="add mod">
          <ac:chgData name="Steven Benson" userId="7888f041-e9c4-484d-a793-6a135ed92492" providerId="ADAL" clId="{ABFF9796-BB06-4A64-BED0-0B39D71982C4}" dt="2018-09-20T17:23:10.567" v="2"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880786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a:solidFill>
                  <a:srgbClr val="000000"/>
                </a:solidFill>
              </a:rPr>
              <a:t>Teacher Notes:</a:t>
            </a:r>
            <a:endParaRPr>
              <a:solidFill>
                <a:srgbClr val="000000"/>
              </a:solidFill>
            </a:endParaRPr>
          </a:p>
          <a:p>
            <a:pPr marL="457200" lvl="0" indent="-304800" rtl="0">
              <a:lnSpc>
                <a:spcPct val="100000"/>
              </a:lnSpc>
              <a:spcBef>
                <a:spcPts val="0"/>
              </a:spcBef>
              <a:spcAft>
                <a:spcPts val="0"/>
              </a:spcAft>
              <a:buSzPts val="1200"/>
              <a:buFont typeface="Calibri"/>
              <a:buChar char="●"/>
            </a:pPr>
            <a:r>
              <a:rPr lang="en-US"/>
              <a:t>The purpose of this lesson is for students to engage in a peer critique about one another’s quote sandwiches, and to begin writing their essays.</a:t>
            </a:r>
            <a:endParaRPr/>
          </a:p>
          <a:p>
            <a:pPr marL="457200" lvl="0" indent="-304800" rtl="0">
              <a:lnSpc>
                <a:spcPct val="100000"/>
              </a:lnSpc>
              <a:spcBef>
                <a:spcPts val="0"/>
              </a:spcBef>
              <a:spcAft>
                <a:spcPts val="0"/>
              </a:spcAft>
              <a:buSzPts val="1200"/>
              <a:buFont typeface="Calibri"/>
              <a:buChar char="●"/>
            </a:pPr>
            <a:r>
              <a:rPr lang="en-US"/>
              <a:t>Critiques simulate the experiences students will have in the workplace and thus help build a culture of achievement, collaboration, and open-mindedness in your classroom.</a:t>
            </a:r>
            <a:endParaRPr/>
          </a:p>
          <a:p>
            <a:pPr marL="457200" lvl="0" indent="-304800" rtl="0">
              <a:lnSpc>
                <a:spcPct val="100000"/>
              </a:lnSpc>
              <a:spcBef>
                <a:spcPts val="0"/>
              </a:spcBef>
              <a:spcAft>
                <a:spcPts val="0"/>
              </a:spcAft>
              <a:buSzPts val="1200"/>
              <a:buFont typeface="Calibri"/>
              <a:buChar char="●"/>
            </a:pPr>
            <a:r>
              <a:rPr lang="en-US"/>
              <a:t>This peer critique protocol is similar to the Praise-Question-Suggest protocol (see Appendix 1). This is done intentionally to build student capacity. Students engaged in a similar protocol in Module 1, Unit 3, Lesson 4. The steps for this new protocol are clearly explained to students on Slide 7.</a:t>
            </a:r>
            <a:endParaRPr/>
          </a:p>
          <a:p>
            <a:pPr marL="457200" lvl="0" indent="-304800" rtl="0">
              <a:lnSpc>
                <a:spcPct val="100000"/>
              </a:lnSpc>
              <a:spcBef>
                <a:spcPts val="0"/>
              </a:spcBef>
              <a:spcAft>
                <a:spcPts val="0"/>
              </a:spcAft>
              <a:buSzPts val="1200"/>
              <a:buFont typeface="Calibri"/>
              <a:buChar char="●"/>
            </a:pPr>
            <a:r>
              <a:rPr lang="en-US"/>
              <a:t>During Work Time Part B, students have time to begin writing their essays. In order to leave enough time for students to be successful, they will finish their essays in the next lesson. This lesson is written assuming the use of computers to draft the essays in order to make revisions in Lesson 20 easier. </a:t>
            </a:r>
            <a:endParaRPr/>
          </a:p>
          <a:p>
            <a:pPr marL="457200" lvl="0" indent="-304800" rtl="0">
              <a:lnSpc>
                <a:spcPct val="100000"/>
              </a:lnSpc>
              <a:spcBef>
                <a:spcPts val="0"/>
              </a:spcBef>
              <a:spcAft>
                <a:spcPts val="0"/>
              </a:spcAft>
              <a:buSzPts val="1200"/>
              <a:buFont typeface="Calibri"/>
              <a:buChar char="●"/>
            </a:pPr>
            <a:r>
              <a:rPr lang="en-US"/>
              <a:t>If your students are not familiar with expectations about computer use in the classroom, explain them at the beginning of work time.</a:t>
            </a:r>
            <a:endParaRPr/>
          </a:p>
          <a:p>
            <a:pPr marL="457200" lvl="0" indent="-304800" rtl="0">
              <a:lnSpc>
                <a:spcPct val="100000"/>
              </a:lnSpc>
              <a:spcBef>
                <a:spcPts val="0"/>
              </a:spcBef>
              <a:spcAft>
                <a:spcPts val="0"/>
              </a:spcAft>
              <a:buSzPts val="1200"/>
              <a:buFont typeface="Calibri"/>
              <a:buChar char="●"/>
            </a:pPr>
            <a:r>
              <a:rPr lang="en-US"/>
              <a:t>If computers are not available to you, consider giving students more time to write by hand. </a:t>
            </a:r>
            <a:endParaRPr/>
          </a:p>
        </p:txBody>
      </p:sp>
    </p:spTree>
    <p:extLst>
      <p:ext uri="{BB962C8B-B14F-4D97-AF65-F5344CB8AC3E}">
        <p14:creationId xmlns:p14="http://schemas.microsoft.com/office/powerpoint/2010/main" val="596509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401ba4aac2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401ba4aac2_0_2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20-25 minutes (this slide, 8-10 minutes)</a:t>
            </a:r>
            <a:endParaRPr b="1" dirty="0"/>
          </a:p>
          <a:p>
            <a:pPr marL="0" lvl="0" indent="0" rtl="0">
              <a:spcBef>
                <a:spcPts val="0"/>
              </a:spcBef>
              <a:spcAft>
                <a:spcPts val="0"/>
              </a:spcAft>
              <a:buClr>
                <a:schemeClr val="dk1"/>
              </a:buClr>
              <a:buSzPts val="1200"/>
              <a:buFont typeface="Calibri"/>
              <a:buNone/>
            </a:pPr>
            <a:r>
              <a:rPr lang="en-US" b="1" dirty="0"/>
              <a:t>Student Grouping: Pairs</a:t>
            </a:r>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Slide 4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Peer Critique Protocol, continued </a:t>
            </a:r>
            <a:endParaRPr b="1" i="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four</a:t>
            </a:r>
            <a:r>
              <a:rPr lang="en-US" b="1" dirty="0"/>
              <a:t> </a:t>
            </a:r>
            <a:r>
              <a:rPr lang="en-US" dirty="0"/>
              <a:t>slides related to this activity.</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Pair up students. Invite them to sit with their partner and begin the protocol. </a:t>
            </a:r>
            <a:endParaRPr dirty="0"/>
          </a:p>
          <a:p>
            <a:pPr marL="457200" lvl="0" indent="-304800" rtl="0">
              <a:spcBef>
                <a:spcPts val="0"/>
              </a:spcBef>
              <a:spcAft>
                <a:spcPts val="0"/>
              </a:spcAft>
              <a:buSzPts val="1200"/>
              <a:buFont typeface="Calibri"/>
              <a:buAutoNum type="arabicPeriod"/>
            </a:pPr>
            <a:r>
              <a:rPr lang="en-US" dirty="0"/>
              <a:t>As students are giving each other feedback, circulate around the room. Make sure they are focused on the criteria of the rubric focused on claim, reasons, and evidence. Consider using this time to address questions or support students who need it. </a:t>
            </a:r>
            <a:endParaRPr dirty="0"/>
          </a:p>
          <a:p>
            <a:pPr marL="457200" lvl="0" indent="-304800" rtl="0">
              <a:spcBef>
                <a:spcPts val="0"/>
              </a:spcBef>
              <a:spcAft>
                <a:spcPts val="0"/>
              </a:spcAft>
              <a:buSzPts val="1200"/>
              <a:buFont typeface="Calibri"/>
              <a:buAutoNum type="arabicPeriod"/>
            </a:pPr>
            <a:r>
              <a:rPr lang="en-US" dirty="0"/>
              <a:t>Refocus the whole group. Acknowledge any students who demonstrated positive traits, such as accepting feedback openly or giving thoughtful feedback in a kind manner. </a:t>
            </a:r>
            <a:endParaRPr dirty="0"/>
          </a:p>
          <a:p>
            <a:pPr marL="457200" lvl="0" indent="-304800" rtl="0">
              <a:spcBef>
                <a:spcPts val="0"/>
              </a:spcBef>
              <a:spcAft>
                <a:spcPts val="0"/>
              </a:spcAft>
              <a:buSzPts val="1200"/>
              <a:buFont typeface="Calibri"/>
              <a:buAutoNum type="arabicPeriod"/>
            </a:pPr>
            <a:r>
              <a:rPr lang="en-US" dirty="0"/>
              <a:t>Invite students to revise their quote sandwich. </a:t>
            </a:r>
            <a:endParaRPr dirty="0"/>
          </a:p>
          <a:p>
            <a:pPr marL="457200" lvl="0" indent="-304800" rtl="0">
              <a:spcBef>
                <a:spcPts val="0"/>
              </a:spcBef>
              <a:spcAft>
                <a:spcPts val="0"/>
              </a:spcAft>
              <a:buSzPts val="1200"/>
              <a:buFont typeface="Calibri"/>
              <a:buAutoNum type="arabicPeriod"/>
            </a:pPr>
            <a:r>
              <a:rPr lang="en-US" dirty="0"/>
              <a:t>Point out that feedback may not always be helpful. It is up to the author to decide what feedback will help improve his/her work. </a:t>
            </a:r>
            <a:endParaRPr dirty="0"/>
          </a:p>
          <a:p>
            <a:pPr marL="457200" lvl="0" indent="-304800" rtl="0">
              <a:spcBef>
                <a:spcPts val="0"/>
              </a:spcBef>
              <a:spcAft>
                <a:spcPts val="0"/>
              </a:spcAft>
              <a:buSzPts val="1200"/>
              <a:buFont typeface="Calibri"/>
              <a:buAutoNum type="arabicPeriod"/>
            </a:pPr>
            <a:r>
              <a:rPr lang="en-US" dirty="0"/>
              <a:t>Take this opportunity to informally look over students’ work to make sure they are using the feedback well and focusing on annotating the boxes where they need to make changes.</a:t>
            </a:r>
            <a:endParaRPr dirty="0"/>
          </a:p>
          <a:p>
            <a:pPr marL="0" lvl="0" indent="0" rtl="0">
              <a:spcBef>
                <a:spcPts val="0"/>
              </a:spcBef>
              <a:spcAft>
                <a:spcPts val="0"/>
              </a:spcAft>
              <a:buNone/>
            </a:pPr>
            <a:endParaRPr i="1"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In Teacher Action Step 2, listen for students to say things like, “Your analysis of the quote really explains why it is important to the claim” or “I noticed you were missing an introduction for this quote. Do you want me to help you with that?”</a:t>
            </a:r>
            <a:endParaRPr b="1" dirty="0">
              <a:solidFill>
                <a:srgbClr val="000000"/>
              </a:solidFill>
            </a:endParaRPr>
          </a:p>
          <a:p>
            <a:pPr marL="457200" lvl="0" indent="0" rtl="0">
              <a:spcBef>
                <a:spcPts val="0"/>
              </a:spcBef>
              <a:spcAft>
                <a:spcPts val="0"/>
              </a:spcAft>
              <a:buClr>
                <a:schemeClr val="dk1"/>
              </a:buClr>
              <a:buSzPts val="1100"/>
              <a:buFont typeface="Arial"/>
              <a:buNone/>
            </a:pPr>
            <a:endParaRPr dirty="0">
              <a:solidFill>
                <a:srgbClr val="000000"/>
              </a:solidFill>
            </a:endParaRPr>
          </a:p>
          <a:p>
            <a:pPr marL="0" lvl="0" indent="0" rtl="0">
              <a:spcBef>
                <a:spcPts val="0"/>
              </a:spcBef>
              <a:spcAft>
                <a:spcPts val="0"/>
              </a:spcAft>
              <a:buClr>
                <a:schemeClr val="dk1"/>
              </a:buClr>
              <a:buSzPts val="1100"/>
              <a:buFont typeface="Arial"/>
              <a:buNone/>
            </a:pPr>
            <a:r>
              <a:rPr lang="en-US" dirty="0">
                <a:solidFill>
                  <a:srgbClr val="000000"/>
                </a:solidFill>
              </a:rPr>
              <a:t>Support for Any Students Who Need It: </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solidFill>
                  <a:srgbClr val="000000"/>
                </a:solidFill>
              </a:rPr>
              <a:t>Consider pairing students who need extra support. Then, during peer critique time, spend time working with those pairs.</a:t>
            </a:r>
            <a:endParaRPr dirty="0">
              <a:solidFill>
                <a:srgbClr val="000000"/>
              </a:solidFill>
            </a:endParaRPr>
          </a:p>
          <a:p>
            <a:pPr marL="457200" lvl="0" indent="-304800" rtl="0">
              <a:spcBef>
                <a:spcPts val="0"/>
              </a:spcBef>
              <a:spcAft>
                <a:spcPts val="0"/>
              </a:spcAft>
              <a:buClr>
                <a:srgbClr val="000000"/>
              </a:buClr>
              <a:buSzPts val="1200"/>
              <a:buFont typeface="Calibri"/>
              <a:buChar char="●"/>
            </a:pPr>
            <a:r>
              <a:rPr lang="en-US" dirty="0"/>
              <a:t>If students are struggling with the analysis (the bottom slice of bread), it might be helpful to have a couple of students talk through the quote sandwich, then have others "orally rehearse" their sandwich, especially the analysis.</a:t>
            </a:r>
            <a:endParaRPr dirty="0"/>
          </a:p>
        </p:txBody>
      </p:sp>
      <p:sp>
        <p:nvSpPr>
          <p:cNvPr id="170" name="Google Shape;170;g401ba4aac2_0_2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0460882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0441cad4a_0_3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40441cad4a_0_3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b="1" dirty="0"/>
              <a:t>Suggested slide pacing: 15-20 minutes (1-3 minutes for this slide)</a:t>
            </a:r>
            <a:endParaRPr b="1" dirty="0"/>
          </a:p>
          <a:p>
            <a:pPr marL="0" lvl="0" indent="0">
              <a:spcBef>
                <a:spcPts val="0"/>
              </a:spcBef>
              <a:spcAft>
                <a:spcPts val="0"/>
              </a:spcAft>
              <a:buNone/>
            </a:pPr>
            <a:r>
              <a:rPr lang="en-US" b="1" dirty="0"/>
              <a:t>Student Grouping: Whole Group</a:t>
            </a:r>
          </a:p>
          <a:p>
            <a:pPr marL="0" lvl="0" indent="0">
              <a:spcBef>
                <a:spcPts val="0"/>
              </a:spcBef>
              <a:spcAft>
                <a:spcPts val="0"/>
              </a:spcAft>
              <a:buNone/>
            </a:pPr>
            <a:endParaRPr b="1" dirty="0"/>
          </a:p>
          <a:p>
            <a:pPr marL="0" lvl="0" indent="0" rtl="0">
              <a:spcBef>
                <a:spcPts val="0"/>
              </a:spcBef>
              <a:spcAft>
                <a:spcPts val="0"/>
              </a:spcAft>
              <a:buNone/>
            </a:pPr>
            <a:r>
              <a:rPr lang="en-US" b="1" dirty="0"/>
              <a:t>Slide 1 of 2</a:t>
            </a:r>
            <a:endParaRPr b="1" dirty="0"/>
          </a:p>
          <a:p>
            <a:pPr marL="0" lvl="0" indent="0" rtl="0">
              <a:lnSpc>
                <a:spcPct val="90000"/>
              </a:lnSpc>
              <a:spcBef>
                <a:spcPts val="1000"/>
              </a:spcBef>
              <a:spcAft>
                <a:spcPts val="0"/>
              </a:spcAft>
              <a:buNone/>
            </a:pPr>
            <a:r>
              <a:rPr lang="en-US" b="1" dirty="0"/>
              <a:t>Work Time A. Begin Essay Writing</a:t>
            </a:r>
            <a:endParaRPr b="1" i="1" dirty="0"/>
          </a:p>
          <a:p>
            <a:pPr marL="0" lvl="0" indent="0" rtl="0">
              <a:spcBef>
                <a:spcPts val="0"/>
              </a:spcBef>
              <a:spcAft>
                <a:spcPts val="0"/>
              </a:spcAft>
              <a:buNone/>
            </a:pPr>
            <a:endParaRPr dirty="0"/>
          </a:p>
          <a:p>
            <a:pPr marL="0" lvl="0" indent="0" rtl="0">
              <a:spcBef>
                <a:spcPts val="0"/>
              </a:spcBef>
              <a:spcAft>
                <a:spcPts val="0"/>
              </a:spcAft>
              <a:buNone/>
            </a:pPr>
            <a:r>
              <a:rPr lang="en-US" dirty="0"/>
              <a:t>Teaching Notes:</a:t>
            </a:r>
            <a:endParaRPr dirty="0"/>
          </a:p>
          <a:p>
            <a:pPr marL="457200" lvl="0" indent="-304800" rtl="0">
              <a:spcBef>
                <a:spcPts val="0"/>
              </a:spcBef>
              <a:spcAft>
                <a:spcPts val="0"/>
              </a:spcAft>
              <a:buClr>
                <a:schemeClr val="dk1"/>
              </a:buClr>
              <a:buSzPts val="1200"/>
              <a:buChar char="●"/>
            </a:pPr>
            <a:r>
              <a:rPr lang="en-US" dirty="0"/>
              <a:t>This is the first of two slides related to this activity.</a:t>
            </a:r>
            <a:endParaRPr dirty="0"/>
          </a:p>
          <a:p>
            <a:pPr marL="457200" lvl="0" indent="-304800" rtl="0">
              <a:spcBef>
                <a:spcPts val="0"/>
              </a:spcBef>
              <a:spcAft>
                <a:spcPts val="0"/>
              </a:spcAft>
              <a:buClr>
                <a:schemeClr val="dk1"/>
              </a:buClr>
              <a:buSzPts val="1200"/>
              <a:buChar char="●"/>
            </a:pPr>
            <a:r>
              <a:rPr lang="en-US" dirty="0"/>
              <a:t>These materials might also be noted on chart paper in your room if you’ve had a chance to create that resource. If not, they are also posted here.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on gathering their materials.</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a:t>
            </a:r>
            <a:endParaRPr dirty="0"/>
          </a:p>
          <a:p>
            <a:pPr marL="457200" lvl="0" indent="-304800" rtl="0">
              <a:spcBef>
                <a:spcPts val="0"/>
              </a:spcBef>
              <a:spcAft>
                <a:spcPts val="0"/>
              </a:spcAft>
              <a:buSzPts val="1200"/>
              <a:buChar char="●"/>
            </a:pPr>
            <a:r>
              <a:rPr lang="en-US" dirty="0"/>
              <a:t>Students might need help keeping their materials organized. Consider leaving all essay materials in designated classroom folders.</a:t>
            </a:r>
            <a:endParaRPr dirty="0"/>
          </a:p>
        </p:txBody>
      </p:sp>
      <p:sp>
        <p:nvSpPr>
          <p:cNvPr id="180" name="Google Shape;180;g40441cad4a_0_3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None/>
            </a:pPr>
            <a:fld id="{00000000-1234-1234-1234-123412341234}" type="slidenum">
              <a:rPr lang="en-US"/>
              <a:t>11</a:t>
            </a:fld>
            <a:endParaRPr/>
          </a:p>
        </p:txBody>
      </p:sp>
    </p:spTree>
    <p:extLst>
      <p:ext uri="{BB962C8B-B14F-4D97-AF65-F5344CB8AC3E}">
        <p14:creationId xmlns:p14="http://schemas.microsoft.com/office/powerpoint/2010/main" val="26403128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0441cad4a_0_3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0441cad4a_0_37: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15-20 minutes (this slide, 14-17 minutes )</a:t>
            </a:r>
            <a:endParaRPr b="1" dirty="0"/>
          </a:p>
          <a:p>
            <a:pPr marL="0" lvl="0" indent="0" rtl="0">
              <a:spcBef>
                <a:spcPts val="0"/>
              </a:spcBef>
              <a:spcAft>
                <a:spcPts val="0"/>
              </a:spcAft>
              <a:buClr>
                <a:schemeClr val="dk1"/>
              </a:buClr>
              <a:buSzPts val="1100"/>
              <a:buFont typeface="Arial"/>
              <a:buNone/>
            </a:pPr>
            <a:r>
              <a:rPr lang="en-US" b="1" dirty="0"/>
              <a:t>Student Grouping: Individual</a:t>
            </a:r>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B. Begin Essay Writing, continued</a:t>
            </a:r>
            <a:endParaRPr b="1" i="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last of two slides related to this activity.</a:t>
            </a:r>
            <a:endParaRPr dirty="0"/>
          </a:p>
          <a:p>
            <a:pPr marL="457200" lvl="0" indent="-304800" rtl="0">
              <a:spcBef>
                <a:spcPts val="0"/>
              </a:spcBef>
              <a:spcAft>
                <a:spcPts val="0"/>
              </a:spcAft>
              <a:buClr>
                <a:schemeClr val="dk1"/>
              </a:buClr>
              <a:buSzPts val="1200"/>
              <a:buFont typeface="Calibri"/>
              <a:buChar char="●"/>
            </a:pPr>
            <a:r>
              <a:rPr lang="en-US" dirty="0"/>
              <a:t>Students benefit from in-class writing time, since it allows the teacher to circulate and give feedback in real time. Students should aim to finish the essay today. </a:t>
            </a:r>
            <a:endParaRPr dirty="0"/>
          </a:p>
          <a:p>
            <a:pPr marL="457200" lvl="0" indent="-304800" rtl="0">
              <a:spcBef>
                <a:spcPts val="0"/>
              </a:spcBef>
              <a:spcAft>
                <a:spcPts val="0"/>
              </a:spcAft>
              <a:buClr>
                <a:schemeClr val="dk1"/>
              </a:buClr>
              <a:buSzPts val="1200"/>
              <a:buChar char="●"/>
            </a:pPr>
            <a:r>
              <a:rPr lang="en-US" dirty="0"/>
              <a:t>Be sure students have an idea of what to do if they finish early. These expectations were clearly reviewed in Module 1, so students should already be accustomed to sitting, reading, or working quietly if they finish before their classmates. However, some of them might need a reminder. </a:t>
            </a:r>
            <a:endParaRPr dirty="0"/>
          </a:p>
          <a:p>
            <a:pPr marL="45720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(the End of Unit 1 Assessment Prompt is a repeat from Lesson 14, so it will look familiar to students).</a:t>
            </a:r>
            <a:endParaRPr dirty="0"/>
          </a:p>
          <a:p>
            <a:pPr marL="457200" lvl="0" indent="-304800" rtl="0">
              <a:spcBef>
                <a:spcPts val="0"/>
              </a:spcBef>
              <a:spcAft>
                <a:spcPts val="0"/>
              </a:spcAft>
              <a:buClr>
                <a:schemeClr val="dk1"/>
              </a:buClr>
              <a:buSzPts val="1200"/>
              <a:buFont typeface="Calibri"/>
              <a:buAutoNum type="arabicPeriod"/>
            </a:pPr>
            <a:r>
              <a:rPr lang="en-US" dirty="0"/>
              <a:t>Remind students in what form (email, printed, saved to server, etc.) they will be turning in their draft at the end of the class. </a:t>
            </a:r>
            <a:endParaRPr dirty="0"/>
          </a:p>
          <a:p>
            <a:pPr marL="457200" lvl="0" indent="-304800" rtl="0">
              <a:spcBef>
                <a:spcPts val="0"/>
              </a:spcBef>
              <a:spcAft>
                <a:spcPts val="0"/>
              </a:spcAft>
              <a:buClr>
                <a:schemeClr val="dk1"/>
              </a:buClr>
              <a:buSzPts val="1200"/>
              <a:buFont typeface="Calibri"/>
              <a:buAutoNum type="arabicPeriod"/>
            </a:pPr>
            <a:r>
              <a:rPr lang="en-US" dirty="0"/>
              <a:t>As students are working, circulate around the room. Since this is an assessment, students should work independently.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independently on their essays, referring to their gathered papers as needed.</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Clr>
                <a:schemeClr val="dk1"/>
              </a:buClr>
              <a:buSzPts val="1200"/>
              <a:buFont typeface="Calibri"/>
              <a:buChar char="●"/>
            </a:pPr>
            <a:r>
              <a:rPr lang="en-US" dirty="0"/>
              <a:t>One of the goals of the scaffolding in the previous lessons is to support all students in writing their essays, including SPED and ELL students. As much as possible, this draft should be done independently. However, there is space during Work Time to check in with students who need more support. </a:t>
            </a:r>
            <a:endParaRPr dirty="0"/>
          </a:p>
          <a:p>
            <a:pPr marL="457200" lvl="0" indent="-304800" rtl="0">
              <a:spcBef>
                <a:spcPts val="0"/>
              </a:spcBef>
              <a:spcAft>
                <a:spcPts val="0"/>
              </a:spcAft>
              <a:buClr>
                <a:schemeClr val="dk1"/>
              </a:buClr>
              <a:buSzPts val="1200"/>
              <a:buFont typeface="Calibri"/>
              <a:buChar char="●"/>
            </a:pPr>
            <a:r>
              <a:rPr lang="en-US" dirty="0"/>
              <a:t>In order to give more support, consider:</a:t>
            </a:r>
            <a:endParaRPr dirty="0"/>
          </a:p>
          <a:p>
            <a:pPr marL="914400" lvl="1" indent="-304800" rtl="0">
              <a:spcBef>
                <a:spcPts val="0"/>
              </a:spcBef>
              <a:spcAft>
                <a:spcPts val="0"/>
              </a:spcAft>
              <a:buClr>
                <a:schemeClr val="dk1"/>
              </a:buClr>
              <a:buSzPts val="1200"/>
              <a:buFont typeface="Calibri"/>
              <a:buChar char="○"/>
            </a:pPr>
            <a:r>
              <a:rPr lang="en-US" dirty="0"/>
              <a:t>Prompting them to look at their essay planner to remind them of their claim and/or the evidence they gathered.</a:t>
            </a:r>
            <a:endParaRPr dirty="0"/>
          </a:p>
          <a:p>
            <a:pPr marL="914400" lvl="1" indent="-304800" rtl="0">
              <a:spcBef>
                <a:spcPts val="0"/>
              </a:spcBef>
              <a:spcAft>
                <a:spcPts val="0"/>
              </a:spcAft>
              <a:buClr>
                <a:schemeClr val="dk1"/>
              </a:buClr>
              <a:buSzPts val="1200"/>
              <a:buFont typeface="Calibri"/>
              <a:buChar char="○"/>
            </a:pPr>
            <a:r>
              <a:rPr lang="en-US" dirty="0"/>
              <a:t>Asking questions like: “How does that evidence support your claim?” or “How are those ideas connected?”</a:t>
            </a:r>
            <a:endParaRPr dirty="0"/>
          </a:p>
          <a:p>
            <a:pPr marL="914400" lvl="1" indent="-304800" rtl="0">
              <a:spcBef>
                <a:spcPts val="0"/>
              </a:spcBef>
              <a:spcAft>
                <a:spcPts val="0"/>
              </a:spcAft>
              <a:buClr>
                <a:schemeClr val="dk1"/>
              </a:buClr>
              <a:buSzPts val="1200"/>
              <a:buFont typeface="Calibri"/>
              <a:buChar char="○"/>
            </a:pPr>
            <a:r>
              <a:rPr lang="en-US" dirty="0"/>
              <a:t>Reminding them of the resources available to help them.</a:t>
            </a:r>
            <a:endParaRPr dirty="0"/>
          </a:p>
        </p:txBody>
      </p:sp>
      <p:sp>
        <p:nvSpPr>
          <p:cNvPr id="188" name="Google Shape;188;g40441cad4a_0_37: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18560060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7" name="Google Shape;197;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a:t>
            </a:r>
            <a:r>
              <a:rPr lang="en-US" b="1" i="0" u="none" strike="noStrike" cap="none" dirty="0">
                <a:solidFill>
                  <a:schemeClr val="dk1"/>
                </a:solidFill>
              </a:rPr>
              <a:t>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Partners</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Closing and Assessment A.  Debrief Learning Targets</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Reviewing learning targets can help students monitor their skill growth.</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When students Turn and Talk, listen for them to say things like “I am strongest at the first learning target, critiquing my partner’s use of evidence, because I found a few changes my partner needed to make based on the rubric.”</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98" name="Google Shape;198;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58221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8" name="Google Shape;208;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914400" marR="0" lvl="0" indent="0" algn="l" rtl="0">
              <a:lnSpc>
                <a:spcPct val="100000"/>
              </a:lnSpc>
              <a:spcBef>
                <a:spcPts val="0"/>
              </a:spcBef>
              <a:spcAft>
                <a:spcPts val="0"/>
              </a:spcAft>
              <a:buNone/>
            </a:pPr>
            <a:endParaRPr i="1"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aloud.</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Students will focus their attention on the slide.</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0" algn="l" rtl="0">
              <a:lnSpc>
                <a:spcPct val="100000"/>
              </a:lnSpc>
              <a:spcBef>
                <a:spcPts val="0"/>
              </a:spcBef>
              <a:spcAft>
                <a:spcPts val="0"/>
              </a:spcAft>
              <a:buNone/>
            </a:pPr>
            <a:endParaRPr dirty="0"/>
          </a:p>
        </p:txBody>
      </p:sp>
      <p:sp>
        <p:nvSpPr>
          <p:cNvPr id="209" name="Google Shape;209;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75025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0441cad4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0441cad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a:t>Pacing: will vary, but 30-40 minutes </a:t>
            </a:r>
            <a:endParaRPr/>
          </a:p>
          <a:p>
            <a:pPr marL="0" lvl="0" indent="0" rtl="0">
              <a:spcBef>
                <a:spcPts val="0"/>
              </a:spcBef>
              <a:spcAft>
                <a:spcPts val="0"/>
              </a:spcAft>
              <a:buClr>
                <a:schemeClr val="dk1"/>
              </a:buClr>
              <a:buSzPts val="1100"/>
              <a:buFont typeface="Arial"/>
              <a:buNone/>
            </a:pPr>
            <a:r>
              <a:rPr lang="en-US" b="1"/>
              <a:t>Grouping: Small Groups</a:t>
            </a:r>
            <a:endParaRPr b="1"/>
          </a:p>
          <a:p>
            <a:pPr marL="0" lvl="0" indent="0" rtl="0">
              <a:spcBef>
                <a:spcPts val="0"/>
              </a:spcBef>
              <a:spcAft>
                <a:spcPts val="0"/>
              </a:spcAft>
              <a:buClr>
                <a:schemeClr val="dk1"/>
              </a:buClr>
              <a:buSzPts val="1100"/>
              <a:buFont typeface="Arial"/>
              <a:buNone/>
            </a:pPr>
            <a:endParaRPr b="1"/>
          </a:p>
          <a:p>
            <a:pPr marL="0" lvl="0" indent="0" rtl="0">
              <a:spcBef>
                <a:spcPts val="0"/>
              </a:spcBef>
              <a:spcAft>
                <a:spcPts val="0"/>
              </a:spcAft>
              <a:buClr>
                <a:schemeClr val="dk1"/>
              </a:buClr>
              <a:buSzPts val="1100"/>
              <a:buFont typeface="Arial"/>
              <a:buNone/>
            </a:pPr>
            <a:r>
              <a:rPr lang="en-US"/>
              <a:t>Teaching Notes:</a:t>
            </a:r>
            <a:endParaRPr/>
          </a:p>
          <a:p>
            <a:pPr marL="457200" lvl="0" indent="-304800" rtl="0">
              <a:spcBef>
                <a:spcPts val="0"/>
              </a:spcBef>
              <a:spcAft>
                <a:spcPts val="0"/>
              </a:spcAft>
              <a:buClr>
                <a:schemeClr val="dk1"/>
              </a:buClr>
              <a:buSzPts val="1200"/>
              <a:buFont typeface="Calibri"/>
              <a:buChar char="●"/>
            </a:pPr>
            <a:r>
              <a:rPr lang="en-US"/>
              <a:t>Small group time should give every student work on what he or she needs the most. It will be up to you to rotate the students through a small menu of activities.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always have:</a:t>
            </a:r>
            <a:endParaRPr/>
          </a:p>
          <a:p>
            <a:pPr marL="457200" lvl="0" indent="-304800" rtl="0">
              <a:spcBef>
                <a:spcPts val="0"/>
              </a:spcBef>
              <a:spcAft>
                <a:spcPts val="0"/>
              </a:spcAft>
              <a:buClr>
                <a:schemeClr val="dk1"/>
              </a:buClr>
              <a:buSzPts val="1200"/>
              <a:buFont typeface="Calibri"/>
              <a:buChar char="●"/>
            </a:pPr>
            <a:r>
              <a:rPr lang="en-US"/>
              <a:t>Daily fluency work (for students who need it) until every student in the class is reading smoothly and can get the gist quickly and easily. NOTE: this can be combined with #2. What is read for fluency can be the reading for the next day. </a:t>
            </a:r>
            <a:endParaRPr/>
          </a:p>
          <a:p>
            <a:pPr marL="457200" lvl="0" indent="-304800" rtl="0">
              <a:spcBef>
                <a:spcPts val="0"/>
              </a:spcBef>
              <a:spcAft>
                <a:spcPts val="0"/>
              </a:spcAft>
              <a:buClr>
                <a:schemeClr val="dk1"/>
              </a:buClr>
              <a:buSzPts val="1200"/>
              <a:buFont typeface="Calibri"/>
              <a:buChar char="●"/>
            </a:pPr>
            <a:r>
              <a:rPr lang="en-US"/>
              <a:t>Reading the homework for students who aren’t able to do this at home reliably.</a:t>
            </a:r>
            <a:endParaRPr/>
          </a:p>
          <a:p>
            <a:pPr marL="457200" lvl="0" indent="-304800" rtl="0">
              <a:spcBef>
                <a:spcPts val="0"/>
              </a:spcBef>
              <a:spcAft>
                <a:spcPts val="0"/>
              </a:spcAft>
              <a:buClr>
                <a:schemeClr val="dk1"/>
              </a:buClr>
              <a:buSzPts val="1200"/>
              <a:buFont typeface="Calibri"/>
              <a:buChar char="●"/>
            </a:pPr>
            <a:r>
              <a:rPr lang="en-US"/>
              <a:t>Accountable independent reading from the Scholastic library books that are most connected to your current module topic.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Here are activities you should cycle in as needed:</a:t>
            </a:r>
            <a:endParaRPr/>
          </a:p>
          <a:p>
            <a:pPr marL="457200" lvl="0" indent="-304800" rtl="0">
              <a:spcBef>
                <a:spcPts val="0"/>
              </a:spcBef>
              <a:spcAft>
                <a:spcPts val="0"/>
              </a:spcAft>
              <a:buClr>
                <a:schemeClr val="dk1"/>
              </a:buClr>
              <a:buSzPts val="1200"/>
              <a:buFont typeface="Calibri"/>
              <a:buChar char="●"/>
            </a:pPr>
            <a:r>
              <a:rPr lang="en-US"/>
              <a:t>Language Enrichments and ELL support activities.</a:t>
            </a:r>
            <a:endParaRPr/>
          </a:p>
          <a:p>
            <a:pPr marL="457200" lvl="0" indent="-304800" rtl="0">
              <a:spcBef>
                <a:spcPts val="0"/>
              </a:spcBef>
              <a:spcAft>
                <a:spcPts val="0"/>
              </a:spcAft>
              <a:buClr>
                <a:schemeClr val="dk1"/>
              </a:buClr>
              <a:buSzPts val="1200"/>
              <a:buFont typeface="Calibri"/>
              <a:buChar char="●"/>
            </a:pPr>
            <a:r>
              <a:rPr lang="en-US"/>
              <a:t>Text based writing work, or continuing unfinished work from class time. </a:t>
            </a:r>
            <a:endParaRPr/>
          </a:p>
          <a:p>
            <a:pPr marL="0" lvl="0" indent="0" rtl="0">
              <a:spcBef>
                <a:spcPts val="0"/>
              </a:spcBef>
              <a:spcAft>
                <a:spcPts val="0"/>
              </a:spcAft>
              <a:buClr>
                <a:schemeClr val="dk1"/>
              </a:buClr>
              <a:buSzPts val="1100"/>
              <a:buFont typeface="Arial"/>
              <a:buNone/>
            </a:pPr>
            <a:endParaRPr/>
          </a:p>
          <a:p>
            <a:pPr marL="0" lvl="0" indent="0">
              <a:spcBef>
                <a:spcPts val="0"/>
              </a:spcBef>
              <a:spcAft>
                <a:spcPts val="0"/>
              </a:spcAft>
              <a:buNone/>
            </a:pPr>
            <a:endParaRPr/>
          </a:p>
        </p:txBody>
      </p:sp>
      <p:sp>
        <p:nvSpPr>
          <p:cNvPr id="219" name="Google Shape;219;g40441cad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1347383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entury Gothic"/>
              <a:buChar char="●"/>
            </a:pPr>
            <a:r>
              <a:rPr lang="en-US" b="1" dirty="0"/>
              <a:t>Entry task</a:t>
            </a:r>
            <a:r>
              <a:rPr lang="en-US" dirty="0"/>
              <a:t> (one per student)</a:t>
            </a:r>
            <a:endParaRPr dirty="0"/>
          </a:p>
          <a:p>
            <a:pPr marL="457200" lvl="0" indent="-304800" rtl="0">
              <a:spcBef>
                <a:spcPts val="0"/>
              </a:spcBef>
              <a:spcAft>
                <a:spcPts val="0"/>
              </a:spcAft>
              <a:buClr>
                <a:schemeClr val="dk1"/>
              </a:buClr>
              <a:buSzPts val="1200"/>
              <a:buFont typeface="Century Gothic"/>
              <a:buChar char="●"/>
            </a:pPr>
            <a:r>
              <a:rPr lang="en-US" b="1" dirty="0"/>
              <a:t>Peer Critique Expectations and Directions</a:t>
            </a:r>
            <a:r>
              <a:rPr lang="en-US" dirty="0"/>
              <a:t> (one to display)</a:t>
            </a:r>
            <a:endParaRPr dirty="0"/>
          </a:p>
          <a:p>
            <a:pPr marL="457200" lvl="0" indent="-304800" rtl="0">
              <a:spcBef>
                <a:spcPts val="0"/>
              </a:spcBef>
              <a:spcAft>
                <a:spcPts val="0"/>
              </a:spcAft>
              <a:buClr>
                <a:schemeClr val="dk1"/>
              </a:buClr>
              <a:buSzPts val="1200"/>
              <a:buFont typeface="Century Gothic"/>
              <a:buChar char="●"/>
            </a:pPr>
            <a:r>
              <a:rPr lang="en-US" b="1" dirty="0"/>
              <a:t>Peer Critique recording form </a:t>
            </a:r>
            <a:r>
              <a:rPr lang="en-US" dirty="0"/>
              <a:t>(one per student)</a:t>
            </a:r>
            <a:endParaRPr b="1"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spcBef>
                <a:spcPts val="0"/>
              </a:spcBef>
              <a:spcAft>
                <a:spcPts val="0"/>
              </a:spcAft>
              <a:buClr>
                <a:schemeClr val="dk1"/>
              </a:buClr>
              <a:buSzPts val="1200"/>
              <a:buFont typeface="Century Gothic"/>
              <a:buChar char="●"/>
            </a:pPr>
            <a:r>
              <a:rPr lang="en-US" b="1" dirty="0"/>
              <a:t>End of Unit 1 Assessment Prompt</a:t>
            </a:r>
            <a:r>
              <a:rPr lang="en-US" dirty="0"/>
              <a:t> (from Lesson 14, for teacher reference)</a:t>
            </a:r>
            <a:endParaRPr dirty="0"/>
          </a:p>
          <a:p>
            <a:pPr marL="457200" lvl="0" indent="-304800" rtl="0">
              <a:spcBef>
                <a:spcPts val="0"/>
              </a:spcBef>
              <a:spcAft>
                <a:spcPts val="0"/>
              </a:spcAft>
              <a:buClr>
                <a:schemeClr val="dk1"/>
              </a:buClr>
              <a:buSzPts val="1200"/>
              <a:buFont typeface="Century Gothic"/>
              <a:buChar char="●"/>
            </a:pPr>
            <a:r>
              <a:rPr lang="en-US" b="1" dirty="0" err="1"/>
              <a:t>Lyddie</a:t>
            </a:r>
            <a:r>
              <a:rPr lang="en-US" b="1" dirty="0"/>
              <a:t> Essay Planner </a:t>
            </a:r>
            <a:r>
              <a:rPr lang="en-US" dirty="0"/>
              <a:t>(from Lesson 16; students completed it for homework)</a:t>
            </a:r>
            <a:endParaRPr dirty="0"/>
          </a:p>
          <a:p>
            <a:pPr marL="457200" lvl="0" indent="-304800" rtl="0">
              <a:lnSpc>
                <a:spcPct val="100000"/>
              </a:lnSpc>
              <a:spcBef>
                <a:spcPts val="0"/>
              </a:spcBef>
              <a:spcAft>
                <a:spcPts val="0"/>
              </a:spcAft>
              <a:buSzPts val="1200"/>
              <a:buFont typeface="Calibri"/>
              <a:buChar char="●"/>
            </a:pPr>
            <a:r>
              <a:rPr lang="en-US" dirty="0"/>
              <a:t>Computers,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lvl="0" indent="-304800" rtl="0">
              <a:lnSpc>
                <a:spcPct val="115000"/>
              </a:lnSpc>
              <a:spcBef>
                <a:spcPts val="0"/>
              </a:spcBef>
              <a:spcAft>
                <a:spcPts val="0"/>
              </a:spcAft>
              <a:buClr>
                <a:schemeClr val="dk1"/>
              </a:buClr>
              <a:buSzPts val="1200"/>
              <a:buFont typeface="Calibri"/>
              <a:buChar char="●"/>
            </a:pPr>
            <a:r>
              <a:rPr lang="en-US" dirty="0"/>
              <a:t>Peer Critique Protocol (Slide 7)</a:t>
            </a:r>
            <a:endParaRPr dirty="0"/>
          </a:p>
          <a:p>
            <a:pPr marL="457200" lvl="0" indent="-304800" rtl="0">
              <a:lnSpc>
                <a:spcPct val="115000"/>
              </a:lnSpc>
              <a:spcBef>
                <a:spcPts val="0"/>
              </a:spcBef>
              <a:spcAft>
                <a:spcPts val="0"/>
              </a:spcAft>
              <a:buSzPts val="1200"/>
              <a:buChar char="●"/>
            </a:pPr>
            <a:r>
              <a:rPr lang="en-US" dirty="0"/>
              <a:t>Thumb-O-Meter Protocol (Slide 7)</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dirty="0"/>
          </a:p>
          <a:p>
            <a:pPr marL="457200" lvl="0" indent="-304800" rtl="0">
              <a:spcBef>
                <a:spcPts val="0"/>
              </a:spcBef>
              <a:spcAft>
                <a:spcPts val="0"/>
              </a:spcAft>
              <a:buClr>
                <a:schemeClr val="dk1"/>
              </a:buClr>
              <a:buSzPts val="1200"/>
              <a:buFont typeface="Calibri"/>
              <a:buChar char="●"/>
            </a:pPr>
            <a:r>
              <a:rPr lang="en-US" dirty="0"/>
              <a:t>Consider the setup of your classroom if you are using laptops. Because students can distract themselves on computers, think about positioning the desks so that it is easy to scan the screens throughout the lesson. </a:t>
            </a:r>
            <a:endParaRPr dirty="0"/>
          </a:p>
          <a:p>
            <a:pPr marL="457200" lvl="0" indent="-304800" rtl="0">
              <a:spcBef>
                <a:spcPts val="0"/>
              </a:spcBef>
              <a:spcAft>
                <a:spcPts val="0"/>
              </a:spcAft>
              <a:buClr>
                <a:schemeClr val="dk1"/>
              </a:buClr>
              <a:buSzPts val="1200"/>
              <a:buFont typeface="Calibri"/>
              <a:buChar char="●"/>
            </a:pPr>
            <a:r>
              <a:rPr lang="en-US" dirty="0"/>
              <a:t>Consider posting a chart paper list in your room of the resources that are available to help students write their essays. The list is also included on Slide 10, and it includes:</a:t>
            </a:r>
            <a:endParaRPr dirty="0"/>
          </a:p>
          <a:p>
            <a:pPr marL="914400" lvl="1" indent="-304800" rtl="0">
              <a:spcBef>
                <a:spcPts val="0"/>
              </a:spcBef>
              <a:spcAft>
                <a:spcPts val="0"/>
              </a:spcAft>
              <a:buClr>
                <a:schemeClr val="dk1"/>
              </a:buClr>
              <a:buSzPts val="1200"/>
              <a:buFont typeface="Calibri"/>
              <a:buChar char="○"/>
            </a:pPr>
            <a:r>
              <a:rPr lang="en-US" b="1" dirty="0" err="1"/>
              <a:t>Lyddie’s</a:t>
            </a:r>
            <a:r>
              <a:rPr lang="en-US" b="1" dirty="0"/>
              <a:t> Decision anchor chart</a:t>
            </a:r>
            <a:endParaRPr b="1" dirty="0"/>
          </a:p>
          <a:p>
            <a:pPr marL="914400" lvl="1" indent="-304800" rtl="0">
              <a:spcBef>
                <a:spcPts val="0"/>
              </a:spcBef>
              <a:spcAft>
                <a:spcPts val="0"/>
              </a:spcAft>
              <a:buClr>
                <a:schemeClr val="dk1"/>
              </a:buClr>
              <a:buSzPts val="1200"/>
              <a:buFont typeface="Calibri"/>
              <a:buChar char="○"/>
            </a:pPr>
            <a:r>
              <a:rPr lang="en-US" b="1" dirty="0"/>
              <a:t>Working Conditions in </a:t>
            </a:r>
            <a:r>
              <a:rPr lang="en-US" b="1" i="1" dirty="0" err="1"/>
              <a:t>Lyddie</a:t>
            </a:r>
            <a:r>
              <a:rPr lang="en-US" b="1" dirty="0"/>
              <a:t>: Textual Evidence Note-catcher</a:t>
            </a:r>
            <a:endParaRPr b="1" dirty="0"/>
          </a:p>
          <a:p>
            <a:pPr marL="914400" lvl="1" indent="-304800" rtl="0">
              <a:spcBef>
                <a:spcPts val="0"/>
              </a:spcBef>
              <a:spcAft>
                <a:spcPts val="0"/>
              </a:spcAft>
              <a:buClr>
                <a:schemeClr val="dk1"/>
              </a:buClr>
              <a:buSzPts val="1200"/>
              <a:buFont typeface="Calibri"/>
              <a:buChar char="○"/>
            </a:pPr>
            <a:r>
              <a:rPr lang="en-US" b="1" dirty="0"/>
              <a:t>Essay planners</a:t>
            </a:r>
            <a:endParaRPr b="1" dirty="0"/>
          </a:p>
          <a:p>
            <a:pPr marL="914400" lvl="1" indent="-304800" rtl="0">
              <a:spcBef>
                <a:spcPts val="0"/>
              </a:spcBef>
              <a:spcAft>
                <a:spcPts val="0"/>
              </a:spcAft>
              <a:buClr>
                <a:schemeClr val="dk1"/>
              </a:buClr>
              <a:buSzPts val="1200"/>
              <a:buFont typeface="Calibri"/>
              <a:buChar char="○"/>
            </a:pPr>
            <a:r>
              <a:rPr lang="en-US" b="1" dirty="0"/>
              <a:t>Forming Evidence-Based Claims graphic organizers </a:t>
            </a:r>
            <a:r>
              <a:rPr lang="en-US" b="0" dirty="0"/>
              <a:t>with reasons </a:t>
            </a:r>
            <a:r>
              <a:rPr lang="en-US" b="0" dirty="0" err="1"/>
              <a:t>Lyddie</a:t>
            </a:r>
            <a:r>
              <a:rPr lang="en-US" b="0" dirty="0"/>
              <a:t> should sign and reasons she should not sign.</a:t>
            </a:r>
            <a:endParaRPr b="0" dirty="0"/>
          </a:p>
          <a:p>
            <a:pPr marL="914400" lvl="1" indent="-304800" rtl="0">
              <a:spcBef>
                <a:spcPts val="0"/>
              </a:spcBef>
              <a:spcAft>
                <a:spcPts val="0"/>
              </a:spcAft>
              <a:buClr>
                <a:schemeClr val="dk1"/>
              </a:buClr>
              <a:buSzPts val="1200"/>
              <a:buFont typeface="Calibri"/>
              <a:buChar char="○"/>
            </a:pPr>
            <a:r>
              <a:rPr lang="en-US" b="1" dirty="0"/>
              <a:t>Reader’s Notes </a:t>
            </a:r>
            <a:endParaRPr b="1" dirty="0"/>
          </a:p>
          <a:p>
            <a:pPr marL="914400" lvl="1" indent="-304800" rtl="0">
              <a:spcBef>
                <a:spcPts val="0"/>
              </a:spcBef>
              <a:spcAft>
                <a:spcPts val="0"/>
              </a:spcAft>
              <a:buClr>
                <a:schemeClr val="dk1"/>
              </a:buClr>
              <a:buSzPts val="1200"/>
              <a:buFont typeface="Calibri"/>
              <a:buChar char="○"/>
            </a:pPr>
            <a:r>
              <a:rPr lang="en-US" b="1" dirty="0"/>
              <a:t>Working Conditions anchor chart</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3809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852230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a:t>
            </a:r>
            <a:endParaRPr dirty="0"/>
          </a:p>
          <a:p>
            <a:pPr marL="457200" lvl="0" indent="-304800" rtl="0">
              <a:spcBef>
                <a:spcPts val="0"/>
              </a:spcBef>
              <a:spcAft>
                <a:spcPts val="0"/>
              </a:spcAft>
              <a:buClr>
                <a:schemeClr val="dk1"/>
              </a:buClr>
              <a:buSzPts val="1200"/>
              <a:buChar char="●"/>
            </a:pPr>
            <a:r>
              <a:rPr lang="en-US" dirty="0"/>
              <a:t>This lesson allows students to “start small” by giving and receiving critiques on only a quote sandwich, allowing them to receive some valuable feedback before starting to write their essays.</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their </a:t>
            </a:r>
            <a:r>
              <a:rPr lang="en-US" b="1" dirty="0"/>
              <a:t>Entry Tasks</a:t>
            </a:r>
            <a:r>
              <a:rPr lang="en-US" dirty="0"/>
              <a:t> as students come in.</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 </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490347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Individual</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Draft a Quote Sandwich (8-10 minutes)</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04800" rtl="0">
              <a:lnSpc>
                <a:spcPct val="100000"/>
              </a:lnSpc>
              <a:spcBef>
                <a:spcPts val="0"/>
              </a:spcBef>
              <a:spcAft>
                <a:spcPts val="0"/>
              </a:spcAft>
              <a:buSzPts val="1200"/>
              <a:buChar char="●"/>
            </a:pPr>
            <a:r>
              <a:rPr lang="en-US" dirty="0"/>
              <a:t>This practice writing allows students to synthesize information they learned earlier when they studied quote sandwiches, and prepares them for writing their essays.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attention to their </a:t>
            </a:r>
            <a:r>
              <a:rPr lang="en-US" b="1" dirty="0"/>
              <a:t>Entry Task.</a:t>
            </a:r>
            <a:endParaRPr b="1" dirty="0"/>
          </a:p>
          <a:p>
            <a:pPr marL="457200" marR="0" lvl="0" indent="-304800" algn="l" rtl="0">
              <a:lnSpc>
                <a:spcPct val="100000"/>
              </a:lnSpc>
              <a:spcBef>
                <a:spcPts val="0"/>
              </a:spcBef>
              <a:spcAft>
                <a:spcPts val="0"/>
              </a:spcAft>
              <a:buSzPts val="1200"/>
              <a:buFont typeface="Calibri"/>
              <a:buAutoNum type="arabicPeriod"/>
            </a:pPr>
            <a:r>
              <a:rPr lang="en-US" dirty="0"/>
              <a:t>Read the slide aloud.</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Students will work individually to create their quote sandwich.</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Consider reading the </a:t>
            </a:r>
            <a:r>
              <a:rPr lang="en-US" b="1" dirty="0"/>
              <a:t>Entry Task</a:t>
            </a:r>
            <a:r>
              <a:rPr lang="en-US" dirty="0"/>
              <a:t> aloud to help students who might benefit from further audio support.</a:t>
            </a:r>
            <a:endParaRPr dirty="0"/>
          </a:p>
          <a:p>
            <a:pPr marL="457200" lvl="0" indent="-304800" rtl="0">
              <a:lnSpc>
                <a:spcPct val="100000"/>
              </a:lnSpc>
              <a:spcBef>
                <a:spcPts val="0"/>
              </a:spcBef>
              <a:spcAft>
                <a:spcPts val="0"/>
              </a:spcAft>
              <a:buSzPts val="1200"/>
              <a:buChar char="●"/>
            </a:pPr>
            <a:r>
              <a:rPr lang="en-US" dirty="0"/>
              <a:t>Circulate as needed to ensure that students are incorporating all necessary parts of the quote sandwich.</a:t>
            </a:r>
            <a:endParaRPr dirty="0"/>
          </a:p>
          <a:p>
            <a:pPr marL="0" marR="0" lvl="0" indent="0" algn="l" rtl="0">
              <a:lnSpc>
                <a:spcPct val="100000"/>
              </a:lnSpc>
              <a:spcBef>
                <a:spcPts val="0"/>
              </a:spcBef>
              <a:spcAft>
                <a:spcPts val="0"/>
              </a:spcAft>
              <a:buNone/>
            </a:pPr>
            <a:endParaRPr b="0" i="0" u="none" strike="noStrike" cap="none" dirty="0">
              <a:solidFill>
                <a:schemeClr val="dk1"/>
              </a:solidFill>
              <a:latin typeface="Calibri"/>
              <a:ea typeface="Calibri"/>
              <a:cs typeface="Calibri"/>
              <a:sym typeface="Calibri"/>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29686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1-3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Opening B. Reviewing Learning Targets</a:t>
            </a:r>
            <a:endParaRPr b="1" i="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Explicitly sharing and discussing learning targets benefits all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Read the slide aloud, clarifying as needed.</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will direct their attention to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i="0" u="none" strike="noStrike" cap="none" dirty="0">
              <a:solidFill>
                <a:schemeClr val="dk1"/>
              </a:solidFill>
            </a:endParaRPr>
          </a:p>
        </p:txBody>
      </p:sp>
      <p:sp>
        <p:nvSpPr>
          <p:cNvPr id="123" name="Google Shape;123;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500394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40441cad4a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40441cad4a_0_8: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dirty="0"/>
              <a:t>Suggested slide pacing: 20-25 minutes (this slide, 5-8 minutes)</a:t>
            </a:r>
            <a:endParaRPr b="1" dirty="0"/>
          </a:p>
          <a:p>
            <a:pPr marL="0" lvl="0" indent="0">
              <a:spcBef>
                <a:spcPts val="0"/>
              </a:spcBef>
              <a:spcAft>
                <a:spcPts val="0"/>
              </a:spcAft>
              <a:buNone/>
            </a:pPr>
            <a:r>
              <a:rPr lang="en-US" b="1" dirty="0"/>
              <a:t>Student Grouping: Whole Group</a:t>
            </a:r>
          </a:p>
          <a:p>
            <a:pPr marL="0" lvl="0" indent="0">
              <a:spcBef>
                <a:spcPts val="0"/>
              </a:spcBef>
              <a:spcAft>
                <a:spcPts val="0"/>
              </a:spcAft>
              <a:buNone/>
            </a:pPr>
            <a:endParaRPr b="1" dirty="0"/>
          </a:p>
          <a:p>
            <a:pPr marL="0" lvl="0" indent="0">
              <a:spcBef>
                <a:spcPts val="0"/>
              </a:spcBef>
              <a:spcAft>
                <a:spcPts val="0"/>
              </a:spcAft>
              <a:buNone/>
            </a:pPr>
            <a:r>
              <a:rPr lang="en-US" b="1" dirty="0"/>
              <a:t>Slide </a:t>
            </a:r>
            <a:r>
              <a:rPr lang="en-US" b="1" dirty="0">
                <a:highlight>
                  <a:schemeClr val="lt1"/>
                </a:highlight>
              </a:rPr>
              <a:t>1 of 4</a:t>
            </a:r>
            <a:endParaRPr b="1" dirty="0">
              <a:highlight>
                <a:schemeClr val="lt1"/>
              </a:highlight>
            </a:endParaRPr>
          </a:p>
          <a:p>
            <a:pPr marL="0" lvl="0" indent="0" rtl="0">
              <a:lnSpc>
                <a:spcPct val="90000"/>
              </a:lnSpc>
              <a:spcBef>
                <a:spcPts val="1000"/>
              </a:spcBef>
              <a:spcAft>
                <a:spcPts val="0"/>
              </a:spcAft>
              <a:buClr>
                <a:schemeClr val="dk1"/>
              </a:buClr>
              <a:buSzPts val="1100"/>
              <a:buFont typeface="Arial"/>
              <a:buNone/>
            </a:pPr>
            <a:r>
              <a:rPr lang="en-US" b="1" dirty="0"/>
              <a:t>Work Time A. Peer Critique Protocol  </a:t>
            </a:r>
            <a:endParaRPr b="1" i="1" dirty="0"/>
          </a:p>
          <a:p>
            <a:pPr marL="0" lvl="0" indent="0">
              <a:spcBef>
                <a:spcPts val="0"/>
              </a:spcBef>
              <a:spcAft>
                <a:spcPts val="0"/>
              </a:spcAft>
              <a:buNone/>
            </a:pPr>
            <a:endParaRPr dirty="0"/>
          </a:p>
          <a:p>
            <a:pPr marL="0" lvl="0" indent="0">
              <a:spcBef>
                <a:spcPts val="0"/>
              </a:spcBef>
              <a:spcAft>
                <a:spcPts val="0"/>
              </a:spcAft>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is the first of four slides related to this activity.</a:t>
            </a:r>
            <a:endParaRPr dirty="0"/>
          </a:p>
          <a:p>
            <a:pPr marL="457200" lvl="0" indent="-304800" rtl="0">
              <a:spcBef>
                <a:spcPts val="0"/>
              </a:spcBef>
              <a:spcAft>
                <a:spcPts val="0"/>
              </a:spcAft>
              <a:buClr>
                <a:schemeClr val="dk1"/>
              </a:buClr>
              <a:buSzPts val="1200"/>
              <a:buChar char="●"/>
            </a:pPr>
            <a:r>
              <a:rPr lang="en-US" dirty="0"/>
              <a:t>Clearly establishing guidelines around the </a:t>
            </a:r>
            <a:r>
              <a:rPr lang="en-US" b="0" dirty="0"/>
              <a:t>Peer Critique Protocol </a:t>
            </a:r>
            <a:r>
              <a:rPr lang="en-US" dirty="0"/>
              <a:t>expectations helps further a positive, collaborative culture in the classroom.</a:t>
            </a:r>
            <a:endParaRPr dirty="0"/>
          </a:p>
          <a:p>
            <a:pPr marL="0" lvl="0" indent="0">
              <a:spcBef>
                <a:spcPts val="0"/>
              </a:spcBef>
              <a:spcAft>
                <a:spcPts val="0"/>
              </a:spcAft>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Point out the icon that will be used for the </a:t>
            </a:r>
            <a:r>
              <a:rPr lang="en-US" b="0" dirty="0"/>
              <a:t>Peer Critique Protocol.</a:t>
            </a:r>
            <a:endParaRPr b="0" dirty="0"/>
          </a:p>
          <a:p>
            <a:pPr marL="457200" lvl="0" indent="-304800" rtl="0">
              <a:spcBef>
                <a:spcPts val="0"/>
              </a:spcBef>
              <a:spcAft>
                <a:spcPts val="0"/>
              </a:spcAft>
              <a:buClr>
                <a:schemeClr val="dk1"/>
              </a:buClr>
              <a:buSzPts val="1200"/>
              <a:buFont typeface="Calibri"/>
              <a:buAutoNum type="arabicPeriod"/>
            </a:pPr>
            <a:r>
              <a:rPr lang="en-US" dirty="0"/>
              <a:t>Read aloud the text below the icon box.</a:t>
            </a:r>
            <a:endParaRPr dirty="0"/>
          </a:p>
          <a:p>
            <a:pPr marL="457200" lvl="0" indent="-304800" rtl="0">
              <a:spcBef>
                <a:spcPts val="0"/>
              </a:spcBef>
              <a:spcAft>
                <a:spcPts val="0"/>
              </a:spcAft>
              <a:buClr>
                <a:schemeClr val="dk1"/>
              </a:buClr>
              <a:buSzPts val="1200"/>
              <a:buFont typeface="Calibri"/>
              <a:buAutoNum type="arabicPeriod"/>
            </a:pPr>
            <a:r>
              <a:rPr lang="en-US" dirty="0"/>
              <a:t>Read aloud the guidelines and directions from the document displayed on the slide. Point out that the following four points are critical for success.</a:t>
            </a:r>
            <a:endParaRPr dirty="0"/>
          </a:p>
          <a:p>
            <a:pPr marL="457200" lvl="0" indent="-304800" rtl="0">
              <a:spcBef>
                <a:spcPts val="0"/>
              </a:spcBef>
              <a:spcAft>
                <a:spcPts val="0"/>
              </a:spcAft>
              <a:buClr>
                <a:schemeClr val="dk1"/>
              </a:buClr>
              <a:buSzPts val="1200"/>
              <a:buFont typeface="Calibri"/>
              <a:buAutoNum type="arabicPeriod"/>
            </a:pPr>
            <a:r>
              <a:rPr lang="en-US" dirty="0"/>
              <a:t>Cold-call one student for each of the four points to explain why each is important. Please emphasize these additional qualifiers to help students understand each point more fully. </a:t>
            </a:r>
            <a:endParaRPr dirty="0"/>
          </a:p>
          <a:p>
            <a:pPr marL="914400" lvl="1" indent="-304800" rtl="0">
              <a:spcBef>
                <a:spcPts val="0"/>
              </a:spcBef>
              <a:spcAft>
                <a:spcPts val="0"/>
              </a:spcAft>
              <a:buClr>
                <a:schemeClr val="dk1"/>
              </a:buClr>
              <a:buSzPts val="1200"/>
              <a:buFont typeface="Calibri"/>
              <a:buChar char="○"/>
            </a:pPr>
            <a:r>
              <a:rPr lang="en-US" u="none" dirty="0"/>
              <a:t>Be kind: Always treat others with dignity and respect. This means we never use words that are hurtful, including sarcasm.</a:t>
            </a:r>
            <a:endParaRPr u="none" dirty="0"/>
          </a:p>
          <a:p>
            <a:pPr marL="914400" lvl="1" indent="-304800" rtl="0">
              <a:spcBef>
                <a:spcPts val="0"/>
              </a:spcBef>
              <a:spcAft>
                <a:spcPts val="0"/>
              </a:spcAft>
              <a:buClr>
                <a:schemeClr val="dk1"/>
              </a:buClr>
              <a:buSzPts val="1200"/>
              <a:buFont typeface="Calibri"/>
              <a:buChar char="○"/>
            </a:pPr>
            <a:r>
              <a:rPr lang="en-US" u="none" dirty="0"/>
              <a:t>Be specific: Focus on particular strengths and weaknesses, rather than making general comments such as “It’s good” or “I like it.” Provide insight into </a:t>
            </a:r>
            <a:r>
              <a:rPr lang="en-US" i="1" u="none" dirty="0"/>
              <a:t>why </a:t>
            </a:r>
            <a:r>
              <a:rPr lang="en-US" u="none" dirty="0"/>
              <a:t>it is good or what, specifically, you like about it.</a:t>
            </a:r>
            <a:endParaRPr u="none" dirty="0"/>
          </a:p>
          <a:p>
            <a:pPr marL="914400" lvl="1" indent="-304800" rtl="0">
              <a:spcBef>
                <a:spcPts val="0"/>
              </a:spcBef>
              <a:spcAft>
                <a:spcPts val="0"/>
              </a:spcAft>
              <a:buClr>
                <a:schemeClr val="dk1"/>
              </a:buClr>
              <a:buSzPts val="1200"/>
              <a:buFont typeface="Calibri"/>
              <a:buChar char="○"/>
            </a:pPr>
            <a:r>
              <a:rPr lang="en-US" u="none" dirty="0"/>
              <a:t>Be helpful: The goal is to contribute positively to the individual, not simply to be heard. Be sure your comments contribute to improving your partner’s essay plan. </a:t>
            </a:r>
            <a:endParaRPr u="none" dirty="0"/>
          </a:p>
          <a:p>
            <a:pPr marL="914400" lvl="1" indent="-304800" rtl="0">
              <a:spcBef>
                <a:spcPts val="0"/>
              </a:spcBef>
              <a:spcAft>
                <a:spcPts val="0"/>
              </a:spcAft>
              <a:buClr>
                <a:schemeClr val="dk1"/>
              </a:buClr>
              <a:buSzPts val="1200"/>
              <a:buFont typeface="Calibri"/>
              <a:buChar char="○"/>
            </a:pPr>
            <a:r>
              <a:rPr lang="en-US" u="none" dirty="0"/>
              <a:t>Participate</a:t>
            </a:r>
            <a:r>
              <a:rPr lang="en-US" dirty="0"/>
              <a:t>: Peer critique is a process to support each other, and your feedback is valued!</a:t>
            </a:r>
            <a:endParaRPr dirty="0"/>
          </a:p>
          <a:p>
            <a:pPr marL="457200" lvl="0" indent="-304800" rtl="0">
              <a:spcBef>
                <a:spcPts val="0"/>
              </a:spcBef>
              <a:spcAft>
                <a:spcPts val="0"/>
              </a:spcAft>
              <a:buClr>
                <a:schemeClr val="dk1"/>
              </a:buClr>
              <a:buSzPts val="1200"/>
              <a:buFont typeface="Calibri"/>
              <a:buAutoNum type="arabicPeriod"/>
            </a:pPr>
            <a:r>
              <a:rPr lang="en-US" dirty="0"/>
              <a:t>Read aloud the </a:t>
            </a:r>
            <a:r>
              <a:rPr lang="en-US" b="0" dirty="0"/>
              <a:t>Thumb-O-Meter text.</a:t>
            </a:r>
            <a:endParaRPr b="0" dirty="0"/>
          </a:p>
          <a:p>
            <a:pPr marL="457200" lvl="0" indent="-304800" rtl="0">
              <a:spcBef>
                <a:spcPts val="0"/>
              </a:spcBef>
              <a:spcAft>
                <a:spcPts val="0"/>
              </a:spcAft>
              <a:buClr>
                <a:schemeClr val="dk1"/>
              </a:buClr>
              <a:buSzPts val="1200"/>
              <a:buFont typeface="Calibri"/>
              <a:buAutoNum type="arabicPeriod"/>
            </a:pPr>
            <a:r>
              <a:rPr lang="en-US" dirty="0"/>
              <a:t>Call on a student with a thumbs-up to explain again.</a:t>
            </a:r>
            <a:endParaRPr dirty="0"/>
          </a:p>
          <a:p>
            <a:pPr marL="0" lvl="0" indent="0" rtl="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4, listen for the student to paraphrase the posted expectations. They might say something like: </a:t>
            </a:r>
            <a:r>
              <a:rPr lang="en-US" b="1" dirty="0"/>
              <a:t>“When I’m giving a peer critique, I have to make sure I treat my partner respectfully and focus on the positive so my partner can improve.” If there is any confusion, clarify for the class. </a:t>
            </a:r>
            <a:endParaRPr b="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33" name="Google Shape;133;g40441cad4a_0_8: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8552380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20-25 minutes (this slide, 3-5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a:t>
            </a:r>
            <a:r>
              <a:rPr lang="en-US" b="1" dirty="0">
                <a:highlight>
                  <a:srgbClr val="FFFFFF"/>
                </a:highlight>
              </a:rPr>
              <a:t>2 of 4</a:t>
            </a:r>
            <a:endParaRPr b="1" dirty="0">
              <a:highlight>
                <a:srgbClr val="FFFFFF"/>
              </a:highlight>
            </a:endParaRPr>
          </a:p>
          <a:p>
            <a:pPr marL="0" lvl="0" indent="0" rtl="0">
              <a:lnSpc>
                <a:spcPct val="90000"/>
              </a:lnSpc>
              <a:spcBef>
                <a:spcPts val="1000"/>
              </a:spcBef>
              <a:spcAft>
                <a:spcPts val="0"/>
              </a:spcAft>
              <a:buClr>
                <a:schemeClr val="dk1"/>
              </a:buClr>
              <a:buSzPts val="1100"/>
              <a:buFont typeface="Arial"/>
              <a:buNone/>
            </a:pPr>
            <a:r>
              <a:rPr lang="en-US" b="1" dirty="0"/>
              <a:t>Work Time A. Peer Critique Protocol, continued  </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second of four slides related to this activity.</a:t>
            </a:r>
            <a:endParaRPr dirty="0"/>
          </a:p>
          <a:p>
            <a:pPr marL="457200" lvl="0" indent="-304800" rtl="0">
              <a:lnSpc>
                <a:spcPct val="100000"/>
              </a:lnSpc>
              <a:spcBef>
                <a:spcPts val="0"/>
              </a:spcBef>
              <a:spcAft>
                <a:spcPts val="0"/>
              </a:spcAft>
              <a:buSzPts val="1200"/>
              <a:buChar char="●"/>
            </a:pPr>
            <a:r>
              <a:rPr lang="en-US" dirty="0"/>
              <a:t>Clearly establishing guidelines around the </a:t>
            </a:r>
            <a:r>
              <a:rPr lang="en-US" b="0" dirty="0"/>
              <a:t>Peer Critique Protocol </a:t>
            </a:r>
            <a:r>
              <a:rPr lang="en-US" dirty="0"/>
              <a:t>directions helps further a productive culture in the classroom.</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the first sentence on the slide and the </a:t>
            </a:r>
            <a:r>
              <a:rPr lang="en-US" b="1" dirty="0"/>
              <a:t>Directions for Peer Critique Partners</a:t>
            </a:r>
            <a:r>
              <a:rPr lang="en-US" dirty="0"/>
              <a:t> displayed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aloud the </a:t>
            </a:r>
            <a:r>
              <a:rPr lang="en-US" b="0" dirty="0"/>
              <a:t>Thumb-O-Meter </a:t>
            </a:r>
            <a:r>
              <a:rPr lang="en-US" dirty="0"/>
              <a:t>text.</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a student with a thumbs-up to explain again.</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In Teacher Action Step 3, listen for the student to paraphrase the posted directions. They might say something like</a:t>
            </a:r>
            <a:r>
              <a:rPr lang="en-US" b="0" dirty="0"/>
              <a:t>: “First, I show my partner my quote sandwich and say what feedback question I most want suggestions about. Then, I read my partner’s quote sandwich and give them feedback using one of those three phrases. Then I record the feedback my partner gave me, and I thank my partner.”</a:t>
            </a:r>
            <a:r>
              <a:rPr lang="en-US" b="1" dirty="0"/>
              <a:t> </a:t>
            </a:r>
            <a:r>
              <a:rPr lang="en-US" dirty="0"/>
              <a:t>If there is any confusion, clarify for the class. </a:t>
            </a:r>
            <a:endParaRPr dirty="0"/>
          </a:p>
          <a:p>
            <a:pPr marL="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7" name="Google Shape;147;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69035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9" name="Google Shape;159;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20-25 minutes (this slide, 3-5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Discussion Appointments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4</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Peer Critique Protocol, continued</a:t>
            </a:r>
            <a:endParaRPr b="1" i="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is the third of four slides related to this activity.</a:t>
            </a:r>
            <a:endParaRPr dirty="0"/>
          </a:p>
          <a:p>
            <a:pPr marL="457200" marR="0" lvl="0" indent="-304800" algn="l" rtl="0">
              <a:lnSpc>
                <a:spcPct val="100000"/>
              </a:lnSpc>
              <a:spcBef>
                <a:spcPts val="0"/>
              </a:spcBef>
              <a:spcAft>
                <a:spcPts val="0"/>
              </a:spcAft>
              <a:buSzPts val="1200"/>
              <a:buFont typeface="Calibri"/>
              <a:buChar char="●"/>
            </a:pPr>
            <a:r>
              <a:rPr lang="en-US" dirty="0"/>
              <a:t>When engaging in peer feedback, students often want to point out spelling and punctuation errors. However, students should understand that they need to focus on content-related rubric categories. Teacher Action </a:t>
            </a:r>
            <a:r>
              <a:rPr lang="en-US"/>
              <a:t>Step #3 </a:t>
            </a:r>
            <a:r>
              <a:rPr lang="en-US" dirty="0"/>
              <a:t>includes a specific note to state to students that it is not necessary to comment on these traits yet.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US" dirty="0"/>
              <a:t>Pass out the </a:t>
            </a:r>
            <a:r>
              <a:rPr lang="en-US" b="1" dirty="0"/>
              <a:t>Peer Critique recording form</a:t>
            </a:r>
            <a:r>
              <a:rPr lang="en-US" dirty="0"/>
              <a:t>.</a:t>
            </a:r>
            <a:endParaRPr b="1" dirty="0"/>
          </a:p>
          <a:p>
            <a:pPr marL="457200" lvl="0" indent="-304800" rtl="0">
              <a:spcBef>
                <a:spcPts val="0"/>
              </a:spcBef>
              <a:spcAft>
                <a:spcPts val="0"/>
              </a:spcAft>
              <a:buClr>
                <a:schemeClr val="dk1"/>
              </a:buClr>
              <a:buSzPts val="1200"/>
              <a:buFont typeface="Calibri"/>
              <a:buAutoNum type="arabicPeriod"/>
            </a:pPr>
            <a:r>
              <a:rPr lang="en-US" dirty="0"/>
              <a:t>Tell students that they will focus their feedback using criteria from the </a:t>
            </a:r>
            <a:r>
              <a:rPr lang="en-US" i="1" dirty="0" err="1"/>
              <a:t>Lyddie</a:t>
            </a:r>
            <a:r>
              <a:rPr lang="en-US" i="1" dirty="0"/>
              <a:t> </a:t>
            </a:r>
            <a:r>
              <a:rPr lang="en-US" dirty="0"/>
              <a:t>argument rubric that focuses on claims, reasons, and evidence. Review the criteria as shown on the top of the </a:t>
            </a:r>
            <a:r>
              <a:rPr lang="en-US" b="1" dirty="0"/>
              <a:t>Peer Critique recording form</a:t>
            </a:r>
            <a:r>
              <a:rPr lang="en-US" dirty="0"/>
              <a:t>. </a:t>
            </a:r>
            <a:endParaRPr dirty="0"/>
          </a:p>
          <a:p>
            <a:pPr marL="457200" lvl="0" indent="-304800" rtl="0">
              <a:spcBef>
                <a:spcPts val="0"/>
              </a:spcBef>
              <a:spcAft>
                <a:spcPts val="0"/>
              </a:spcAft>
              <a:buClr>
                <a:schemeClr val="dk1"/>
              </a:buClr>
              <a:buSzPts val="1200"/>
              <a:buFont typeface="Calibri"/>
              <a:buAutoNum type="arabicPeriod"/>
            </a:pPr>
            <a:r>
              <a:rPr lang="en-US" dirty="0"/>
              <a:t>Remind students that, for this feedback to be helpful, they should focus only on this specific area and should give lots of feedback. Say: “</a:t>
            </a:r>
            <a:r>
              <a:rPr lang="en-US" i="1" dirty="0"/>
              <a:t>Pointing out misspelled words or incorrect punctuation will not be helpful at this point in the writing process!</a:t>
            </a:r>
            <a:r>
              <a:rPr lang="en-US" dirty="0"/>
              <a:t>”</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rgbClr val="000000"/>
              </a:buClr>
              <a:buSzPts val="1200"/>
              <a:buFont typeface="Calibri"/>
              <a:buChar char="●"/>
            </a:pPr>
            <a:r>
              <a:rPr lang="en-US" dirty="0"/>
              <a:t>Students will direct their attention to the slide.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Some students might benefit from concrete examples of what they could write in their </a:t>
            </a:r>
            <a:r>
              <a:rPr lang="en-US" b="1" dirty="0"/>
              <a:t>Peer Critique Recording Form. </a:t>
            </a:r>
            <a:endParaRPr i="0" u="none" strike="noStrike" cap="none" dirty="0">
              <a:solidFill>
                <a:schemeClr val="dk1"/>
              </a:solidFill>
            </a:endParaRPr>
          </a:p>
        </p:txBody>
      </p:sp>
      <p:sp>
        <p:nvSpPr>
          <p:cNvPr id="160" name="Google Shape;160;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20558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08678"/>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76963"/>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29676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9.png"/><Relationship Id="rId4" Type="http://schemas.openxmlformats.org/officeDocument/2006/relationships/image" Target="../media/image10.jpg"/></Relationships>
</file>

<file path=ppt/slides/_rels/slide9.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800425"/>
            <a:ext cx="10965600" cy="4794600"/>
          </a:xfrm>
          <a:prstGeom prst="rect">
            <a:avLst/>
          </a:prstGeom>
          <a:noFill/>
          <a:ln>
            <a:noFill/>
          </a:ln>
        </p:spPr>
        <p:txBody>
          <a:bodyPr spcFirstLastPara="1" wrap="square" lIns="91425" tIns="45700" rIns="91425" bIns="45700" anchor="t" anchorCtr="0">
            <a:noAutofit/>
          </a:bodyPr>
          <a:lstStyle/>
          <a:p>
            <a:pPr marL="457200" marR="0" lvl="0" indent="-368300" algn="l" rtl="0">
              <a:lnSpc>
                <a:spcPct val="90000"/>
              </a:lnSpc>
              <a:spcBef>
                <a:spcPts val="0"/>
              </a:spcBef>
              <a:spcAft>
                <a:spcPts val="0"/>
              </a:spcAft>
              <a:buSzPts val="2200"/>
              <a:buFont typeface="Century Gothic"/>
              <a:buChar char="•"/>
            </a:pPr>
            <a:r>
              <a:rPr lang="en-US" sz="2200" i="0" u="none" strike="noStrike" cap="none">
                <a:solidFill>
                  <a:schemeClr val="dk1"/>
                </a:solidFill>
                <a:latin typeface="Century Gothic"/>
                <a:ea typeface="Century Gothic"/>
                <a:cs typeface="Century Gothic"/>
                <a:sym typeface="Century Gothic"/>
              </a:rPr>
              <a:t>This lesson will take approximately</a:t>
            </a:r>
            <a:r>
              <a:rPr lang="en-US" sz="2200">
                <a:latin typeface="Century Gothic"/>
                <a:ea typeface="Century Gothic"/>
                <a:cs typeface="Century Gothic"/>
                <a:sym typeface="Century Gothic"/>
              </a:rPr>
              <a:t> 50-60 </a:t>
            </a:r>
            <a:r>
              <a:rPr lang="en-US" sz="2200" i="0" u="none" strike="noStrike" cap="none">
                <a:solidFill>
                  <a:schemeClr val="dk1"/>
                </a:solidFill>
                <a:latin typeface="Century Gothic"/>
                <a:ea typeface="Century Gothic"/>
                <a:cs typeface="Century Gothic"/>
                <a:sym typeface="Century Gothic"/>
              </a:rPr>
              <a:t>minutes to complete. </a:t>
            </a:r>
            <a:endParaRPr sz="220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a:latin typeface="Century Gothic"/>
                <a:ea typeface="Century Gothic"/>
                <a:cs typeface="Century Gothic"/>
                <a:sym typeface="Century Gothic"/>
              </a:rPr>
              <a:t>In this lesson, students will use the Peer Critique Protocol to give feedback on one another’s quote sandwiches. They will also begin writing their essays.</a:t>
            </a:r>
            <a:endParaRPr sz="22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i="0" u="none" strike="noStrike" cap="none">
                <a:solidFill>
                  <a:schemeClr val="dk1"/>
                </a:solidFill>
                <a:latin typeface="Century Gothic"/>
                <a:ea typeface="Century Gothic"/>
                <a:cs typeface="Century Gothic"/>
                <a:sym typeface="Century Gothic"/>
              </a:rPr>
              <a:t>The Learning Targets</a:t>
            </a:r>
            <a:r>
              <a:rPr lang="en-US" sz="2600" b="1">
                <a:latin typeface="Century Gothic"/>
                <a:ea typeface="Century Gothic"/>
                <a:cs typeface="Century Gothic"/>
                <a:sym typeface="Century Gothic"/>
              </a:rPr>
              <a:t> </a:t>
            </a:r>
            <a:r>
              <a:rPr lang="en-US" sz="2600" b="1" i="0" u="none" strike="noStrike" cap="none">
                <a:solidFill>
                  <a:schemeClr val="dk1"/>
                </a:solidFill>
                <a:latin typeface="Century Gothic"/>
                <a:ea typeface="Century Gothic"/>
                <a:cs typeface="Century Gothic"/>
                <a:sym typeface="Century Gothic"/>
              </a:rPr>
              <a:t>for students today </a:t>
            </a:r>
            <a:r>
              <a:rPr lang="en-US" sz="2600" b="1">
                <a:latin typeface="Century Gothic"/>
                <a:ea typeface="Century Gothic"/>
                <a:cs typeface="Century Gothic"/>
                <a:sym typeface="Century Gothic"/>
              </a:rPr>
              <a:t>are</a:t>
            </a:r>
            <a:r>
              <a:rPr lang="en-US" sz="2600" b="1" i="0" u="none" strike="noStrike" cap="none">
                <a:solidFill>
                  <a:schemeClr val="dk1"/>
                </a:solidFill>
                <a:latin typeface="Century Gothic"/>
                <a:ea typeface="Century Gothic"/>
                <a:cs typeface="Century Gothic"/>
                <a:sym typeface="Century Gothic"/>
              </a:rPr>
              <a:t>:</a:t>
            </a:r>
            <a:endParaRPr sz="24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critique my partner’s use of evidence using criteria from the </a:t>
            </a:r>
            <a:r>
              <a:rPr lang="en-US" sz="2200" b="1" i="1">
                <a:latin typeface="Century Gothic"/>
                <a:ea typeface="Century Gothic"/>
                <a:cs typeface="Century Gothic"/>
                <a:sym typeface="Century Gothic"/>
              </a:rPr>
              <a:t>Lyddie </a:t>
            </a:r>
            <a:r>
              <a:rPr lang="en-US" sz="2200" b="1">
                <a:latin typeface="Century Gothic"/>
                <a:ea typeface="Century Gothic"/>
                <a:cs typeface="Century Gothic"/>
                <a:sym typeface="Century Gothic"/>
              </a:rPr>
              <a:t>argument rubric.</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revise my work by incorporating helpful feedback from my partner. </a:t>
            </a:r>
            <a:endParaRPr sz="2200" b="1">
              <a:latin typeface="Century Gothic"/>
              <a:ea typeface="Century Gothic"/>
              <a:cs typeface="Century Gothic"/>
              <a:sym typeface="Century Gothic"/>
            </a:endParaRPr>
          </a:p>
          <a:p>
            <a:pPr marL="457200" lvl="0" indent="-368300" rtl="0">
              <a:lnSpc>
                <a:spcPct val="100000"/>
              </a:lnSpc>
              <a:spcBef>
                <a:spcPts val="1000"/>
              </a:spcBef>
              <a:spcAft>
                <a:spcPts val="0"/>
              </a:spcAft>
              <a:buSzPts val="2200"/>
              <a:buFont typeface="Century Gothic"/>
              <a:buChar char="•"/>
            </a:pPr>
            <a:r>
              <a:rPr lang="en-US" sz="2200" b="1">
                <a:latin typeface="Century Gothic"/>
                <a:ea typeface="Century Gothic"/>
                <a:cs typeface="Century Gothic"/>
                <a:sym typeface="Century Gothic"/>
              </a:rPr>
              <a:t>I can write an organized argument essay about </a:t>
            </a:r>
            <a:r>
              <a:rPr lang="en-US" sz="2200" b="1" i="1">
                <a:latin typeface="Century Gothic"/>
                <a:ea typeface="Century Gothic"/>
                <a:cs typeface="Century Gothic"/>
                <a:sym typeface="Century Gothic"/>
              </a:rPr>
              <a:t>Lyddie</a:t>
            </a:r>
            <a:r>
              <a:rPr lang="en-US" sz="2200" b="1">
                <a:latin typeface="Century Gothic"/>
                <a:ea typeface="Century Gothic"/>
                <a:cs typeface="Century Gothic"/>
                <a:sym typeface="Century Gothic"/>
              </a:rPr>
              <a:t>. </a:t>
            </a:r>
            <a:endParaRPr sz="2200" b="1">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2"/>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begin our peer critique</a:t>
            </a:r>
            <a:endParaRPr sz="3400" b="1" i="0" u="none" strike="noStrike" cap="none">
              <a:solidFill>
                <a:schemeClr val="dk1"/>
              </a:solidFill>
              <a:latin typeface="Century Gothic"/>
              <a:ea typeface="Century Gothic"/>
              <a:cs typeface="Century Gothic"/>
              <a:sym typeface="Century Gothic"/>
            </a:endParaRPr>
          </a:p>
        </p:txBody>
      </p:sp>
      <p:sp>
        <p:nvSpPr>
          <p:cNvPr id="174" name="Google Shape;174;p22"/>
          <p:cNvSpPr txBox="1"/>
          <p:nvPr/>
        </p:nvSpPr>
        <p:spPr>
          <a:xfrm>
            <a:off x="931250" y="3408825"/>
            <a:ext cx="10868400" cy="3025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solidFill>
                  <a:schemeClr val="dk1"/>
                </a:solidFill>
                <a:latin typeface="Century Gothic"/>
                <a:ea typeface="Century Gothic"/>
                <a:cs typeface="Century Gothic"/>
                <a:sym typeface="Century Gothic"/>
              </a:rPr>
              <a:t>Please sit with your partner and begin the protocol. Remember:</a:t>
            </a:r>
            <a:endParaRPr sz="220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Be kind: </a:t>
            </a:r>
            <a:r>
              <a:rPr lang="en-US" sz="2200">
                <a:solidFill>
                  <a:schemeClr val="dk1"/>
                </a:solidFill>
                <a:latin typeface="Century Gothic"/>
                <a:ea typeface="Century Gothic"/>
                <a:cs typeface="Century Gothic"/>
                <a:sym typeface="Century Gothic"/>
              </a:rPr>
              <a:t>Treat others with dignity and respect.</a:t>
            </a:r>
            <a:endParaRPr sz="220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Be specific: </a:t>
            </a:r>
            <a:r>
              <a:rPr lang="en-US" sz="2200">
                <a:solidFill>
                  <a:schemeClr val="dk1"/>
                </a:solidFill>
                <a:latin typeface="Century Gothic"/>
                <a:ea typeface="Century Gothic"/>
                <a:cs typeface="Century Gothic"/>
                <a:sym typeface="Century Gothic"/>
              </a:rPr>
              <a:t>Focus on </a:t>
            </a:r>
            <a:r>
              <a:rPr lang="en-US" sz="2200" i="1">
                <a:solidFill>
                  <a:schemeClr val="dk1"/>
                </a:solidFill>
                <a:latin typeface="Century Gothic"/>
                <a:ea typeface="Century Gothic"/>
                <a:cs typeface="Century Gothic"/>
                <a:sym typeface="Century Gothic"/>
              </a:rPr>
              <a:t>why </a:t>
            </a:r>
            <a:r>
              <a:rPr lang="en-US" sz="2200">
                <a:solidFill>
                  <a:schemeClr val="dk1"/>
                </a:solidFill>
                <a:latin typeface="Century Gothic"/>
                <a:ea typeface="Century Gothic"/>
                <a:cs typeface="Century Gothic"/>
                <a:sym typeface="Century Gothic"/>
              </a:rPr>
              <a:t>something is good or what needs improvement.</a:t>
            </a:r>
            <a:endParaRPr sz="220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Be helpful: </a:t>
            </a:r>
            <a:r>
              <a:rPr lang="en-US" sz="2200">
                <a:solidFill>
                  <a:schemeClr val="dk1"/>
                </a:solidFill>
                <a:latin typeface="Century Gothic"/>
                <a:ea typeface="Century Gothic"/>
                <a:cs typeface="Century Gothic"/>
                <a:sym typeface="Century Gothic"/>
              </a:rPr>
              <a:t>The goal is to help everyone improve their work.</a:t>
            </a:r>
            <a:endParaRPr sz="2200">
              <a:solidFill>
                <a:schemeClr val="dk1"/>
              </a:solidFill>
              <a:latin typeface="Century Gothic"/>
              <a:ea typeface="Century Gothic"/>
              <a:cs typeface="Century Gothic"/>
              <a:sym typeface="Century Gothic"/>
            </a:endParaRPr>
          </a:p>
          <a:p>
            <a:pPr marL="457200" lvl="0" indent="-368300" rtl="0">
              <a:spcBef>
                <a:spcPts val="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Participate: </a:t>
            </a:r>
            <a:r>
              <a:rPr lang="en-US" sz="2200">
                <a:solidFill>
                  <a:schemeClr val="dk1"/>
                </a:solidFill>
                <a:latin typeface="Century Gothic"/>
                <a:ea typeface="Century Gothic"/>
                <a:cs typeface="Century Gothic"/>
                <a:sym typeface="Century Gothic"/>
              </a:rPr>
              <a:t>Support each other. Your feedback is valued!</a:t>
            </a:r>
            <a:endParaRPr sz="22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200">
                <a:solidFill>
                  <a:schemeClr val="dk1"/>
                </a:solidFill>
                <a:latin typeface="Century Gothic"/>
                <a:ea typeface="Century Gothic"/>
                <a:cs typeface="Century Gothic"/>
                <a:sym typeface="Century Gothic"/>
              </a:rPr>
              <a:t>After you have finished giving feedback, you may take time to revise your quote sandwich as needed.</a:t>
            </a: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200">
              <a:solidFill>
                <a:schemeClr val="dk1"/>
              </a:solidFill>
              <a:latin typeface="Century Gothic"/>
              <a:ea typeface="Century Gothic"/>
              <a:cs typeface="Century Gothic"/>
              <a:sym typeface="Century Gothic"/>
            </a:endParaRPr>
          </a:p>
        </p:txBody>
      </p:sp>
      <p:pic>
        <p:nvPicPr>
          <p:cNvPr id="175" name="Google Shape;175;p22"/>
          <p:cNvPicPr preferRelativeResize="0"/>
          <p:nvPr/>
        </p:nvPicPr>
        <p:blipFill>
          <a:blip r:embed="rId3">
            <a:alphaModFix/>
          </a:blip>
          <a:stretch>
            <a:fillRect/>
          </a:stretch>
        </p:blipFill>
        <p:spPr>
          <a:xfrm>
            <a:off x="931250" y="1569025"/>
            <a:ext cx="6125450" cy="1839800"/>
          </a:xfrm>
          <a:prstGeom prst="rect">
            <a:avLst/>
          </a:prstGeom>
          <a:noFill/>
          <a:ln>
            <a:noFill/>
          </a:ln>
        </p:spPr>
      </p:pic>
      <p:pic>
        <p:nvPicPr>
          <p:cNvPr id="176" name="Google Shape;176;p22" descr="https://d30y9cdsu7xlg0.cloudfront.net/png/419920-200.png"/>
          <p:cNvPicPr preferRelativeResize="0"/>
          <p:nvPr/>
        </p:nvPicPr>
        <p:blipFill>
          <a:blip r:embed="rId4">
            <a:alphaModFix/>
          </a:blip>
          <a:stretch>
            <a:fillRect/>
          </a:stretch>
        </p:blipFill>
        <p:spPr>
          <a:xfrm>
            <a:off x="7292800" y="1738138"/>
            <a:ext cx="1501575" cy="1501575"/>
          </a:xfrm>
          <a:prstGeom prst="rect">
            <a:avLst/>
          </a:prstGeom>
          <a:noFill/>
          <a:ln>
            <a:noFill/>
          </a:ln>
        </p:spPr>
      </p:pic>
      <p:pic>
        <p:nvPicPr>
          <p:cNvPr id="7" name="Google Shape;110;p16"/>
          <p:cNvPicPr preferRelativeResize="0"/>
          <p:nvPr/>
        </p:nvPicPr>
        <p:blipFill>
          <a:blip r:embed="rId5">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3"/>
          <p:cNvSpPr txBox="1">
            <a:spLocks noGrp="1"/>
          </p:cNvSpPr>
          <p:nvPr>
            <p:ph type="body" idx="1"/>
          </p:nvPr>
        </p:nvSpPr>
        <p:spPr>
          <a:xfrm>
            <a:off x="729037" y="2122575"/>
            <a:ext cx="102258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2200" dirty="0">
                <a:latin typeface="Century Gothic"/>
                <a:ea typeface="Century Gothic"/>
                <a:cs typeface="Century Gothic"/>
                <a:sym typeface="Century Gothic"/>
              </a:rPr>
              <a:t>Keep in mind these important documents you can use to write your essay:</a:t>
            </a:r>
            <a:endParaRPr sz="2200"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err="1">
                <a:latin typeface="Century Gothic"/>
                <a:ea typeface="Century Gothic"/>
                <a:cs typeface="Century Gothic"/>
                <a:sym typeface="Century Gothic"/>
              </a:rPr>
              <a:t>Lyddie’s</a:t>
            </a:r>
            <a:r>
              <a:rPr lang="en-US" sz="2200" b="1" dirty="0">
                <a:latin typeface="Century Gothic"/>
                <a:ea typeface="Century Gothic"/>
                <a:cs typeface="Century Gothic"/>
                <a:sym typeface="Century Gothic"/>
              </a:rPr>
              <a:t> Decision anchor chart</a:t>
            </a:r>
            <a:endParaRPr sz="2200" b="1"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Working Conditions in </a:t>
            </a:r>
            <a:r>
              <a:rPr lang="en-US" sz="2200" b="1" i="1" dirty="0" err="1">
                <a:latin typeface="Century Gothic"/>
                <a:ea typeface="Century Gothic"/>
                <a:cs typeface="Century Gothic"/>
                <a:sym typeface="Century Gothic"/>
              </a:rPr>
              <a:t>Lyddie</a:t>
            </a:r>
            <a:r>
              <a:rPr lang="en-US" sz="2200" b="1" dirty="0">
                <a:latin typeface="Century Gothic"/>
                <a:ea typeface="Century Gothic"/>
                <a:cs typeface="Century Gothic"/>
                <a:sym typeface="Century Gothic"/>
              </a:rPr>
              <a:t>: Textual Evidence Note-catcher</a:t>
            </a:r>
            <a:endParaRPr sz="2200" b="1"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Essay planners</a:t>
            </a:r>
            <a:endParaRPr sz="2200" b="1"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Forming Evidence-Based Claims graphic organizers </a:t>
            </a:r>
            <a:r>
              <a:rPr lang="en-US" sz="2200" dirty="0">
                <a:latin typeface="Century Gothic"/>
                <a:ea typeface="Century Gothic"/>
                <a:cs typeface="Century Gothic"/>
                <a:sym typeface="Century Gothic"/>
              </a:rPr>
              <a:t>with reasons </a:t>
            </a:r>
            <a:r>
              <a:rPr lang="en-US" sz="2200" dirty="0" err="1">
                <a:latin typeface="Century Gothic"/>
                <a:ea typeface="Century Gothic"/>
                <a:cs typeface="Century Gothic"/>
                <a:sym typeface="Century Gothic"/>
              </a:rPr>
              <a:t>Lyddie</a:t>
            </a:r>
            <a:r>
              <a:rPr lang="en-US" sz="2200" dirty="0">
                <a:latin typeface="Century Gothic"/>
                <a:ea typeface="Century Gothic"/>
                <a:cs typeface="Century Gothic"/>
                <a:sym typeface="Century Gothic"/>
              </a:rPr>
              <a:t> should sign and reasons she should not sign.</a:t>
            </a:r>
            <a:endParaRPr sz="2200"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Reader’s Notes </a:t>
            </a:r>
            <a:endParaRPr sz="2200" b="1" dirty="0">
              <a:latin typeface="Century Gothic"/>
              <a:ea typeface="Century Gothic"/>
              <a:cs typeface="Century Gothic"/>
              <a:sym typeface="Century Gothic"/>
            </a:endParaRPr>
          </a:p>
          <a:p>
            <a:pPr marL="914400" lvl="1" indent="-368300" rtl="0">
              <a:lnSpc>
                <a:spcPct val="100000"/>
              </a:lnSpc>
              <a:spcBef>
                <a:spcPts val="0"/>
              </a:spcBef>
              <a:spcAft>
                <a:spcPts val="0"/>
              </a:spcAft>
              <a:buSzPts val="2200"/>
              <a:buFont typeface="Century Gothic"/>
              <a:buChar char="○"/>
            </a:pPr>
            <a:r>
              <a:rPr lang="en-US" sz="2200" b="1" dirty="0">
                <a:latin typeface="Century Gothic"/>
                <a:ea typeface="Century Gothic"/>
                <a:cs typeface="Century Gothic"/>
                <a:sym typeface="Century Gothic"/>
              </a:rPr>
              <a:t>Working Conditions anchor chart</a:t>
            </a:r>
            <a:endParaRPr sz="22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1400" dirty="0">
              <a:solidFill>
                <a:srgbClr val="000000"/>
              </a:solidFill>
              <a:latin typeface="Arial"/>
              <a:ea typeface="Arial"/>
              <a:cs typeface="Arial"/>
              <a:sym typeface="Arial"/>
            </a:endParaRPr>
          </a:p>
          <a:p>
            <a:pPr marL="0" lvl="0" indent="0" rtl="0">
              <a:spcBef>
                <a:spcPts val="1000"/>
              </a:spcBef>
              <a:spcAft>
                <a:spcPts val="0"/>
              </a:spcAft>
              <a:buNone/>
            </a:pPr>
            <a:endParaRPr dirty="0"/>
          </a:p>
        </p:txBody>
      </p:sp>
      <p:sp>
        <p:nvSpPr>
          <p:cNvPr id="183" name="Google Shape;183;p23"/>
          <p:cNvSpPr txBox="1">
            <a:spLocks noGrp="1"/>
          </p:cNvSpPr>
          <p:nvPr>
            <p:ph type="title"/>
          </p:nvPr>
        </p:nvSpPr>
        <p:spPr>
          <a:xfrm>
            <a:off x="729037" y="500050"/>
            <a:ext cx="10069738"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materials for our essays</a:t>
            </a:r>
            <a:endParaRPr sz="3400" i="0" u="none" strike="noStrike" cap="none" dirty="0">
              <a:solidFill>
                <a:schemeClr val="dk1"/>
              </a:solidFill>
              <a:latin typeface="Century Gothic"/>
              <a:ea typeface="Century Gothic"/>
              <a:cs typeface="Century Gothic"/>
              <a:sym typeface="Century Gothic"/>
            </a:endParaRPr>
          </a:p>
        </p:txBody>
      </p:sp>
      <p:pic>
        <p:nvPicPr>
          <p:cNvPr id="5" name="Google Shape;110;p16"/>
          <p:cNvPicPr preferRelativeResize="0"/>
          <p:nvPr/>
        </p:nvPicPr>
        <p:blipFill>
          <a:blip r:embed="rId3">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24"/>
          <p:cNvSpPr txBox="1">
            <a:spLocks noGrp="1"/>
          </p:cNvSpPr>
          <p:nvPr>
            <p:ph type="title"/>
          </p:nvPr>
        </p:nvSpPr>
        <p:spPr>
          <a:xfrm>
            <a:off x="570050" y="500050"/>
            <a:ext cx="98232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begin writing our essays</a:t>
            </a:r>
            <a:endParaRPr sz="3400" i="0" u="none" strike="noStrike" cap="none">
              <a:solidFill>
                <a:schemeClr val="dk1"/>
              </a:solidFill>
              <a:latin typeface="Century Gothic"/>
              <a:ea typeface="Century Gothic"/>
              <a:cs typeface="Century Gothic"/>
              <a:sym typeface="Century Gothic"/>
            </a:endParaRPr>
          </a:p>
        </p:txBody>
      </p:sp>
      <p:sp>
        <p:nvSpPr>
          <p:cNvPr id="192" name="Google Shape;192;p24"/>
          <p:cNvSpPr txBox="1"/>
          <p:nvPr/>
        </p:nvSpPr>
        <p:spPr>
          <a:xfrm>
            <a:off x="570050" y="1690750"/>
            <a:ext cx="9737700" cy="10335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You have done so much great work to prepare for this task! Now it’s time to actually begin writing your essay. You are definitely ready!</a:t>
            </a:r>
            <a:endParaRPr sz="22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Clr>
                <a:schemeClr val="dk1"/>
              </a:buClr>
              <a:buSzPts val="1100"/>
              <a:buFont typeface="Arial"/>
              <a:buNone/>
            </a:pPr>
            <a:endParaRPr sz="2200">
              <a:solidFill>
                <a:schemeClr val="dk1"/>
              </a:solidFill>
              <a:latin typeface="Century Gothic"/>
              <a:ea typeface="Century Gothic"/>
              <a:cs typeface="Century Gothic"/>
              <a:sym typeface="Century Gothic"/>
            </a:endParaRPr>
          </a:p>
        </p:txBody>
      </p:sp>
      <p:pic>
        <p:nvPicPr>
          <p:cNvPr id="193" name="Google Shape;193;p24"/>
          <p:cNvPicPr preferRelativeResize="0"/>
          <p:nvPr/>
        </p:nvPicPr>
        <p:blipFill>
          <a:blip r:embed="rId3">
            <a:alphaModFix/>
          </a:blip>
          <a:stretch>
            <a:fillRect/>
          </a:stretch>
        </p:blipFill>
        <p:spPr>
          <a:xfrm>
            <a:off x="570050" y="3029050"/>
            <a:ext cx="4949930" cy="2492100"/>
          </a:xfrm>
          <a:prstGeom prst="rect">
            <a:avLst/>
          </a:prstGeom>
          <a:noFill/>
          <a:ln>
            <a:noFill/>
          </a:ln>
        </p:spPr>
      </p:pic>
      <p:sp>
        <p:nvSpPr>
          <p:cNvPr id="194" name="Google Shape;194;p24"/>
          <p:cNvSpPr txBox="1"/>
          <p:nvPr/>
        </p:nvSpPr>
        <p:spPr>
          <a:xfrm>
            <a:off x="5608025" y="2876650"/>
            <a:ext cx="6458700" cy="35715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1000"/>
              </a:spcBef>
              <a:spcAft>
                <a:spcPts val="0"/>
              </a:spcAft>
              <a:buClr>
                <a:schemeClr val="dk1"/>
              </a:buClr>
              <a:buSzPts val="1100"/>
              <a:buFont typeface="Arial"/>
              <a:buNone/>
            </a:pPr>
            <a:r>
              <a:rPr lang="en-US" sz="2000" b="1">
                <a:solidFill>
                  <a:schemeClr val="dk1"/>
                </a:solidFill>
                <a:latin typeface="Century Gothic"/>
                <a:ea typeface="Century Gothic"/>
                <a:cs typeface="Century Gothic"/>
                <a:sym typeface="Century Gothic"/>
              </a:rPr>
              <a:t>As you work, remember:</a:t>
            </a:r>
            <a:endParaRPr sz="2000" b="1">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entury Gothic"/>
              <a:buAutoNum type="arabicPeriod"/>
            </a:pPr>
            <a:r>
              <a:rPr lang="en-US" sz="2000">
                <a:solidFill>
                  <a:schemeClr val="dk1"/>
                </a:solidFill>
                <a:latin typeface="Century Gothic"/>
                <a:ea typeface="Century Gothic"/>
                <a:cs typeface="Century Gothic"/>
                <a:sym typeface="Century Gothic"/>
              </a:rPr>
              <a:t>To use the ideas and evidence in your planners to write your essay drafts. </a:t>
            </a:r>
            <a:endParaRPr sz="200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alibri"/>
              <a:buAutoNum type="arabicPeriod"/>
            </a:pPr>
            <a:r>
              <a:rPr lang="en-US" sz="2000">
                <a:solidFill>
                  <a:schemeClr val="dk1"/>
                </a:solidFill>
                <a:latin typeface="Century Gothic"/>
                <a:ea typeface="Century Gothic"/>
                <a:cs typeface="Century Gothic"/>
                <a:sym typeface="Century Gothic"/>
              </a:rPr>
              <a:t>You will be turning in your drafts at the end of the next lesson. </a:t>
            </a:r>
            <a:endParaRPr sz="200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alibri"/>
              <a:buAutoNum type="arabicPeriod"/>
            </a:pPr>
            <a:r>
              <a:rPr lang="en-US" sz="2000">
                <a:solidFill>
                  <a:schemeClr val="dk1"/>
                </a:solidFill>
                <a:latin typeface="Century Gothic"/>
                <a:ea typeface="Century Gothic"/>
                <a:cs typeface="Century Gothic"/>
                <a:sym typeface="Century Gothic"/>
              </a:rPr>
              <a:t>You will have the opportunity to revise for conventions (grammar, spelling, punctuation) after you get your first draft back. </a:t>
            </a:r>
            <a:endParaRPr sz="2000">
              <a:solidFill>
                <a:schemeClr val="dk1"/>
              </a:solidFill>
              <a:latin typeface="Century Gothic"/>
              <a:ea typeface="Century Gothic"/>
              <a:cs typeface="Century Gothic"/>
              <a:sym typeface="Century Gothic"/>
            </a:endParaRPr>
          </a:p>
          <a:p>
            <a:pPr marL="457200" lvl="0" indent="-355600" rtl="0">
              <a:spcBef>
                <a:spcPts val="0"/>
              </a:spcBef>
              <a:spcAft>
                <a:spcPts val="0"/>
              </a:spcAft>
              <a:buClr>
                <a:schemeClr val="dk1"/>
              </a:buClr>
              <a:buSzPts val="2000"/>
              <a:buFont typeface="Calibri"/>
              <a:buAutoNum type="arabicPeriod"/>
            </a:pPr>
            <a:r>
              <a:rPr lang="en-US" sz="2000">
                <a:solidFill>
                  <a:schemeClr val="dk1"/>
                </a:solidFill>
                <a:latin typeface="Century Gothic"/>
                <a:ea typeface="Century Gothic"/>
                <a:cs typeface="Century Gothic"/>
                <a:sym typeface="Century Gothic"/>
              </a:rPr>
              <a:t>It’s very important to save your work as you type. </a:t>
            </a:r>
            <a:endParaRPr sz="20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000"/>
          </a:p>
        </p:txBody>
      </p:sp>
      <p:pic>
        <p:nvPicPr>
          <p:cNvPr id="7" name="Google Shape;110;p16"/>
          <p:cNvPicPr preferRelativeResize="0"/>
          <p:nvPr/>
        </p:nvPicPr>
        <p:blipFill>
          <a:blip r:embed="rId4">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5"/>
          <p:cNvSpPr txBox="1">
            <a:spLocks noGrp="1"/>
          </p:cNvSpPr>
          <p:nvPr>
            <p:ph type="title"/>
          </p:nvPr>
        </p:nvSpPr>
        <p:spPr>
          <a:xfrm>
            <a:off x="843225" y="500050"/>
            <a:ext cx="995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201" name="Google Shape;201;p25"/>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03" name="Google Shape;203;p25"/>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204" name="Google Shape;204;p25"/>
          <p:cNvSpPr txBox="1"/>
          <p:nvPr/>
        </p:nvSpPr>
        <p:spPr>
          <a:xfrm>
            <a:off x="843225" y="1872025"/>
            <a:ext cx="9564900" cy="3832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These were our learning targets for today:</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critique my partner’s use of evidence using criteria from the </a:t>
            </a:r>
            <a:r>
              <a:rPr lang="en-US" sz="2200" b="1" i="1">
                <a:solidFill>
                  <a:schemeClr val="dk1"/>
                </a:solidFill>
                <a:latin typeface="Century Gothic"/>
                <a:ea typeface="Century Gothic"/>
                <a:cs typeface="Century Gothic"/>
                <a:sym typeface="Century Gothic"/>
              </a:rPr>
              <a:t>Lyddie </a:t>
            </a:r>
            <a:r>
              <a:rPr lang="en-US" sz="2200" b="1">
                <a:solidFill>
                  <a:schemeClr val="dk1"/>
                </a:solidFill>
                <a:latin typeface="Century Gothic"/>
                <a:ea typeface="Century Gothic"/>
                <a:cs typeface="Century Gothic"/>
                <a:sym typeface="Century Gothic"/>
              </a:rPr>
              <a:t>argument rubric.</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revise my work by incorporating helpful feedback from my partner. </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write an organized argument essay about </a:t>
            </a:r>
            <a:r>
              <a:rPr lang="en-US" sz="2200" b="1" i="1">
                <a:solidFill>
                  <a:schemeClr val="dk1"/>
                </a:solidFill>
                <a:latin typeface="Century Gothic"/>
                <a:ea typeface="Century Gothic"/>
                <a:cs typeface="Century Gothic"/>
                <a:sym typeface="Century Gothic"/>
              </a:rPr>
              <a:t>Lyddie</a:t>
            </a:r>
            <a:r>
              <a:rPr lang="en-US" sz="2200" b="1">
                <a:solidFill>
                  <a:schemeClr val="dk1"/>
                </a:solidFill>
                <a:latin typeface="Century Gothic"/>
                <a:ea typeface="Century Gothic"/>
                <a:cs typeface="Century Gothic"/>
                <a:sym typeface="Century Gothic"/>
              </a:rPr>
              <a:t>. </a:t>
            </a:r>
            <a:endParaRPr sz="2200" b="1">
              <a:solidFill>
                <a:schemeClr val="dk1"/>
              </a:solidFill>
              <a:latin typeface="Century Gothic"/>
              <a:ea typeface="Century Gothic"/>
              <a:cs typeface="Century Gothic"/>
              <a:sym typeface="Century Gothic"/>
            </a:endParaRPr>
          </a:p>
          <a:p>
            <a:pPr marL="0" lvl="0" indent="0" rtl="0">
              <a:spcBef>
                <a:spcPts val="1000"/>
              </a:spcBef>
              <a:spcAft>
                <a:spcPts val="0"/>
              </a:spcAft>
              <a:buNone/>
            </a:pPr>
            <a:endParaRPr sz="2200" b="1">
              <a:solidFill>
                <a:schemeClr val="dk1"/>
              </a:solidFill>
              <a:latin typeface="Century Gothic"/>
              <a:ea typeface="Century Gothic"/>
              <a:cs typeface="Century Gothic"/>
              <a:sym typeface="Century Gothic"/>
            </a:endParaRPr>
          </a:p>
          <a:p>
            <a:pPr marL="0" lvl="0" indent="0" rtl="0">
              <a:spcBef>
                <a:spcPts val="1000"/>
              </a:spcBef>
              <a:spcAft>
                <a:spcPts val="0"/>
              </a:spcAft>
              <a:buNone/>
            </a:pPr>
            <a:r>
              <a:rPr lang="en-US" sz="2200">
                <a:solidFill>
                  <a:schemeClr val="dk1"/>
                </a:solidFill>
                <a:latin typeface="Century Gothic"/>
                <a:ea typeface="Century Gothic"/>
                <a:cs typeface="Century Gothic"/>
                <a:sym typeface="Century Gothic"/>
              </a:rPr>
              <a:t>Please </a:t>
            </a:r>
            <a:r>
              <a:rPr lang="en-US" sz="2200" b="1">
                <a:solidFill>
                  <a:schemeClr val="dk1"/>
                </a:solidFill>
                <a:latin typeface="Century Gothic"/>
                <a:ea typeface="Century Gothic"/>
                <a:cs typeface="Century Gothic"/>
                <a:sym typeface="Century Gothic"/>
              </a:rPr>
              <a:t>Turn and Talk</a:t>
            </a:r>
            <a:r>
              <a:rPr lang="en-US" sz="2200">
                <a:solidFill>
                  <a:schemeClr val="dk1"/>
                </a:solidFill>
                <a:latin typeface="Century Gothic"/>
                <a:ea typeface="Century Gothic"/>
                <a:cs typeface="Century Gothic"/>
                <a:sym typeface="Century Gothic"/>
              </a:rPr>
              <a:t> with a partner about which learning target you feel you are the strongest at and why.</a:t>
            </a:r>
            <a:endParaRPr sz="2200">
              <a:solidFill>
                <a:schemeClr val="dk1"/>
              </a:solidFill>
              <a:latin typeface="Century Gothic"/>
              <a:ea typeface="Century Gothic"/>
              <a:cs typeface="Century Gothic"/>
              <a:sym typeface="Century Gothic"/>
            </a:endParaRPr>
          </a:p>
        </p:txBody>
      </p:sp>
      <p:pic>
        <p:nvPicPr>
          <p:cNvPr id="205" name="Google Shape;205;p25"/>
          <p:cNvPicPr preferRelativeResize="0"/>
          <p:nvPr/>
        </p:nvPicPr>
        <p:blipFill>
          <a:blip r:embed="rId3">
            <a:alphaModFix/>
          </a:blip>
          <a:stretch>
            <a:fillRect/>
          </a:stretch>
        </p:blipFill>
        <p:spPr>
          <a:xfrm>
            <a:off x="11129963" y="5910912"/>
            <a:ext cx="772650" cy="825875"/>
          </a:xfrm>
          <a:prstGeom prst="rect">
            <a:avLst/>
          </a:prstGeom>
          <a:noFill/>
          <a:ln>
            <a:noFill/>
          </a:ln>
        </p:spPr>
      </p:pic>
      <p:pic>
        <p:nvPicPr>
          <p:cNvPr id="8" name="Google Shape;110;p16"/>
          <p:cNvPicPr preferRelativeResize="0"/>
          <p:nvPr/>
        </p:nvPicPr>
        <p:blipFill>
          <a:blip r:embed="rId4">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6"/>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212" name="Google Shape;212;p26"/>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215" name="Google Shape;215;p26"/>
          <p:cNvSpPr txBox="1"/>
          <p:nvPr/>
        </p:nvSpPr>
        <p:spPr>
          <a:xfrm>
            <a:off x="693225" y="1581675"/>
            <a:ext cx="9558000" cy="1944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200">
                <a:solidFill>
                  <a:schemeClr val="dk1"/>
                </a:solidFill>
                <a:latin typeface="Century Gothic"/>
                <a:ea typeface="Century Gothic"/>
                <a:cs typeface="Century Gothic"/>
                <a:sym typeface="Century Gothic"/>
              </a:rPr>
              <a:t>Continue reading Chapters 20-23 of </a:t>
            </a:r>
            <a:r>
              <a:rPr lang="en-US" sz="2200" i="1">
                <a:solidFill>
                  <a:schemeClr val="dk1"/>
                </a:solidFill>
                <a:latin typeface="Century Gothic"/>
                <a:ea typeface="Century Gothic"/>
                <a:cs typeface="Century Gothic"/>
                <a:sym typeface="Century Gothic"/>
              </a:rPr>
              <a:t>Lyddie </a:t>
            </a:r>
            <a:r>
              <a:rPr lang="en-US" sz="2200">
                <a:solidFill>
                  <a:schemeClr val="dk1"/>
                </a:solidFill>
                <a:latin typeface="Century Gothic"/>
                <a:ea typeface="Century Gothic"/>
                <a:cs typeface="Century Gothic"/>
                <a:sym typeface="Century Gothic"/>
              </a:rPr>
              <a:t>and complete </a:t>
            </a:r>
            <a:r>
              <a:rPr lang="en-US" sz="2200" b="1">
                <a:solidFill>
                  <a:schemeClr val="dk1"/>
                </a:solidFill>
                <a:latin typeface="Century Gothic"/>
                <a:ea typeface="Century Gothic"/>
                <a:cs typeface="Century Gothic"/>
                <a:sym typeface="Century Gothic"/>
              </a:rPr>
              <a:t>Reader’s Notes for Chapters 20, 21, 22, and 23</a:t>
            </a:r>
            <a:r>
              <a:rPr lang="en-US" sz="2200">
                <a:solidFill>
                  <a:schemeClr val="dk1"/>
                </a:solidFill>
                <a:latin typeface="Century Gothic"/>
                <a:ea typeface="Century Gothic"/>
                <a:cs typeface="Century Gothic"/>
                <a:sym typeface="Century Gothic"/>
              </a:rPr>
              <a:t>. This is due in Lesson 19.</a:t>
            </a:r>
            <a:endParaRPr sz="22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a:p>
        </p:txBody>
      </p:sp>
      <p:pic>
        <p:nvPicPr>
          <p:cNvPr id="7" name="Google Shape;110;p16"/>
          <p:cNvPicPr preferRelativeResize="0"/>
          <p:nvPr/>
        </p:nvPicPr>
        <p:blipFill>
          <a:blip r:embed="rId3">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2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22" name="Google Shape;222;p27"/>
          <p:cNvGraphicFramePr/>
          <p:nvPr/>
        </p:nvGraphicFramePr>
        <p:xfrm>
          <a:off x="825816" y="1479012"/>
          <a:ext cx="9569025" cy="4204775"/>
        </p:xfrm>
        <a:graphic>
          <a:graphicData uri="http://schemas.openxmlformats.org/drawingml/2006/table">
            <a:tbl>
              <a:tblPr firstRow="1" bandRow="1">
                <a:noFill/>
                <a:tableStyleId>{0553AE0A-CDDA-47A7-B76C-4253A228ECD3}</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06850" y="1435200"/>
            <a:ext cx="11343000" cy="53094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200" i="1">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Entry task</a:t>
            </a:r>
            <a:r>
              <a:rPr lang="en-US" sz="2200">
                <a:latin typeface="Century Gothic"/>
                <a:ea typeface="Century Gothic"/>
                <a:cs typeface="Century Gothic"/>
                <a:sym typeface="Century Gothic"/>
              </a:rPr>
              <a:t> (one per student)</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Lyddie Essay Planner </a:t>
            </a:r>
            <a:r>
              <a:rPr lang="en-US" sz="2200">
                <a:latin typeface="Century Gothic"/>
                <a:ea typeface="Century Gothic"/>
                <a:cs typeface="Century Gothic"/>
                <a:sym typeface="Century Gothic"/>
              </a:rPr>
              <a:t>(from Lesson 16; students completed it for homework)</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Peer Critique Expectations and Directions</a:t>
            </a:r>
            <a:r>
              <a:rPr lang="en-US" sz="2200">
                <a:latin typeface="Century Gothic"/>
                <a:ea typeface="Century Gothic"/>
                <a:cs typeface="Century Gothic"/>
                <a:sym typeface="Century Gothic"/>
              </a:rPr>
              <a:t> (one to display)</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Peer Critique recording form </a:t>
            </a:r>
            <a:r>
              <a:rPr lang="en-US" sz="2200">
                <a:latin typeface="Century Gothic"/>
                <a:ea typeface="Century Gothic"/>
                <a:cs typeface="Century Gothic"/>
                <a:sym typeface="Century Gothic"/>
              </a:rPr>
              <a:t>(one per student)</a:t>
            </a:r>
            <a:endParaRPr sz="220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b="1">
                <a:latin typeface="Century Gothic"/>
                <a:ea typeface="Century Gothic"/>
                <a:cs typeface="Century Gothic"/>
                <a:sym typeface="Century Gothic"/>
              </a:rPr>
              <a:t>End of Unit 1 Assessment Prompt: </a:t>
            </a:r>
            <a:r>
              <a:rPr lang="en-US" sz="2200" b="1" i="1">
                <a:latin typeface="Century Gothic"/>
                <a:ea typeface="Century Gothic"/>
                <a:cs typeface="Century Gothic"/>
                <a:sym typeface="Century Gothic"/>
              </a:rPr>
              <a:t>Lyddie </a:t>
            </a:r>
            <a:r>
              <a:rPr lang="en-US" sz="2200" b="1">
                <a:latin typeface="Century Gothic"/>
                <a:ea typeface="Century Gothic"/>
                <a:cs typeface="Century Gothic"/>
                <a:sym typeface="Century Gothic"/>
              </a:rPr>
              <a:t>Argument Essay</a:t>
            </a:r>
            <a:r>
              <a:rPr lang="en-US" sz="2200">
                <a:latin typeface="Century Gothic"/>
                <a:ea typeface="Century Gothic"/>
                <a:cs typeface="Century Gothic"/>
                <a:sym typeface="Century Gothic"/>
              </a:rPr>
              <a:t> (from Lesson 14; included again in this lesson for teacher reference; one per student and one to display)</a:t>
            </a:r>
            <a:endParaRPr sz="220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17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17</a:t>
            </a:r>
            <a:endParaRPr sz="5600" b="1"/>
          </a:p>
        </p:txBody>
      </p:sp>
      <p:pic>
        <p:nvPicPr>
          <p:cNvPr id="3" name="Picture 2">
            <a:extLst>
              <a:ext uri="{FF2B5EF4-FFF2-40B4-BE49-F238E27FC236}">
                <a16:creationId xmlns:a16="http://schemas.microsoft.com/office/drawing/2014/main" id="{0E0A8736-CF42-4DDD-81A4-E36DF4C389A3}"/>
              </a:ext>
            </a:extLst>
          </p:cNvPr>
          <p:cNvPicPr>
            <a:picLocks noChangeAspect="1"/>
          </p:cNvPicPr>
          <p:nvPr/>
        </p:nvPicPr>
        <p:blipFill>
          <a:blip r:embed="rId3"/>
          <a:stretch>
            <a:fillRect/>
          </a:stretch>
        </p:blipFill>
        <p:spPr>
          <a:xfrm>
            <a:off x="4770395" y="947057"/>
            <a:ext cx="2651210" cy="1471541"/>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a:solidFill>
                  <a:srgbClr val="333333"/>
                </a:solidFill>
                <a:highlight>
                  <a:srgbClr val="FFFFFF"/>
                </a:highlight>
                <a:latin typeface="Century Gothic"/>
                <a:ea typeface="Century Gothic"/>
                <a:cs typeface="Century Gothic"/>
                <a:sym typeface="Century Gothic"/>
              </a:rPr>
              <a:t>We’ve had a lot of practice looking at quote sandwiches, so today we’ll start by writing one of our own and sharing it with a partner! Then, we’ll get started on writing our essays.</a:t>
            </a:r>
            <a:endParaRPr>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Write a quote sandwich using our </a:t>
            </a:r>
            <a:r>
              <a:rPr lang="en-US" b="1">
                <a:latin typeface="Century Gothic"/>
                <a:ea typeface="Century Gothic"/>
                <a:cs typeface="Century Gothic"/>
                <a:sym typeface="Century Gothic"/>
              </a:rPr>
              <a:t>Lyddie Essay Planners</a:t>
            </a:r>
            <a:endParaRPr b="1">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the Peer Critique Protocol</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Critique a partner’s quote sandwich</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Begin writing our essays</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a:blip r:embed="rId3">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write our own quote sandwiches</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779775"/>
            <a:ext cx="5947500" cy="4624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Please take out your </a:t>
            </a:r>
            <a:r>
              <a:rPr lang="en-US" sz="2000" b="1">
                <a:latin typeface="Century Gothic"/>
                <a:ea typeface="Century Gothic"/>
                <a:cs typeface="Century Gothic"/>
                <a:sym typeface="Century Gothic"/>
              </a:rPr>
              <a:t>Lyddie essay planner. </a:t>
            </a:r>
            <a:r>
              <a:rPr lang="en-US" sz="2000">
                <a:latin typeface="Century Gothic"/>
                <a:ea typeface="Century Gothic"/>
                <a:cs typeface="Century Gothic"/>
                <a:sym typeface="Century Gothic"/>
              </a:rPr>
              <a:t>Then, choose the reason in one of your body paragraphs to focus on.</a:t>
            </a:r>
            <a:endParaRPr sz="2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Choose one piece of evidence from that paragraph to turn into a “quote sandwich,” which you have practiced orally and found in the model essay.</a:t>
            </a:r>
            <a:endParaRPr sz="20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a:latin typeface="Century Gothic"/>
                <a:ea typeface="Century Gothic"/>
                <a:cs typeface="Century Gothic"/>
                <a:sym typeface="Century Gothic"/>
              </a:rPr>
              <a:t>Remember, a quote sandwich means that you have:</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introduced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included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cited the quote</a:t>
            </a:r>
            <a:endParaRPr sz="200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a:latin typeface="Century Gothic"/>
                <a:ea typeface="Century Gothic"/>
                <a:cs typeface="Century Gothic"/>
                <a:sym typeface="Century Gothic"/>
              </a:rPr>
              <a:t>explained how the quote supports the reason in that paragraph</a:t>
            </a:r>
            <a:endParaRPr sz="2000">
              <a:latin typeface="Century Gothic"/>
              <a:ea typeface="Century Gothic"/>
              <a:cs typeface="Century Gothic"/>
              <a:sym typeface="Century Gothic"/>
            </a:endParaRPr>
          </a:p>
        </p:txBody>
      </p:sp>
      <p:pic>
        <p:nvPicPr>
          <p:cNvPr id="119" name="Google Shape;119;p17"/>
          <p:cNvPicPr preferRelativeResize="0"/>
          <p:nvPr/>
        </p:nvPicPr>
        <p:blipFill>
          <a:blip r:embed="rId3">
            <a:alphaModFix/>
          </a:blip>
          <a:stretch>
            <a:fillRect/>
          </a:stretch>
        </p:blipFill>
        <p:spPr>
          <a:xfrm>
            <a:off x="6793125" y="1932165"/>
            <a:ext cx="5246474" cy="4423069"/>
          </a:xfrm>
          <a:prstGeom prst="rect">
            <a:avLst/>
          </a:prstGeom>
          <a:noFill/>
          <a:ln>
            <a:noFill/>
          </a:ln>
        </p:spPr>
      </p:pic>
      <p:pic>
        <p:nvPicPr>
          <p:cNvPr id="6" name="Google Shape;110;p16"/>
          <p:cNvPicPr preferRelativeResize="0"/>
          <p:nvPr/>
        </p:nvPicPr>
        <p:blipFill>
          <a:blip r:embed="rId4">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838200" y="500050"/>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29" name="Google Shape;129;p18"/>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These are our learning targets for today:</a:t>
            </a:r>
            <a:endParaRPr sz="2400">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critique my partner’s use of evidence using criteria from the </a:t>
            </a:r>
            <a:r>
              <a:rPr lang="en-US" sz="2200" b="1" i="1">
                <a:solidFill>
                  <a:schemeClr val="dk1"/>
                </a:solidFill>
                <a:latin typeface="Century Gothic"/>
                <a:ea typeface="Century Gothic"/>
                <a:cs typeface="Century Gothic"/>
                <a:sym typeface="Century Gothic"/>
              </a:rPr>
              <a:t>Lyddie </a:t>
            </a:r>
            <a:r>
              <a:rPr lang="en-US" sz="2200" b="1">
                <a:solidFill>
                  <a:schemeClr val="dk1"/>
                </a:solidFill>
                <a:latin typeface="Century Gothic"/>
                <a:ea typeface="Century Gothic"/>
                <a:cs typeface="Century Gothic"/>
                <a:sym typeface="Century Gothic"/>
              </a:rPr>
              <a:t>argument rubric.</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revise my work by incorporating helpful feedback from my partner. </a:t>
            </a:r>
            <a:endParaRPr sz="2200" b="1">
              <a:solidFill>
                <a:schemeClr val="dk1"/>
              </a:solidFill>
              <a:latin typeface="Century Gothic"/>
              <a:ea typeface="Century Gothic"/>
              <a:cs typeface="Century Gothic"/>
              <a:sym typeface="Century Gothic"/>
            </a:endParaRPr>
          </a:p>
          <a:p>
            <a:pPr marL="457200" lvl="0" indent="-368300" rtl="0">
              <a:spcBef>
                <a:spcPts val="1000"/>
              </a:spcBef>
              <a:spcAft>
                <a:spcPts val="0"/>
              </a:spcAft>
              <a:buClr>
                <a:schemeClr val="dk1"/>
              </a:buClr>
              <a:buSzPts val="2200"/>
              <a:buFont typeface="Century Gothic"/>
              <a:buChar char="•"/>
            </a:pPr>
            <a:r>
              <a:rPr lang="en-US" sz="2200" b="1">
                <a:solidFill>
                  <a:schemeClr val="dk1"/>
                </a:solidFill>
                <a:latin typeface="Century Gothic"/>
                <a:ea typeface="Century Gothic"/>
                <a:cs typeface="Century Gothic"/>
                <a:sym typeface="Century Gothic"/>
              </a:rPr>
              <a:t>I can write an organized argument essay about </a:t>
            </a:r>
            <a:r>
              <a:rPr lang="en-US" sz="2200" b="1" i="1">
                <a:solidFill>
                  <a:schemeClr val="dk1"/>
                </a:solidFill>
                <a:latin typeface="Century Gothic"/>
                <a:ea typeface="Century Gothic"/>
                <a:cs typeface="Century Gothic"/>
                <a:sym typeface="Century Gothic"/>
              </a:rPr>
              <a:t>Lyddie</a:t>
            </a:r>
            <a:r>
              <a:rPr lang="en-US" sz="2200" b="1">
                <a:solidFill>
                  <a:schemeClr val="dk1"/>
                </a:solidFill>
                <a:latin typeface="Century Gothic"/>
                <a:ea typeface="Century Gothic"/>
                <a:cs typeface="Century Gothic"/>
                <a:sym typeface="Century Gothic"/>
              </a:rPr>
              <a:t>. </a:t>
            </a:r>
            <a:endParaRPr sz="2400" b="1">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a:latin typeface="Century Gothic"/>
              <a:ea typeface="Century Gothic"/>
              <a:cs typeface="Century Gothic"/>
              <a:sym typeface="Century Gothic"/>
            </a:endParaRPr>
          </a:p>
        </p:txBody>
      </p:sp>
      <p:pic>
        <p:nvPicPr>
          <p:cNvPr id="7" name="Google Shape;110;p16"/>
          <p:cNvPicPr preferRelativeResize="0"/>
          <p:nvPr/>
        </p:nvPicPr>
        <p:blipFill>
          <a:blip r:embed="rId3">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19"/>
          <p:cNvSpPr txBox="1">
            <a:spLocks noGrp="1"/>
          </p:cNvSpPr>
          <p:nvPr>
            <p:ph type="body" idx="1"/>
          </p:nvPr>
        </p:nvSpPr>
        <p:spPr>
          <a:xfrm>
            <a:off x="693225" y="1385950"/>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6" name="Google Shape;136;p19"/>
          <p:cNvSpPr txBox="1">
            <a:spLocks noGrp="1"/>
          </p:cNvSpPr>
          <p:nvPr>
            <p:ph type="title"/>
          </p:nvPr>
        </p:nvSpPr>
        <p:spPr>
          <a:xfrm>
            <a:off x="586550" y="500050"/>
            <a:ext cx="102123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learn the expectations for peer critiques</a:t>
            </a:r>
            <a:endParaRPr sz="3400" i="0" u="none" strike="noStrike" cap="none">
              <a:solidFill>
                <a:schemeClr val="dk1"/>
              </a:solidFill>
              <a:latin typeface="Century Gothic"/>
              <a:ea typeface="Century Gothic"/>
              <a:cs typeface="Century Gothic"/>
              <a:sym typeface="Century Gothic"/>
            </a:endParaRPr>
          </a:p>
        </p:txBody>
      </p:sp>
      <p:pic>
        <p:nvPicPr>
          <p:cNvPr id="137" name="Google Shape;137;p19"/>
          <p:cNvPicPr preferRelativeResize="0"/>
          <p:nvPr/>
        </p:nvPicPr>
        <p:blipFill rotWithShape="1">
          <a:blip r:embed="rId3">
            <a:alphaModFix/>
          </a:blip>
          <a:srcRect b="53308"/>
          <a:stretch/>
        </p:blipFill>
        <p:spPr>
          <a:xfrm>
            <a:off x="398775" y="3812100"/>
            <a:ext cx="4558500" cy="2624074"/>
          </a:xfrm>
          <a:prstGeom prst="rect">
            <a:avLst/>
          </a:prstGeom>
          <a:noFill/>
          <a:ln>
            <a:noFill/>
          </a:ln>
        </p:spPr>
      </p:pic>
      <p:sp>
        <p:nvSpPr>
          <p:cNvPr id="138" name="Google Shape;138;p19"/>
          <p:cNvSpPr txBox="1"/>
          <p:nvPr/>
        </p:nvSpPr>
        <p:spPr>
          <a:xfrm>
            <a:off x="1496450" y="2641425"/>
            <a:ext cx="9443400" cy="8859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200">
                <a:latin typeface="Century Gothic"/>
                <a:ea typeface="Century Gothic"/>
                <a:cs typeface="Century Gothic"/>
                <a:sym typeface="Century Gothic"/>
              </a:rPr>
              <a:t>Today you will engage in a peer critique protocol to get feedback on your quote sandwich. Let’s review the expectations together.</a:t>
            </a:r>
            <a:endParaRPr/>
          </a:p>
        </p:txBody>
      </p:sp>
      <p:pic>
        <p:nvPicPr>
          <p:cNvPr id="139" name="Google Shape;139;p19" descr="https://d30y9cdsu7xlg0.cloudfront.net/png/419920-200.png"/>
          <p:cNvPicPr preferRelativeResize="0"/>
          <p:nvPr/>
        </p:nvPicPr>
        <p:blipFill>
          <a:blip r:embed="rId4">
            <a:alphaModFix/>
          </a:blip>
          <a:stretch>
            <a:fillRect/>
          </a:stretch>
        </p:blipFill>
        <p:spPr>
          <a:xfrm>
            <a:off x="616400" y="1535600"/>
            <a:ext cx="781050" cy="781050"/>
          </a:xfrm>
          <a:prstGeom prst="rect">
            <a:avLst/>
          </a:prstGeom>
          <a:noFill/>
          <a:ln>
            <a:noFill/>
          </a:ln>
        </p:spPr>
      </p:pic>
      <p:sp>
        <p:nvSpPr>
          <p:cNvPr id="140" name="Google Shape;140;p19"/>
          <p:cNvSpPr txBox="1"/>
          <p:nvPr/>
        </p:nvSpPr>
        <p:spPr>
          <a:xfrm>
            <a:off x="1626050" y="1547225"/>
            <a:ext cx="8289600" cy="4530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i="1">
                <a:latin typeface="Century Gothic"/>
                <a:ea typeface="Century Gothic"/>
                <a:cs typeface="Century Gothic"/>
                <a:sym typeface="Century Gothic"/>
              </a:rPr>
              <a:t>This is the icon you will see when it is time to engage in our Peer Critique Protocol.</a:t>
            </a:r>
            <a:endParaRPr sz="2000" i="1">
              <a:latin typeface="Century Gothic"/>
              <a:ea typeface="Century Gothic"/>
              <a:cs typeface="Century Gothic"/>
              <a:sym typeface="Century Gothic"/>
            </a:endParaRPr>
          </a:p>
        </p:txBody>
      </p:sp>
      <p:sp>
        <p:nvSpPr>
          <p:cNvPr id="141" name="Google Shape;141;p19"/>
          <p:cNvSpPr txBox="1"/>
          <p:nvPr/>
        </p:nvSpPr>
        <p:spPr>
          <a:xfrm>
            <a:off x="5517550" y="3735625"/>
            <a:ext cx="6174300" cy="21864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US" sz="2000">
                <a:solidFill>
                  <a:schemeClr val="dk1"/>
                </a:solidFill>
                <a:latin typeface="Century Gothic"/>
                <a:ea typeface="Century Gothic"/>
                <a:cs typeface="Century Gothic"/>
                <a:sym typeface="Century Gothic"/>
              </a:rPr>
              <a:t>After we have reviewed the expectations, please use the </a:t>
            </a:r>
            <a:r>
              <a:rPr lang="en-US" sz="2000" b="1">
                <a:solidFill>
                  <a:schemeClr val="dk1"/>
                </a:solidFill>
                <a:latin typeface="Century Gothic"/>
                <a:ea typeface="Century Gothic"/>
                <a:cs typeface="Century Gothic"/>
                <a:sym typeface="Century Gothic"/>
              </a:rPr>
              <a:t>Thumb-O-Meter</a:t>
            </a:r>
            <a:r>
              <a:rPr lang="en-US" sz="2000">
                <a:solidFill>
                  <a:schemeClr val="dk1"/>
                </a:solidFill>
                <a:latin typeface="Century Gothic"/>
                <a:ea typeface="Century Gothic"/>
                <a:cs typeface="Century Gothic"/>
                <a:sym typeface="Century Gothic"/>
              </a:rPr>
              <a:t> to give a thumbs-up if you understand the directions, a thumbs-down if you aren’t sure, or a thumb to the side if you kind of understand, but need some help.</a:t>
            </a:r>
            <a:endParaRPr sz="2000"/>
          </a:p>
        </p:txBody>
      </p:sp>
      <p:pic>
        <p:nvPicPr>
          <p:cNvPr id="142" name="Google Shape;142;p19"/>
          <p:cNvPicPr preferRelativeResize="0"/>
          <p:nvPr/>
        </p:nvPicPr>
        <p:blipFill>
          <a:blip r:embed="rId5">
            <a:alphaModFix/>
          </a:blip>
          <a:stretch>
            <a:fillRect/>
          </a:stretch>
        </p:blipFill>
        <p:spPr>
          <a:xfrm>
            <a:off x="11301413" y="6007753"/>
            <a:ext cx="656262" cy="651250"/>
          </a:xfrm>
          <a:prstGeom prst="rect">
            <a:avLst/>
          </a:prstGeom>
          <a:noFill/>
          <a:ln>
            <a:noFill/>
          </a:ln>
        </p:spPr>
      </p:pic>
      <p:sp>
        <p:nvSpPr>
          <p:cNvPr id="143" name="Google Shape;143;p19"/>
          <p:cNvSpPr txBox="1"/>
          <p:nvPr/>
        </p:nvSpPr>
        <p:spPr>
          <a:xfrm>
            <a:off x="1549850" y="1547225"/>
            <a:ext cx="9336600" cy="885900"/>
          </a:xfrm>
          <a:prstGeom prst="rect">
            <a:avLst/>
          </a:prstGeom>
          <a:no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0"/>
          <p:cNvSpPr txBox="1">
            <a:spLocks noGrp="1"/>
          </p:cNvSpPr>
          <p:nvPr>
            <p:ph type="body" idx="1"/>
          </p:nvPr>
        </p:nvSpPr>
        <p:spPr>
          <a:xfrm>
            <a:off x="67925" y="1619675"/>
            <a:ext cx="45585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0" name="Google Shape;150;p20"/>
          <p:cNvSpPr txBox="1">
            <a:spLocks noGrp="1"/>
          </p:cNvSpPr>
          <p:nvPr>
            <p:ph type="title"/>
          </p:nvPr>
        </p:nvSpPr>
        <p:spPr>
          <a:xfrm>
            <a:off x="586550" y="500050"/>
            <a:ext cx="102123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learn the directions for peer critiques</a:t>
            </a:r>
            <a:endParaRPr sz="3400" i="0" u="none" strike="noStrike" cap="none">
              <a:solidFill>
                <a:schemeClr val="dk1"/>
              </a:solidFill>
              <a:latin typeface="Century Gothic"/>
              <a:ea typeface="Century Gothic"/>
              <a:cs typeface="Century Gothic"/>
              <a:sym typeface="Century Gothic"/>
            </a:endParaRPr>
          </a:p>
        </p:txBody>
      </p:sp>
      <p:pic>
        <p:nvPicPr>
          <p:cNvPr id="152" name="Google Shape;152;p20"/>
          <p:cNvPicPr preferRelativeResize="0"/>
          <p:nvPr/>
        </p:nvPicPr>
        <p:blipFill rotWithShape="1">
          <a:blip r:embed="rId3">
            <a:alphaModFix/>
          </a:blip>
          <a:srcRect t="46351"/>
          <a:stretch/>
        </p:blipFill>
        <p:spPr>
          <a:xfrm>
            <a:off x="504325" y="2274975"/>
            <a:ext cx="4985225" cy="2909972"/>
          </a:xfrm>
          <a:prstGeom prst="rect">
            <a:avLst/>
          </a:prstGeom>
          <a:noFill/>
          <a:ln>
            <a:noFill/>
          </a:ln>
        </p:spPr>
      </p:pic>
      <p:sp>
        <p:nvSpPr>
          <p:cNvPr id="153" name="Google Shape;153;p20"/>
          <p:cNvSpPr txBox="1"/>
          <p:nvPr/>
        </p:nvSpPr>
        <p:spPr>
          <a:xfrm>
            <a:off x="649650" y="1318775"/>
            <a:ext cx="9974400" cy="1255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a:latin typeface="Century Gothic"/>
                <a:ea typeface="Century Gothic"/>
                <a:cs typeface="Century Gothic"/>
                <a:sym typeface="Century Gothic"/>
              </a:rPr>
              <a:t>Now that we understand the behavioral expectations, let’s review the step-by-step directions.</a:t>
            </a:r>
            <a:endParaRPr sz="2200">
              <a:latin typeface="Century Gothic"/>
              <a:ea typeface="Century Gothic"/>
              <a:cs typeface="Century Gothic"/>
              <a:sym typeface="Century Gothic"/>
            </a:endParaRPr>
          </a:p>
          <a:p>
            <a:pPr marL="0" lvl="0" indent="0">
              <a:spcBef>
                <a:spcPts val="0"/>
              </a:spcBef>
              <a:spcAft>
                <a:spcPts val="0"/>
              </a:spcAft>
              <a:buNone/>
            </a:pPr>
            <a:endParaRPr/>
          </a:p>
        </p:txBody>
      </p:sp>
      <p:sp>
        <p:nvSpPr>
          <p:cNvPr id="154" name="Google Shape;154;p20"/>
          <p:cNvSpPr txBox="1"/>
          <p:nvPr/>
        </p:nvSpPr>
        <p:spPr>
          <a:xfrm>
            <a:off x="5779850" y="3104800"/>
            <a:ext cx="4839900" cy="2186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000">
                <a:solidFill>
                  <a:schemeClr val="dk1"/>
                </a:solidFill>
                <a:latin typeface="Century Gothic"/>
                <a:ea typeface="Century Gothic"/>
                <a:cs typeface="Century Gothic"/>
                <a:sym typeface="Century Gothic"/>
              </a:rPr>
              <a:t>After we have reviewed the directions, please use the </a:t>
            </a:r>
            <a:r>
              <a:rPr lang="en-US" sz="2000" b="1">
                <a:solidFill>
                  <a:schemeClr val="dk1"/>
                </a:solidFill>
                <a:latin typeface="Century Gothic"/>
                <a:ea typeface="Century Gothic"/>
                <a:cs typeface="Century Gothic"/>
                <a:sym typeface="Century Gothic"/>
              </a:rPr>
              <a:t>Thumb-O-Meter</a:t>
            </a:r>
            <a:r>
              <a:rPr lang="en-US" sz="2000">
                <a:solidFill>
                  <a:schemeClr val="dk1"/>
                </a:solidFill>
                <a:latin typeface="Century Gothic"/>
                <a:ea typeface="Century Gothic"/>
                <a:cs typeface="Century Gothic"/>
                <a:sym typeface="Century Gothic"/>
              </a:rPr>
              <a:t> to give a thumbs-up if you understand the directions, a thumbs-down if you aren’t sure, or a thumb to the side if you kind of understand, but need some help.</a:t>
            </a:r>
            <a:endParaRPr sz="2000"/>
          </a:p>
        </p:txBody>
      </p:sp>
      <p:pic>
        <p:nvPicPr>
          <p:cNvPr id="156" name="Google Shape;156;p20"/>
          <p:cNvPicPr preferRelativeResize="0"/>
          <p:nvPr/>
        </p:nvPicPr>
        <p:blipFill>
          <a:blip r:embed="rId4">
            <a:alphaModFix/>
          </a:blip>
          <a:stretch>
            <a:fillRect/>
          </a:stretch>
        </p:blipFill>
        <p:spPr>
          <a:xfrm>
            <a:off x="573450" y="5092609"/>
            <a:ext cx="4839900" cy="1337516"/>
          </a:xfrm>
          <a:prstGeom prst="rect">
            <a:avLst/>
          </a:prstGeom>
          <a:noFill/>
          <a:ln>
            <a:noFill/>
          </a:ln>
        </p:spPr>
      </p:pic>
      <p:pic>
        <p:nvPicPr>
          <p:cNvPr id="10" name="Google Shape;142;p19"/>
          <p:cNvPicPr preferRelativeResize="0"/>
          <p:nvPr/>
        </p:nvPicPr>
        <p:blipFill>
          <a:blip r:embed="rId5">
            <a:alphaModFix/>
          </a:blip>
          <a:stretch>
            <a:fillRect/>
          </a:stretch>
        </p:blipFill>
        <p:spPr>
          <a:xfrm>
            <a:off x="11301413" y="6007753"/>
            <a:ext cx="656262" cy="651250"/>
          </a:xfrm>
          <a:prstGeom prst="rect">
            <a:avLst/>
          </a:prstGeom>
          <a:noFill/>
          <a:ln>
            <a:noFill/>
          </a:ln>
        </p:spPr>
      </p:pic>
      <p:pic>
        <p:nvPicPr>
          <p:cNvPr id="11" name="Google Shape;110;p16"/>
          <p:cNvPicPr preferRelativeResize="0"/>
          <p:nvPr/>
        </p:nvPicPr>
        <p:blipFill>
          <a:blip r:embed="rId6">
            <a:alphaModFix/>
          </a:blip>
          <a:stretch>
            <a:fillRect/>
          </a:stretch>
        </p:blipFill>
        <p:spPr>
          <a:xfrm>
            <a:off x="10683797" y="159991"/>
            <a:ext cx="1195003" cy="15426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3" name="Google Shape;163;p21"/>
          <p:cNvSpPr txBox="1"/>
          <p:nvPr/>
        </p:nvSpPr>
        <p:spPr>
          <a:xfrm>
            <a:off x="6158222" y="1103092"/>
            <a:ext cx="4820700" cy="5070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US" sz="2200" dirty="0">
                <a:solidFill>
                  <a:schemeClr val="dk1"/>
                </a:solidFill>
                <a:latin typeface="Century Gothic"/>
                <a:ea typeface="Century Gothic"/>
                <a:cs typeface="Century Gothic"/>
                <a:sym typeface="Century Gothic"/>
              </a:rPr>
              <a:t>Remember, you will only be offering feedback on your partner’s quote sandwich. </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You will focus your feedback on the three questions from your Entry Task:</a:t>
            </a:r>
            <a:endParaRPr sz="2200" dirty="0">
              <a:solidFill>
                <a:schemeClr val="dk1"/>
              </a:solidFill>
              <a:latin typeface="Century Gothic"/>
              <a:ea typeface="Century Gothic"/>
              <a:cs typeface="Century Gothic"/>
              <a:sym typeface="Century Gothic"/>
            </a:endParaRPr>
          </a:p>
          <a:p>
            <a:pPr marL="457200" lvl="0" indent="-368300" rtl="0">
              <a:lnSpc>
                <a:spcPct val="100000"/>
              </a:lnSpc>
              <a:spcBef>
                <a:spcPts val="100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Does the introduction of the quote give enough background information to understand it?</a:t>
            </a:r>
            <a:endParaRPr sz="2200" dirty="0">
              <a:solidFill>
                <a:schemeClr val="dk1"/>
              </a:solidFill>
              <a:latin typeface="Century Gothic"/>
              <a:ea typeface="Century Gothic"/>
              <a:cs typeface="Century Gothic"/>
              <a:sym typeface="Century Gothic"/>
            </a:endParaRPr>
          </a:p>
          <a:p>
            <a:pPr marL="457200" lvl="0" indent="-368300" rtl="0">
              <a:lnSpc>
                <a:spcPct val="100000"/>
              </a:lnSpc>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Did I punctuate and cite the quote correctly?</a:t>
            </a:r>
            <a:endParaRPr sz="2200" dirty="0">
              <a:solidFill>
                <a:schemeClr val="dk1"/>
              </a:solidFill>
              <a:latin typeface="Century Gothic"/>
              <a:ea typeface="Century Gothic"/>
              <a:cs typeface="Century Gothic"/>
              <a:sym typeface="Century Gothic"/>
            </a:endParaRPr>
          </a:p>
          <a:p>
            <a:pPr marL="457200" lvl="0" indent="-368300" rtl="0">
              <a:lnSpc>
                <a:spcPct val="100000"/>
              </a:lnSpc>
              <a:spcBef>
                <a:spcPts val="0"/>
              </a:spcBef>
              <a:spcAft>
                <a:spcPts val="0"/>
              </a:spcAft>
              <a:buClr>
                <a:schemeClr val="dk1"/>
              </a:buClr>
              <a:buSzPts val="2200"/>
              <a:buFont typeface="Century Gothic"/>
              <a:buChar char="●"/>
            </a:pPr>
            <a:r>
              <a:rPr lang="en-US" sz="2200" dirty="0">
                <a:solidFill>
                  <a:schemeClr val="dk1"/>
                </a:solidFill>
                <a:latin typeface="Century Gothic"/>
                <a:ea typeface="Century Gothic"/>
                <a:cs typeface="Century Gothic"/>
                <a:sym typeface="Century Gothic"/>
              </a:rPr>
              <a:t>Does the explanation of the quote make sense?</a:t>
            </a:r>
            <a:endParaRPr sz="2200" dirty="0">
              <a:solidFill>
                <a:schemeClr val="dk1"/>
              </a:solidFill>
              <a:latin typeface="Century Gothic"/>
              <a:ea typeface="Century Gothic"/>
              <a:cs typeface="Century Gothic"/>
              <a:sym typeface="Century Gothic"/>
            </a:endParaRPr>
          </a:p>
          <a:p>
            <a:pPr marL="0" lvl="0" indent="0" rtl="0">
              <a:lnSpc>
                <a:spcPct val="100000"/>
              </a:lnSpc>
              <a:spcBef>
                <a:spcPts val="400"/>
              </a:spcBef>
              <a:spcAft>
                <a:spcPts val="0"/>
              </a:spcAft>
              <a:buClr>
                <a:schemeClr val="dk1"/>
              </a:buClr>
              <a:buSzPts val="1100"/>
              <a:buFont typeface="Arial"/>
              <a:buNone/>
            </a:pPr>
            <a:endParaRPr sz="2000" dirty="0">
              <a:solidFill>
                <a:schemeClr val="dk1"/>
              </a:solidFill>
              <a:latin typeface="Century Gothic"/>
              <a:ea typeface="Century Gothic"/>
              <a:cs typeface="Century Gothic"/>
              <a:sym typeface="Century Gothic"/>
            </a:endParaRPr>
          </a:p>
          <a:p>
            <a:pPr marL="0" lvl="0" indent="0" rtl="0">
              <a:lnSpc>
                <a:spcPct val="100000"/>
              </a:lnSpc>
              <a:spcBef>
                <a:spcPts val="0"/>
              </a:spcBef>
              <a:spcAft>
                <a:spcPts val="0"/>
              </a:spcAft>
              <a:buNone/>
            </a:pPr>
            <a:endParaRPr sz="20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2200" dirty="0">
              <a:solidFill>
                <a:schemeClr val="dk1"/>
              </a:solidFill>
              <a:latin typeface="Century Gothic"/>
              <a:ea typeface="Century Gothic"/>
              <a:cs typeface="Century Gothic"/>
              <a:sym typeface="Century Gothic"/>
            </a:endParaRPr>
          </a:p>
        </p:txBody>
      </p:sp>
      <p:sp>
        <p:nvSpPr>
          <p:cNvPr id="164" name="Google Shape;164;p21"/>
          <p:cNvSpPr txBox="1">
            <a:spLocks noGrp="1"/>
          </p:cNvSpPr>
          <p:nvPr>
            <p:ph type="title"/>
          </p:nvPr>
        </p:nvSpPr>
        <p:spPr>
          <a:xfrm>
            <a:off x="660975" y="151237"/>
            <a:ext cx="99606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learn about the format for critiques</a:t>
            </a:r>
            <a:endParaRPr sz="3400" i="0" u="none" strike="noStrike" cap="none" dirty="0">
              <a:solidFill>
                <a:schemeClr val="dk1"/>
              </a:solidFill>
              <a:latin typeface="Century Gothic"/>
              <a:ea typeface="Century Gothic"/>
              <a:cs typeface="Century Gothic"/>
              <a:sym typeface="Century Gothic"/>
            </a:endParaRPr>
          </a:p>
        </p:txBody>
      </p:sp>
      <p:pic>
        <p:nvPicPr>
          <p:cNvPr id="166" name="Google Shape;166;p21"/>
          <p:cNvPicPr preferRelativeResize="0"/>
          <p:nvPr/>
        </p:nvPicPr>
        <p:blipFill>
          <a:blip r:embed="rId3">
            <a:alphaModFix/>
          </a:blip>
          <a:stretch>
            <a:fillRect/>
          </a:stretch>
        </p:blipFill>
        <p:spPr>
          <a:xfrm>
            <a:off x="660975" y="931333"/>
            <a:ext cx="5435025" cy="5168975"/>
          </a:xfrm>
          <a:prstGeom prst="rect">
            <a:avLst/>
          </a:prstGeom>
          <a:noFill/>
          <a:ln>
            <a:noFill/>
          </a:ln>
        </p:spPr>
      </p:pic>
      <p:pic>
        <p:nvPicPr>
          <p:cNvPr id="7" name="Google Shape;110;p16"/>
          <p:cNvPicPr preferRelativeResize="0"/>
          <p:nvPr/>
        </p:nvPicPr>
        <p:blipFill>
          <a:blip r:embed="rId4">
            <a:alphaModFix/>
          </a:blip>
          <a:stretch>
            <a:fillRect/>
          </a:stretch>
        </p:blipFill>
        <p:spPr>
          <a:xfrm>
            <a:off x="10683797" y="159991"/>
            <a:ext cx="1195003" cy="154268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EBE59B8-D036-4FE7-931A-53FDBB9B75B1}">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EBBA0D2F-4ADA-4318-B677-9ED663AA0564}">
  <ds:schemaRefs>
    <ds:schemaRef ds:uri="http://schemas.microsoft.com/sharepoint/v3/contenttype/forms"/>
  </ds:schemaRefs>
</ds:datastoreItem>
</file>

<file path=customXml/itemProps3.xml><?xml version="1.0" encoding="utf-8"?>
<ds:datastoreItem xmlns:ds="http://schemas.openxmlformats.org/officeDocument/2006/customXml" ds:itemID="{200153E2-21B9-42B1-BC62-B378BCCB131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17</TotalTime>
  <Words>3683</Words>
  <Application>Microsoft Office PowerPoint</Application>
  <PresentationFormat>Widescreen</PresentationFormat>
  <Paragraphs>440</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Calibri</vt:lpstr>
      <vt:lpstr>Overlock</vt:lpstr>
      <vt:lpstr>Arial</vt:lpstr>
      <vt:lpstr>Century Gothic</vt:lpstr>
      <vt:lpstr>Office Theme</vt:lpstr>
      <vt:lpstr>Grade 7: Module 2: Unit 1: Lesson 17 Teacher slide, before teaching.</vt:lpstr>
      <vt:lpstr>Grade 7: Module 2: Unit 1: Lesson 17 Teacher slide, before teaching.</vt:lpstr>
      <vt:lpstr>Grade 7: Module 2:  Unit 1: Lesson 17</vt:lpstr>
      <vt:lpstr>Hello, Students!</vt:lpstr>
      <vt:lpstr>Let’s write our own quote sandwiches</vt:lpstr>
      <vt:lpstr>Let’s review our learning targets</vt:lpstr>
      <vt:lpstr>Let’s learn the expectations for peer critiques</vt:lpstr>
      <vt:lpstr>Let’s learn the directions for peer critiques</vt:lpstr>
      <vt:lpstr>Let’s learn about the format for critiques</vt:lpstr>
      <vt:lpstr>Let’s begin our peer critique</vt:lpstr>
      <vt:lpstr>Let’s gather materials for our essays</vt:lpstr>
      <vt:lpstr>Let’s begin writing our essays</vt:lpstr>
      <vt:lpstr>Let’s review our learning targets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17 Teacher slide, before teaching.</dc:title>
  <dc:creator>nbravo</dc:creator>
  <cp:lastModifiedBy>Steven Benson</cp:lastModifiedBy>
  <cp:revision>10</cp:revision>
  <dcterms:modified xsi:type="dcterms:W3CDTF">2018-09-20T17:23:44Z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