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3"/>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B893F5-686E-4721-8AF8-6EA65045E46E}" v="19" dt="2018-09-02T18:01:29.5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6" autoAdjust="0"/>
    <p:restoredTop sz="75763" autoAdjust="0"/>
  </p:normalViewPr>
  <p:slideViewPr>
    <p:cSldViewPr snapToGrid="0">
      <p:cViewPr varScale="1">
        <p:scale>
          <a:sx n="76" d="100"/>
          <a:sy n="76" d="100"/>
        </p:scale>
        <p:origin x="1014"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0AB893F5-686E-4721-8AF8-6EA65045E46E}"/>
    <pc:docChg chg="modSld modMainMaster">
      <pc:chgData name="Natalie Ivey" userId="2c81a4b0-7596-4a42-b4da-e7aac4dfeff9" providerId="ADAL" clId="{0AB893F5-686E-4721-8AF8-6EA65045E46E}" dt="2018-09-02T18:01:29.525" v="18" actId="1076"/>
      <pc:docMkLst>
        <pc:docMk/>
      </pc:docMkLst>
      <pc:sldChg chg="addSp modSp">
        <pc:chgData name="Natalie Ivey" userId="2c81a4b0-7596-4a42-b4da-e7aac4dfeff9" providerId="ADAL" clId="{0AB893F5-686E-4721-8AF8-6EA65045E46E}" dt="2018-09-02T18:01:00.861" v="11" actId="1076"/>
        <pc:sldMkLst>
          <pc:docMk/>
          <pc:sldMk cId="0" sldId="259"/>
        </pc:sldMkLst>
        <pc:picChg chg="add mod">
          <ac:chgData name="Natalie Ivey" userId="2c81a4b0-7596-4a42-b4da-e7aac4dfeff9" providerId="ADAL" clId="{0AB893F5-686E-4721-8AF8-6EA65045E46E}" dt="2018-09-02T18:01:00.861" v="11" actId="1076"/>
          <ac:picMkLst>
            <pc:docMk/>
            <pc:sldMk cId="0" sldId="259"/>
            <ac:picMk id="3" creationId="{9008E909-0723-42AD-985D-9786979EF2B9}"/>
          </ac:picMkLst>
        </pc:picChg>
      </pc:sldChg>
      <pc:sldChg chg="addSp modSp">
        <pc:chgData name="Natalie Ivey" userId="2c81a4b0-7596-4a42-b4da-e7aac4dfeff9" providerId="ADAL" clId="{0AB893F5-686E-4721-8AF8-6EA65045E46E}" dt="2018-09-02T18:01:29.525" v="18" actId="1076"/>
        <pc:sldMkLst>
          <pc:docMk/>
          <pc:sldMk cId="160090052" sldId="268"/>
        </pc:sldMkLst>
        <pc:spChg chg="mod">
          <ac:chgData name="Natalie Ivey" userId="2c81a4b0-7596-4a42-b4da-e7aac4dfeff9" providerId="ADAL" clId="{0AB893F5-686E-4721-8AF8-6EA65045E46E}" dt="2018-09-02T18:01:14.340" v="14" actId="14100"/>
          <ac:spMkLst>
            <pc:docMk/>
            <pc:sldMk cId="160090052" sldId="268"/>
            <ac:spMk id="130" creationId="{00000000-0000-0000-0000-000000000000}"/>
          </ac:spMkLst>
        </pc:spChg>
        <pc:spChg chg="mod">
          <ac:chgData name="Natalie Ivey" userId="2c81a4b0-7596-4a42-b4da-e7aac4dfeff9" providerId="ADAL" clId="{0AB893F5-686E-4721-8AF8-6EA65045E46E}" dt="2018-09-02T18:01:09.146" v="12" actId="14100"/>
          <ac:spMkLst>
            <pc:docMk/>
            <pc:sldMk cId="160090052" sldId="268"/>
            <ac:spMk id="131" creationId="{00000000-0000-0000-0000-000000000000}"/>
          </ac:spMkLst>
        </pc:spChg>
        <pc:picChg chg="add mod">
          <ac:chgData name="Natalie Ivey" userId="2c81a4b0-7596-4a42-b4da-e7aac4dfeff9" providerId="ADAL" clId="{0AB893F5-686E-4721-8AF8-6EA65045E46E}" dt="2018-09-02T18:01:29.525" v="18" actId="1076"/>
          <ac:picMkLst>
            <pc:docMk/>
            <pc:sldMk cId="160090052" sldId="268"/>
            <ac:picMk id="3" creationId="{26352DE4-3A67-46BF-90E6-54945C89F4AE}"/>
          </ac:picMkLst>
        </pc:picChg>
      </pc:sldChg>
      <pc:sldMasterChg chg="addSp modSp">
        <pc:chgData name="Natalie Ivey" userId="2c81a4b0-7596-4a42-b4da-e7aac4dfeff9" providerId="ADAL" clId="{0AB893F5-686E-4721-8AF8-6EA65045E46E}" dt="2018-09-02T18:00:39.572" v="7" actId="1076"/>
        <pc:sldMasterMkLst>
          <pc:docMk/>
          <pc:sldMasterMk cId="0" sldId="2147483670"/>
        </pc:sldMasterMkLst>
        <pc:picChg chg="add mod">
          <ac:chgData name="Natalie Ivey" userId="2c81a4b0-7596-4a42-b4da-e7aac4dfeff9" providerId="ADAL" clId="{0AB893F5-686E-4721-8AF8-6EA65045E46E}" dt="2018-09-02T18:00:14.756" v="1" actId="1076"/>
          <ac:picMkLst>
            <pc:docMk/>
            <pc:sldMasterMk cId="0" sldId="2147483670"/>
            <ac:picMk id="3" creationId="{B7D27AD8-9262-4EB0-B645-7D7A8C717C64}"/>
          </ac:picMkLst>
        </pc:picChg>
        <pc:picChg chg="add mod">
          <ac:chgData name="Natalie Ivey" userId="2c81a4b0-7596-4a42-b4da-e7aac4dfeff9" providerId="ADAL" clId="{0AB893F5-686E-4721-8AF8-6EA65045E46E}" dt="2018-09-02T18:00:39.572" v="7" actId="1076"/>
          <ac:picMkLst>
            <pc:docMk/>
            <pc:sldMasterMk cId="0" sldId="2147483670"/>
            <ac:picMk id="5" creationId="{B3951CD0-46EE-4D37-BC22-27C386B0B1CE}"/>
          </ac:picMkLst>
        </pc:picChg>
        <pc:picChg chg="add mod">
          <ac:chgData name="Natalie Ivey" userId="2c81a4b0-7596-4a42-b4da-e7aac4dfeff9" providerId="ADAL" clId="{0AB893F5-686E-4721-8AF8-6EA65045E46E}" dt="2018-09-02T18:00:37.262" v="6" actId="1076"/>
          <ac:picMkLst>
            <pc:docMk/>
            <pc:sldMasterMk cId="0" sldId="2147483670"/>
            <ac:picMk id="10" creationId="{CAB1310C-ED7F-4689-938E-1102F6D76593}"/>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3448041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Shape 12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Lesson Agenda</a:t>
            </a:r>
            <a:endParaRPr sz="1200" b="1"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50-60 minutes</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1.    Opening</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Engaging the Reader: Reviewing Homework (8-10 minutes)</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   Review Learning Targets (2-5 minutes)</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2.    Work Time</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Modified Jigsaw, Part I: Key Vocabulary and Questions (15-20 minutes)</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   Modified Jigsaw, Part II: Sharing our Summaries (15-18 minutes)</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3.    Closing and Assessment</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Debrief: Adding to Our </a:t>
            </a:r>
            <a:r>
              <a:rPr lang="en" sz="1200" b="1" dirty="0">
                <a:solidFill>
                  <a:schemeClr val="dk1"/>
                </a:solidFill>
                <a:latin typeface="Calibri"/>
                <a:ea typeface="Calibri"/>
                <a:cs typeface="Calibri"/>
                <a:sym typeface="Calibri"/>
              </a:rPr>
              <a:t>Things Close Readers Do Anchor Chart </a:t>
            </a:r>
            <a:r>
              <a:rPr lang="en" sz="1200" dirty="0">
                <a:solidFill>
                  <a:schemeClr val="dk1"/>
                </a:solidFill>
                <a:latin typeface="Calibri"/>
                <a:ea typeface="Calibri"/>
                <a:cs typeface="Calibri"/>
                <a:sym typeface="Calibri"/>
              </a:rPr>
              <a:t>(6-8 minutes)</a:t>
            </a: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4.    Homework: Reread Section 4, “The Fall of the French,” complete the questions and notes, and complete QuickWrite #3</a:t>
            </a:r>
            <a:endParaRPr sz="1200" dirty="0">
              <a:latin typeface="Calibri"/>
              <a:ea typeface="Calibri"/>
              <a:cs typeface="Calibri"/>
              <a:sym typeface="Calibri"/>
            </a:endParaRPr>
          </a:p>
        </p:txBody>
      </p:sp>
    </p:spTree>
    <p:extLst>
      <p:ext uri="{BB962C8B-B14F-4D97-AF65-F5344CB8AC3E}">
        <p14:creationId xmlns:p14="http://schemas.microsoft.com/office/powerpoint/2010/main" val="33652497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18-20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Modified Jigsaw, Part II: Sharing Our Summaries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read the last section in a future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QuickWrite model from Lesson 3 as a resource.</a:t>
            </a:r>
            <a:endParaRPr sz="1200" dirty="0">
              <a:solidFill>
                <a:schemeClr val="dk1"/>
              </a:solidFill>
              <a:latin typeface="Calibri"/>
              <a:ea typeface="Calibri"/>
              <a:cs typeface="Calibri"/>
              <a:sym typeface="Calibri"/>
            </a:endParaRPr>
          </a:p>
          <a:p>
            <a:pPr marL="457200" marR="76200" lvl="0" indent="-304800" rtl="0">
              <a:lnSpc>
                <a:spcPct val="115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Because students have read complex text fairly independently, you might consider calling on several of your stronger readers.</a:t>
            </a:r>
            <a:endParaRPr sz="1200" dirty="0">
              <a:latin typeface="Calibri" panose="020F0502020204030204" pitchFamily="34" charset="0"/>
              <a:sym typeface="Calibri"/>
            </a:endParaRPr>
          </a:p>
          <a:p>
            <a:pPr marL="0" lvl="0" indent="0" rtl="0">
              <a:spcBef>
                <a:spcPts val="500"/>
              </a:spcBef>
              <a:spcAft>
                <a:spcPts val="0"/>
              </a:spcAft>
              <a:buNone/>
            </a:pPr>
            <a:endParaRPr lang="en" sz="1200" dirty="0">
              <a:solidFill>
                <a:schemeClr val="dk1"/>
              </a:solidFill>
              <a:latin typeface="Calibri"/>
              <a:ea typeface="Calibri"/>
              <a:cs typeface="Calibri"/>
              <a:sym typeface="Calibri"/>
            </a:endParaRPr>
          </a:p>
          <a:p>
            <a:pPr marL="0" lvl="0" indent="0" rtl="0">
              <a:spcBef>
                <a:spcPts val="50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with the small groups that focused on Section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“numbered head” to share the summary of what their group read.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another “numbered head” to elaborate, citing specific evidence.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who did not read that section a moment to jot down the summary statement that was shared.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with Section 3, then Section 4, so the class has heard the summary statement and evidence from each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hold on to their Questions and Notes to support them as they reread and do a QuickWrite for homework.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summary statements to focus on only the central idea of the section.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457200" marR="76200" lvl="0" indent="-304800" rtl="0">
              <a:lnSpc>
                <a:spcPct val="115000"/>
              </a:lnSpc>
              <a:spcBef>
                <a:spcPts val="500"/>
              </a:spcBef>
              <a:spcAft>
                <a:spcPts val="0"/>
              </a:spcAft>
              <a:buClr>
                <a:schemeClr val="dk1"/>
              </a:buClr>
              <a:buSzPts val="1200"/>
              <a:buFont typeface="Calibri"/>
              <a:buChar char="●"/>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05400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2" name="Shape 19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6-8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Debrief: Adding to Our Things Close Readers Do Anchor Chart</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t>
            </a:r>
            <a:r>
              <a:rPr lang="en" sz="1200" dirty="0">
                <a:solidFill>
                  <a:schemeClr val="dk1"/>
                </a:solidFill>
                <a:latin typeface="Calibri"/>
                <a:ea typeface="Calibri"/>
                <a:cs typeface="Calibri"/>
                <a:sym typeface="Calibri"/>
              </a:rPr>
              <a:t>will continue to build their capacity with close reading throughout this unit and module.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Take note if students are not able to suggest the new practices, as this calls for further support and practice (possibly during small group block).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a:t>
            </a:r>
            <a:r>
              <a:rPr lang="en" sz="1200" b="1" i="0" dirty="0">
                <a:solidFill>
                  <a:schemeClr val="dk1"/>
                </a:solidFill>
                <a:latin typeface="Calibri"/>
                <a:ea typeface="Calibri"/>
                <a:cs typeface="Calibri"/>
                <a:sym typeface="Calibri"/>
              </a:rPr>
              <a:t>Things Close Readers Do</a:t>
            </a:r>
            <a:r>
              <a:rPr lang="en-US" sz="1200" b="1" i="0" baseline="0" dirty="0">
                <a:solidFill>
                  <a:schemeClr val="dk1"/>
                </a:solidFill>
                <a:latin typeface="Calibri"/>
                <a:ea typeface="Calibri"/>
                <a:cs typeface="Calibri"/>
                <a:sym typeface="Calibri"/>
              </a:rPr>
              <a:t> </a:t>
            </a:r>
            <a:r>
              <a:rPr lang="en" sz="1200" b="1" i="0" dirty="0">
                <a:solidFill>
                  <a:schemeClr val="dk1"/>
                </a:solidFill>
                <a:latin typeface="Calibri"/>
                <a:ea typeface="Calibri"/>
                <a:cs typeface="Calibri"/>
                <a:sym typeface="Calibri"/>
              </a:rPr>
              <a:t>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many aspects of close reading apply for both literature and informational text, but some are more specific to one type.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have been practicing close analytical reading with both informational text and the novel.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the reading practices they used today are some of the “things close readers do.”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“What new things did you do as close readers today?”</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volunteers to share.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their comments to the anchor chart.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don’t bring up the new practices, remind them, and add them to the anchor chart.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in Lesson 8, they will return to the novel.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Listen specifically for students to notice new practices:</a:t>
            </a:r>
            <a:endParaRPr sz="1200" dirty="0">
              <a:solidFill>
                <a:schemeClr val="dk1"/>
              </a:solidFill>
              <a:latin typeface="Calibri"/>
              <a:ea typeface="Calibri"/>
              <a:cs typeface="Calibri"/>
              <a:sym typeface="Calibri"/>
            </a:endParaRPr>
          </a:p>
          <a:p>
            <a:pPr marL="457200" lvl="0" indent="457200" rtl="0">
              <a:spcBef>
                <a:spcPts val="0"/>
              </a:spcBef>
              <a:spcAft>
                <a:spcPts val="0"/>
              </a:spcAft>
              <a:buNone/>
            </a:pPr>
            <a:r>
              <a:rPr lang="en" sz="1200" dirty="0">
                <a:solidFill>
                  <a:schemeClr val="dk1"/>
                </a:solidFill>
                <a:latin typeface="Calibri"/>
                <a:ea typeface="Calibri"/>
                <a:cs typeface="Calibri"/>
                <a:sym typeface="Calibri"/>
              </a:rPr>
              <a:t>*     Pay attention to text structure: titles and headings (in informational text)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457200" rtl="0">
              <a:spcBef>
                <a:spcPts val="0"/>
              </a:spcBef>
              <a:spcAft>
                <a:spcPts val="0"/>
              </a:spcAft>
              <a:buNone/>
            </a:pPr>
            <a:r>
              <a:rPr lang="en" sz="1200" dirty="0">
                <a:solidFill>
                  <a:schemeClr val="dk1"/>
                </a:solidFill>
                <a:latin typeface="Calibri"/>
                <a:ea typeface="Calibri"/>
                <a:cs typeface="Calibri"/>
                <a:sym typeface="Calibri"/>
              </a:rPr>
              <a:t>*     Consider the author’s purpose/perspective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13775770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8" name="Shape 19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Teaching Notes:</a:t>
            </a:r>
            <a:r>
              <a:rPr lang="en" sz="1200" baseline="0" dirty="0">
                <a:latin typeface="Calibri"/>
                <a:ea typeface="Calibri"/>
                <a:cs typeface="Calibri"/>
                <a:sym typeface="Calibri"/>
              </a:rPr>
              <a:t> </a:t>
            </a:r>
            <a:r>
              <a:rPr lang="en" sz="1200" dirty="0">
                <a:latin typeface="Calibri"/>
                <a:ea typeface="Calibri"/>
                <a:cs typeface="Calibri"/>
                <a:sym typeface="Calibri"/>
              </a:rPr>
              <a:t>None</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Preview the homework. Remind students that this text is difficult, and that they will revisit key passages in future lessons. Encourage them to persevere.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Remind </a:t>
            </a:r>
            <a:r>
              <a:rPr lang="en-US" sz="1200" dirty="0">
                <a:solidFill>
                  <a:schemeClr val="dk1"/>
                </a:solidFill>
                <a:latin typeface="Calibri"/>
                <a:ea typeface="Calibri"/>
                <a:cs typeface="Calibri"/>
                <a:sym typeface="Calibri"/>
              </a:rPr>
              <a:t>students </a:t>
            </a:r>
            <a:r>
              <a:rPr lang="en" sz="1200" dirty="0">
                <a:solidFill>
                  <a:schemeClr val="dk1"/>
                </a:solidFill>
                <a:latin typeface="Calibri"/>
                <a:ea typeface="Calibri"/>
                <a:cs typeface="Calibri"/>
                <a:sym typeface="Calibri"/>
              </a:rPr>
              <a:t>that the homework asks them to begin to connect this informational text to the novel. They read pages 22–41 of the novel a few days ago for homework, and may want to revisit those pages as they write.</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 Fors/Listen Fors:</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a paragraph frame for completing the QuickWrites.</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3428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93709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343828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24248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5-8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is establishing a daily routine – first fluency, then gist. </a:t>
            </a:r>
            <a:r>
              <a:rPr lang="en" sz="1200" dirty="0">
                <a:solidFill>
                  <a:schemeClr val="dk1"/>
                </a:solidFill>
                <a:latin typeface="Calibri"/>
                <a:ea typeface="Calibri"/>
                <a:cs typeface="Calibri"/>
                <a:sym typeface="Calibri"/>
              </a:rPr>
              <a:t>Reading fluently helps readers get the gist quickly.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time, ask for student volunteers to do the reading aloud. This frees you to monitor student engagement.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a:t>
            </a:r>
            <a:r>
              <a:rPr lang="en" sz="1200" i="1" dirty="0">
                <a:solidFill>
                  <a:schemeClr val="dk1"/>
                </a:solidFill>
                <a:latin typeface="Calibri"/>
                <a:ea typeface="Calibri"/>
                <a:cs typeface="Calibri"/>
                <a:sym typeface="Calibri"/>
              </a:rPr>
              <a:t>repeatedly</a:t>
            </a:r>
            <a:r>
              <a:rPr lang="en" sz="1200" dirty="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dot procedure, then ask students to do a “Think Pair Share” about the gist of the excerpt.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erase the dots at the end of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reading fluently allows them to get the gist more quickly and accurately. </a:t>
            </a:r>
            <a:endParaRPr sz="1200" dirty="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a period of a few weeks, students should get more accurate and quick with these activities.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04849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25403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47485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Vietnam Wars” Questions and Notes: Sections 2, 3, or 4 (during Work Time Part A, each small group needs the note-catcher only for their own assigned section; during Work Time Part B, all students need all three note-catchers in order to take notes as their peers share)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QuickWrite 3 (one per student; for homework)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Vietnam Wars” article (from Lesson 6)</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Things Close Readers Do anchor chart </a:t>
            </a:r>
            <a:r>
              <a:rPr lang="en" sz="1200" dirty="0">
                <a:solidFill>
                  <a:schemeClr val="dk1"/>
                </a:solidFill>
                <a:latin typeface="Calibri"/>
                <a:ea typeface="Calibri"/>
                <a:cs typeface="Calibri"/>
                <a:sym typeface="Calibri"/>
              </a:rPr>
              <a:t>(begun in Lesson 2; added to in this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(five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seated in the small, heterogeneous “numbered heads” groups they have been meeting with so far in this unit.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03468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Vietnam Wars” article (from Lesson 6)- consider annotating the article while reading to prepare for follow-up during discussion.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Vietnam Wars” Questions and Notes: Sections 2, 3, or 4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Cold Call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Checking for Understanding technique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Jigsaw protocol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504364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Shape 1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panose="020F0502020204030204" pitchFamily="34" charset="0"/>
                <a:ea typeface="Century Gothic"/>
                <a:cs typeface="Century Gothic"/>
                <a:sym typeface="Century Gothic"/>
              </a:rPr>
              <a:t>Building Background Knowledge: </a:t>
            </a:r>
            <a:endParaRPr sz="1200" b="1" dirty="0">
              <a:solidFill>
                <a:schemeClr val="dk1"/>
              </a:solidFill>
              <a:latin typeface="Calibri" panose="020F0502020204030204" pitchFamily="34" charset="0"/>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panose="020F0502020204030204" pitchFamily="34" charset="0"/>
                <a:ea typeface="Century Gothic"/>
                <a:cs typeface="Century Gothic"/>
                <a:sym typeface="Century Gothic"/>
              </a:rPr>
              <a:t>Small-Group Work to Learn More about the History of Wars in Vietnam</a:t>
            </a:r>
            <a:endParaRPr sz="1200" dirty="0">
              <a:solidFill>
                <a:schemeClr val="dk1"/>
              </a:solidFill>
              <a:latin typeface="Calibri" panose="020F0502020204030204" pitchFamily="34" charset="0"/>
              <a:ea typeface="Century Gothic"/>
              <a:cs typeface="Century Gothic"/>
              <a:sym typeface="Century Gothic"/>
            </a:endParaRPr>
          </a:p>
          <a:p>
            <a:pPr marL="0" lvl="0" indent="0">
              <a:spcBef>
                <a:spcPts val="0"/>
              </a:spcBef>
              <a:spcAft>
                <a:spcPts val="0"/>
              </a:spcAft>
              <a:buNone/>
            </a:pPr>
            <a:endParaRPr sz="1200" dirty="0">
              <a:latin typeface="Calibri" panose="020F0502020204030204" pitchFamily="34" charset="0"/>
              <a:ea typeface="Calibri"/>
              <a:cs typeface="Calibri"/>
              <a:sym typeface="Calibri"/>
            </a:endParaRPr>
          </a:p>
        </p:txBody>
      </p:sp>
    </p:spTree>
    <p:extLst>
      <p:ext uri="{BB962C8B-B14F-4D97-AF65-F5344CB8AC3E}">
        <p14:creationId xmlns:p14="http://schemas.microsoft.com/office/powerpoint/2010/main" val="2856941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Shape 15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appropriate, collaborate with the Social Studies teacher, so students have additional time in Social Studies class to reread this text in greater detail, or go into the historical issues in greater depth.</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as needed.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 Fors/Listen 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97732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Shape 15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(Slide 1) Engaging the Reader: Reviewing Homework</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students’ summary writing about the section they read as baseline formative assessment data on their ability to summarize.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Remember- this homework assignment was attempted by students with no instruction on summary writing, so assess it as a first try!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will be more lessons and practice in this unit (and others) on summary writing- using additional formative assessment.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their homework: </a:t>
            </a:r>
            <a:r>
              <a:rPr lang="en" sz="1200" i="0" dirty="0">
                <a:solidFill>
                  <a:schemeClr val="dk1"/>
                </a:solidFill>
                <a:latin typeface="Calibri"/>
                <a:ea typeface="Calibri"/>
                <a:cs typeface="Calibri"/>
                <a:sym typeface="Calibri"/>
              </a:rPr>
              <a:t>“The Vietnam Wars” Questions and Notes: Section 1: The Chinese Dragon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two minutes to turn and talk with a partner about their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whole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model writing a summary statement for Section 1:</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Tell students that a strong summary will be a brief statement about the most important information.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Then, write, </a:t>
            </a:r>
            <a:r>
              <a:rPr lang="en" sz="1200" i="1"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The main idea of Section 1 is that the Vietnamese are warriors who have been fighting many different countries for over 1,000 years.”</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Ask students to check their own summary against this basic model.</a:t>
            </a:r>
            <a:endParaRPr sz="1200" i="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in during turn and talk to gauge students’ understanding.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additional small groups that focus on practice writing summary statements (the central idea).</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1810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Shape 16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(Slide 2) Engaging the Reader: Reviewing Homework</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students’ summary writing about the section they read as baseline formative assessment data on their ability to summarize.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the whole group on the last question for Section 1: </a:t>
            </a:r>
            <a:r>
              <a:rPr lang="en" sz="1200" i="0" dirty="0">
                <a:solidFill>
                  <a:schemeClr val="dk1"/>
                </a:solidFill>
                <a:latin typeface="Calibri"/>
                <a:ea typeface="Calibri"/>
                <a:cs typeface="Calibri"/>
                <a:sym typeface="Calibri"/>
              </a:rPr>
              <a:t>“What seems to be the author’s perspective toward the Vietnamese people? What specific words or phrases led you to infer that perspective?”</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Assist students in answering this question by highlighting the word “heroes” as a quick model.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are not recognizing main point, probe, asking for specific words that led them to their inference.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Cold Call, listen for students to have figured out that the author respects the Vietnamese people.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continue to struggle with an accurate description of author perspective, model briefly. This might sound like, </a:t>
            </a:r>
            <a:r>
              <a:rPr lang="en" sz="1200" i="1" dirty="0">
                <a:solidFill>
                  <a:schemeClr val="dk1"/>
                </a:solidFill>
                <a:latin typeface="Calibri"/>
                <a:ea typeface="Calibri"/>
                <a:cs typeface="Calibri"/>
                <a:sym typeface="Calibri"/>
              </a:rPr>
              <a:t>“I noticed a lot of really positive words, like ‘warrior’ and ‘heroes’ and ‘momentous.’ So I think the author respects the Vietnamese and how they fought for their country.”</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18495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Shape 17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B. Review Learning Targets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Remember, the term “central idea” used here means the same, in this lesson, as “summary statement” and “main idea</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These terms are used interchangeably in the lesson plan and note-catcher.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posted learning targets.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these are the same targets they worked with in Lesson 6.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 volunteer to read the first learning target aloud: </a:t>
            </a:r>
            <a:r>
              <a:rPr lang="en-US"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I can determine the central ideas in one section of the informational text ‘The Vietnam Wars.’</a:t>
            </a:r>
            <a:r>
              <a:rPr lang="en-US"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today, they will work in a small group to identify the central idea of one section of the article (Sections 2, 3, or 4) and share what they have learned with groups who read other sections.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pictorial representations of the learning targets</a:t>
            </a:r>
            <a:r>
              <a:rPr lang="en" sz="1200" dirty="0">
                <a:solidFill>
                  <a:schemeClr val="dk1"/>
                </a:solidFill>
                <a:latin typeface="Times New Roman"/>
                <a:ea typeface="Times New Roman"/>
                <a:cs typeface="Times New Roman"/>
                <a:sym typeface="Times New Roman"/>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58767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Shape 17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Modified Jigsaw, Part 1: Key Vocabulary and Questions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do NOT need to understand every twist and turn in this long complex history. Continue to focus them on the main idea, and encourage them to consider how this informational text is helping them understand the novel.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reduce movement around the room, consider using groups in assigned seating already.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Transition students to their “expert” groups, if they are not already seated this way.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explain the Jigsaw protocol.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groups 2 minutes to reorient to their section, silently rereading.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reread, distribute </a:t>
            </a:r>
            <a:r>
              <a:rPr lang="en" sz="1200" b="1" dirty="0">
                <a:solidFill>
                  <a:schemeClr val="dk1"/>
                </a:solidFill>
                <a:latin typeface="Calibri"/>
                <a:ea typeface="Calibri"/>
                <a:cs typeface="Calibri"/>
                <a:sym typeface="Calibri"/>
              </a:rPr>
              <a:t>“The Vietnam Wars” Questions and Notes</a:t>
            </a:r>
            <a:r>
              <a:rPr lang="en" sz="1200" dirty="0">
                <a:solidFill>
                  <a:schemeClr val="dk1"/>
                </a:solidFill>
                <a:latin typeface="Calibri"/>
                <a:ea typeface="Calibri"/>
                <a:cs typeface="Calibri"/>
                <a:sym typeface="Calibri"/>
              </a:rPr>
              <a:t> (for the specific section each group was assigned).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groups to discuss the gist with their small group:</a:t>
            </a:r>
            <a:r>
              <a:rPr lang="en" sz="1200" i="1" dirty="0">
                <a:solidFill>
                  <a:schemeClr val="dk1"/>
                </a:solidFill>
                <a:latin typeface="Calibri"/>
                <a:ea typeface="Calibri"/>
                <a:cs typeface="Calibri"/>
                <a:sym typeface="Calibri"/>
              </a:rPr>
              <a:t>“What is the gist of this section? What was your initial sense of what it is mostly </a:t>
            </a:r>
            <a:r>
              <a:rPr lang="en" sz="1200" dirty="0">
                <a:solidFill>
                  <a:schemeClr val="dk1"/>
                </a:solidFill>
                <a:latin typeface="Calibri"/>
                <a:ea typeface="Calibri"/>
                <a:cs typeface="Calibri"/>
                <a:sym typeface="Calibri"/>
              </a:rPr>
              <a:t>about?”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groups 15 minutes to do the following: (Use a visual timer for pacing.)</a:t>
            </a:r>
          </a:p>
          <a:p>
            <a:pPr marL="914400" lvl="1"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Read the questions on the Questions and Notes for your specific section.</a:t>
            </a:r>
          </a:p>
          <a:p>
            <a:pPr marL="914400" lvl="1"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With your partner, reread your section of text with these questions in mind.</a:t>
            </a:r>
          </a:p>
          <a:p>
            <a:pPr marL="914400" lvl="1"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Work with your partner to answer the questions.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groups prepare to share their brief summaries (which they wrote on the note-catchers).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 members of the group are participating.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Groups are focusing on the just the central idea to write one-sentence summaries. (Students will learn how to write full summaries later).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the note-catcher to prepare their summary.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including more guided practice in writing summary statements (during small group block) if needed. (“The central idea of this passage is…”). Remember, students are not writing full summaries, at this point.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shorter passages to specific groups based on the readiness of the group. This provides an opportunity for students to read a complex text within the eighth-grade level span- differentiate the length, not the complexity.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Give students a partially completed Questions and Notes organizer.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students with “summary frames” to guide their rereading and writing.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682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412593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9779000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B7D27AD8-9262-4EB0-B645-7D7A8C717C64}"/>
              </a:ext>
            </a:extLst>
          </p:cNvPr>
          <p:cNvPicPr>
            <a:picLocks noChangeAspect="1"/>
          </p:cNvPicPr>
          <p:nvPr userDrawn="1"/>
        </p:nvPicPr>
        <p:blipFill>
          <a:blip r:embed="rId15"/>
          <a:stretch>
            <a:fillRect/>
          </a:stretch>
        </p:blipFill>
        <p:spPr>
          <a:xfrm>
            <a:off x="8314267" y="4923114"/>
            <a:ext cx="762000" cy="142875"/>
          </a:xfrm>
          <a:prstGeom prst="rect">
            <a:avLst/>
          </a:prstGeom>
        </p:spPr>
      </p:pic>
      <p:pic>
        <p:nvPicPr>
          <p:cNvPr id="5" name="Picture 4">
            <a:extLst>
              <a:ext uri="{FF2B5EF4-FFF2-40B4-BE49-F238E27FC236}">
                <a16:creationId xmlns:a16="http://schemas.microsoft.com/office/drawing/2014/main" id="{B3951CD0-46EE-4D37-BC22-27C386B0B1CE}"/>
              </a:ext>
            </a:extLst>
          </p:cNvPr>
          <p:cNvPicPr>
            <a:picLocks noChangeAspect="1"/>
          </p:cNvPicPr>
          <p:nvPr userDrawn="1"/>
        </p:nvPicPr>
        <p:blipFill>
          <a:blip r:embed="rId16"/>
          <a:stretch>
            <a:fillRect/>
          </a:stretch>
        </p:blipFill>
        <p:spPr>
          <a:xfrm>
            <a:off x="4177030" y="4480183"/>
            <a:ext cx="789940" cy="658283"/>
          </a:xfrm>
          <a:prstGeom prst="rect">
            <a:avLst/>
          </a:prstGeom>
        </p:spPr>
      </p:pic>
      <p:pic>
        <p:nvPicPr>
          <p:cNvPr id="10" name="Picture 9">
            <a:extLst>
              <a:ext uri="{FF2B5EF4-FFF2-40B4-BE49-F238E27FC236}">
                <a16:creationId xmlns:a16="http://schemas.microsoft.com/office/drawing/2014/main" id="{CAB1310C-ED7F-4689-938E-1102F6D76593}"/>
              </a:ext>
            </a:extLst>
          </p:cNvPr>
          <p:cNvPicPr>
            <a:picLocks noChangeAspect="1"/>
          </p:cNvPicPr>
          <p:nvPr userDrawn="1"/>
        </p:nvPicPr>
        <p:blipFill>
          <a:blip r:embed="rId17"/>
          <a:stretch>
            <a:fillRect/>
          </a:stretch>
        </p:blipFill>
        <p:spPr>
          <a:xfrm>
            <a:off x="56303" y="460465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1:</a:t>
            </a:r>
            <a:r>
              <a:rPr lang="en" sz="3400"/>
              <a:t> Unit </a:t>
            </a:r>
            <a:r>
              <a:rPr lang="en"/>
              <a:t>1</a:t>
            </a:r>
            <a:r>
              <a:rPr lang="en" sz="3400"/>
              <a:t>: Lesson </a:t>
            </a:r>
            <a:r>
              <a:rPr lang="en"/>
              <a:t>7</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Shape 130"/>
          <p:cNvSpPr txBox="1">
            <a:spLocks noGrp="1"/>
          </p:cNvSpPr>
          <p:nvPr>
            <p:ph type="body" idx="1"/>
          </p:nvPr>
        </p:nvSpPr>
        <p:spPr>
          <a:xfrm>
            <a:off x="311700" y="1236475"/>
            <a:ext cx="8520600" cy="37641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50-60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 continue the arc of instruction from Lesson 6 and prepare students to work more independently with the middle sections of the article. This work will help build background knowledge about the history of the Vietnam Wars.</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b="1" dirty="0">
                <a:solidFill>
                  <a:schemeClr val="dk1"/>
                </a:solidFill>
              </a:rPr>
              <a:t>The Learning Targets for students today are:</a:t>
            </a:r>
            <a:endParaRPr sz="1600" b="1"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determine the central ideas in one section of the informational text ‘The Vietnam Wars.’</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summarize a portion of an informational text about the Vietnam war.</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use context clues to determine word meanings.</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participate in discussions about the text with a partner, small group, and the whole class.</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share Your Summary Statements.</a:t>
            </a:r>
            <a:endParaRPr dirty="0"/>
          </a:p>
        </p:txBody>
      </p:sp>
      <p:sp>
        <p:nvSpPr>
          <p:cNvPr id="189" name="Shape 18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Char char="●"/>
            </a:pPr>
            <a:r>
              <a:rPr lang="en" sz="2400"/>
              <a:t>Now your groups will share with the class about the section you read.</a:t>
            </a:r>
            <a:endParaRPr sz="2400"/>
          </a:p>
          <a:p>
            <a:pPr marL="0" lvl="0" indent="0" rtl="0">
              <a:spcBef>
                <a:spcPts val="0"/>
              </a:spcBef>
              <a:spcAft>
                <a:spcPts val="0"/>
              </a:spcAft>
              <a:buNone/>
            </a:pPr>
            <a:endParaRPr sz="2400"/>
          </a:p>
          <a:p>
            <a:pPr marL="457200" lvl="0" indent="-381000" rtl="0">
              <a:spcBef>
                <a:spcPts val="0"/>
              </a:spcBef>
              <a:spcAft>
                <a:spcPts val="0"/>
              </a:spcAft>
              <a:buSzPts val="2400"/>
              <a:buChar char="●"/>
            </a:pPr>
            <a:r>
              <a:rPr lang="en" sz="2400"/>
              <a:t>You’ll have 5 minutes per section for sharing. </a:t>
            </a:r>
            <a:endParaRPr sz="2400"/>
          </a:p>
          <a:p>
            <a:pPr marL="0" lvl="0" indent="0" rtl="0">
              <a:spcBef>
                <a:spcPts val="0"/>
              </a:spcBef>
              <a:spcAft>
                <a:spcPts val="0"/>
              </a:spcAft>
              <a:buNone/>
            </a:pPr>
            <a:endParaRPr sz="2400"/>
          </a:p>
          <a:p>
            <a:pPr marL="457200" lvl="0" indent="-381000" rtl="0">
              <a:spcBef>
                <a:spcPts val="0"/>
              </a:spcBef>
              <a:spcAft>
                <a:spcPts val="0"/>
              </a:spcAft>
              <a:buSzPts val="2400"/>
              <a:buChar char="●"/>
            </a:pPr>
            <a:r>
              <a:rPr lang="en" sz="2400"/>
              <a:t>You’re not sharing everything on your note-catcher, just the summary statement, and then specific evidence that will help others understand your summary statement.</a:t>
            </a:r>
            <a:endParaRPr sz="2400"/>
          </a:p>
          <a:p>
            <a:pPr marL="0" lvl="0" indent="0" rtl="0">
              <a:spcBef>
                <a:spcPts val="0"/>
              </a:spcBef>
              <a:spcAft>
                <a:spcPts val="0"/>
              </a:spcAft>
              <a:buNone/>
            </a:pPr>
            <a:endParaRPr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title"/>
          </p:nvPr>
        </p:nvSpPr>
        <p:spPr>
          <a:xfrm>
            <a:off x="311700" y="163286"/>
            <a:ext cx="8520600" cy="1115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Let’s add to our </a:t>
            </a:r>
            <a:r>
              <a:rPr lang="en" i="1" dirty="0"/>
              <a:t>“Things Close Readers Do” </a:t>
            </a:r>
            <a:r>
              <a:rPr lang="en" dirty="0"/>
              <a:t>Anchor Chart!</a:t>
            </a:r>
            <a:endParaRPr dirty="0"/>
          </a:p>
        </p:txBody>
      </p:sp>
      <p:sp>
        <p:nvSpPr>
          <p:cNvPr id="195" name="Shape 195"/>
          <p:cNvSpPr txBox="1">
            <a:spLocks noGrp="1"/>
          </p:cNvSpPr>
          <p:nvPr>
            <p:ph type="body" idx="1"/>
          </p:nvPr>
        </p:nvSpPr>
        <p:spPr>
          <a:xfrm>
            <a:off x="972300" y="1560861"/>
            <a:ext cx="7199400" cy="3392139"/>
          </a:xfrm>
          <a:prstGeom prst="rect">
            <a:avLst/>
          </a:prstGeom>
          <a:ln w="2857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30200" rtl="0">
              <a:lnSpc>
                <a:spcPct val="130000"/>
              </a:lnSpc>
              <a:spcBef>
                <a:spcPts val="0"/>
              </a:spcBef>
              <a:spcAft>
                <a:spcPts val="0"/>
              </a:spcAft>
              <a:buClr>
                <a:schemeClr val="dk1"/>
              </a:buClr>
              <a:buSzPts val="1600"/>
              <a:buChar char="●"/>
            </a:pPr>
            <a:r>
              <a:rPr lang="en" sz="1600" dirty="0">
                <a:solidFill>
                  <a:schemeClr val="dk1"/>
                </a:solidFill>
              </a:rPr>
              <a:t>Get the gist – get your initial sense of what the text is mostly about</a:t>
            </a:r>
            <a:endParaRPr sz="1600" dirty="0">
              <a:solidFill>
                <a:schemeClr val="dk1"/>
              </a:solidFill>
            </a:endParaRPr>
          </a:p>
          <a:p>
            <a:pPr marL="457200" lvl="0" indent="-330200" rtl="0">
              <a:lnSpc>
                <a:spcPct val="130000"/>
              </a:lnSpc>
              <a:spcBef>
                <a:spcPts val="0"/>
              </a:spcBef>
              <a:spcAft>
                <a:spcPts val="0"/>
              </a:spcAft>
              <a:buClr>
                <a:schemeClr val="dk1"/>
              </a:buClr>
              <a:buSzPts val="1600"/>
              <a:buChar char="●"/>
            </a:pPr>
            <a:r>
              <a:rPr lang="en" sz="1600" dirty="0">
                <a:solidFill>
                  <a:schemeClr val="dk1"/>
                </a:solidFill>
              </a:rPr>
              <a:t>Reread</a:t>
            </a:r>
            <a:endParaRPr sz="1600" dirty="0">
              <a:solidFill>
                <a:schemeClr val="dk1"/>
              </a:solidFill>
            </a:endParaRPr>
          </a:p>
          <a:p>
            <a:pPr marL="457200" lvl="0" indent="-330200" rtl="0">
              <a:lnSpc>
                <a:spcPct val="130000"/>
              </a:lnSpc>
              <a:spcBef>
                <a:spcPts val="0"/>
              </a:spcBef>
              <a:spcAft>
                <a:spcPts val="0"/>
              </a:spcAft>
              <a:buClr>
                <a:schemeClr val="dk1"/>
              </a:buClr>
              <a:buSzPts val="1600"/>
              <a:buChar char="●"/>
            </a:pPr>
            <a:r>
              <a:rPr lang="en" sz="1600" dirty="0">
                <a:solidFill>
                  <a:schemeClr val="dk1"/>
                </a:solidFill>
              </a:rPr>
              <a:t>Cite evidence</a:t>
            </a:r>
            <a:endParaRPr sz="1600" dirty="0">
              <a:solidFill>
                <a:schemeClr val="dk1"/>
              </a:solidFill>
            </a:endParaRPr>
          </a:p>
          <a:p>
            <a:pPr marL="457200" lvl="0" indent="-330200" rtl="0">
              <a:lnSpc>
                <a:spcPct val="130000"/>
              </a:lnSpc>
              <a:spcBef>
                <a:spcPts val="0"/>
              </a:spcBef>
              <a:spcAft>
                <a:spcPts val="0"/>
              </a:spcAft>
              <a:buClr>
                <a:schemeClr val="dk1"/>
              </a:buClr>
              <a:buSzPts val="1600"/>
              <a:buChar char="●"/>
            </a:pPr>
            <a:r>
              <a:rPr lang="en" sz="1600" dirty="0">
                <a:solidFill>
                  <a:schemeClr val="dk1"/>
                </a:solidFill>
              </a:rPr>
              <a:t>Use details from the text to make inferences</a:t>
            </a:r>
            <a:endParaRPr sz="1600" dirty="0">
              <a:solidFill>
                <a:schemeClr val="dk1"/>
              </a:solidFill>
            </a:endParaRPr>
          </a:p>
          <a:p>
            <a:pPr marL="457200" lvl="0" indent="-330200" rtl="0">
              <a:lnSpc>
                <a:spcPct val="130000"/>
              </a:lnSpc>
              <a:spcBef>
                <a:spcPts val="0"/>
              </a:spcBef>
              <a:spcAft>
                <a:spcPts val="0"/>
              </a:spcAft>
              <a:buClr>
                <a:schemeClr val="dk1"/>
              </a:buClr>
              <a:buSzPts val="1600"/>
              <a:buChar char="●"/>
            </a:pPr>
            <a:r>
              <a:rPr lang="en" sz="1600" dirty="0">
                <a:solidFill>
                  <a:schemeClr val="dk1"/>
                </a:solidFill>
              </a:rPr>
              <a:t>Use context clues to figure out word meanings</a:t>
            </a:r>
            <a:endParaRPr sz="1600" dirty="0">
              <a:solidFill>
                <a:schemeClr val="dk1"/>
              </a:solidFill>
            </a:endParaRPr>
          </a:p>
          <a:p>
            <a:pPr marL="457200" lvl="0" indent="-330200" rtl="0">
              <a:lnSpc>
                <a:spcPct val="130000"/>
              </a:lnSpc>
              <a:spcBef>
                <a:spcPts val="0"/>
              </a:spcBef>
              <a:spcAft>
                <a:spcPts val="0"/>
              </a:spcAft>
              <a:buClr>
                <a:schemeClr val="dk1"/>
              </a:buClr>
              <a:buSzPts val="1600"/>
              <a:buChar char="●"/>
            </a:pPr>
            <a:r>
              <a:rPr lang="en" sz="1600" dirty="0">
                <a:solidFill>
                  <a:schemeClr val="dk1"/>
                </a:solidFill>
              </a:rPr>
              <a:t>Talk with others about the text</a:t>
            </a:r>
            <a:endParaRPr sz="1600" dirty="0">
              <a:solidFill>
                <a:schemeClr val="dk1"/>
              </a:solidFill>
            </a:endParaRPr>
          </a:p>
          <a:p>
            <a:pPr marL="457200" lvl="0" indent="-330200" rtl="0">
              <a:lnSpc>
                <a:spcPct val="130000"/>
              </a:lnSpc>
              <a:spcBef>
                <a:spcPts val="0"/>
              </a:spcBef>
              <a:spcAft>
                <a:spcPts val="0"/>
              </a:spcAft>
              <a:buClr>
                <a:schemeClr val="dk1"/>
              </a:buClr>
              <a:buSzPts val="1600"/>
              <a:buChar char="●"/>
            </a:pPr>
            <a:r>
              <a:rPr lang="en" sz="1600" dirty="0">
                <a:solidFill>
                  <a:schemeClr val="dk1"/>
                </a:solidFill>
              </a:rPr>
              <a:t>Notice details</a:t>
            </a:r>
            <a:endParaRPr sz="1600" dirty="0">
              <a:solidFill>
                <a:schemeClr val="dk1"/>
              </a:solidFill>
            </a:endParaRPr>
          </a:p>
          <a:p>
            <a:pPr marL="457200" lvl="0" indent="-330200" rtl="0">
              <a:lnSpc>
                <a:spcPct val="130000"/>
              </a:lnSpc>
              <a:spcBef>
                <a:spcPts val="0"/>
              </a:spcBef>
              <a:spcAft>
                <a:spcPts val="0"/>
              </a:spcAft>
              <a:buClr>
                <a:schemeClr val="dk1"/>
              </a:buClr>
              <a:buSzPts val="1600"/>
              <a:buChar char="●"/>
            </a:pPr>
            <a:r>
              <a:rPr lang="en" sz="1600" dirty="0">
                <a:solidFill>
                  <a:schemeClr val="dk1"/>
                </a:solidFill>
              </a:rPr>
              <a:t>Answer questions based on the text</a:t>
            </a:r>
            <a:endParaRPr sz="1600" dirty="0">
              <a:solidFill>
                <a:schemeClr val="dk1"/>
              </a:solidFill>
            </a:endParaRPr>
          </a:p>
          <a:p>
            <a:pPr marL="457200" lvl="0" indent="-330200" rtl="0">
              <a:lnSpc>
                <a:spcPct val="130000"/>
              </a:lnSpc>
              <a:spcBef>
                <a:spcPts val="0"/>
              </a:spcBef>
              <a:spcAft>
                <a:spcPts val="0"/>
              </a:spcAft>
              <a:buClr>
                <a:schemeClr val="dk1"/>
              </a:buClr>
              <a:buSzPts val="1600"/>
              <a:buChar char="●"/>
            </a:pPr>
            <a:r>
              <a:rPr lang="en" sz="1600" dirty="0">
                <a:solidFill>
                  <a:schemeClr val="dk1"/>
                </a:solidFill>
              </a:rPr>
              <a:t>Pay attention to text structure: titles/ headings (informational text)</a:t>
            </a:r>
            <a:endParaRPr sz="1600" dirty="0">
              <a:solidFill>
                <a:schemeClr val="dk1"/>
              </a:solidFill>
            </a:endParaRPr>
          </a:p>
          <a:p>
            <a:pPr marL="457200" lvl="0" indent="-330200" rtl="0">
              <a:lnSpc>
                <a:spcPct val="130000"/>
              </a:lnSpc>
              <a:spcBef>
                <a:spcPts val="0"/>
              </a:spcBef>
              <a:spcAft>
                <a:spcPts val="0"/>
              </a:spcAft>
              <a:buClr>
                <a:schemeClr val="dk1"/>
              </a:buClr>
              <a:buSzPts val="1600"/>
              <a:buChar char="●"/>
            </a:pPr>
            <a:r>
              <a:rPr lang="en" sz="1600" dirty="0">
                <a:solidFill>
                  <a:schemeClr val="dk1"/>
                </a:solidFill>
              </a:rPr>
              <a:t>Consider author’s purpose/perspective</a:t>
            </a:r>
            <a:endParaRPr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01" name="Shape 20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55600" rtl="0">
              <a:spcBef>
                <a:spcPts val="0"/>
              </a:spcBef>
              <a:spcAft>
                <a:spcPts val="0"/>
              </a:spcAft>
              <a:buClr>
                <a:schemeClr val="dk1"/>
              </a:buClr>
              <a:buSzPts val="2000"/>
              <a:buChar char="●"/>
            </a:pPr>
            <a:r>
              <a:rPr lang="en" sz="2000">
                <a:solidFill>
                  <a:schemeClr val="dk1"/>
                </a:solidFill>
              </a:rPr>
              <a:t>Reread Section 4, “The Fall of the French.” Use the questions on the note-catcher to help focus your reading.</a:t>
            </a:r>
            <a:endParaRPr sz="2000">
              <a:solidFill>
                <a:schemeClr val="dk1"/>
              </a:solidFill>
            </a:endParaRPr>
          </a:p>
          <a:p>
            <a:pPr marL="0" lvl="0" indent="0">
              <a:spcBef>
                <a:spcPts val="0"/>
              </a:spcBef>
              <a:spcAft>
                <a:spcPts val="0"/>
              </a:spcAft>
              <a:buNone/>
            </a:pPr>
            <a:endParaRPr sz="2000">
              <a:solidFill>
                <a:schemeClr val="dk1"/>
              </a:solidFill>
            </a:endParaRPr>
          </a:p>
          <a:p>
            <a:pPr marL="457200" lvl="0" indent="-355600">
              <a:spcBef>
                <a:spcPts val="0"/>
              </a:spcBef>
              <a:spcAft>
                <a:spcPts val="0"/>
              </a:spcAft>
              <a:buClr>
                <a:schemeClr val="dk1"/>
              </a:buClr>
              <a:buSzPts val="2000"/>
              <a:buChar char="●"/>
            </a:pPr>
            <a:r>
              <a:rPr lang="en" sz="2000" b="1">
                <a:solidFill>
                  <a:schemeClr val="dk1"/>
                </a:solidFill>
              </a:rPr>
              <a:t>QuickWrite 3</a:t>
            </a:r>
            <a:r>
              <a:rPr lang="en" sz="2000">
                <a:solidFill>
                  <a:schemeClr val="dk1"/>
                </a:solidFill>
              </a:rPr>
              <a:t>: How do the details in this informational text connect to Ha’s circumstances? Be sure to include evidence from the novel and the article in your answer.</a:t>
            </a:r>
            <a:endParaRPr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041400"/>
            <a:ext cx="7886700" cy="952499"/>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298700"/>
            <a:ext cx="7886700" cy="492396"/>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26352DE4-3A67-46BF-90E6-54945C89F4AE}"/>
              </a:ext>
            </a:extLst>
          </p:cNvPr>
          <p:cNvPicPr>
            <a:picLocks noChangeAspect="1"/>
          </p:cNvPicPr>
          <p:nvPr/>
        </p:nvPicPr>
        <p:blipFill>
          <a:blip r:embed="rId3"/>
          <a:stretch>
            <a:fillRect/>
          </a:stretch>
        </p:blipFill>
        <p:spPr>
          <a:xfrm>
            <a:off x="3666178" y="322476"/>
            <a:ext cx="1802119" cy="828246"/>
          </a:xfrm>
          <a:prstGeom prst="rect">
            <a:avLst/>
          </a:prstGeom>
        </p:spPr>
      </p:pic>
    </p:spTree>
    <p:extLst>
      <p:ext uri="{BB962C8B-B14F-4D97-AF65-F5344CB8AC3E}">
        <p14:creationId xmlns:p14="http://schemas.microsoft.com/office/powerpoint/2010/main" val="1600900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a:solidFill>
                  <a:schemeClr val="dk1"/>
                </a:solidFill>
                <a:latin typeface="Century Gothic"/>
                <a:ea typeface="Century Gothic"/>
                <a:cs typeface="Century Gothic"/>
                <a:sym typeface="Century Gothic"/>
              </a:rPr>
              <a:t>Here’s what we’ll do:</a:t>
            </a:r>
            <a:endParaRPr sz="19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I’m going to read aloud </a:t>
            </a:r>
            <a:r>
              <a:rPr lang="en" sz="1900">
                <a:latin typeface="Century Gothic"/>
                <a:ea typeface="Century Gothic"/>
                <a:cs typeface="Century Gothic"/>
                <a:sym typeface="Century Gothic"/>
              </a:rPr>
              <a:t>a section of our text we’ll be reading carefully in our next class.</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Every now and then, I’ll say “Put a dot lightly over this word.”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2383561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7298118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B195990D-A9DE-4B86-846F-E58822B90226}"/>
              </a:ext>
            </a:extLst>
          </p:cNvPr>
          <p:cNvPicPr>
            <a:picLocks noChangeAspect="1"/>
          </p:cNvPicPr>
          <p:nvPr/>
        </p:nvPicPr>
        <p:blipFill>
          <a:blip r:embed="rId3"/>
          <a:stretch>
            <a:fillRect/>
          </a:stretch>
        </p:blipFill>
        <p:spPr>
          <a:xfrm>
            <a:off x="8314862" y="4451684"/>
            <a:ext cx="594485" cy="586502"/>
          </a:xfrm>
          <a:prstGeom prst="rect">
            <a:avLst/>
          </a:prstGeom>
        </p:spPr>
      </p:pic>
    </p:spTree>
    <p:extLst>
      <p:ext uri="{BB962C8B-B14F-4D97-AF65-F5344CB8AC3E}">
        <p14:creationId xmlns:p14="http://schemas.microsoft.com/office/powerpoint/2010/main" val="22683616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7198698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712358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311700" y="383404"/>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dirty="0"/>
              <a:t>Grade 8: Module 1: Unit 1: Lesson 7</a:t>
            </a:r>
            <a:endParaRPr dirty="0"/>
          </a:p>
          <a:p>
            <a:pPr marL="0" lvl="0" indent="0" rtl="0">
              <a:lnSpc>
                <a:spcPct val="90000"/>
              </a:lnSpc>
              <a:spcBef>
                <a:spcPts val="0"/>
              </a:spcBef>
              <a:spcAft>
                <a:spcPts val="0"/>
              </a:spcAft>
              <a:buNone/>
            </a:pPr>
            <a:r>
              <a:rPr lang="en" sz="1800" b="1" dirty="0"/>
              <a:t>Teacher slide, before teaching.</a:t>
            </a:r>
            <a:endParaRPr sz="1800" dirty="0"/>
          </a:p>
        </p:txBody>
      </p:sp>
      <p:sp>
        <p:nvSpPr>
          <p:cNvPr id="136" name="Shape 136"/>
          <p:cNvSpPr txBox="1">
            <a:spLocks noGrp="1"/>
          </p:cNvSpPr>
          <p:nvPr>
            <p:ph type="body" idx="1"/>
          </p:nvPr>
        </p:nvSpPr>
        <p:spPr>
          <a:xfrm>
            <a:off x="311700" y="1383711"/>
            <a:ext cx="8520600" cy="38985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7: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The note-catcher in this lesson is similar to the one students used as a whole class during Lesson 4.</a:t>
            </a:r>
            <a:endParaRPr sz="1600" dirty="0">
              <a:solidFill>
                <a:schemeClr val="dk1"/>
              </a:solidFill>
            </a:endParaRPr>
          </a:p>
          <a:p>
            <a:pPr marL="0" lvl="0" indent="0" rtl="0">
              <a:lnSpc>
                <a:spcPct val="90000"/>
              </a:lnSpc>
              <a:spcBef>
                <a:spcPts val="0"/>
              </a:spcBef>
              <a:spcAft>
                <a:spcPts val="0"/>
              </a:spcAft>
              <a:buClr>
                <a:schemeClr val="dk1"/>
              </a:buClr>
              <a:buSzPts val="1100"/>
              <a:buFont typeface="Arial"/>
              <a:buNone/>
            </a:pP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There is a separate note-catcher for each section of the text. It’s recommended to give all students a full “packet” of all three note-catchers (since they will need all three during Part B of Work Time). </a:t>
            </a:r>
            <a:endParaRPr sz="1600" dirty="0">
              <a:solidFill>
                <a:schemeClr val="dk1"/>
              </a:solidFill>
            </a:endParaRPr>
          </a:p>
          <a:p>
            <a:pPr marL="0" lvl="0" indent="0" rtl="0">
              <a:lnSpc>
                <a:spcPct val="90000"/>
              </a:lnSpc>
              <a:spcBef>
                <a:spcPts val="0"/>
              </a:spcBef>
              <a:spcAft>
                <a:spcPts val="0"/>
              </a:spcAft>
              <a:buNone/>
            </a:pP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During Part A of Work Time, help each group focus on just the one page for the single section of the text they are working on.</a:t>
            </a:r>
            <a:endParaRPr sz="1600" dirty="0">
              <a:solidFill>
                <a:schemeClr val="dk1"/>
              </a:solidFill>
            </a:endParaRPr>
          </a:p>
          <a:p>
            <a:pPr marL="0" lvl="0" indent="0" rtl="0">
              <a:lnSpc>
                <a:spcPct val="90000"/>
              </a:lnSpc>
              <a:spcBef>
                <a:spcPts val="0"/>
              </a:spcBef>
              <a:spcAft>
                <a:spcPts val="0"/>
              </a:spcAft>
              <a:buNone/>
            </a:pP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The terms “summary statement</a:t>
            </a:r>
            <a:r>
              <a:rPr lang="en-US" sz="1600" dirty="0">
                <a:solidFill>
                  <a:schemeClr val="dk1"/>
                </a:solidFill>
              </a:rPr>
              <a:t>,</a:t>
            </a:r>
            <a:r>
              <a:rPr lang="en" sz="1600" dirty="0">
                <a:solidFill>
                  <a:schemeClr val="dk1"/>
                </a:solidFill>
              </a:rPr>
              <a:t>” “central idea</a:t>
            </a:r>
            <a:r>
              <a:rPr lang="en-US" sz="1600" dirty="0">
                <a:solidFill>
                  <a:schemeClr val="dk1"/>
                </a:solidFill>
              </a:rPr>
              <a:t>,</a:t>
            </a:r>
            <a:r>
              <a:rPr lang="en" sz="1600" dirty="0">
                <a:solidFill>
                  <a:schemeClr val="dk1"/>
                </a:solidFill>
              </a:rPr>
              <a:t>” and “main idea” are used interchangeably in this lesson.</a:t>
            </a:r>
            <a:endParaRPr sz="16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a:t>Grade 8: Module 1: Unit 1: Lesson 7</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Shape 142"/>
          <p:cNvSpPr txBox="1">
            <a:spLocks noGrp="1"/>
          </p:cNvSpPr>
          <p:nvPr>
            <p:ph type="body" idx="1"/>
          </p:nvPr>
        </p:nvSpPr>
        <p:spPr>
          <a:xfrm>
            <a:off x="311700" y="1265550"/>
            <a:ext cx="8520600" cy="36942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7: </a:t>
            </a:r>
            <a:r>
              <a:rPr lang="en">
                <a:solidFill>
                  <a:schemeClr val="dk1"/>
                </a:solidFill>
              </a:rPr>
              <a:t>Reading and protocols to read in preparation</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a:p>
            <a:pPr marL="457200" lvl="0" indent="-342900" rtl="0">
              <a:lnSpc>
                <a:spcPct val="90000"/>
              </a:lnSpc>
              <a:spcBef>
                <a:spcPts val="0"/>
              </a:spcBef>
              <a:spcAft>
                <a:spcPts val="0"/>
              </a:spcAft>
              <a:buSzPts val="1800"/>
              <a:buChar char="●"/>
            </a:pPr>
            <a:r>
              <a:rPr lang="en"/>
              <a:t>In the“Jigsaw” protocol, students become an expert in just one portion of the text, and then share that expertise with peers who read other portions. </a:t>
            </a:r>
            <a:endParaRPr/>
          </a:p>
          <a:p>
            <a:pPr marL="0" lvl="0" indent="0" rtl="0">
              <a:lnSpc>
                <a:spcPct val="90000"/>
              </a:lnSpc>
              <a:spcBef>
                <a:spcPts val="0"/>
              </a:spcBef>
              <a:spcAft>
                <a:spcPts val="0"/>
              </a:spcAft>
              <a:buNone/>
            </a:pPr>
            <a:endParaRPr/>
          </a:p>
          <a:p>
            <a:pPr marL="457200" lvl="0" indent="-342900" rtl="0">
              <a:lnSpc>
                <a:spcPct val="90000"/>
              </a:lnSpc>
              <a:spcBef>
                <a:spcPts val="0"/>
              </a:spcBef>
              <a:spcAft>
                <a:spcPts val="0"/>
              </a:spcAft>
              <a:buSzPts val="1800"/>
              <a:buChar char="●"/>
            </a:pPr>
            <a:r>
              <a:rPr lang="en"/>
              <a:t>Part B of Work Time involves a “modified” Jigsaw: the sharing is done whole group, as guided practice with teacher support.</a:t>
            </a:r>
            <a:endParaRPr/>
          </a:p>
          <a:p>
            <a:pPr marL="0" lvl="0" indent="0" rtl="0">
              <a:lnSpc>
                <a:spcPct val="90000"/>
              </a:lnSpc>
              <a:spcBef>
                <a:spcPts val="0"/>
              </a:spcBef>
              <a:spcAft>
                <a:spcPts val="0"/>
              </a:spcAft>
              <a:buNone/>
            </a:pPr>
            <a:endParaRPr/>
          </a:p>
          <a:p>
            <a:pPr marL="457200" lvl="0" indent="-342900" rtl="0">
              <a:lnSpc>
                <a:spcPct val="90000"/>
              </a:lnSpc>
              <a:spcBef>
                <a:spcPts val="0"/>
              </a:spcBef>
              <a:spcAft>
                <a:spcPts val="0"/>
              </a:spcAft>
              <a:buSzPts val="1800"/>
              <a:buChar char="●"/>
            </a:pPr>
            <a:r>
              <a:rPr lang="en"/>
              <a:t>To understand how this protocol builds, note that in Lesson 10, the Jigsaw structure is used again, and students are expected to share more independently.</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dirty="0">
                <a:solidFill>
                  <a:srgbClr val="000000"/>
                </a:solidFill>
                <a:latin typeface="Century Gothic"/>
                <a:ea typeface="Century Gothic"/>
                <a:cs typeface="Century Gothic"/>
                <a:sym typeface="Century Gothic"/>
              </a:rPr>
              <a:t>Grade </a:t>
            </a:r>
            <a:r>
              <a:rPr lang="en" sz="4000" b="1" dirty="0">
                <a:latin typeface="Century Gothic"/>
                <a:ea typeface="Century Gothic"/>
                <a:cs typeface="Century Gothic"/>
                <a:sym typeface="Century Gothic"/>
              </a:rPr>
              <a:t>8</a:t>
            </a:r>
            <a:r>
              <a:rPr lang="en" sz="4000" b="1" dirty="0">
                <a:solidFill>
                  <a:srgbClr val="000000"/>
                </a:solidFill>
                <a:latin typeface="Century Gothic"/>
                <a:ea typeface="Century Gothic"/>
                <a:cs typeface="Century Gothic"/>
                <a:sym typeface="Century Gothic"/>
              </a:rPr>
              <a:t>: Module </a:t>
            </a:r>
            <a:r>
              <a:rPr lang="en" sz="4000" b="1" dirty="0">
                <a:latin typeface="Century Gothic"/>
                <a:ea typeface="Century Gothic"/>
                <a:cs typeface="Century Gothic"/>
                <a:sym typeface="Century Gothic"/>
              </a:rPr>
              <a:t>1</a:t>
            </a:r>
            <a:r>
              <a:rPr lang="en" sz="4000" b="1" dirty="0">
                <a:solidFill>
                  <a:srgbClr val="000000"/>
                </a:solidFill>
                <a:latin typeface="Century Gothic"/>
                <a:ea typeface="Century Gothic"/>
                <a:cs typeface="Century Gothic"/>
                <a:sym typeface="Century Gothic"/>
              </a:rPr>
              <a:t>: </a:t>
            </a:r>
            <a:endParaRPr sz="4000" b="1" dirty="0">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dirty="0">
                <a:solidFill>
                  <a:srgbClr val="000000"/>
                </a:solidFill>
                <a:latin typeface="Century Gothic"/>
                <a:ea typeface="Century Gothic"/>
                <a:cs typeface="Century Gothic"/>
                <a:sym typeface="Century Gothic"/>
              </a:rPr>
              <a:t>Unit </a:t>
            </a:r>
            <a:r>
              <a:rPr lang="en" sz="4000" b="1" dirty="0">
                <a:latin typeface="Century Gothic"/>
                <a:ea typeface="Century Gothic"/>
                <a:cs typeface="Century Gothic"/>
                <a:sym typeface="Century Gothic"/>
              </a:rPr>
              <a:t>1</a:t>
            </a:r>
            <a:r>
              <a:rPr lang="en" sz="4000" b="1" dirty="0">
                <a:solidFill>
                  <a:srgbClr val="000000"/>
                </a:solidFill>
                <a:latin typeface="Century Gothic"/>
                <a:ea typeface="Century Gothic"/>
                <a:cs typeface="Century Gothic"/>
                <a:sym typeface="Century Gothic"/>
              </a:rPr>
              <a:t>: Lesson </a:t>
            </a:r>
            <a:r>
              <a:rPr lang="en" sz="4000" b="1" dirty="0">
                <a:latin typeface="Century Gothic"/>
                <a:ea typeface="Century Gothic"/>
                <a:cs typeface="Century Gothic"/>
                <a:sym typeface="Century Gothic"/>
              </a:rPr>
              <a:t>7</a:t>
            </a:r>
            <a:endParaRPr sz="4000" b="1" dirty="0">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9008E909-0723-42AD-985D-9786979EF2B9}"/>
              </a:ext>
            </a:extLst>
          </p:cNvPr>
          <p:cNvPicPr>
            <a:picLocks noChangeAspect="1"/>
          </p:cNvPicPr>
          <p:nvPr/>
        </p:nvPicPr>
        <p:blipFill>
          <a:blip r:embed="rId3"/>
          <a:stretch>
            <a:fillRect/>
          </a:stretch>
        </p:blipFill>
        <p:spPr>
          <a:xfrm>
            <a:off x="3666971" y="340848"/>
            <a:ext cx="1810057" cy="83189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2609589" y="419325"/>
            <a:ext cx="41373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4" name="Shape 154"/>
          <p:cNvSpPr txBox="1">
            <a:spLocks noGrp="1"/>
          </p:cNvSpPr>
          <p:nvPr>
            <p:ph type="body" idx="1"/>
          </p:nvPr>
        </p:nvSpPr>
        <p:spPr>
          <a:xfrm>
            <a:off x="311700" y="1199961"/>
            <a:ext cx="4260300" cy="20043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dirty="0"/>
              <a:t>Today you’ll continue to read the article </a:t>
            </a:r>
            <a:r>
              <a:rPr lang="en" b="1" dirty="0"/>
              <a:t>“The Vietnam Wars”</a:t>
            </a:r>
            <a:r>
              <a:rPr lang="en" dirty="0"/>
              <a:t> to get more background knowledge about Vietnam. This information will help you to better understand the time and place that Ha describes in her diary.</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endParaRPr dirty="0"/>
          </a:p>
          <a:p>
            <a:pPr marL="0" lvl="0" indent="0">
              <a:lnSpc>
                <a:spcPct val="100000"/>
              </a:lnSpc>
              <a:spcBef>
                <a:spcPts val="0"/>
              </a:spcBef>
              <a:spcAft>
                <a:spcPts val="0"/>
              </a:spcAft>
              <a:buNone/>
            </a:pPr>
            <a:endParaRPr dirty="0"/>
          </a:p>
        </p:txBody>
      </p:sp>
      <p:pic>
        <p:nvPicPr>
          <p:cNvPr id="155" name="Shape 155"/>
          <p:cNvPicPr preferRelativeResize="0"/>
          <p:nvPr/>
        </p:nvPicPr>
        <p:blipFill>
          <a:blip r:embed="rId3">
            <a:alphaModFix/>
          </a:blip>
          <a:stretch>
            <a:fillRect/>
          </a:stretch>
        </p:blipFill>
        <p:spPr>
          <a:xfrm>
            <a:off x="4495232" y="1301575"/>
            <a:ext cx="4384618" cy="1801071"/>
          </a:xfrm>
          <a:prstGeom prst="rect">
            <a:avLst/>
          </a:prstGeom>
          <a:noFill/>
          <a:ln w="28575" cap="flat" cmpd="sng">
            <a:solidFill>
              <a:schemeClr val="dk2"/>
            </a:solidFill>
            <a:prstDash val="solid"/>
            <a:round/>
            <a:headEnd type="none" w="sm" len="sm"/>
            <a:tailEnd type="none" w="sm" len="sm"/>
          </a:ln>
        </p:spPr>
      </p:pic>
      <p:sp>
        <p:nvSpPr>
          <p:cNvPr id="156" name="Shape 156"/>
          <p:cNvSpPr txBox="1"/>
          <p:nvPr/>
        </p:nvSpPr>
        <p:spPr>
          <a:xfrm>
            <a:off x="264150" y="3332608"/>
            <a:ext cx="8615700" cy="1620393"/>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1800" dirty="0">
                <a:solidFill>
                  <a:schemeClr val="dk1"/>
                </a:solidFill>
                <a:latin typeface="Century Gothic"/>
                <a:ea typeface="Century Gothic"/>
                <a:cs typeface="Century Gothic"/>
                <a:sym typeface="Century Gothic"/>
              </a:rPr>
              <a:t>Here is what you’ll do today:</a:t>
            </a:r>
            <a:endParaRPr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Work with a small group to come up with a </a:t>
            </a:r>
            <a:r>
              <a:rPr lang="en" sz="1800" b="1" dirty="0">
                <a:solidFill>
                  <a:schemeClr val="dk1"/>
                </a:solidFill>
                <a:latin typeface="Century Gothic"/>
                <a:ea typeface="Century Gothic"/>
                <a:cs typeface="Century Gothic"/>
                <a:sym typeface="Century Gothic"/>
              </a:rPr>
              <a:t>summary of one section</a:t>
            </a:r>
            <a:r>
              <a:rPr lang="en" sz="1800" dirty="0">
                <a:solidFill>
                  <a:schemeClr val="dk1"/>
                </a:solidFill>
                <a:latin typeface="Century Gothic"/>
                <a:ea typeface="Century Gothic"/>
                <a:cs typeface="Century Gothic"/>
                <a:sym typeface="Century Gothic"/>
              </a:rPr>
              <a:t> of the article.</a:t>
            </a:r>
            <a:endParaRPr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Share your summary</a:t>
            </a:r>
            <a:r>
              <a:rPr lang="en" sz="1800" dirty="0">
                <a:solidFill>
                  <a:schemeClr val="dk1"/>
                </a:solidFill>
                <a:latin typeface="Century Gothic"/>
                <a:ea typeface="Century Gothic"/>
                <a:cs typeface="Century Gothic"/>
                <a:sym typeface="Century Gothic"/>
              </a:rPr>
              <a:t> with the whole group.</a:t>
            </a:r>
            <a:endParaRPr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Add to our </a:t>
            </a:r>
            <a:r>
              <a:rPr lang="en" sz="1800" b="1" dirty="0">
                <a:solidFill>
                  <a:schemeClr val="dk1"/>
                </a:solidFill>
                <a:latin typeface="Century Gothic"/>
                <a:ea typeface="Century Gothic"/>
                <a:cs typeface="Century Gothic"/>
                <a:sym typeface="Century Gothic"/>
              </a:rPr>
              <a:t>Things Close Readers Do Anchor Chart</a:t>
            </a:r>
            <a:r>
              <a:rPr lang="en"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Shape 161"/>
          <p:cNvSpPr txBox="1">
            <a:spLocks noGrp="1"/>
          </p:cNvSpPr>
          <p:nvPr>
            <p:ph type="title"/>
          </p:nvPr>
        </p:nvSpPr>
        <p:spPr>
          <a:xfrm>
            <a:off x="311700" y="334175"/>
            <a:ext cx="8520600" cy="10779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000"/>
              <a:t>You wrote a summary of </a:t>
            </a:r>
            <a:r>
              <a:rPr lang="en" sz="3000" b="1"/>
              <a:t>Section 1: </a:t>
            </a:r>
            <a:endParaRPr sz="3000" b="1"/>
          </a:p>
          <a:p>
            <a:pPr marL="0" lvl="0" indent="0" rtl="0">
              <a:spcBef>
                <a:spcPts val="0"/>
              </a:spcBef>
              <a:spcAft>
                <a:spcPts val="0"/>
              </a:spcAft>
              <a:buNone/>
            </a:pPr>
            <a:r>
              <a:rPr lang="en" sz="3000" b="1"/>
              <a:t>The Chinese Dragon. </a:t>
            </a:r>
            <a:r>
              <a:rPr lang="en" sz="3000"/>
              <a:t>Let’s take a look.</a:t>
            </a:r>
            <a:endParaRPr sz="3000"/>
          </a:p>
        </p:txBody>
      </p:sp>
      <p:sp>
        <p:nvSpPr>
          <p:cNvPr id="162" name="Shape 162"/>
          <p:cNvSpPr txBox="1">
            <a:spLocks noGrp="1"/>
          </p:cNvSpPr>
          <p:nvPr>
            <p:ph type="body" idx="1"/>
          </p:nvPr>
        </p:nvSpPr>
        <p:spPr>
          <a:xfrm>
            <a:off x="311700" y="1411950"/>
            <a:ext cx="8520600" cy="3660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Remember</a:t>
            </a:r>
            <a:r>
              <a:rPr lang="en" dirty="0">
                <a:solidFill>
                  <a:schemeClr val="dk1"/>
                </a:solidFill>
              </a:rPr>
              <a:t>- a strong summary will be a brief statement about the most important information.</a:t>
            </a:r>
            <a:endParaRPr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Turn and Talk</a:t>
            </a:r>
            <a:r>
              <a:rPr lang="en" dirty="0">
                <a:solidFill>
                  <a:schemeClr val="dk1"/>
                </a:solidFill>
              </a:rPr>
              <a:t> to your partner about your notes.</a:t>
            </a:r>
            <a:endParaRPr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How does your summary </a:t>
            </a:r>
            <a:r>
              <a:rPr lang="en" b="1" dirty="0">
                <a:solidFill>
                  <a:schemeClr val="dk1"/>
                </a:solidFill>
              </a:rPr>
              <a:t>compare</a:t>
            </a:r>
            <a:r>
              <a:rPr lang="en" dirty="0">
                <a:solidFill>
                  <a:schemeClr val="dk1"/>
                </a:solidFill>
              </a:rPr>
              <a:t> to the model?</a:t>
            </a:r>
            <a:endParaRPr dirty="0">
              <a:solidFill>
                <a:schemeClr val="dk1"/>
              </a:solidFill>
            </a:endParaRPr>
          </a:p>
          <a:p>
            <a:pPr marL="0" lvl="0" indent="0">
              <a:spcBef>
                <a:spcPts val="0"/>
              </a:spcBef>
              <a:spcAft>
                <a:spcPts val="0"/>
              </a:spcAft>
              <a:buNone/>
            </a:pPr>
            <a:endParaRPr dirty="0">
              <a:solidFill>
                <a:schemeClr val="dk1"/>
              </a:solidFill>
            </a:endParaRPr>
          </a:p>
          <a:p>
            <a:pPr marL="0" lvl="0" indent="0" rtl="0">
              <a:spcBef>
                <a:spcPts val="0"/>
              </a:spcBef>
              <a:spcAft>
                <a:spcPts val="0"/>
              </a:spcAft>
              <a:buNone/>
            </a:pPr>
            <a:endParaRPr sz="2400" dirty="0">
              <a:solidFill>
                <a:schemeClr val="dk1"/>
              </a:solidFill>
            </a:endParaRPr>
          </a:p>
          <a:p>
            <a:pPr marL="0" lvl="0" indent="0" rtl="0">
              <a:spcBef>
                <a:spcPts val="0"/>
              </a:spcBef>
              <a:spcAft>
                <a:spcPts val="0"/>
              </a:spcAft>
              <a:buNone/>
            </a:pPr>
            <a:endParaRPr sz="1100" dirty="0">
              <a:solidFill>
                <a:schemeClr val="dk1"/>
              </a:solidFill>
              <a:latin typeface="Arial"/>
              <a:ea typeface="Arial"/>
              <a:cs typeface="Arial"/>
              <a:sym typeface="Arial"/>
            </a:endParaRPr>
          </a:p>
        </p:txBody>
      </p:sp>
      <p:pic>
        <p:nvPicPr>
          <p:cNvPr id="2" name="Picture 2" descr="A close up of a logo&#10;&#10;Description generated with very high confidence">
            <a:extLst>
              <a:ext uri="{FF2B5EF4-FFF2-40B4-BE49-F238E27FC236}">
                <a16:creationId xmlns:a16="http://schemas.microsoft.com/office/drawing/2014/main" id="{15BE461C-75C9-41B8-B780-FE04D418CE5F}"/>
              </a:ext>
            </a:extLst>
          </p:cNvPr>
          <p:cNvPicPr>
            <a:picLocks noChangeAspect="1"/>
          </p:cNvPicPr>
          <p:nvPr/>
        </p:nvPicPr>
        <p:blipFill>
          <a:blip r:embed="rId3"/>
          <a:stretch>
            <a:fillRect/>
          </a:stretch>
        </p:blipFill>
        <p:spPr>
          <a:xfrm>
            <a:off x="8281757" y="4463715"/>
            <a:ext cx="606819" cy="60681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Shape 167"/>
          <p:cNvSpPr txBox="1">
            <a:spLocks noGrp="1"/>
          </p:cNvSpPr>
          <p:nvPr>
            <p:ph type="title"/>
          </p:nvPr>
        </p:nvSpPr>
        <p:spPr>
          <a:xfrm>
            <a:off x="311700" y="334175"/>
            <a:ext cx="8520600" cy="1321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600"/>
              <a:t>Let’s talk about the </a:t>
            </a:r>
            <a:r>
              <a:rPr lang="en" sz="3600" b="1"/>
              <a:t>author’s perspective</a:t>
            </a:r>
            <a:r>
              <a:rPr lang="en" sz="3600"/>
              <a:t>...and how you know.</a:t>
            </a:r>
            <a:endParaRPr sz="3600"/>
          </a:p>
        </p:txBody>
      </p:sp>
      <p:sp>
        <p:nvSpPr>
          <p:cNvPr id="168" name="Shape 168"/>
          <p:cNvSpPr txBox="1">
            <a:spLocks noGrp="1"/>
          </p:cNvSpPr>
          <p:nvPr>
            <p:ph type="body" idx="1"/>
          </p:nvPr>
        </p:nvSpPr>
        <p:spPr>
          <a:xfrm>
            <a:off x="311700" y="1411950"/>
            <a:ext cx="8520600" cy="3660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algn="ctr" rtl="0">
              <a:spcBef>
                <a:spcPts val="0"/>
              </a:spcBef>
              <a:spcAft>
                <a:spcPts val="0"/>
              </a:spcAft>
              <a:buNone/>
            </a:pPr>
            <a:r>
              <a:rPr lang="en" sz="2200" i="1" dirty="0">
                <a:solidFill>
                  <a:schemeClr val="dk1"/>
                </a:solidFill>
              </a:rPr>
              <a:t>What seems to be the author’s perspective toward the Vietnamese people?</a:t>
            </a:r>
            <a:br>
              <a:rPr lang="en" sz="2200" i="1" dirty="0">
                <a:solidFill>
                  <a:schemeClr val="dk1"/>
                </a:solidFill>
              </a:rPr>
            </a:br>
            <a:endParaRPr sz="2200" i="1" dirty="0">
              <a:solidFill>
                <a:schemeClr val="dk1"/>
              </a:solidFill>
            </a:endParaRPr>
          </a:p>
          <a:p>
            <a:pPr marL="0" lvl="0" indent="0" algn="ctr" rtl="0">
              <a:spcBef>
                <a:spcPts val="0"/>
              </a:spcBef>
              <a:spcAft>
                <a:spcPts val="0"/>
              </a:spcAft>
              <a:buNone/>
            </a:pPr>
            <a:r>
              <a:rPr lang="en" sz="2200" i="1" dirty="0">
                <a:solidFill>
                  <a:schemeClr val="dk1"/>
                </a:solidFill>
              </a:rPr>
              <a:t>What specific words or phrases led you to infer that perspective?</a:t>
            </a:r>
            <a:endParaRPr sz="2200" i="1" dirty="0">
              <a:solidFill>
                <a:schemeClr val="dk1"/>
              </a:solidFill>
            </a:endParaRPr>
          </a:p>
          <a:p>
            <a:pPr marL="0" lvl="0" indent="0" rtl="0">
              <a:spcBef>
                <a:spcPts val="0"/>
              </a:spcBef>
              <a:spcAft>
                <a:spcPts val="0"/>
              </a:spcAft>
              <a:buNone/>
            </a:pPr>
            <a:endParaRPr sz="2400" i="1" dirty="0">
              <a:solidFill>
                <a:schemeClr val="dk1"/>
              </a:solidFill>
            </a:endParaRPr>
          </a:p>
          <a:p>
            <a:pPr marL="0" lvl="0" indent="0" rtl="0">
              <a:spcBef>
                <a:spcPts val="0"/>
              </a:spcBef>
              <a:spcAft>
                <a:spcPts val="0"/>
              </a:spcAft>
              <a:buNone/>
            </a:pPr>
            <a:endParaRPr sz="2400" dirty="0">
              <a:solidFill>
                <a:schemeClr val="dk1"/>
              </a:solidFill>
            </a:endParaRPr>
          </a:p>
          <a:p>
            <a:pPr marL="0" lvl="0" indent="0" rtl="0">
              <a:spcBef>
                <a:spcPts val="0"/>
              </a:spcBef>
              <a:spcAft>
                <a:spcPts val="0"/>
              </a:spcAft>
              <a:buNone/>
            </a:pPr>
            <a:endParaRPr sz="1100" dirty="0">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a:t>Let’s focus on the central ideas.</a:t>
            </a:r>
            <a:endParaRPr b="1"/>
          </a:p>
        </p:txBody>
      </p:sp>
      <p:sp>
        <p:nvSpPr>
          <p:cNvPr id="174" name="Shape 174"/>
          <p:cNvSpPr txBox="1">
            <a:spLocks noGrp="1"/>
          </p:cNvSpPr>
          <p:nvPr>
            <p:ph type="body" idx="1"/>
          </p:nvPr>
        </p:nvSpPr>
        <p:spPr>
          <a:xfrm>
            <a:off x="311700" y="1152475"/>
            <a:ext cx="8520600" cy="3854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solidFill>
                  <a:schemeClr val="dk1"/>
                </a:solidFill>
              </a:rPr>
              <a:t>This history you are reading about is very complex! </a:t>
            </a:r>
            <a:endParaRPr dirty="0">
              <a:solidFill>
                <a:schemeClr val="dk1"/>
              </a:solidFill>
            </a:endParaRPr>
          </a:p>
          <a:p>
            <a:pPr marL="0" lvl="0" indent="0">
              <a:spcBef>
                <a:spcPts val="0"/>
              </a:spcBef>
              <a:spcAft>
                <a:spcPts val="0"/>
              </a:spcAft>
              <a:buNone/>
            </a:pPr>
            <a:r>
              <a:rPr lang="en" dirty="0">
                <a:solidFill>
                  <a:schemeClr val="dk1"/>
                </a:solidFill>
              </a:rPr>
              <a:t>You don’t need to memorize every single name and </a:t>
            </a:r>
            <a:endParaRPr dirty="0">
              <a:solidFill>
                <a:schemeClr val="dk1"/>
              </a:solidFill>
            </a:endParaRPr>
          </a:p>
          <a:p>
            <a:pPr marL="0" lvl="0" indent="0">
              <a:spcBef>
                <a:spcPts val="0"/>
              </a:spcBef>
              <a:spcAft>
                <a:spcPts val="0"/>
              </a:spcAft>
              <a:buNone/>
            </a:pPr>
            <a:r>
              <a:rPr lang="en" dirty="0">
                <a:solidFill>
                  <a:schemeClr val="dk1"/>
                </a:solidFill>
              </a:rPr>
              <a:t>date. Just focus on the </a:t>
            </a:r>
            <a:r>
              <a:rPr lang="en" b="1" dirty="0">
                <a:solidFill>
                  <a:schemeClr val="dk1"/>
                </a:solidFill>
              </a:rPr>
              <a:t>central ideas</a:t>
            </a:r>
            <a:r>
              <a:rPr lang="en" dirty="0">
                <a:solidFill>
                  <a:schemeClr val="dk1"/>
                </a:solidFill>
              </a:rPr>
              <a:t> throughout these lessons. </a:t>
            </a:r>
            <a:endParaRPr dirty="0">
              <a:solidFill>
                <a:schemeClr val="dk1"/>
              </a:solidFill>
            </a:endParaRPr>
          </a:p>
          <a:p>
            <a:pPr marL="0" lvl="0" indent="0">
              <a:spcBef>
                <a:spcPts val="0"/>
              </a:spcBef>
              <a:spcAft>
                <a:spcPts val="0"/>
              </a:spcAft>
              <a:buNone/>
            </a:pPr>
            <a:endParaRPr dirty="0">
              <a:solidFill>
                <a:schemeClr val="dk1"/>
              </a:solidFill>
            </a:endParaRPr>
          </a:p>
          <a:p>
            <a:pPr marL="0" lvl="0" indent="0">
              <a:spcBef>
                <a:spcPts val="0"/>
              </a:spcBef>
              <a:spcAft>
                <a:spcPts val="0"/>
              </a:spcAft>
              <a:buNone/>
            </a:pPr>
            <a:endParaRPr dirty="0">
              <a:solidFill>
                <a:schemeClr val="dk1"/>
              </a:solidFill>
            </a:endParaRPr>
          </a:p>
          <a:p>
            <a:pPr marL="0" lvl="0" indent="0">
              <a:spcBef>
                <a:spcPts val="0"/>
              </a:spcBef>
              <a:spcAft>
                <a:spcPts val="0"/>
              </a:spcAft>
              <a:buNone/>
            </a:pPr>
            <a:r>
              <a:rPr lang="en" dirty="0">
                <a:solidFill>
                  <a:schemeClr val="dk1"/>
                </a:solidFill>
              </a:rPr>
              <a:t>Today’s Learning Targets:</a:t>
            </a:r>
            <a:endParaRPr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b="1" dirty="0">
                <a:solidFill>
                  <a:schemeClr val="dk1"/>
                </a:solidFill>
              </a:rPr>
              <a:t>I can determine the central ideas in one section of the informational text ‘The Vietnam Wars.’</a:t>
            </a:r>
            <a:endParaRPr sz="1600" b="1"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summarize a portion of an informational text about the Vietnam war.</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use context clues to determine word meanings.</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participate in discussions about the text with a partner, small group, and the whole class.</a:t>
            </a:r>
            <a:endParaRPr sz="1600" dirty="0">
              <a:solidFill>
                <a:schemeClr val="dk1"/>
              </a:solidFill>
            </a:endParaRPr>
          </a:p>
          <a:p>
            <a:pPr marL="0" lvl="0" indent="0" rtl="0">
              <a:spcBef>
                <a:spcPts val="0"/>
              </a:spcBef>
              <a:spcAft>
                <a:spcPts val="0"/>
              </a:spcAft>
              <a:buNone/>
            </a:pPr>
            <a:endParaRPr dirty="0">
              <a:solidFill>
                <a:schemeClr val="dk1"/>
              </a:solidFill>
            </a:endParaRPr>
          </a:p>
        </p:txBody>
      </p:sp>
      <p:pic>
        <p:nvPicPr>
          <p:cNvPr id="175" name="Shape 175"/>
          <p:cNvPicPr preferRelativeResize="0"/>
          <p:nvPr/>
        </p:nvPicPr>
        <p:blipFill>
          <a:blip r:embed="rId3">
            <a:alphaModFix/>
          </a:blip>
          <a:stretch>
            <a:fillRect/>
          </a:stretch>
        </p:blipFill>
        <p:spPr>
          <a:xfrm>
            <a:off x="7203999" y="180824"/>
            <a:ext cx="1699075" cy="1664550"/>
          </a:xfrm>
          <a:prstGeom prst="rect">
            <a:avLst/>
          </a:prstGeom>
          <a:noFill/>
          <a:ln>
            <a:noFill/>
          </a:ln>
        </p:spPr>
      </p:pic>
      <p:pic>
        <p:nvPicPr>
          <p:cNvPr id="2" name="Picture 2">
            <a:extLst>
              <a:ext uri="{FF2B5EF4-FFF2-40B4-BE49-F238E27FC236}">
                <a16:creationId xmlns:a16="http://schemas.microsoft.com/office/drawing/2014/main" id="{0720D85F-4F71-476B-A96C-6F86D9043F8C}"/>
              </a:ext>
            </a:extLst>
          </p:cNvPr>
          <p:cNvPicPr>
            <a:picLocks noChangeAspect="1"/>
          </p:cNvPicPr>
          <p:nvPr/>
        </p:nvPicPr>
        <p:blipFill>
          <a:blip r:embed="rId4"/>
          <a:stretch>
            <a:fillRect/>
          </a:stretch>
        </p:blipFill>
        <p:spPr>
          <a:xfrm>
            <a:off x="8258530" y="4464655"/>
            <a:ext cx="668608" cy="54252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title"/>
          </p:nvPr>
        </p:nvSpPr>
        <p:spPr>
          <a:xfrm>
            <a:off x="300900" y="307042"/>
            <a:ext cx="8843100" cy="619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200" dirty="0"/>
              <a:t>Let’s dig into just one section of the article!</a:t>
            </a:r>
            <a:endParaRPr sz="3200" dirty="0"/>
          </a:p>
        </p:txBody>
      </p:sp>
      <p:sp>
        <p:nvSpPr>
          <p:cNvPr id="181" name="Shape 181"/>
          <p:cNvSpPr txBox="1">
            <a:spLocks noGrp="1"/>
          </p:cNvSpPr>
          <p:nvPr>
            <p:ph type="body" idx="1"/>
          </p:nvPr>
        </p:nvSpPr>
        <p:spPr>
          <a:xfrm>
            <a:off x="123675" y="3775428"/>
            <a:ext cx="8843100" cy="1454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600" b="1" dirty="0">
                <a:solidFill>
                  <a:schemeClr val="dk1"/>
                </a:solidFill>
              </a:rPr>
              <a:t>You have 10 minutes with your group to:</a:t>
            </a: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Read the questions on the Questions and Notes for your specific section.</a:t>
            </a: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Reread your section of text with these questions in mind.</a:t>
            </a: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Work with your group to answer the questions.</a:t>
            </a:r>
            <a:endParaRPr sz="1600" dirty="0">
              <a:solidFill>
                <a:schemeClr val="dk1"/>
              </a:solidFill>
            </a:endParaRPr>
          </a:p>
          <a:p>
            <a:pPr marL="0" lvl="0" indent="0" rtl="0">
              <a:spcBef>
                <a:spcPts val="0"/>
              </a:spcBef>
              <a:spcAft>
                <a:spcPts val="0"/>
              </a:spcAft>
              <a:buNone/>
            </a:pPr>
            <a:endParaRPr sz="1600" dirty="0"/>
          </a:p>
          <a:p>
            <a:pPr marL="0" lvl="0" indent="0" rtl="0">
              <a:spcBef>
                <a:spcPts val="0"/>
              </a:spcBef>
              <a:spcAft>
                <a:spcPts val="0"/>
              </a:spcAft>
              <a:buNone/>
            </a:pPr>
            <a:endParaRPr sz="1600" dirty="0"/>
          </a:p>
          <a:p>
            <a:pPr marL="0" lvl="0" indent="0" rtl="0">
              <a:spcBef>
                <a:spcPts val="0"/>
              </a:spcBef>
              <a:spcAft>
                <a:spcPts val="0"/>
              </a:spcAft>
              <a:buNone/>
            </a:pPr>
            <a:endParaRPr sz="1600" dirty="0"/>
          </a:p>
        </p:txBody>
      </p:sp>
      <p:pic>
        <p:nvPicPr>
          <p:cNvPr id="182" name="Shape 182"/>
          <p:cNvPicPr preferRelativeResize="0"/>
          <p:nvPr/>
        </p:nvPicPr>
        <p:blipFill>
          <a:blip r:embed="rId3">
            <a:alphaModFix/>
          </a:blip>
          <a:stretch>
            <a:fillRect/>
          </a:stretch>
        </p:blipFill>
        <p:spPr>
          <a:xfrm>
            <a:off x="4152425" y="1092656"/>
            <a:ext cx="4912499" cy="2682772"/>
          </a:xfrm>
          <a:prstGeom prst="rect">
            <a:avLst/>
          </a:prstGeom>
          <a:noFill/>
          <a:ln>
            <a:noFill/>
          </a:ln>
        </p:spPr>
      </p:pic>
      <p:sp>
        <p:nvSpPr>
          <p:cNvPr id="183" name="Shape 183"/>
          <p:cNvSpPr txBox="1"/>
          <p:nvPr/>
        </p:nvSpPr>
        <p:spPr>
          <a:xfrm>
            <a:off x="19025" y="1379028"/>
            <a:ext cx="4133400" cy="2396400"/>
          </a:xfrm>
          <a:prstGeom prst="rect">
            <a:avLst/>
          </a:prstGeom>
          <a:noFill/>
          <a:ln>
            <a:noFill/>
          </a:ln>
        </p:spPr>
        <p:txBody>
          <a:bodyPr spcFirstLastPara="1" wrap="square" lIns="91425" tIns="91425" rIns="91425" bIns="91425" anchor="t" anchorCtr="0">
            <a:noAutofit/>
          </a:bodyPr>
          <a:lstStyle/>
          <a:p>
            <a:pPr marL="457200" lvl="0" indent="-330200"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We’re going to use the </a:t>
            </a:r>
            <a:r>
              <a:rPr lang="en" sz="1600" b="1" dirty="0">
                <a:solidFill>
                  <a:schemeClr val="dk1"/>
                </a:solidFill>
                <a:latin typeface="Century Gothic"/>
                <a:ea typeface="Century Gothic"/>
                <a:cs typeface="Century Gothic"/>
                <a:sym typeface="Century Gothic"/>
              </a:rPr>
              <a:t>“Jigsaw protocol”:</a:t>
            </a:r>
            <a:endParaRPr sz="1600" b="1" dirty="0">
              <a:solidFill>
                <a:schemeClr val="dk1"/>
              </a:solidFill>
              <a:latin typeface="Century Gothic"/>
              <a:ea typeface="Century Gothic"/>
              <a:cs typeface="Century Gothic"/>
              <a:sym typeface="Century Gothic"/>
            </a:endParaRPr>
          </a:p>
          <a:p>
            <a:pPr marL="914400" lvl="1" indent="-330200"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Each group will </a:t>
            </a:r>
            <a:r>
              <a:rPr lang="en" sz="1600" b="1" dirty="0">
                <a:solidFill>
                  <a:schemeClr val="dk1"/>
                </a:solidFill>
                <a:latin typeface="Century Gothic"/>
                <a:ea typeface="Century Gothic"/>
                <a:cs typeface="Century Gothic"/>
                <a:sym typeface="Century Gothic"/>
              </a:rPr>
              <a:t>reread and summarize</a:t>
            </a:r>
            <a:r>
              <a:rPr lang="en" sz="1600" dirty="0">
                <a:solidFill>
                  <a:schemeClr val="dk1"/>
                </a:solidFill>
                <a:latin typeface="Century Gothic"/>
                <a:ea typeface="Century Gothic"/>
                <a:cs typeface="Century Gothic"/>
                <a:sym typeface="Century Gothic"/>
              </a:rPr>
              <a:t> just one section of the article.</a:t>
            </a:r>
            <a:endParaRPr sz="1600" dirty="0">
              <a:solidFill>
                <a:schemeClr val="dk1"/>
              </a:solidFill>
              <a:latin typeface="Century Gothic"/>
              <a:ea typeface="Century Gothic"/>
              <a:cs typeface="Century Gothic"/>
              <a:sym typeface="Century Gothic"/>
            </a:endParaRPr>
          </a:p>
          <a:p>
            <a:pPr marL="914400" lvl="1" indent="-330200"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Then you will </a:t>
            </a:r>
            <a:r>
              <a:rPr lang="en" sz="1600" b="1" dirty="0">
                <a:solidFill>
                  <a:schemeClr val="dk1"/>
                </a:solidFill>
                <a:latin typeface="Century Gothic"/>
                <a:ea typeface="Century Gothic"/>
                <a:cs typeface="Century Gothic"/>
                <a:sym typeface="Century Gothic"/>
              </a:rPr>
              <a:t>share what you learned </a:t>
            </a:r>
            <a:r>
              <a:rPr lang="en" sz="1600" dirty="0">
                <a:solidFill>
                  <a:schemeClr val="dk1"/>
                </a:solidFill>
                <a:latin typeface="Century Gothic"/>
                <a:ea typeface="Century Gothic"/>
                <a:cs typeface="Century Gothic"/>
                <a:sym typeface="Century Gothic"/>
              </a:rPr>
              <a:t>with peers in other groups.</a:t>
            </a:r>
            <a:endParaRPr sz="16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dirty="0"/>
          </a:p>
        </p:txBody>
      </p:sp>
      <p:pic>
        <p:nvPicPr>
          <p:cNvPr id="2" name="Picture 2">
            <a:extLst>
              <a:ext uri="{FF2B5EF4-FFF2-40B4-BE49-F238E27FC236}">
                <a16:creationId xmlns:a16="http://schemas.microsoft.com/office/drawing/2014/main" id="{8E850A74-3B04-4D82-92C1-8F8B0EE9368E}"/>
              </a:ext>
            </a:extLst>
          </p:cNvPr>
          <p:cNvPicPr>
            <a:picLocks noChangeAspect="1"/>
          </p:cNvPicPr>
          <p:nvPr/>
        </p:nvPicPr>
        <p:blipFill>
          <a:blip r:embed="rId4"/>
          <a:stretch>
            <a:fillRect/>
          </a:stretch>
        </p:blipFill>
        <p:spPr>
          <a:xfrm>
            <a:off x="8380084" y="4478414"/>
            <a:ext cx="574659" cy="574659"/>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7C7D63-F423-43EB-9840-0CFEB8FB6A70}">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0D09DF1B-F4EC-4952-9FCE-9F3C5981D514}">
  <ds:schemaRefs>
    <ds:schemaRef ds:uri="http://schemas.microsoft.com/sharepoint/v3/contenttype/forms"/>
  </ds:schemaRefs>
</ds:datastoreItem>
</file>

<file path=customXml/itemProps3.xml><?xml version="1.0" encoding="utf-8"?>
<ds:datastoreItem xmlns:ds="http://schemas.openxmlformats.org/officeDocument/2006/customXml" ds:itemID="{DA8DC5DF-6B96-4E39-9FBB-8709A4EF9C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27</TotalTime>
  <Words>4002</Words>
  <Application>Microsoft Office PowerPoint</Application>
  <PresentationFormat>On-screen Show (16:9)</PresentationFormat>
  <Paragraphs>400</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Times New Roman</vt:lpstr>
      <vt:lpstr>Arial</vt:lpstr>
      <vt:lpstr>Overlock</vt:lpstr>
      <vt:lpstr>Century Gothic</vt:lpstr>
      <vt:lpstr>Calibri</vt:lpstr>
      <vt:lpstr>Simple Light</vt:lpstr>
      <vt:lpstr>Grade 8: Module 1: Unit 1: Lesson 7 Teacher slide, before teaching.</vt:lpstr>
      <vt:lpstr>Grade 8: Module 1: Unit 1: Lesson 7 Teacher slide, before teaching.</vt:lpstr>
      <vt:lpstr>Grade 8: Module 1: Unit 1: Lesson 7 Teacher slide, before teaching.</vt:lpstr>
      <vt:lpstr>PowerPoint Presentation</vt:lpstr>
      <vt:lpstr>Hello, Students!</vt:lpstr>
      <vt:lpstr>You wrote a summary of Section 1:  The Chinese Dragon. Let’s take a look.</vt:lpstr>
      <vt:lpstr>Let’s talk about the author’s perspective...and how you know.</vt:lpstr>
      <vt:lpstr>Let’s focus on the central ideas.</vt:lpstr>
      <vt:lpstr>Let’s dig into just one section of the article!</vt:lpstr>
      <vt:lpstr>Let’s share Your Summary Statements.</vt:lpstr>
      <vt:lpstr>Let’s add to our “Things Close Readers Do” Anchor Chart!</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1: Lesson 7 Teacher slide, before teaching.</dc:title>
  <dc:creator>nbravo</dc:creator>
  <cp:lastModifiedBy>Natalie Ivey</cp:lastModifiedBy>
  <cp:revision>13</cp:revision>
  <dcterms:modified xsi:type="dcterms:W3CDTF">2018-09-02T18:01:32Z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