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11.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Slides/notesSlide8.xml" ContentType="application/vnd.openxmlformats-officedocument.presentationml.notesSlide+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9.xml" ContentType="application/vnd.openxmlformats-officedocument.presentationml.slideLayout+xml"/>
  <Override PartName="/ppt/slideLayouts/slideLayout7.xml" ContentType="application/vnd.openxmlformats-officedocument.presentationml.slideLayout+xml"/>
  <Override PartName="/ppt/notesSlides/notesSlide5.xml" ContentType="application/vnd.openxmlformats-officedocument.presentationml.notesSlide+xml"/>
  <Override PartName="/ppt/slideLayouts/slideLayout5.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6.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B505A378-623C-4772-B9DB-6BF127AE48BA}">
  <a:tblStyle styleId="{B505A378-623C-4772-B9DB-6BF127AE48BA}"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9120" autoAdjust="0"/>
  </p:normalViewPr>
  <p:slideViewPr>
    <p:cSldViewPr snapToGrid="0">
      <p:cViewPr varScale="1">
        <p:scale>
          <a:sx n="102" d="100"/>
          <a:sy n="102" d="100"/>
        </p:scale>
        <p:origin x="-1288" y="-104"/>
      </p:cViewPr>
      <p:guideLst>
        <p:guide orient="horz" pos="1620"/>
        <p:guide pos="2880"/>
      </p:guideLst>
    </p:cSldViewPr>
  </p:slideViewPr>
  <p:notesTextViewPr>
    <p:cViewPr>
      <p:scale>
        <a:sx n="1" d="1"/>
        <a:sy n="1" d="1"/>
      </p:scale>
      <p:origin x="0" y="68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Master" Target="slideMasters/slideMaster3.xml"/><Relationship Id="rId25" Type="http://schemas.openxmlformats.org/officeDocument/2006/relationships/tableStyles" Target="tableStyle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notesMaster" Target="notesMasters/notesMaster1.xml"/><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viewProps" Target="view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esProps" Target="pres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56207638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4" Type="http://schemas.openxmlformats.org/officeDocument/2006/relationships/hyperlink" Target="http://curriculum.eleducation.org/sites/default/files/g4m2u3_all-block_091317.pdf" TargetMode="External"/><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ifth-grade-writing-rubrics-and-checklists" TargetMode="External"/><Relationship Id="rId6"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general-protocols-and-strategies-from-management-in-the-active-classroo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unit, students apply the research they have completed (in Unit 2) about their expert group animal and its defense mechanisms to write a choose-your-own-adventure narrative about their animal as part of their performance task for this module.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begin this unit by reading a mentor literary text, </a:t>
            </a:r>
            <a:r>
              <a:rPr lang="en" sz="1200" b="0" i="1" u="none" strike="noStrike" cap="none" dirty="0">
                <a:solidFill>
                  <a:schemeClr val="dk1"/>
                </a:solidFill>
                <a:latin typeface="Calibri"/>
                <a:ea typeface="Calibri"/>
                <a:cs typeface="Calibri"/>
                <a:sym typeface="Calibri"/>
              </a:rPr>
              <a:t>Can You Survive the Wilderness?</a:t>
            </a:r>
            <a:r>
              <a:rPr lang="en" sz="1200" b="0" i="0" u="none" strike="noStrike" cap="none" dirty="0">
                <a:solidFill>
                  <a:schemeClr val="dk1"/>
                </a:solidFill>
                <a:latin typeface="Calibri"/>
                <a:ea typeface="Calibri"/>
                <a:cs typeface="Calibri"/>
                <a:sym typeface="Calibri"/>
              </a:rPr>
              <a:t> by Matt Doeden, as a class. This text introduces them to the format of a choose-your-own-adventure. Students hone their writing skills through practicing with a class model based on the millipede. For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 students plan for and draft the introduction to their own narratives. Then, through mini lessons and peer critique, they continue to revise their writing. Finally, in the </a:t>
            </a:r>
            <a:r>
              <a:rPr lang="en" sz="1200" b="1" i="0" u="none" strike="noStrike" cap="none" dirty="0">
                <a:solidFill>
                  <a:schemeClr val="dk1"/>
                </a:solidFill>
                <a:latin typeface="Calibri"/>
                <a:ea typeface="Calibri"/>
                <a:cs typeface="Calibri"/>
                <a:sym typeface="Calibri"/>
              </a:rPr>
              <a:t>end-of-unit assessment</a:t>
            </a:r>
            <a:r>
              <a:rPr lang="en" sz="1200" b="0" i="0" u="none" strike="noStrike" cap="none" dirty="0">
                <a:solidFill>
                  <a:schemeClr val="dk1"/>
                </a:solidFill>
                <a:latin typeface="Calibri"/>
                <a:ea typeface="Calibri"/>
                <a:cs typeface="Calibri"/>
                <a:sym typeface="Calibri"/>
              </a:rPr>
              <a:t>, students write the second choice ending of their narrative on demand, and then combine this with their first choice ending to create their final performance task in a choose-your-own-adventure format.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058355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43732d5f2a_3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43732d5f2a_3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Guided Practice: Annotating Millipede Draft for Use of Dialogue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a:t>
            </a:r>
            <a:r>
              <a:rPr lang="en" sz="1200" b="0" dirty="0">
                <a:solidFill>
                  <a:schemeClr val="dk1"/>
                </a:solidFill>
                <a:latin typeface="Calibri"/>
                <a:ea typeface="Calibri"/>
                <a:cs typeface="Calibri"/>
                <a:sym typeface="Calibri"/>
              </a:rPr>
              <a:t>purple pencils </a:t>
            </a:r>
            <a:r>
              <a:rPr lang="en" sz="1200" dirty="0">
                <a:solidFill>
                  <a:schemeClr val="dk1"/>
                </a:solidFill>
                <a:latin typeface="Calibri"/>
                <a:ea typeface="Calibri"/>
                <a:cs typeface="Calibri"/>
                <a:sym typeface="Calibri"/>
              </a:rPr>
              <a:t>in this part of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should have </a:t>
            </a:r>
            <a:r>
              <a:rPr lang="en" sz="1200" b="1" dirty="0">
                <a:solidFill>
                  <a:schemeClr val="dk1"/>
                </a:solidFill>
                <a:latin typeface="Calibri"/>
                <a:ea typeface="Calibri"/>
                <a:cs typeface="Calibri"/>
                <a:sym typeface="Calibri"/>
              </a:rPr>
              <a:t>Practice Narrative Writing Sheet: The Millipede</a:t>
            </a:r>
            <a:r>
              <a:rPr lang="en" sz="1200" dirty="0">
                <a:solidFill>
                  <a:schemeClr val="dk1"/>
                </a:solidFill>
                <a:latin typeface="Calibri"/>
                <a:ea typeface="Calibri"/>
                <a:cs typeface="Calibri"/>
                <a:sym typeface="Calibri"/>
              </a:rPr>
              <a:t> (completed, 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Steps for Revising My Writing anchor chart.</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several students have shared their suggestions, demonstrate how you would annotate your paragraph using a purple colored pencil.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asterisks in the spaces above sentences where dialogue could be added.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Go back through the writing and add sticky notes next to the asterisks with possible dialogue on them. Use student suggestions and see the </a:t>
            </a:r>
            <a:r>
              <a:rPr lang="en" sz="1200" b="1" dirty="0">
                <a:solidFill>
                  <a:schemeClr val="dk1"/>
                </a:solidFill>
                <a:latin typeface="Calibri"/>
                <a:ea typeface="Calibri"/>
                <a:cs typeface="Calibri"/>
                <a:sym typeface="Calibri"/>
              </a:rPr>
              <a:t>millipede narrative draft (revised, for teacher reference)</a:t>
            </a:r>
            <a:r>
              <a:rPr lang="en" sz="1200" dirty="0">
                <a:solidFill>
                  <a:schemeClr val="dk1"/>
                </a:solidFill>
                <a:latin typeface="Calibri"/>
                <a:ea typeface="Calibri"/>
                <a:cs typeface="Calibri"/>
                <a:sym typeface="Calibri"/>
              </a:rPr>
              <a:t> in the supporting materials for possible revisions. For example, above the </a:t>
            </a:r>
            <a:r>
              <a:rPr lang="en" sz="1200" i="0" dirty="0">
                <a:solidFill>
                  <a:schemeClr val="dk1"/>
                </a:solidFill>
                <a:latin typeface="Calibri"/>
                <a:ea typeface="Calibri"/>
                <a:cs typeface="Calibri"/>
                <a:sym typeface="Calibri"/>
              </a:rPr>
              <a:t>sentence “Marty looked up nervously,” </a:t>
            </a:r>
            <a:r>
              <a:rPr lang="en" sz="1200" dirty="0">
                <a:solidFill>
                  <a:schemeClr val="dk1"/>
                </a:solidFill>
                <a:latin typeface="Calibri"/>
                <a:ea typeface="Calibri"/>
                <a:cs typeface="Calibri"/>
                <a:sym typeface="Calibri"/>
              </a:rPr>
              <a:t>you might put an asterisk and then add a sticky note with: </a:t>
            </a:r>
            <a:r>
              <a:rPr lang="en" sz="1200" i="0" dirty="0">
                <a:solidFill>
                  <a:schemeClr val="dk1"/>
                </a:solidFill>
                <a:latin typeface="Calibri"/>
                <a:ea typeface="Calibri"/>
                <a:cs typeface="Calibri"/>
                <a:sym typeface="Calibri"/>
              </a:rPr>
              <a:t>“What was that?” he thought to himself. </a:t>
            </a:r>
            <a:r>
              <a:rPr lang="en" sz="1200" dirty="0">
                <a:solidFill>
                  <a:schemeClr val="dk1"/>
                </a:solidFill>
                <a:latin typeface="Calibri"/>
                <a:ea typeface="Calibri"/>
                <a:cs typeface="Calibri"/>
                <a:sym typeface="Calibri"/>
              </a:rPr>
              <a:t>(As this lesson is printed in black and white, please be aware that the underlined sections of the </a:t>
            </a:r>
            <a:r>
              <a:rPr lang="en" sz="1200" b="0" dirty="0">
                <a:solidFill>
                  <a:schemeClr val="dk1"/>
                </a:solidFill>
                <a:latin typeface="Calibri"/>
                <a:ea typeface="Calibri"/>
                <a:cs typeface="Calibri"/>
                <a:sym typeface="Calibri"/>
              </a:rPr>
              <a:t>Millipede Narrative Draft With Revisions</a:t>
            </a:r>
            <a:r>
              <a:rPr lang="en" sz="1200" dirty="0">
                <a:solidFill>
                  <a:schemeClr val="dk1"/>
                </a:solidFill>
                <a:latin typeface="Calibri"/>
                <a:ea typeface="Calibri"/>
                <a:cs typeface="Calibri"/>
                <a:sym typeface="Calibri"/>
              </a:rPr>
              <a:t> correspond to purple).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point out which conventions you used when writing this dialogue.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dialogue you have written sounds authentic. Your character did not use any modern slang such as “Huh?” He also used language that showed he was alert because most animals pay close attention to their surroundings. Explain that as they write their dialogue today, they need to pay attention to the conventions and to scientific accuracy whenever they are adding to their writing.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and engagement in the modeling discussion about dialogue.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For students who may need additional support with fluency: Invite students to read one of the points on the </a:t>
            </a:r>
            <a:r>
              <a:rPr lang="en" sz="1200" b="1" dirty="0">
                <a:solidFill>
                  <a:schemeClr val="dk1"/>
                </a:solidFill>
                <a:latin typeface="Calibri"/>
                <a:ea typeface="Calibri"/>
                <a:cs typeface="Calibri"/>
                <a:sym typeface="Calibri"/>
              </a:rPr>
              <a:t>Writing Dialogue handout</a:t>
            </a:r>
            <a:r>
              <a:rPr lang="en" sz="1200" dirty="0">
                <a:solidFill>
                  <a:schemeClr val="dk1"/>
                </a:solidFill>
                <a:latin typeface="Calibri"/>
                <a:ea typeface="Calibri"/>
                <a:cs typeface="Calibri"/>
                <a:sym typeface="Calibri"/>
              </a:rPr>
              <a:t> in advance so they can read it aloud successfully during class.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want to use the slang they hear from other students or people outside the classroom. Discuss which of this slang is appropriate for the narrative, if any, and why. Appropriateness is highly dependent on home culture, so your ELLs may need to hear yours and other students’ perspective on what’s appropriate for U.S. academic narratives.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644230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3" name="Google Shape;33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Partner Work: Identifying Where to Add Dialogue to Narratives </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i="0" u="none" strike="noStrike" cap="none" dirty="0" smtClean="0">
                <a:solidFill>
                  <a:schemeClr val="dk1"/>
                </a:solidFill>
                <a:latin typeface="Calibri"/>
                <a:ea typeface="Calibri"/>
                <a:cs typeface="Calibri"/>
                <a:sym typeface="Calibri"/>
              </a:rPr>
              <a:t>10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i="0" u="none" strike="noStrike" cap="none" dirty="0">
                <a:solidFill>
                  <a:schemeClr val="dk1"/>
                </a:solidFill>
                <a:latin typeface="Calibri"/>
                <a:ea typeface="Calibri"/>
                <a:cs typeface="Calibri"/>
                <a:sym typeface="Calibri"/>
              </a:rPr>
              <a:t>Students should have a copy of the </a:t>
            </a:r>
            <a:r>
              <a:rPr lang="en" sz="1200" b="1" i="0" u="none" strike="noStrike" cap="none" dirty="0">
                <a:solidFill>
                  <a:srgbClr val="000000"/>
                </a:solidFill>
                <a:latin typeface="Calibri"/>
                <a:ea typeface="Calibri"/>
                <a:cs typeface="Calibri"/>
                <a:sym typeface="Calibri"/>
              </a:rPr>
              <a:t>Writing Dialogue handout</a:t>
            </a:r>
            <a:r>
              <a:rPr lang="en" sz="120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will need their </a:t>
            </a:r>
            <a:r>
              <a:rPr lang="en" sz="1200" b="0" i="0" u="none" strike="noStrike" cap="none" dirty="0">
                <a:solidFill>
                  <a:srgbClr val="000000"/>
                </a:solidFill>
                <a:latin typeface="Calibri"/>
                <a:ea typeface="Calibri"/>
                <a:cs typeface="Calibri"/>
                <a:sym typeface="Calibri"/>
              </a:rPr>
              <a:t>choose-your-own-adventure narrative (first draft).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Post the </a:t>
            </a:r>
            <a:r>
              <a:rPr lang="en" sz="1200" b="1" i="0" u="none" strike="noStrike" cap="none" dirty="0">
                <a:solidFill>
                  <a:srgbClr val="000000"/>
                </a:solidFill>
                <a:latin typeface="Calibri"/>
                <a:ea typeface="Calibri"/>
                <a:cs typeface="Calibri"/>
                <a:sym typeface="Calibri"/>
              </a:rPr>
              <a:t>Steps for Revising My Writing anchor chart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slide has animations that appear upon click.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will need to be assigned partners.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387350" marR="0" lvl="0"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Have students take out their </a:t>
            </a:r>
            <a:r>
              <a:rPr lang="en" sz="1200" b="0" i="0" u="none" strike="noStrike" cap="none" dirty="0">
                <a:solidFill>
                  <a:srgbClr val="000000"/>
                </a:solidFill>
                <a:latin typeface="Calibri"/>
                <a:ea typeface="Calibri"/>
                <a:cs typeface="Calibri"/>
                <a:sym typeface="Calibri"/>
              </a:rPr>
              <a:t>choose-your-own-adventure narrative (first draft). </a:t>
            </a:r>
            <a:r>
              <a:rPr lang="en" sz="1200" i="0" u="none" strike="noStrike" cap="none" dirty="0">
                <a:solidFill>
                  <a:srgbClr val="000000"/>
                </a:solidFill>
                <a:latin typeface="Calibri"/>
                <a:ea typeface="Calibri"/>
                <a:cs typeface="Calibri"/>
                <a:sym typeface="Calibri"/>
              </a:rPr>
              <a:t>Partner them with a student from a different expert group and post the following directions:</a:t>
            </a:r>
            <a:endParaRPr sz="1200" dirty="0">
              <a:latin typeface="Calibri"/>
              <a:ea typeface="Calibri"/>
              <a:cs typeface="Calibri"/>
              <a:sym typeface="Calibri"/>
            </a:endParaRPr>
          </a:p>
          <a:p>
            <a:pPr marL="844550" marR="0" lvl="1"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Read your narrative to your partner. </a:t>
            </a:r>
            <a:endParaRPr sz="1200" dirty="0">
              <a:latin typeface="Calibri"/>
              <a:ea typeface="Calibri"/>
              <a:cs typeface="Calibri"/>
              <a:sym typeface="Calibri"/>
            </a:endParaRPr>
          </a:p>
          <a:p>
            <a:pPr marL="844550" marR="0" lvl="1"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Partner listens for areas where dialogue might be added.</a:t>
            </a:r>
            <a:endParaRPr sz="1200" dirty="0">
              <a:latin typeface="Calibri"/>
              <a:ea typeface="Calibri"/>
              <a:cs typeface="Calibri"/>
              <a:sym typeface="Calibri"/>
            </a:endParaRPr>
          </a:p>
          <a:p>
            <a:pPr marL="844550" marR="0" lvl="1"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Partner shares suggestions based on the Writing Dialogue handout.</a:t>
            </a:r>
            <a:endParaRPr sz="1200" dirty="0">
              <a:latin typeface="Calibri"/>
              <a:ea typeface="Calibri"/>
              <a:cs typeface="Calibri"/>
              <a:sym typeface="Calibri"/>
            </a:endParaRPr>
          </a:p>
          <a:p>
            <a:pPr marL="844550" marR="0" lvl="1"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Switch roles and repeat.</a:t>
            </a:r>
            <a:endParaRPr sz="1200" dirty="0">
              <a:latin typeface="Calibri"/>
              <a:ea typeface="Calibri"/>
              <a:cs typeface="Calibri"/>
              <a:sym typeface="Calibri"/>
            </a:endParaRPr>
          </a:p>
          <a:p>
            <a:pPr marL="844550" marR="0" lvl="1" indent="-23495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Follow the </a:t>
            </a:r>
            <a:r>
              <a:rPr lang="en" sz="1200" b="1" i="0" u="none" strike="noStrike" cap="none" dirty="0">
                <a:solidFill>
                  <a:srgbClr val="000000"/>
                </a:solidFill>
                <a:latin typeface="Calibri"/>
                <a:ea typeface="Calibri"/>
                <a:cs typeface="Calibri"/>
                <a:sym typeface="Calibri"/>
              </a:rPr>
              <a:t>Steps for Revising My Writing anchor chart </a:t>
            </a:r>
            <a:r>
              <a:rPr lang="en" sz="1200" i="0" u="none" strike="noStrike" cap="none" dirty="0">
                <a:solidFill>
                  <a:srgbClr val="000000"/>
                </a:solidFill>
                <a:latin typeface="Calibri"/>
                <a:ea typeface="Calibri"/>
                <a:cs typeface="Calibri"/>
                <a:sym typeface="Calibri"/>
              </a:rPr>
              <a:t>to record revision notes for adding dialogue to your narrative.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Make it clear that, at the moment, they are not to write any dialogue. The first step is to identify where the dialogue will go. Encourage them to use the </a:t>
            </a:r>
            <a:r>
              <a:rPr lang="en" sz="1200" b="1" i="0" u="none" strike="noStrike" cap="none" dirty="0">
                <a:solidFill>
                  <a:srgbClr val="000000"/>
                </a:solidFill>
                <a:latin typeface="Calibri"/>
                <a:ea typeface="Calibri"/>
                <a:cs typeface="Calibri"/>
                <a:sym typeface="Calibri"/>
              </a:rPr>
              <a:t>Writing Dialogue handout </a:t>
            </a:r>
            <a:r>
              <a:rPr lang="en" sz="1200" i="0" u="none" strike="noStrike" cap="none" dirty="0">
                <a:solidFill>
                  <a:srgbClr val="000000"/>
                </a:solidFill>
                <a:latin typeface="Calibri"/>
                <a:ea typeface="Calibri"/>
                <a:cs typeface="Calibri"/>
                <a:sym typeface="Calibri"/>
              </a:rPr>
              <a:t>as a guide when deciding where to add dialogue to their drafts and for what purpose. </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Circulate and support students as needed in recording their ideas on their drafts.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students who need additional writing support: Consider having students act out the narrative to generate ideas about where to add dialogue. A role-play or quick puppet/popsicle stick show can also help them build confidence in the meaning and structure of the narrative.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Consider partnering ELLs with students who speak the same home language or scheduling conferences with these students.</a:t>
            </a:r>
            <a:endParaRPr sz="1200" dirty="0">
              <a:latin typeface="Calibri"/>
              <a:ea typeface="Calibri"/>
              <a:cs typeface="Calibri"/>
              <a:sym typeface="Calibri"/>
            </a:endParaRPr>
          </a:p>
        </p:txBody>
      </p:sp>
    </p:spTree>
    <p:extLst>
      <p:ext uri="{BB962C8B-B14F-4D97-AF65-F5344CB8AC3E}">
        <p14:creationId xmlns:p14="http://schemas.microsoft.com/office/powerpoint/2010/main" val="39716647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9" name="Google Shape;33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Independent Practice: Writing Dialogue </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25</a:t>
            </a:r>
            <a:r>
              <a:rPr lang="en-US" sz="1200" b="1" i="0" u="none" strike="noStrike" cap="none" dirty="0" smtClean="0">
                <a:solidFill>
                  <a:schemeClr val="dk1"/>
                </a:solidFill>
                <a:latin typeface="Calibri"/>
                <a:ea typeface="Calibri"/>
                <a:cs typeface="Calibri"/>
                <a:sym typeface="Calibri"/>
              </a:rPr>
              <a:t>-27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i="0" u="none" strike="noStrike" cap="none" dirty="0">
                <a:solidFill>
                  <a:schemeClr val="dk1"/>
                </a:solidFill>
                <a:latin typeface="Calibri"/>
                <a:ea typeface="Calibri"/>
                <a:cs typeface="Calibri"/>
                <a:sym typeface="Calibri"/>
              </a:rPr>
              <a:t>Post </a:t>
            </a:r>
            <a:r>
              <a:rPr lang="en" sz="1200" b="1" i="0" u="none" strike="noStrike" cap="none" dirty="0">
                <a:solidFill>
                  <a:srgbClr val="000000"/>
                </a:solidFill>
                <a:latin typeface="Calibri"/>
                <a:ea typeface="Calibri"/>
                <a:cs typeface="Calibri"/>
                <a:sym typeface="Calibri"/>
              </a:rPr>
              <a:t>Working to Become Effective Learners anchor </a:t>
            </a:r>
            <a:r>
              <a:rPr lang="en" sz="1200" b="1" i="0" u="none" strike="noStrike" cap="none" dirty="0" smtClean="0">
                <a:solidFill>
                  <a:srgbClr val="000000"/>
                </a:solidFill>
                <a:latin typeface="Calibri"/>
                <a:ea typeface="Calibri"/>
                <a:cs typeface="Calibri"/>
                <a:sym typeface="Calibri"/>
              </a:rPr>
              <a:t>chart</a:t>
            </a:r>
            <a:r>
              <a:rPr lang="en-US" sz="1200" b="1" i="0" u="none" strike="noStrike" cap="none" dirty="0" smtClean="0">
                <a:solidFill>
                  <a:srgbClr val="000000"/>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slide has animations that appear upon click.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will need to be assigned partners.</a:t>
            </a:r>
            <a:endParaRPr sz="1200" dirty="0">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the whole group. Tell students that now they are ready to write the dialogue they want to add to their narratives. They have reviewed the conventions for writing dialogue, and now they have identified with a partner the best places to add dialogue in their narratives.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Become Effective Learners anchor chart</a:t>
            </a:r>
            <a:r>
              <a:rPr lang="en" sz="1200" i="0" u="none" strike="noStrike" cap="none" dirty="0">
                <a:solidFill>
                  <a:srgbClr val="000000"/>
                </a:solidFill>
                <a:latin typeface="Calibri"/>
                <a:ea typeface="Calibri"/>
                <a:cs typeface="Calibri"/>
                <a:sym typeface="Calibri"/>
              </a:rPr>
              <a:t>, specifically </a:t>
            </a:r>
            <a:r>
              <a:rPr lang="en" sz="1200" i="1" u="none" strike="noStrike" cap="none" dirty="0">
                <a:solidFill>
                  <a:srgbClr val="000000"/>
                </a:solidFill>
                <a:latin typeface="Calibri"/>
                <a:ea typeface="Calibri"/>
                <a:cs typeface="Calibri"/>
                <a:sym typeface="Calibri"/>
              </a:rPr>
              <a:t>take responsibility</a:t>
            </a:r>
            <a:r>
              <a:rPr lang="en" sz="1200" i="0" u="none" strike="noStrike" cap="none" dirty="0">
                <a:solidFill>
                  <a:srgbClr val="000000"/>
                </a:solidFill>
                <a:latin typeface="Calibri"/>
                <a:ea typeface="Calibri"/>
                <a:cs typeface="Calibri"/>
                <a:sym typeface="Calibri"/>
              </a:rPr>
              <a:t>. Remind students that as they revise, they will need to take responsibility for their writing by self-assessing their work and adding dialogue as they revise.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Distribute </a:t>
            </a:r>
            <a:r>
              <a:rPr lang="en" sz="1200" b="0" i="0" u="none" strike="noStrike" cap="none" dirty="0">
                <a:solidFill>
                  <a:srgbClr val="000000"/>
                </a:solidFill>
                <a:latin typeface="Calibri"/>
                <a:ea typeface="Calibri"/>
                <a:cs typeface="Calibri"/>
                <a:sym typeface="Calibri"/>
              </a:rPr>
              <a:t>sticky notes </a:t>
            </a:r>
            <a:r>
              <a:rPr lang="en" sz="1200" i="0" u="none" strike="noStrike" cap="none" dirty="0">
                <a:solidFill>
                  <a:srgbClr val="000000"/>
                </a:solidFill>
                <a:latin typeface="Calibri"/>
                <a:ea typeface="Calibri"/>
                <a:cs typeface="Calibri"/>
                <a:sym typeface="Calibri"/>
              </a:rPr>
              <a:t>and have students go back to their </a:t>
            </a:r>
            <a:r>
              <a:rPr lang="en" sz="1200" b="0" i="0" u="none" strike="noStrike" cap="none" dirty="0">
                <a:solidFill>
                  <a:srgbClr val="000000"/>
                </a:solidFill>
                <a:latin typeface="Calibri"/>
                <a:ea typeface="Calibri"/>
                <a:cs typeface="Calibri"/>
                <a:sym typeface="Calibri"/>
              </a:rPr>
              <a:t>choose-your-own-adventure narrative (first draft). Remind </a:t>
            </a:r>
            <a:r>
              <a:rPr lang="en" sz="1200" i="0" u="none" strike="noStrike" cap="none" dirty="0">
                <a:solidFill>
                  <a:srgbClr val="000000"/>
                </a:solidFill>
                <a:latin typeface="Calibri"/>
                <a:ea typeface="Calibri"/>
                <a:cs typeface="Calibri"/>
                <a:sym typeface="Calibri"/>
              </a:rPr>
              <a:t>them to follow the steps you modeled using their sticky notes. Remind them also to refer to their research to ensure their dialogue is based on that research, and to the </a:t>
            </a:r>
            <a:r>
              <a:rPr lang="en" sz="1200" b="1" i="0" u="none" strike="noStrike" cap="none" dirty="0">
                <a:solidFill>
                  <a:srgbClr val="000000"/>
                </a:solidFill>
                <a:latin typeface="Calibri"/>
                <a:ea typeface="Calibri"/>
                <a:cs typeface="Calibri"/>
                <a:sym typeface="Calibri"/>
              </a:rPr>
              <a:t>Writing Dialogue handout</a:t>
            </a:r>
            <a:r>
              <a:rPr lang="en" sz="1200" i="0" u="none" strike="noStrike" cap="none" dirty="0">
                <a:solidFill>
                  <a:srgbClr val="000000"/>
                </a:solidFill>
                <a:latin typeface="Calibri"/>
                <a:ea typeface="Calibri"/>
                <a:cs typeface="Calibri"/>
                <a:sym typeface="Calibri"/>
              </a:rPr>
              <a:t> to punctuate their dialogue correctly.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Confer with students as they write.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Invite students to record ‘Y’ for ‘Yes’ and the date in the final column of their </a:t>
            </a:r>
            <a:r>
              <a:rPr lang="en" sz="1200" b="1" i="0" u="none" strike="noStrike" cap="none" dirty="0">
                <a:solidFill>
                  <a:srgbClr val="000000"/>
                </a:solidFill>
                <a:latin typeface="Calibri"/>
                <a:ea typeface="Calibri"/>
                <a:cs typeface="Calibri"/>
                <a:sym typeface="Calibri"/>
              </a:rPr>
              <a:t>Narrative Writing Checklist</a:t>
            </a:r>
            <a:r>
              <a:rPr lang="en" sz="1200" i="0" u="none" strike="noStrike" cap="none" dirty="0">
                <a:solidFill>
                  <a:srgbClr val="000000"/>
                </a:solidFill>
                <a:latin typeface="Calibri"/>
                <a:ea typeface="Calibri"/>
                <a:cs typeface="Calibri"/>
                <a:sym typeface="Calibri"/>
              </a:rPr>
              <a:t> if they feel the criteria marked on their checklists have been achieved in their writing in this lesson.</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Circulate and support students as needed to support students in adding dialogue.</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students who may need additional support in planning for writing: Provide sentence starters in the Student Criteria column on the checklist. This will require reading their narratives in advance and writing things like: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strike="noStrike" cap="none" dirty="0">
                <a:solidFill>
                  <a:srgbClr val="000000"/>
                </a:solidFill>
                <a:latin typeface="Calibri"/>
                <a:ea typeface="Calibri"/>
                <a:cs typeface="Calibri"/>
                <a:sym typeface="Calibri"/>
              </a:rPr>
              <a:t>“ …” said (character’s name).</a:t>
            </a:r>
            <a:endParaRPr sz="1200" i="0" dirty="0">
              <a:latin typeface="Calibri"/>
              <a:ea typeface="Calibri"/>
              <a:cs typeface="Calibri"/>
              <a:sym typeface="Calibri"/>
            </a:endParaRPr>
          </a:p>
          <a:p>
            <a:pPr marL="615950" marR="0" lvl="1"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OR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This made the gazelle think, “ …” on sticky notes and showing them where to put these on their narratives.</a:t>
            </a:r>
            <a:endParaRPr sz="1200" i="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As students write, jot down samples of effective communication from ELLs. Also jot down one or two common language </a:t>
            </a:r>
            <a:r>
              <a:rPr lang="en" sz="1200" i="0" u="none" strike="noStrike" cap="none" dirty="0" smtClean="0">
                <a:solidFill>
                  <a:srgbClr val="000000"/>
                </a:solidFill>
                <a:latin typeface="Calibri"/>
                <a:ea typeface="Calibri"/>
                <a:cs typeface="Calibri"/>
                <a:sym typeface="Calibri"/>
              </a:rPr>
              <a:t>errors. </a:t>
            </a:r>
            <a:r>
              <a:rPr lang="en" sz="1200" i="0" u="none" strike="noStrike" cap="none" dirty="0">
                <a:solidFill>
                  <a:srgbClr val="000000"/>
                </a:solidFill>
                <a:latin typeface="Calibri"/>
                <a:ea typeface="Calibri"/>
                <a:cs typeface="Calibri"/>
                <a:sym typeface="Calibri"/>
              </a:rPr>
              <a:t>Share each of these with the class, allowing students to take pride in the effective communication and to correct the errors. (It’s not necessary to identify who communicated well or who made errors. However, you might wish to pull the student aside to make it clear.) Students may wish to add these notes to their language error log.</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4405891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5" name="Google Shape;345;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Exit Ticket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Teachers will need </a:t>
            </a:r>
            <a:r>
              <a:rPr lang="en" sz="1200" b="0" i="0" u="none" strike="noStrike" cap="none" dirty="0">
                <a:solidFill>
                  <a:schemeClr val="dk1"/>
                </a:solidFill>
                <a:latin typeface="Calibri"/>
                <a:ea typeface="Calibri"/>
                <a:cs typeface="Calibri"/>
                <a:sym typeface="Calibri"/>
              </a:rPr>
              <a:t>index cards, one for each student.</a:t>
            </a:r>
            <a:endParaRPr sz="1200" b="0" dirty="0">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Gather students. Ask them to assess themselves and the class on the learning targets by reading the following learning target aloud: </a:t>
            </a:r>
            <a:r>
              <a:rPr lang="en" sz="1200" b="0" i="1" u="none" strike="noStrike" cap="none" dirty="0">
                <a:solidFill>
                  <a:srgbClr val="000000"/>
                </a:solidFill>
                <a:latin typeface="Calibri"/>
                <a:ea typeface="Calibri"/>
                <a:cs typeface="Calibri"/>
                <a:sym typeface="Calibri"/>
              </a:rPr>
              <a:t>“I can revise my narrative to add dialogue to help the reader understand what the characters are thinking and feeling.”</a:t>
            </a:r>
            <a:endParaRPr sz="1200" b="0" i="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AutoNum type="arabicPeriod"/>
            </a:pPr>
            <a:r>
              <a:rPr lang="en" sz="1200" b="0" i="0" u="none" strike="noStrike" cap="none" dirty="0">
                <a:solidFill>
                  <a:srgbClr val="000000"/>
                </a:solidFill>
                <a:latin typeface="Calibri"/>
                <a:ea typeface="Calibri"/>
                <a:cs typeface="Calibri"/>
                <a:sym typeface="Calibri"/>
              </a:rPr>
              <a:t>Distribute index cards. Then ask them to write their name and reflect and respond to the following:</a:t>
            </a:r>
            <a:endParaRPr sz="1200" b="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Front: One piece of dialogue </a:t>
            </a:r>
            <a:r>
              <a:rPr lang="en" sz="1200" i="0" u="none" strike="noStrike" cap="none" dirty="0">
                <a:solidFill>
                  <a:srgbClr val="000000"/>
                </a:solidFill>
                <a:latin typeface="Calibri"/>
                <a:ea typeface="Calibri"/>
                <a:cs typeface="Calibri"/>
                <a:sym typeface="Calibri"/>
              </a:rPr>
              <a:t>they added to their narratives.</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Back: How does this dialogue help the reader understand what the characters are thinking and feeling?</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Use a checking for understanding protocol (for example Red Light, Green Light or Thumb-O-Meter) for students to self-assess how well they took responsibility in this lesson.</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Circulate and support students as needed to support students in completing exit ticket.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students students who may need writing support: Allow students to pair-share their ideas before writing responses on the index cards. </a:t>
            </a:r>
            <a:endParaRPr sz="1200" i="0" u="none" strike="noStrike" cap="none" dirty="0">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213884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2" name="Google Shape;35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Teaching Notes: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Refocus whole group.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Ask students to take out their Independent Reading Journals.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rgbClr val="000000"/>
                </a:solidFill>
                <a:latin typeface="Calibri"/>
                <a:ea typeface="Calibri"/>
                <a:cs typeface="Calibri"/>
                <a:sym typeface="Calibri"/>
              </a:rPr>
              <a:t>Direct </a:t>
            </a:r>
            <a:r>
              <a:rPr lang="en" sz="1200" i="0" u="none" strike="noStrike" cap="none" dirty="0" smtClean="0">
                <a:solidFill>
                  <a:srgbClr val="000000"/>
                </a:solidFill>
                <a:latin typeface="Calibri"/>
                <a:ea typeface="Calibri"/>
                <a:cs typeface="Calibri"/>
                <a:sym typeface="Calibri"/>
              </a:rPr>
              <a:t>student</a:t>
            </a:r>
            <a:r>
              <a:rPr lang="en-US" sz="1200" i="0" u="none" strike="noStrike" cap="none" dirty="0" smtClean="0">
                <a:solidFill>
                  <a:srgbClr val="000000"/>
                </a:solidFill>
                <a:latin typeface="Calibri"/>
                <a:ea typeface="Calibri"/>
                <a:cs typeface="Calibri"/>
                <a:sym typeface="Calibri"/>
              </a:rPr>
              <a:t>s</a:t>
            </a:r>
            <a:r>
              <a:rPr lang="en" sz="1200" i="0" u="none" strike="noStrike" cap="none" dirty="0" smtClean="0">
                <a:solidFill>
                  <a:srgbClr val="000000"/>
                </a:solidFill>
                <a:latin typeface="Calibri"/>
                <a:ea typeface="Calibri"/>
                <a:cs typeface="Calibri"/>
                <a:sym typeface="Calibri"/>
              </a:rPr>
              <a:t> </a:t>
            </a:r>
            <a:r>
              <a:rPr lang="en" sz="1200" i="0" u="none" strike="noStrike" cap="none" dirty="0">
                <a:solidFill>
                  <a:srgbClr val="000000"/>
                </a:solidFill>
                <a:latin typeface="Calibri"/>
                <a:ea typeface="Calibri"/>
                <a:cs typeface="Calibri"/>
                <a:sym typeface="Calibri"/>
              </a:rPr>
              <a:t>to select a prompt and write it in the front of their Independent Reading Journal.</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Student Look-fors/Listen-fors: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record assignments and have materials needed to complete it.</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rgbClr val="000000"/>
                </a:solidFill>
                <a:latin typeface="Calibri"/>
                <a:ea typeface="Calibri"/>
                <a:cs typeface="Calibri"/>
                <a:sym typeface="Calibri"/>
              </a:rPr>
              <a:t>Support for Any Students Who Need It: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Consider giving students a quick mini lesson to model how to create a simple comic strip or show them an example of this format.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ELLs and students who may need additional support with reading and writing: Refer to the suggested homework support in Lesson </a:t>
            </a:r>
            <a:r>
              <a:rPr lang="en" sz="1200" i="0" u="none" strike="noStrike" cap="none" dirty="0" smtClean="0">
                <a:solidFill>
                  <a:srgbClr val="000000"/>
                </a:solidFill>
                <a:latin typeface="Calibri"/>
                <a:ea typeface="Calibri"/>
                <a:cs typeface="Calibri"/>
                <a:sym typeface="Calibri"/>
              </a:rPr>
              <a:t>1</a:t>
            </a:r>
            <a:r>
              <a:rPr lang="en-US" sz="1200" i="0" u="none" strike="noStrike" cap="none" dirty="0" smtClean="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200"/>
              <a:buFont typeface="Calibri"/>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705696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9" name="Google Shape;35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smtClean="0">
                <a:solidFill>
                  <a:srgbClr val="000000"/>
                </a:solidFill>
                <a:latin typeface="Calibri"/>
                <a:ea typeface="Calibri"/>
                <a:cs typeface="Calibri"/>
                <a:sym typeface="Calibri"/>
              </a:rPr>
              <a:t>s</a:t>
            </a:r>
            <a:r>
              <a:rPr lang="en" sz="1200" b="0" i="0" u="none" strike="noStrike" cap="none"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05102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M2 U3:</a:t>
            </a:r>
            <a:r>
              <a:rPr lang="en" sz="1200" b="0" i="0" u="none" strike="noStrike" cap="none">
                <a:solidFill>
                  <a:schemeClr val="hlink"/>
                </a:solidFill>
                <a:uFill>
                  <a:noFill/>
                </a:uFill>
                <a:latin typeface="Calibri"/>
                <a:ea typeface="Calibri"/>
                <a:cs typeface="Calibri"/>
                <a:sym typeface="Calibri"/>
                <a:hlinkClick r:id="rId3"/>
              </a:rPr>
              <a:t> </a:t>
            </a:r>
            <a:r>
              <a:rPr lang="en" sz="1200" b="0" i="0" u="sng" strike="noStrike" cap="none">
                <a:solidFill>
                  <a:schemeClr val="hlink"/>
                </a:solidFill>
                <a:latin typeface="Calibri"/>
                <a:ea typeface="Calibri"/>
                <a:cs typeface="Calibri"/>
                <a:sym typeface="Calibri"/>
                <a:hlinkClick r:id="rId4"/>
              </a:rPr>
              <a:t>http://curriculum.eleducation.org/sites/default/files/g4m2u3_all-block_091317.pdf</a:t>
            </a:r>
            <a:r>
              <a:rPr lang="en" sz="1200" b="0" i="0" u="none" strike="noStrike" cap="none">
                <a:solidFill>
                  <a:schemeClr val="dk1"/>
                </a:solidFill>
                <a:latin typeface="Calibri"/>
                <a:ea typeface="Calibri"/>
                <a:cs typeface="Calibri"/>
                <a:sym typeface="Calibri"/>
              </a:rPr>
              <a:t> </a:t>
            </a: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366" name="Google Shape;366;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40775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5" name="Google Shape;26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a:t>
            </a:r>
            <a:endParaRPr sz="120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r>
              <a:rPr lang="en" sz="1200" i="0" u="sng" strike="noStrike" cap="none" dirty="0">
                <a:solidFill>
                  <a:schemeClr val="hlink"/>
                </a:solidFill>
                <a:latin typeface="Calibri"/>
                <a:ea typeface="Calibri"/>
                <a:cs typeface="Calibri"/>
                <a:sym typeface="Calibri"/>
              </a:rPr>
              <a:t>https://curriculum.eleducation.org/curriculum/ela/grade-4/module-2/unit-3/lesson-10</a:t>
            </a:r>
            <a:endParaRPr sz="1200" dirty="0">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Additional Teacher Resources:</a:t>
            </a:r>
            <a:endParaRPr sz="1200" i="0" u="none" strike="noStrike" cap="none" dirty="0">
              <a:solidFill>
                <a:schemeClr val="dk1"/>
              </a:solidFill>
              <a:latin typeface="Calibri"/>
              <a:ea typeface="Calibri"/>
              <a:cs typeface="Calibri"/>
              <a:sym typeface="Calibri"/>
            </a:endParaRPr>
          </a:p>
          <a:p>
            <a:pPr marL="171450" marR="0" lvl="0" indent="-171450" algn="l" rtl="0">
              <a:lnSpc>
                <a:spcPct val="115000"/>
              </a:lnSpc>
              <a:spcBef>
                <a:spcPts val="0"/>
              </a:spcBef>
              <a:spcAft>
                <a:spcPts val="0"/>
              </a:spcAft>
              <a:buClr>
                <a:schemeClr val="dk1"/>
              </a:buClr>
              <a:buSzPts val="1100"/>
            </a:pPr>
            <a:r>
              <a:rPr lang="en" sz="1200" i="0" u="none" strike="noStrike" cap="none"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3"/>
              </a:rPr>
              <a:t>https://eleducation.org/resources/general-protocols-and-strategies-from-management-in-the-active-classroom</a:t>
            </a:r>
            <a:endParaRPr sz="1200" i="0" u="sng" strike="noStrike" cap="none" dirty="0">
              <a:solidFill>
                <a:schemeClr val="hlink"/>
              </a:solidFill>
              <a:latin typeface="Calibri"/>
              <a:ea typeface="Calibri"/>
              <a:cs typeface="Calibri"/>
              <a:sym typeface="Calibri"/>
              <a:hlinkClick r:id="rId3"/>
            </a:endParaRPr>
          </a:p>
          <a:p>
            <a:pPr marL="171450" marR="0" lvl="0" indent="-171450" algn="l" rtl="0">
              <a:lnSpc>
                <a:spcPct val="115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4"/>
              </a:rPr>
              <a:t>https://eleducation.org/resources/el-education-classroom-protocols</a:t>
            </a:r>
            <a:endParaRPr sz="1200" i="0" u="sng" strike="noStrike" cap="none" dirty="0">
              <a:solidFill>
                <a:schemeClr val="hlink"/>
              </a:solidFill>
              <a:latin typeface="Calibri"/>
              <a:ea typeface="Calibri"/>
              <a:cs typeface="Calibri"/>
              <a:sym typeface="Calibri"/>
              <a:hlinkClick r:id="rId4"/>
            </a:endParaRPr>
          </a:p>
          <a:p>
            <a:pPr marL="171450" marR="0" lvl="0" indent="-171450" algn="l" rtl="0">
              <a:lnSpc>
                <a:spcPct val="115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5"/>
              </a:rPr>
              <a:t>https://eleducation.org/resources/fourth-grade-writing-rubrics-and-checklists</a:t>
            </a:r>
            <a:endParaRPr sz="1200" i="0" u="sng" strike="noStrike" cap="none" dirty="0">
              <a:solidFill>
                <a:schemeClr val="hlink"/>
              </a:solidFill>
              <a:latin typeface="Calibri"/>
              <a:ea typeface="Calibri"/>
              <a:cs typeface="Calibri"/>
              <a:sym typeface="Calibri"/>
              <a:hlinkClick r:id="rId5"/>
            </a:endParaRPr>
          </a:p>
          <a:p>
            <a:pPr marL="171450" marR="0" lvl="0" indent="-171450" algn="l" rtl="0">
              <a:lnSpc>
                <a:spcPct val="115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6"/>
              </a:rPr>
              <a:t>https://eleducation.org/resources/independent-reading-sample-plans</a:t>
            </a:r>
            <a:endParaRPr sz="120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630807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and resources can be viewed and downloaded at </a:t>
            </a:r>
            <a:r>
              <a:rPr lang="en" sz="1200" i="0" u="sng" strike="noStrike" cap="none" dirty="0">
                <a:solidFill>
                  <a:schemeClr val="hlink"/>
                </a:solidFill>
                <a:latin typeface="Calibri"/>
                <a:ea typeface="Calibri"/>
                <a:cs typeface="Calibri"/>
                <a:sym typeface="Calibri"/>
              </a:rPr>
              <a:t>https://curriculum.eleducation.org/curriculum/ela/grade-4/module-2/unit-3/lesson-10</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Purple colored pencils (one per student)</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Equity sticks</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Sticky notes (several per student)</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Index cards (one per student)</a:t>
            </a:r>
            <a:endParaRPr sz="1200" b="0" i="0" u="none" strike="noStrike" cap="none" dirty="0">
              <a:solidFill>
                <a:srgbClr val="000000"/>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b="1" dirty="0">
                <a:solidFill>
                  <a:schemeClr val="dk1"/>
                </a:solidFill>
                <a:latin typeface="Calibri"/>
                <a:ea typeface="Calibri"/>
                <a:cs typeface="Calibri"/>
                <a:sym typeface="Calibri"/>
              </a:rPr>
              <a:t>Millipede narrative draft (revised, for teacher reference, found in Teacher Supporting Materials manual)</a:t>
            </a:r>
            <a:endParaRPr sz="1200" b="1"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Narrative Writing Checklist </a:t>
            </a:r>
            <a:r>
              <a:rPr lang="en" sz="1200" i="0" u="none" strike="noStrike" cap="none" dirty="0">
                <a:solidFill>
                  <a:srgbClr val="000000"/>
                </a:solidFill>
                <a:latin typeface="Calibri"/>
                <a:ea typeface="Calibri"/>
                <a:cs typeface="Calibri"/>
                <a:sym typeface="Calibri"/>
              </a:rPr>
              <a:t>(from Lesson 3; one per student and one to display)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Writing Dialogue handout </a:t>
            </a:r>
            <a:r>
              <a:rPr lang="en" sz="1200" i="0" u="none" strike="noStrike" cap="none" dirty="0">
                <a:solidFill>
                  <a:srgbClr val="000000"/>
                </a:solidFill>
                <a:latin typeface="Calibri"/>
                <a:ea typeface="Calibri"/>
                <a:cs typeface="Calibri"/>
                <a:sym typeface="Calibri"/>
              </a:rPr>
              <a:t>(from Lesson 9; one per student and one to display)</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Practice Narrative Writing Sheet: The Millipede </a:t>
            </a:r>
            <a:r>
              <a:rPr lang="en" sz="1200" i="0" u="none" strike="noStrike" cap="none" dirty="0">
                <a:solidFill>
                  <a:srgbClr val="000000"/>
                </a:solidFill>
                <a:latin typeface="Calibri"/>
                <a:ea typeface="Calibri"/>
                <a:cs typeface="Calibri"/>
                <a:sym typeface="Calibri"/>
              </a:rPr>
              <a:t>(completed, for teacher reference; from Lesson 7; one for display)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Steps for Revising My Writing anchor chart </a:t>
            </a:r>
            <a:r>
              <a:rPr lang="en" sz="1200" i="0" u="none" strike="noStrike" cap="none" dirty="0">
                <a:solidFill>
                  <a:srgbClr val="000000"/>
                </a:solidFill>
                <a:latin typeface="Calibri"/>
                <a:ea typeface="Calibri"/>
                <a:cs typeface="Calibri"/>
                <a:sym typeface="Calibri"/>
              </a:rPr>
              <a:t>(begun in Unit 2, Lesson 10)</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Choose-your-own-adventure narrative </a:t>
            </a:r>
            <a:r>
              <a:rPr lang="en" sz="1200" i="0" u="none" strike="noStrike" cap="none" dirty="0">
                <a:solidFill>
                  <a:srgbClr val="000000"/>
                </a:solidFill>
                <a:latin typeface="Calibri"/>
                <a:ea typeface="Calibri"/>
                <a:cs typeface="Calibri"/>
                <a:sym typeface="Calibri"/>
              </a:rPr>
              <a:t>(first draft) (from Lesson 8; one per student)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Working to Become Effective Learners anchor chart </a:t>
            </a:r>
            <a:r>
              <a:rPr lang="en" sz="1200" i="0" u="none" strike="noStrike" cap="none" dirty="0">
                <a:solidFill>
                  <a:srgbClr val="000000"/>
                </a:solidFill>
                <a:latin typeface="Calibri"/>
                <a:ea typeface="Calibri"/>
                <a:cs typeface="Calibri"/>
                <a:sym typeface="Calibri"/>
              </a:rPr>
              <a:t>(from Module 1)</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i="0" u="none" strike="noStrike" cap="none" dirty="0">
                <a:solidFill>
                  <a:schemeClr val="dk1"/>
                </a:solidFill>
                <a:latin typeface="Calibri"/>
                <a:ea typeface="Calibri"/>
                <a:cs typeface="Calibri"/>
                <a:sym typeface="Calibri"/>
              </a:rPr>
              <a:t>Display the </a:t>
            </a:r>
            <a:r>
              <a:rPr lang="en" sz="1200" b="1" i="0" u="none" strike="noStrike" cap="none" dirty="0">
                <a:solidFill>
                  <a:srgbClr val="000000"/>
                </a:solidFill>
                <a:latin typeface="Calibri"/>
                <a:ea typeface="Calibri"/>
                <a:cs typeface="Calibri"/>
                <a:sym typeface="Calibri"/>
              </a:rPr>
              <a:t>Working to become Effective Learners anchor chart  </a:t>
            </a:r>
            <a:r>
              <a:rPr lang="en" sz="1200" i="0" u="none" strike="noStrike" cap="none" dirty="0">
                <a:solidFill>
                  <a:srgbClr val="000000"/>
                </a:solidFill>
                <a:latin typeface="Calibri"/>
                <a:ea typeface="Calibri"/>
                <a:cs typeface="Calibri"/>
                <a:sym typeface="Calibri"/>
              </a:rPr>
              <a:t>and </a:t>
            </a:r>
            <a:r>
              <a:rPr lang="en" sz="1200" b="1" i="0" u="none" strike="noStrike" cap="none" dirty="0">
                <a:solidFill>
                  <a:srgbClr val="000000"/>
                </a:solidFill>
                <a:latin typeface="Calibri"/>
                <a:ea typeface="Calibri"/>
                <a:cs typeface="Calibri"/>
                <a:sym typeface="Calibri"/>
              </a:rPr>
              <a:t>Steps for Revising My Writing anchor </a:t>
            </a:r>
            <a:r>
              <a:rPr lang="en" sz="1200" b="1" i="0" u="none" strike="noStrike" cap="none" dirty="0" smtClean="0">
                <a:solidFill>
                  <a:srgbClr val="000000"/>
                </a:solidFill>
                <a:latin typeface="Calibri"/>
                <a:ea typeface="Calibri"/>
                <a:cs typeface="Calibri"/>
                <a:sym typeface="Calibri"/>
              </a:rPr>
              <a:t>chart</a:t>
            </a: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08078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Google Shape;27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Review these protocols before teaching. They are all used in this lesson:</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smtClean="0">
                <a:solidFill>
                  <a:schemeClr val="dk1"/>
                </a:solidFill>
                <a:latin typeface="Calibri"/>
                <a:ea typeface="Calibri"/>
                <a:cs typeface="Calibri"/>
                <a:sym typeface="Calibri"/>
              </a:rPr>
              <a:t>Thumb-</a:t>
            </a:r>
            <a:r>
              <a:rPr lang="en-US" sz="1200" i="0" u="none" strike="noStrike" cap="none" dirty="0" smtClean="0">
                <a:solidFill>
                  <a:schemeClr val="dk1"/>
                </a:solidFill>
                <a:latin typeface="Calibri"/>
                <a:ea typeface="Calibri"/>
                <a:cs typeface="Calibri"/>
                <a:sym typeface="Calibri"/>
              </a:rPr>
              <a:t>O</a:t>
            </a:r>
            <a:r>
              <a:rPr lang="en" sz="1200" i="0" u="none" strike="noStrike" cap="none" dirty="0" smtClean="0">
                <a:solidFill>
                  <a:schemeClr val="dk1"/>
                </a:solidFill>
                <a:latin typeface="Calibri"/>
                <a:ea typeface="Calibri"/>
                <a:cs typeface="Calibri"/>
                <a:sym typeface="Calibri"/>
              </a:rPr>
              <a:t>-Meter</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sng" strike="noStrike" cap="none" dirty="0">
                <a:solidFill>
                  <a:schemeClr val="hlink"/>
                </a:solidFill>
                <a:latin typeface="Calibri"/>
                <a:ea typeface="Calibri"/>
                <a:cs typeface="Calibri"/>
                <a:sym typeface="Calibri"/>
                <a:hlinkClick r:id="rId3"/>
              </a:rPr>
              <a:t>https://eleducation.org/resources/general-protocols-and-strategies-from-management-in-the-active-classroom</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37714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i="1" u="none" strike="noStrike" cap="none" dirty="0">
                <a:solidFill>
                  <a:srgbClr val="000000"/>
                </a:solidFill>
                <a:latin typeface="Calibri"/>
                <a:ea typeface="Calibri"/>
                <a:cs typeface="Calibri"/>
                <a:sym typeface="Calibri"/>
              </a:rPr>
              <a:t>For lighter support: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Before providing sentence frames or additional modeling, observe student interaction and allow students to grapple. Provide supportive frames and demonstrations only after students have grappled with the task. Observe the areas in which they struggle to target appropriate support</a:t>
            </a:r>
            <a:r>
              <a:rPr lang="en" sz="1200" i="0" u="none" strike="noStrike" cap="none" dirty="0" smtClean="0">
                <a:solidFill>
                  <a:srgbClr val="000000"/>
                </a:solidFill>
                <a:latin typeface="Calibri"/>
                <a:ea typeface="Calibri"/>
                <a:cs typeface="Calibri"/>
                <a:sym typeface="Calibri"/>
              </a:rPr>
              <a:t>.</a:t>
            </a:r>
            <a:endParaRPr lang="en-US" sz="1200" i="0" u="none" strike="noStrike" cap="none" dirty="0" smtClean="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i="1" u="none" strike="noStrike" cap="none" dirty="0">
                <a:solidFill>
                  <a:srgbClr val="000000"/>
                </a:solidFill>
                <a:latin typeface="Calibri"/>
                <a:ea typeface="Calibri"/>
                <a:cs typeface="Calibri"/>
                <a:sym typeface="Calibri"/>
              </a:rPr>
              <a:t>For heavier support: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Provide students with a copy of one of the texts from this unit, such as “How the Camel Got His Hump,” and </a:t>
            </a:r>
            <a:r>
              <a:rPr lang="en" sz="1200" i="0" u="none" strike="noStrike" cap="none" dirty="0">
                <a:solidFill>
                  <a:srgbClr val="000000"/>
                </a:solidFill>
                <a:latin typeface="Calibri"/>
                <a:ea typeface="Calibri"/>
                <a:cs typeface="Calibri"/>
                <a:sym typeface="Calibri"/>
              </a:rPr>
              <a:t>ask them to underline the dialogue, highlight the quotation marks, and circle the commas.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i="0" u="none" strike="noStrike" cap="none" dirty="0">
                <a:solidFill>
                  <a:srgbClr val="000000"/>
                </a:solidFill>
                <a:latin typeface="Calibri"/>
                <a:ea typeface="Calibri"/>
                <a:cs typeface="Calibri"/>
                <a:sym typeface="Calibri"/>
              </a:rPr>
              <a:t>Using word processing software or Google Docs, copy the </a:t>
            </a:r>
            <a:r>
              <a:rPr lang="en" sz="1200" b="1" i="0" u="none" strike="noStrike" cap="none" dirty="0">
                <a:solidFill>
                  <a:srgbClr val="000000"/>
                </a:solidFill>
                <a:latin typeface="Calibri"/>
                <a:ea typeface="Calibri"/>
                <a:cs typeface="Calibri"/>
                <a:sym typeface="Calibri"/>
              </a:rPr>
              <a:t>millipede narrative</a:t>
            </a:r>
            <a:r>
              <a:rPr lang="en" sz="1200" i="0" u="none" strike="noStrike" cap="none" dirty="0">
                <a:solidFill>
                  <a:srgbClr val="000000"/>
                </a:solidFill>
                <a:latin typeface="Calibri"/>
                <a:ea typeface="Calibri"/>
                <a:cs typeface="Calibri"/>
                <a:sym typeface="Calibri"/>
              </a:rPr>
              <a:t>. Cut the dialogue and paste it out of sequence into a language bank at the bottom of the document. Invite students to replace the dialogue in the correct section of the narrative. To increase the challenge for students who need lighter support, remove all punctuation and have them write in the correct punctuation.</a:t>
            </a:r>
            <a:endParaRPr sz="1200" dirty="0">
              <a:latin typeface="Calibri"/>
              <a:ea typeface="Calibri"/>
              <a:cs typeface="Calibri"/>
              <a:sym typeface="Calibri"/>
            </a:endParaRPr>
          </a:p>
        </p:txBody>
      </p:sp>
    </p:spTree>
    <p:extLst>
      <p:ext uri="{BB962C8B-B14F-4D97-AF65-F5344CB8AC3E}">
        <p14:creationId xmlns:p14="http://schemas.microsoft.com/office/powerpoint/2010/main" val="17991819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91" name="Google Shape;29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95745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0" name="Google Shape;30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dirty="0" smtClean="0">
                <a:latin typeface="Calibri" panose="020F0502020204030204" pitchFamily="34" charset="0"/>
                <a:sym typeface="Calibri"/>
              </a:rPr>
              <a:t>Grouping</a:t>
            </a:r>
            <a:r>
              <a:rPr lang="en" sz="1200" b="1" dirty="0">
                <a:latin typeface="Calibri" panose="020F0502020204030204" pitchFamily="34" charset="0"/>
                <a:sym typeface="Calibri"/>
              </a:rPr>
              <a:t>: Whole Group </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933432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7" name="Google Shape;30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Reviewing Learning Target</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slide has animations that appear upon click.</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Post the learning targets:</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I can revise my narrative to add dialogue to help the reader understand what the characters are thinking and feeling.</a:t>
            </a:r>
            <a:endParaRPr sz="1200" i="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I can use commas and quotation marks correctly to show dialogue.</a:t>
            </a:r>
            <a:endParaRPr sz="1200" i="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Invite students to take out their copies of the </a:t>
            </a:r>
            <a:r>
              <a:rPr lang="en" sz="1200" b="1" i="0" u="none" strike="noStrike" cap="none" dirty="0">
                <a:solidFill>
                  <a:srgbClr val="000000"/>
                </a:solidFill>
                <a:latin typeface="Calibri"/>
                <a:ea typeface="Calibri"/>
                <a:cs typeface="Calibri"/>
                <a:sym typeface="Calibri"/>
              </a:rPr>
              <a:t>Narrative Writing Checklist</a:t>
            </a:r>
            <a:r>
              <a:rPr lang="en" sz="1200" i="0" u="none" strike="noStrike" cap="none" dirty="0">
                <a:solidFill>
                  <a:srgbClr val="000000"/>
                </a:solidFill>
                <a:latin typeface="Calibri"/>
                <a:ea typeface="Calibri"/>
                <a:cs typeface="Calibri"/>
                <a:sym typeface="Calibri"/>
              </a:rPr>
              <a:t> and read aloud the following criterion:</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 sz="1200" b="0" i="1" u="none" strike="noStrike" cap="none" dirty="0">
                <a:solidFill>
                  <a:srgbClr val="000000"/>
                </a:solidFill>
                <a:latin typeface="Calibri"/>
                <a:ea typeface="Calibri"/>
                <a:cs typeface="Calibri"/>
                <a:sym typeface="Calibri"/>
              </a:rPr>
              <a:t>“W.4.3b, L.4.6</a:t>
            </a:r>
            <a:r>
              <a:rPr lang="en" sz="1200" i="1" u="none" strike="noStrike" cap="none" dirty="0">
                <a:solidFill>
                  <a:srgbClr val="000000"/>
                </a:solidFill>
                <a:latin typeface="Calibri"/>
                <a:ea typeface="Calibri"/>
                <a:cs typeface="Calibri"/>
                <a:sym typeface="Calibri"/>
              </a:rPr>
              <a:t>: I use dialogue and description to show what characters are doing, thinking, and feeling and how they respond to what happens.”</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Remind students that they already looked at this criterion when writing the introduction of their </a:t>
            </a:r>
            <a:r>
              <a:rPr lang="en" sz="1200" b="0" i="0" u="none" strike="noStrike" cap="none" dirty="0">
                <a:solidFill>
                  <a:srgbClr val="000000"/>
                </a:solidFill>
                <a:latin typeface="Calibri"/>
                <a:ea typeface="Calibri"/>
                <a:cs typeface="Calibri"/>
                <a:sym typeface="Calibri"/>
              </a:rPr>
              <a:t>choose-your-own-adventure narratives in the first half of the unit. Review vocabulary from this criterion by asking students to discuss with an elbow partner:</a:t>
            </a:r>
            <a:endParaRPr sz="1200" b="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 sz="1200" i="1" u="none" strike="noStrike" cap="none" dirty="0">
                <a:solidFill>
                  <a:srgbClr val="000000"/>
                </a:solidFill>
                <a:latin typeface="Calibri"/>
                <a:ea typeface="Calibri"/>
                <a:cs typeface="Calibri"/>
                <a:sym typeface="Calibri"/>
              </a:rPr>
              <a:t>“What is dialogue?” </a:t>
            </a:r>
            <a:r>
              <a:rPr lang="en" sz="1200" b="1" i="0" u="none" strike="noStrike" cap="none" dirty="0">
                <a:solidFill>
                  <a:srgbClr val="000000"/>
                </a:solidFill>
                <a:latin typeface="Calibri"/>
                <a:ea typeface="Calibri"/>
                <a:cs typeface="Calibri"/>
                <a:sym typeface="Calibri"/>
              </a:rPr>
              <a:t>(characters talking—conversation between two or more people—or thinking)</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smtClean="0">
                <a:solidFill>
                  <a:srgbClr val="000000"/>
                </a:solidFill>
                <a:latin typeface="Calibri"/>
                <a:ea typeface="Calibri"/>
                <a:cs typeface="Calibri"/>
                <a:sym typeface="Calibri"/>
              </a:rPr>
              <a:t>Ask</a:t>
            </a:r>
            <a:r>
              <a:rPr lang="en"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1" u="none" strike="noStrike" cap="none" dirty="0">
                <a:solidFill>
                  <a:srgbClr val="000000"/>
                </a:solidFill>
                <a:latin typeface="Calibri"/>
                <a:ea typeface="Calibri"/>
                <a:cs typeface="Calibri"/>
                <a:sym typeface="Calibri"/>
              </a:rPr>
              <a:t>“Are there any specific criteria about using dialogue in this narrative that you should be aware of that you want to add to the checklist to make it more precise?”</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Listen for students to explain that this is clear enough as it is. If students suggest adding criteria about punctuation such as quotation marks and commas, explain that this point on the checklist is more about what dialogue does to help the reader understand the character, rather than correct punctuation. Point out the last criterion on the checklist and suggest that they add anything specific about dialogue punctuation there.</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Remind students that they started exploring this in the previous lesson.</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solidFill>
                  <a:schemeClr val="dk1"/>
                </a:solidFill>
                <a:highlight>
                  <a:schemeClr val="lt1"/>
                </a:highlight>
                <a:latin typeface="Calibri"/>
                <a:ea typeface="Calibri"/>
                <a:cs typeface="Calibri"/>
                <a:sym typeface="Calibri"/>
              </a:rPr>
              <a:t>Student Look-fors/Listen-fors</a:t>
            </a:r>
            <a:r>
              <a:rPr lang="en"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should be following along as you discuss learning targets.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Listen for students to explain that this is clear enough as it is. If students suggest adding criteria about punctuation such as quotation marks and commas, explain that this point on the checklist is more about what dialogue does to help the reader understand the character, rather than correct punctuation. </a:t>
            </a:r>
            <a:endParaRPr sz="1200" dirty="0">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Suppor</a:t>
            </a:r>
            <a:r>
              <a:rPr lang="en" sz="1200" dirty="0">
                <a:latin typeface="Calibri"/>
                <a:ea typeface="Calibri"/>
                <a:cs typeface="Calibri"/>
                <a:sym typeface="Calibri"/>
              </a:rPr>
              <a:t>t For Any Students Who Need It</a:t>
            </a:r>
            <a:r>
              <a:rPr lang="en"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For students who may need additional support with written expression: Provide sentence starters in the Student Criteria column on the checklist. This will require reading their narratives in advance and writing on sticky notes, showing them where to put these on their narratives.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Invite students to make “air” commas and “air” quotation marks to show their understanding. (For a comma, use the pointer finger on one hand and swipe to make the curlicue shape in the air; for quotation marks, raise the pointer and middle finger of both hands in the air and bend them twice to symbolize quotation marks.)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Mini Language Dive. Highlight and discuss language structures that are critical to understanding the learning targets. Examples: that would benefit from added dialogue; revise my narrative. Work on comprehension of these structures, for example, by eliciting paraphrases of them.</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67021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9" name="Google Shape;31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Guided Practice: Annotating Millipede Draft for Use of Dialogue </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minutes </a:t>
            </a:r>
            <a:endParaRPr sz="1200"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smtClean="0">
                <a:solidFill>
                  <a:schemeClr val="dk1"/>
                </a:solidFill>
                <a:latin typeface="Calibri"/>
                <a:ea typeface="Calibri"/>
                <a:cs typeface="Calibri"/>
                <a:sym typeface="Calibri"/>
              </a:rPr>
              <a:t>Grouping: Individual/</a:t>
            </a:r>
            <a:r>
              <a:rPr lang="en" sz="1200" b="1" dirty="0" smtClean="0">
                <a:solidFill>
                  <a:schemeClr val="dk1"/>
                </a:solidFill>
                <a:latin typeface="Calibri"/>
                <a:ea typeface="Calibri"/>
                <a:cs typeface="Calibri"/>
                <a:sym typeface="Calibri"/>
              </a:rPr>
              <a:t>Pairs</a:t>
            </a:r>
            <a:endParaRPr sz="1200" i="0"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will need </a:t>
            </a:r>
            <a:r>
              <a:rPr lang="en" sz="1200" b="0" i="0" u="none" strike="noStrike" cap="none" dirty="0">
                <a:solidFill>
                  <a:schemeClr val="dk1"/>
                </a:solidFill>
                <a:latin typeface="Calibri"/>
                <a:ea typeface="Calibri"/>
                <a:cs typeface="Calibri"/>
                <a:sym typeface="Calibri"/>
              </a:rPr>
              <a:t>purple pencils in this </a:t>
            </a:r>
            <a:r>
              <a:rPr lang="en" sz="1200" i="0" u="none" strike="noStrike" cap="none" dirty="0">
                <a:solidFill>
                  <a:schemeClr val="dk1"/>
                </a:solidFill>
                <a:latin typeface="Calibri"/>
                <a:ea typeface="Calibri"/>
                <a:cs typeface="Calibri"/>
                <a:sym typeface="Calibri"/>
              </a:rPr>
              <a:t>part of the lesson.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i="0" u="none" strike="noStrike" cap="none" dirty="0">
                <a:solidFill>
                  <a:schemeClr val="dk1"/>
                </a:solidFill>
                <a:latin typeface="Calibri"/>
                <a:ea typeface="Calibri"/>
                <a:cs typeface="Calibri"/>
                <a:sym typeface="Calibri"/>
              </a:rPr>
              <a:t>Teachers should have </a:t>
            </a:r>
            <a:r>
              <a:rPr lang="en" sz="1200" b="1" i="0" u="none" strike="noStrike" cap="none" dirty="0">
                <a:solidFill>
                  <a:srgbClr val="000000"/>
                </a:solidFill>
                <a:latin typeface="Calibri"/>
                <a:ea typeface="Calibri"/>
                <a:cs typeface="Calibri"/>
                <a:sym typeface="Calibri"/>
              </a:rPr>
              <a:t>Practice Narrative Writing Sheet: The Millipede</a:t>
            </a:r>
            <a:r>
              <a:rPr lang="en" sz="120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(completed, for teacher reference).</a:t>
            </a:r>
            <a:endParaRPr sz="1200" b="1"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Post </a:t>
            </a:r>
            <a:r>
              <a:rPr lang="en" sz="1200" b="1" i="0" u="none" strike="noStrike" cap="none" dirty="0">
                <a:solidFill>
                  <a:srgbClr val="000000"/>
                </a:solidFill>
                <a:latin typeface="Calibri"/>
                <a:ea typeface="Calibri"/>
                <a:cs typeface="Calibri"/>
                <a:sym typeface="Calibri"/>
              </a:rPr>
              <a:t>Steps for Revising My Writing anchor chart.</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Display and focus students on their </a:t>
            </a:r>
            <a:r>
              <a:rPr lang="en" sz="1200" b="1" i="0" u="none" strike="noStrike" cap="none" dirty="0">
                <a:solidFill>
                  <a:srgbClr val="000000"/>
                </a:solidFill>
                <a:latin typeface="Calibri"/>
                <a:ea typeface="Calibri"/>
                <a:cs typeface="Calibri"/>
                <a:sym typeface="Calibri"/>
              </a:rPr>
              <a:t>Writing Dialogue handout </a:t>
            </a:r>
            <a:r>
              <a:rPr lang="en" sz="1200" i="0" u="none" strike="noStrike" cap="none" dirty="0">
                <a:solidFill>
                  <a:srgbClr val="000000"/>
                </a:solidFill>
                <a:latin typeface="Calibri"/>
                <a:ea typeface="Calibri"/>
                <a:cs typeface="Calibri"/>
                <a:sym typeface="Calibri"/>
              </a:rPr>
              <a:t>and select students to read parts aloud to the whole group to review how and why authors use dialogue. Focus on the example and remind students of the appropriate way to punctuate dialogue using the guidelines recorded below the example.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Explain that today students will have a chance to decide where to include dialogue in their narratives.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Display the </a:t>
            </a:r>
            <a:r>
              <a:rPr lang="en" sz="1200" b="1" i="0" u="none" strike="noStrike" cap="none" dirty="0">
                <a:solidFill>
                  <a:srgbClr val="000000"/>
                </a:solidFill>
                <a:latin typeface="Calibri"/>
                <a:ea typeface="Calibri"/>
                <a:cs typeface="Calibri"/>
                <a:sym typeface="Calibri"/>
              </a:rPr>
              <a:t>Practice Narrative Writing Sheet: The Millipede (completed, for teacher reference)</a:t>
            </a:r>
            <a:r>
              <a:rPr lang="en" sz="1200" i="0" u="none" strike="noStrike" cap="none" dirty="0">
                <a:solidFill>
                  <a:srgbClr val="000000"/>
                </a:solidFill>
                <a:latin typeface="Calibri"/>
                <a:ea typeface="Calibri"/>
                <a:cs typeface="Calibri"/>
                <a:sym typeface="Calibri"/>
              </a:rPr>
              <a:t> and read it aloud as students read along silently in their heads. Tell students that now they have a good understanding of how authors use dialogue, and you would like them to help you plan for adding dialogue to the </a:t>
            </a:r>
            <a:r>
              <a:rPr lang="en" sz="1200" b="0" i="0" u="none" strike="noStrike" cap="none" dirty="0">
                <a:solidFill>
                  <a:srgbClr val="000000"/>
                </a:solidFill>
                <a:latin typeface="Calibri"/>
                <a:ea typeface="Calibri"/>
                <a:cs typeface="Calibri"/>
                <a:sym typeface="Calibri"/>
              </a:rPr>
              <a:t>millipede narrative. </a:t>
            </a:r>
            <a:endParaRPr sz="1200" b="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Review the </a:t>
            </a:r>
            <a:r>
              <a:rPr lang="en" sz="1200" b="1" i="0" u="none" strike="noStrike" cap="none" dirty="0">
                <a:solidFill>
                  <a:srgbClr val="000000"/>
                </a:solidFill>
                <a:latin typeface="Calibri"/>
                <a:ea typeface="Calibri"/>
                <a:cs typeface="Calibri"/>
                <a:sym typeface="Calibri"/>
              </a:rPr>
              <a:t>Steps for Revising My Writing anchor chart</a:t>
            </a:r>
            <a:r>
              <a:rPr lang="en" sz="1200" i="0" u="none" strike="noStrike" cap="none" dirty="0">
                <a:solidFill>
                  <a:srgbClr val="000000"/>
                </a:solidFill>
                <a:latin typeface="Calibri"/>
                <a:ea typeface="Calibri"/>
                <a:cs typeface="Calibri"/>
                <a:sym typeface="Calibri"/>
              </a:rPr>
              <a:t> (posted on the student-</a:t>
            </a:r>
            <a:r>
              <a:rPr lang="en" sz="1200" dirty="0">
                <a:latin typeface="Calibri"/>
                <a:ea typeface="Calibri"/>
                <a:cs typeface="Calibri"/>
                <a:sym typeface="Calibri"/>
              </a:rPr>
              <a:t>facing slide)</a:t>
            </a:r>
            <a:r>
              <a:rPr lang="en" sz="1200" b="1" i="0" u="none" strike="noStrike" cap="none" dirty="0">
                <a:solidFill>
                  <a:srgbClr val="000000"/>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Choose the correct colored pencil. Today’s color is </a:t>
            </a:r>
            <a:r>
              <a:rPr lang="en" sz="1200" dirty="0">
                <a:latin typeface="Calibri"/>
                <a:ea typeface="Calibri"/>
                <a:cs typeface="Calibri"/>
                <a:sym typeface="Calibri"/>
              </a:rPr>
              <a:t>purple</a:t>
            </a:r>
            <a:r>
              <a:rPr lang="en" sz="1200" i="0" u="none" strike="noStrike" cap="none" dirty="0">
                <a:solidFill>
                  <a:srgbClr val="000000"/>
                </a:solidFill>
                <a:latin typeface="Calibri"/>
                <a:ea typeface="Calibri"/>
                <a:cs typeface="Calibri"/>
                <a:sym typeface="Calibri"/>
              </a:rPr>
              <a:t>.</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Decide where you are going to add a revision note based on feedback or new learning.</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Write your revision note in the space above the sentence you want to change.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Read through your entire narrative and continue to record your revision notes.</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Review your revision notes to be sure they make sense.</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Tell students that today they will add revision notes using </a:t>
            </a:r>
            <a:r>
              <a:rPr lang="en" sz="1200" b="0" i="0" u="none" strike="noStrike" cap="none" dirty="0">
                <a:solidFill>
                  <a:srgbClr val="000000"/>
                </a:solidFill>
                <a:latin typeface="Calibri"/>
                <a:ea typeface="Calibri"/>
                <a:cs typeface="Calibri"/>
                <a:sym typeface="Calibri"/>
              </a:rPr>
              <a:t>purple colored pencils. </a:t>
            </a:r>
            <a:r>
              <a:rPr lang="en" sz="1200" i="0" u="none" strike="noStrike" cap="none" dirty="0">
                <a:solidFill>
                  <a:srgbClr val="000000"/>
                </a:solidFill>
                <a:latin typeface="Calibri"/>
                <a:ea typeface="Calibri"/>
                <a:cs typeface="Calibri"/>
                <a:sym typeface="Calibri"/>
              </a:rPr>
              <a:t>Tell them that first you will read them your draft so they can help you decide where dialogue might be used strategically.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i="0" u="none" strike="noStrike" cap="none" dirty="0">
                <a:solidFill>
                  <a:srgbClr val="000000"/>
                </a:solidFill>
                <a:latin typeface="Calibri"/>
                <a:ea typeface="Calibri"/>
                <a:cs typeface="Calibri"/>
                <a:sym typeface="Calibri"/>
              </a:rPr>
              <a:t>Read the draft aloud to students. Ask them to turn to a neighbor and share where they think dialogue could be added and why it should be added there. Use </a:t>
            </a:r>
            <a:r>
              <a:rPr lang="en" sz="1200" b="0" i="0" u="none" strike="noStrike" cap="none" dirty="0">
                <a:solidFill>
                  <a:srgbClr val="000000"/>
                </a:solidFill>
                <a:latin typeface="Calibri"/>
                <a:ea typeface="Calibri"/>
                <a:cs typeface="Calibri"/>
                <a:sym typeface="Calibri"/>
              </a:rPr>
              <a:t>equity sticks</a:t>
            </a:r>
            <a:r>
              <a:rPr lang="en" sz="1200" i="0" u="none" strike="noStrike" cap="none" dirty="0">
                <a:solidFill>
                  <a:srgbClr val="000000"/>
                </a:solidFill>
                <a:latin typeface="Calibri"/>
                <a:ea typeface="Calibri"/>
                <a:cs typeface="Calibri"/>
                <a:sym typeface="Calibri"/>
              </a:rPr>
              <a:t> to call on students to share their thinking.</a:t>
            </a:r>
            <a:endParaRPr sz="1200"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Circulate to confer and support students as needed. </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i="0" u="none" strike="noStrike" cap="none" dirty="0">
                <a:solidFill>
                  <a:srgbClr val="000000"/>
                </a:solidFill>
                <a:latin typeface="Calibri"/>
                <a:ea typeface="Calibri"/>
                <a:cs typeface="Calibri"/>
                <a:sym typeface="Calibri"/>
              </a:rPr>
              <a:t>For students who may need additional support with fluency: Invite students to read one of the points on the </a:t>
            </a:r>
            <a:r>
              <a:rPr lang="en" sz="1200" b="1" i="0" u="none" strike="noStrike" cap="none" dirty="0">
                <a:solidFill>
                  <a:srgbClr val="000000"/>
                </a:solidFill>
                <a:latin typeface="Calibri"/>
                <a:ea typeface="Calibri"/>
                <a:cs typeface="Calibri"/>
                <a:sym typeface="Calibri"/>
              </a:rPr>
              <a:t>Writing Dialogue handout</a:t>
            </a:r>
            <a:r>
              <a:rPr lang="en" sz="1200" i="0" u="none" strike="noStrike" cap="none" dirty="0">
                <a:solidFill>
                  <a:srgbClr val="000000"/>
                </a:solidFill>
                <a:latin typeface="Calibri"/>
                <a:ea typeface="Calibri"/>
                <a:cs typeface="Calibri"/>
                <a:sym typeface="Calibri"/>
              </a:rPr>
              <a:t> in advance so they can read it aloud successfully during class.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i="0" u="none" strike="noStrike" cap="none" dirty="0">
                <a:solidFill>
                  <a:srgbClr val="000000"/>
                </a:solidFill>
                <a:latin typeface="Calibri"/>
                <a:ea typeface="Calibri"/>
                <a:cs typeface="Calibri"/>
                <a:sym typeface="Calibri"/>
              </a:rPr>
              <a:t>Students may want to use the slang they hear from other students or people outside the classroom. Discuss which of this slang is appropriate for the narrative, if any, and why. Appropriateness is highly dependent on home culture, so your ELLs may need to hear yours and other students’ perspective on what’s appropriate for U.S. academic narratives.</a:t>
            </a:r>
            <a:endParaRPr sz="1200" dirty="0">
              <a:latin typeface="Calibri"/>
              <a:ea typeface="Calibri"/>
              <a:cs typeface="Calibri"/>
              <a:sym typeface="Calibri"/>
            </a:endParaRPr>
          </a:p>
        </p:txBody>
      </p:sp>
    </p:spTree>
    <p:extLst>
      <p:ext uri="{BB962C8B-B14F-4D97-AF65-F5344CB8AC3E}">
        <p14:creationId xmlns:p14="http://schemas.microsoft.com/office/powerpoint/2010/main" val="20518307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1" name="Google Shape;71;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2" name="Google Shape;72;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4" name="Google Shape;74;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7" name="Google Shape;77;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1"/>
        <p:cNvGrpSpPr/>
        <p:nvPr/>
      </p:nvGrpSpPr>
      <p:grpSpPr>
        <a:xfrm>
          <a:off x="0" y="0"/>
          <a:ext cx="0" cy="0"/>
          <a:chOff x="0" y="0"/>
          <a:chExt cx="0" cy="0"/>
        </a:xfrm>
      </p:grpSpPr>
      <p:sp>
        <p:nvSpPr>
          <p:cNvPr id="82" name="Google Shape;82;p1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3"/>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84" name="Google Shape;84;p13"/>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85" name="Google Shape;85;p13"/>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5"/>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5"/>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99"/>
        <p:cNvGrpSpPr/>
        <p:nvPr/>
      </p:nvGrpSpPr>
      <p:grpSpPr>
        <a:xfrm>
          <a:off x="0" y="0"/>
          <a:ext cx="0" cy="0"/>
          <a:chOff x="0" y="0"/>
          <a:chExt cx="0" cy="0"/>
        </a:xfrm>
      </p:grpSpPr>
      <p:sp>
        <p:nvSpPr>
          <p:cNvPr id="100" name="Google Shape;100;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02" name="Google Shape;102;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7" name="Google Shape;107;p17"/>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108" name="Google Shape;108;p17"/>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109" name="Google Shape;109;p17"/>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0"/>
        <p:cNvGrpSpPr/>
        <p:nvPr/>
      </p:nvGrpSpPr>
      <p:grpSpPr>
        <a:xfrm>
          <a:off x="0" y="0"/>
          <a:ext cx="0" cy="0"/>
          <a:chOff x="0" y="0"/>
          <a:chExt cx="0" cy="0"/>
        </a:xfrm>
      </p:grpSpPr>
      <p:sp>
        <p:nvSpPr>
          <p:cNvPr id="111" name="Google Shape;111;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3" name="Google Shape;11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6" name="Google Shape;116;p1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7" name="Google Shape;117;p1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8" name="Google Shape;118;p1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7" name="Google Shape;127;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 name="Google Shape;20;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21" name="Google Shape;21;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 name="Google Shape;22;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2" name="Google Shape;152;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9" name="Google Shape;159;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2" name="Google Shape;172;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5"/>
        <p:cNvGrpSpPr/>
        <p:nvPr/>
      </p:nvGrpSpPr>
      <p:grpSpPr>
        <a:xfrm>
          <a:off x="0" y="0"/>
          <a:ext cx="0" cy="0"/>
          <a:chOff x="0" y="0"/>
          <a:chExt cx="0" cy="0"/>
        </a:xfrm>
      </p:grpSpPr>
      <p:sp>
        <p:nvSpPr>
          <p:cNvPr id="186" name="Google Shape;186;p29"/>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7" name="Google Shape;187;p29"/>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8" name="Google Shape;188;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91" name="Google Shape;191;p29"/>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92" name="Google Shape;192;p29"/>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3" name="Google Shape;193;p29"/>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4"/>
        <p:cNvGrpSpPr/>
        <p:nvPr/>
      </p:nvGrpSpPr>
      <p:grpSpPr>
        <a:xfrm>
          <a:off x="0" y="0"/>
          <a:ext cx="0" cy="0"/>
          <a:chOff x="0" y="0"/>
          <a:chExt cx="0" cy="0"/>
        </a:xfrm>
      </p:grpSpPr>
      <p:sp>
        <p:nvSpPr>
          <p:cNvPr id="195" name="Google Shape;195;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0"/>
        <p:cNvGrpSpPr/>
        <p:nvPr/>
      </p:nvGrpSpPr>
      <p:grpSpPr>
        <a:xfrm>
          <a:off x="0" y="0"/>
          <a:ext cx="0" cy="0"/>
          <a:chOff x="0" y="0"/>
          <a:chExt cx="0" cy="0"/>
        </a:xfrm>
      </p:grpSpPr>
      <p:sp>
        <p:nvSpPr>
          <p:cNvPr id="201" name="Google Shape;201;p31"/>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1"/>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03" name="Google Shape;20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6"/>
        <p:cNvGrpSpPr/>
        <p:nvPr/>
      </p:nvGrpSpPr>
      <p:grpSpPr>
        <a:xfrm>
          <a:off x="0" y="0"/>
          <a:ext cx="0" cy="0"/>
          <a:chOff x="0" y="0"/>
          <a:chExt cx="0" cy="0"/>
        </a:xfrm>
      </p:grpSpPr>
      <p:sp>
        <p:nvSpPr>
          <p:cNvPr id="207" name="Google Shape;207;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8" name="Google Shape;208;p32"/>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2"/>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 name="Google Shape;26;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7" name="Google Shape;27;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 name="Google Shape;29;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13"/>
        <p:cNvGrpSpPr/>
        <p:nvPr/>
      </p:nvGrpSpPr>
      <p:grpSpPr>
        <a:xfrm>
          <a:off x="0" y="0"/>
          <a:ext cx="0" cy="0"/>
          <a:chOff x="0" y="0"/>
          <a:chExt cx="0" cy="0"/>
        </a:xfrm>
      </p:grpSpPr>
      <p:sp>
        <p:nvSpPr>
          <p:cNvPr id="214" name="Google Shape;214;p33"/>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5" name="Google Shape;215;p33"/>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6" name="Google Shape;216;p33"/>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7" name="Google Shape;217;p33"/>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4" name="Google Shape;22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7"/>
        <p:cNvGrpSpPr/>
        <p:nvPr/>
      </p:nvGrpSpPr>
      <p:grpSpPr>
        <a:xfrm>
          <a:off x="0" y="0"/>
          <a:ext cx="0" cy="0"/>
          <a:chOff x="0" y="0"/>
          <a:chExt cx="0" cy="0"/>
        </a:xfrm>
      </p:grpSpPr>
      <p:sp>
        <p:nvSpPr>
          <p:cNvPr id="228" name="Google Shape;228;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0" name="Google Shape;230;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31"/>
        <p:cNvGrpSpPr/>
        <p:nvPr/>
      </p:nvGrpSpPr>
      <p:grpSpPr>
        <a:xfrm>
          <a:off x="0" y="0"/>
          <a:ext cx="0" cy="0"/>
          <a:chOff x="0" y="0"/>
          <a:chExt cx="0" cy="0"/>
        </a:xfrm>
      </p:grpSpPr>
      <p:sp>
        <p:nvSpPr>
          <p:cNvPr id="232" name="Google Shape;232;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3" name="Google Shape;233;p36"/>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4" name="Google Shape;234;p36"/>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5" name="Google Shape;23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6" name="Google Shape;23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7" name="Google Shape;23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8"/>
        <p:cNvGrpSpPr/>
        <p:nvPr/>
      </p:nvGrpSpPr>
      <p:grpSpPr>
        <a:xfrm>
          <a:off x="0" y="0"/>
          <a:ext cx="0" cy="0"/>
          <a:chOff x="0" y="0"/>
          <a:chExt cx="0" cy="0"/>
        </a:xfrm>
      </p:grpSpPr>
      <p:sp>
        <p:nvSpPr>
          <p:cNvPr id="239" name="Google Shape;239;p3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0" name="Google Shape;240;p37"/>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41" name="Google Shape;241;p3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42" name="Google Shape;242;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5"/>
        <p:cNvGrpSpPr/>
        <p:nvPr/>
      </p:nvGrpSpPr>
      <p:grpSpPr>
        <a:xfrm>
          <a:off x="0" y="0"/>
          <a:ext cx="0" cy="0"/>
          <a:chOff x="0" y="0"/>
          <a:chExt cx="0" cy="0"/>
        </a:xfrm>
      </p:grpSpPr>
      <p:sp>
        <p:nvSpPr>
          <p:cNvPr id="246" name="Google Shape;246;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7" name="Google Shape;247;p38"/>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8" name="Google Shape;248;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9" name="Google Shape;249;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0" name="Google Shape;250;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1"/>
        <p:cNvGrpSpPr/>
        <p:nvPr/>
      </p:nvGrpSpPr>
      <p:grpSpPr>
        <a:xfrm>
          <a:off x="0" y="0"/>
          <a:ext cx="0" cy="0"/>
          <a:chOff x="0" y="0"/>
          <a:chExt cx="0" cy="0"/>
        </a:xfrm>
      </p:grpSpPr>
      <p:sp>
        <p:nvSpPr>
          <p:cNvPr id="252" name="Google Shape;252;p39"/>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3" name="Google Shape;253;p39"/>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4" name="Google Shape;254;p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5" name="Google Shape;255;p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6" name="Google Shape;256;p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 name="Google Shape;32;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 name="Google Shape;33;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4" name="Google Shape;34;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 name="Google Shape;35;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9" name="Google Shape;39;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0" name="Google Shape;40;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1" name="Google Shape;41;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2" name="Google Shape;42;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8" name="Google Shape;48;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1"/>
        <p:cNvGrpSpPr/>
        <p:nvPr/>
      </p:nvGrpSpPr>
      <p:grpSpPr>
        <a:xfrm>
          <a:off x="0" y="0"/>
          <a:ext cx="0" cy="0"/>
          <a:chOff x="0" y="0"/>
          <a:chExt cx="0" cy="0"/>
        </a:xfrm>
      </p:grpSpPr>
      <p:sp>
        <p:nvSpPr>
          <p:cNvPr id="52" name="Google Shape;52;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3" name="Google Shape;53;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7" name="Google Shape;57;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8" name="Google Shape;58;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59" name="Google Shape;59;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65" name="Google Shape;65;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6" name="Google Shape;66;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89" name="Google Shape;8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3" name="Google Shape;93;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4" name="Google Shape;94;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6"/>
        <p:cNvGrpSpPr/>
        <p:nvPr/>
      </p:nvGrpSpPr>
      <p:grpSpPr>
        <a:xfrm>
          <a:off x="0" y="0"/>
          <a:ext cx="0" cy="0"/>
          <a:chOff x="0" y="0"/>
          <a:chExt cx="0" cy="0"/>
        </a:xfrm>
      </p:grpSpPr>
      <p:sp>
        <p:nvSpPr>
          <p:cNvPr id="177" name="Google Shape;177;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8" name="Google Shape;178;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9" name="Google Shape;179;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82" name="Google Shape;182;p28"/>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83" name="Google Shape;183;p28"/>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84" name="Google Shape;184;p28"/>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2/unit-3/lesson-1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0"/>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62" name="Google Shape;262;p40"/>
          <p:cNvSpPr txBox="1">
            <a:spLocks noGrp="1"/>
          </p:cNvSpPr>
          <p:nvPr>
            <p:ph type="body" idx="1"/>
          </p:nvPr>
        </p:nvSpPr>
        <p:spPr>
          <a:xfrm>
            <a:off x="385275" y="1072051"/>
            <a:ext cx="8520600" cy="3155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This lesson will take approximately 6</a:t>
            </a:r>
            <a:r>
              <a:rPr lang="en" sz="1600"/>
              <a:t>0</a:t>
            </a:r>
            <a:r>
              <a:rPr lang="en" sz="1600" b="0" i="0" u="none" strike="noStrike" cap="none">
                <a:solidFill>
                  <a:schemeClr val="dk1"/>
                </a:solidFill>
                <a:latin typeface="Century Gothic"/>
                <a:ea typeface="Century Gothic"/>
                <a:cs typeface="Century Gothic"/>
                <a:sym typeface="Century Gothic"/>
              </a:rPr>
              <a:t>-85 minutes to complete. </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80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In this lesson, students record notes for their ideas for dialogue in Work Times A and B. In Work Times C and D, they add the dialogue using correct conventions. As in Lesson 9, students use colored pencils—this time a new color— to make notes and revisions</a:t>
            </a:r>
            <a:r>
              <a:rPr lang="en" sz="1600"/>
              <a:t>.</a:t>
            </a:r>
            <a:endParaRPr sz="1600"/>
          </a:p>
          <a:p>
            <a:pPr marL="95250" marR="0" lvl="0" indent="0" algn="l" rtl="0">
              <a:lnSpc>
                <a:spcPct val="100000"/>
              </a:lnSpc>
              <a:spcBef>
                <a:spcPts val="800"/>
              </a:spcBef>
              <a:spcAft>
                <a:spcPts val="0"/>
              </a:spcAft>
              <a:buClr>
                <a:schemeClr val="dk1"/>
              </a:buClr>
              <a:buSzPts val="2100"/>
              <a:buFont typeface="Century Gothic"/>
              <a:buNone/>
            </a:pPr>
            <a:r>
              <a:rPr lang="en" sz="1600" b="0" i="0" u="none" strike="noStrike" cap="none">
                <a:solidFill>
                  <a:schemeClr val="dk1"/>
                </a:solidFill>
                <a:latin typeface="Century Gothic"/>
                <a:ea typeface="Century Gothic"/>
                <a:cs typeface="Century Gothic"/>
                <a:sym typeface="Century Gothic"/>
              </a:rPr>
              <a:t>The Learning Targets for students today are:</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80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I can revise my narrative to add dialogue to help the reader understand what the characters are thinking and feeling. </a:t>
            </a:r>
            <a:endParaRPr sz="1600"/>
          </a:p>
          <a:p>
            <a:pPr marL="457200" marR="0" lvl="0" indent="-330200" algn="l" rtl="0">
              <a:lnSpc>
                <a:spcPct val="100000"/>
              </a:lnSpc>
              <a:spcBef>
                <a:spcPts val="80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I can use commas and quotation marks correctly to show dialogue.</a:t>
            </a: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Annotating Millipede Draft for Use of Dialogue</a:t>
            </a:r>
            <a:endParaRPr sz="2400"/>
          </a:p>
        </p:txBody>
      </p:sp>
      <p:pic>
        <p:nvPicPr>
          <p:cNvPr id="329" name="Google Shape;329;p49"/>
          <p:cNvPicPr preferRelativeResize="0"/>
          <p:nvPr/>
        </p:nvPicPr>
        <p:blipFill>
          <a:blip r:embed="rId3">
            <a:alphaModFix/>
          </a:blip>
          <a:stretch>
            <a:fillRect/>
          </a:stretch>
        </p:blipFill>
        <p:spPr>
          <a:xfrm>
            <a:off x="557899" y="829449"/>
            <a:ext cx="3031924" cy="3720552"/>
          </a:xfrm>
          <a:prstGeom prst="rect">
            <a:avLst/>
          </a:prstGeom>
          <a:noFill/>
          <a:ln w="9525" cap="flat" cmpd="sng">
            <a:solidFill>
              <a:schemeClr val="dk2"/>
            </a:solidFill>
            <a:prstDash val="solid"/>
            <a:round/>
            <a:headEnd type="none" w="sm" len="sm"/>
            <a:tailEnd type="none" w="sm" len="sm"/>
          </a:ln>
        </p:spPr>
      </p:pic>
      <p:sp>
        <p:nvSpPr>
          <p:cNvPr id="330" name="Google Shape;330;p49"/>
          <p:cNvSpPr txBox="1"/>
          <p:nvPr/>
        </p:nvSpPr>
        <p:spPr>
          <a:xfrm>
            <a:off x="4541625" y="1117000"/>
            <a:ext cx="3380700" cy="2301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55600" algn="l" rtl="0">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Where else might we add dialogue?</a:t>
            </a:r>
            <a:endParaRPr sz="2000">
              <a:latin typeface="Century Gothic"/>
              <a:ea typeface="Century Gothic"/>
              <a:cs typeface="Century Gothic"/>
              <a:sym typeface="Century Gothic"/>
            </a:endParaRPr>
          </a:p>
          <a:p>
            <a:pPr marL="457200" lvl="0" indent="-355600" algn="l" rtl="0">
              <a:spcBef>
                <a:spcPts val="0"/>
              </a:spcBef>
              <a:spcAft>
                <a:spcPts val="0"/>
              </a:spcAft>
              <a:buSzPts val="2000"/>
              <a:buFont typeface="Century Gothic"/>
              <a:buAutoNum type="arabicPeriod"/>
            </a:pPr>
            <a:r>
              <a:rPr lang="en" sz="2000">
                <a:latin typeface="Century Gothic"/>
                <a:ea typeface="Century Gothic"/>
                <a:cs typeface="Century Gothic"/>
                <a:sym typeface="Century Gothic"/>
              </a:rPr>
              <a:t>Does our dialogue sound realistic?</a:t>
            </a:r>
            <a:endParaRPr sz="200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0"/>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100"/>
              <a:buFont typeface="Century Gothic"/>
              <a:buNone/>
            </a:pPr>
            <a:r>
              <a:rPr lang="en" sz="3200" b="0" i="0" u="none" strike="noStrike" cap="none">
                <a:solidFill>
                  <a:srgbClr val="000000"/>
                </a:solidFill>
                <a:latin typeface="Century Gothic"/>
                <a:ea typeface="Century Gothic"/>
                <a:cs typeface="Century Gothic"/>
                <a:sym typeface="Century Gothic"/>
              </a:rPr>
              <a:t>Partner Work: Identifying Where to Add Dialogue to Narratives </a:t>
            </a:r>
            <a:endParaRPr/>
          </a:p>
        </p:txBody>
      </p:sp>
      <p:sp>
        <p:nvSpPr>
          <p:cNvPr id="336" name="Google Shape;336;p50"/>
          <p:cNvSpPr txBox="1">
            <a:spLocks noGrp="1"/>
          </p:cNvSpPr>
          <p:nvPr>
            <p:ph type="body" idx="1"/>
          </p:nvPr>
        </p:nvSpPr>
        <p:spPr>
          <a:xfrm>
            <a:off x="311699" y="1460853"/>
            <a:ext cx="8163227" cy="2888123"/>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615950" marR="0" lvl="1" indent="0" algn="l" rtl="0">
              <a:lnSpc>
                <a:spcPct val="100000"/>
              </a:lnSpc>
              <a:spcBef>
                <a:spcPts val="400"/>
              </a:spcBef>
              <a:spcAft>
                <a:spcPts val="0"/>
              </a:spcAft>
              <a:buClr>
                <a:schemeClr val="dk1"/>
              </a:buClr>
              <a:buSzPts val="1800"/>
              <a:buFont typeface="Century Gothic"/>
              <a:buNone/>
            </a:pPr>
            <a:r>
              <a:rPr lang="en" sz="1800" b="0" i="0" u="none" strike="noStrike" cap="none" dirty="0">
                <a:solidFill>
                  <a:srgbClr val="000000"/>
                </a:solidFill>
                <a:latin typeface="Century Gothic"/>
                <a:ea typeface="Century Gothic"/>
                <a:cs typeface="Century Gothic"/>
                <a:sym typeface="Century Gothic"/>
              </a:rPr>
              <a:t>Directions:</a:t>
            </a:r>
            <a:endParaRPr dirty="0"/>
          </a:p>
          <a:p>
            <a:pPr marL="1073150" marR="0" lvl="1" indent="-457200" algn="l" rtl="0">
              <a:lnSpc>
                <a:spcPct val="100000"/>
              </a:lnSpc>
              <a:spcBef>
                <a:spcPts val="400"/>
              </a:spcBef>
              <a:spcAft>
                <a:spcPts val="0"/>
              </a:spcAft>
              <a:buClr>
                <a:schemeClr val="dk1"/>
              </a:buClr>
              <a:buSzPts val="1800"/>
              <a:buFont typeface="Arial"/>
              <a:buAutoNum type="arabicPeriod"/>
            </a:pPr>
            <a:r>
              <a:rPr lang="en" sz="1800" b="0" i="0" u="none" strike="noStrike" cap="none" dirty="0">
                <a:solidFill>
                  <a:srgbClr val="000000"/>
                </a:solidFill>
                <a:latin typeface="Century Gothic"/>
                <a:ea typeface="Century Gothic"/>
                <a:cs typeface="Century Gothic"/>
                <a:sym typeface="Century Gothic"/>
              </a:rPr>
              <a:t>Read your narrative to your partner. </a:t>
            </a:r>
            <a:endParaRPr dirty="0"/>
          </a:p>
          <a:p>
            <a:pPr marL="1073150" marR="0" lvl="1" indent="-457200" algn="l" rtl="0">
              <a:lnSpc>
                <a:spcPct val="100000"/>
              </a:lnSpc>
              <a:spcBef>
                <a:spcPts val="400"/>
              </a:spcBef>
              <a:spcAft>
                <a:spcPts val="0"/>
              </a:spcAft>
              <a:buClr>
                <a:schemeClr val="dk1"/>
              </a:buClr>
              <a:buSzPts val="1800"/>
              <a:buFont typeface="Arial"/>
              <a:buAutoNum type="arabicPeriod"/>
            </a:pPr>
            <a:r>
              <a:rPr lang="en" sz="1800" b="0" i="0" u="none" strike="noStrike" cap="none" dirty="0">
                <a:solidFill>
                  <a:srgbClr val="000000"/>
                </a:solidFill>
                <a:latin typeface="Century Gothic"/>
                <a:ea typeface="Century Gothic"/>
                <a:cs typeface="Century Gothic"/>
                <a:sym typeface="Century Gothic"/>
              </a:rPr>
              <a:t>Partner listens for areas where dialogue might be added.</a:t>
            </a:r>
            <a:endParaRPr dirty="0"/>
          </a:p>
          <a:p>
            <a:pPr marL="1073150" marR="0" lvl="1" indent="-457200" algn="l" rtl="0">
              <a:lnSpc>
                <a:spcPct val="100000"/>
              </a:lnSpc>
              <a:spcBef>
                <a:spcPts val="400"/>
              </a:spcBef>
              <a:spcAft>
                <a:spcPts val="0"/>
              </a:spcAft>
              <a:buClr>
                <a:schemeClr val="dk1"/>
              </a:buClr>
              <a:buSzPts val="1800"/>
              <a:buFont typeface="Arial"/>
              <a:buAutoNum type="arabicPeriod"/>
            </a:pPr>
            <a:r>
              <a:rPr lang="en" sz="1800" b="0" i="0" u="none" strike="noStrike" cap="none" dirty="0">
                <a:solidFill>
                  <a:srgbClr val="000000"/>
                </a:solidFill>
                <a:latin typeface="Century Gothic"/>
                <a:ea typeface="Century Gothic"/>
                <a:cs typeface="Century Gothic"/>
                <a:sym typeface="Century Gothic"/>
              </a:rPr>
              <a:t>Partner shares suggestions based on the </a:t>
            </a:r>
            <a:r>
              <a:rPr lang="en" sz="1800" b="1" i="0" u="none" strike="noStrike" cap="none" dirty="0">
                <a:solidFill>
                  <a:srgbClr val="000000"/>
                </a:solidFill>
                <a:latin typeface="Century Gothic"/>
                <a:ea typeface="Century Gothic"/>
                <a:cs typeface="Century Gothic"/>
                <a:sym typeface="Century Gothic"/>
              </a:rPr>
              <a:t>Writing Dialogue handout</a:t>
            </a:r>
            <a:r>
              <a:rPr lang="en" sz="1800" b="0" i="0" u="none" strike="noStrike" cap="none" dirty="0">
                <a:solidFill>
                  <a:srgbClr val="000000"/>
                </a:solidFill>
                <a:latin typeface="Century Gothic"/>
                <a:ea typeface="Century Gothic"/>
                <a:cs typeface="Century Gothic"/>
                <a:sym typeface="Century Gothic"/>
              </a:rPr>
              <a:t>.</a:t>
            </a:r>
            <a:endParaRPr dirty="0"/>
          </a:p>
          <a:p>
            <a:pPr marL="1073150" marR="0" lvl="1" indent="-457200" algn="l" rtl="0">
              <a:lnSpc>
                <a:spcPct val="100000"/>
              </a:lnSpc>
              <a:spcBef>
                <a:spcPts val="400"/>
              </a:spcBef>
              <a:spcAft>
                <a:spcPts val="0"/>
              </a:spcAft>
              <a:buClr>
                <a:schemeClr val="dk1"/>
              </a:buClr>
              <a:buSzPts val="1800"/>
              <a:buFont typeface="Arial"/>
              <a:buAutoNum type="arabicPeriod"/>
            </a:pPr>
            <a:r>
              <a:rPr lang="en" sz="1800" b="0" i="0" u="none" strike="noStrike" cap="none" dirty="0">
                <a:solidFill>
                  <a:srgbClr val="000000"/>
                </a:solidFill>
                <a:latin typeface="Century Gothic"/>
                <a:ea typeface="Century Gothic"/>
                <a:cs typeface="Century Gothic"/>
                <a:sym typeface="Century Gothic"/>
              </a:rPr>
              <a:t>Switch roles and repeat.</a:t>
            </a:r>
            <a:endParaRPr dirty="0"/>
          </a:p>
          <a:p>
            <a:pPr marL="1073150" marR="0" lvl="1" indent="-457200" algn="l" rtl="0">
              <a:lnSpc>
                <a:spcPct val="100000"/>
              </a:lnSpc>
              <a:spcBef>
                <a:spcPts val="400"/>
              </a:spcBef>
              <a:spcAft>
                <a:spcPts val="0"/>
              </a:spcAft>
              <a:buClr>
                <a:schemeClr val="dk1"/>
              </a:buClr>
              <a:buSzPts val="1800"/>
              <a:buFont typeface="Arial"/>
              <a:buAutoNum type="arabicPeriod"/>
            </a:pPr>
            <a:r>
              <a:rPr lang="en" sz="1800" b="0" i="0" u="none" strike="noStrike" cap="none" dirty="0">
                <a:solidFill>
                  <a:srgbClr val="000000"/>
                </a:solidFill>
                <a:latin typeface="Century Gothic"/>
                <a:ea typeface="Century Gothic"/>
                <a:cs typeface="Century Gothic"/>
                <a:sym typeface="Century Gothic"/>
              </a:rPr>
              <a:t>Follow the </a:t>
            </a:r>
            <a:r>
              <a:rPr lang="en" sz="1800" b="1" i="0" u="none" strike="noStrike" cap="none" dirty="0">
                <a:solidFill>
                  <a:srgbClr val="000000"/>
                </a:solidFill>
                <a:latin typeface="Century Gothic"/>
                <a:ea typeface="Century Gothic"/>
                <a:cs typeface="Century Gothic"/>
                <a:sym typeface="Century Gothic"/>
              </a:rPr>
              <a:t>Steps for Revising My Writing anchor chart </a:t>
            </a:r>
            <a:r>
              <a:rPr lang="en" sz="1800" b="0" i="0" u="none" strike="noStrike" cap="none" dirty="0">
                <a:solidFill>
                  <a:srgbClr val="000000"/>
                </a:solidFill>
                <a:latin typeface="Century Gothic"/>
                <a:ea typeface="Century Gothic"/>
                <a:cs typeface="Century Gothic"/>
                <a:sym typeface="Century Gothic"/>
              </a:rPr>
              <a:t>to record revision notes for adding dialogue to your narrative.</a:t>
            </a:r>
            <a:endParaRPr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51"/>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200" b="0" i="0" u="none" strike="noStrike" cap="none">
                <a:solidFill>
                  <a:srgbClr val="000000"/>
                </a:solidFill>
                <a:latin typeface="Century Gothic"/>
                <a:ea typeface="Century Gothic"/>
                <a:cs typeface="Century Gothic"/>
                <a:sym typeface="Century Gothic"/>
              </a:rPr>
              <a:t>Independent Practice: Writing Dialogue </a:t>
            </a:r>
            <a:br>
              <a:rPr lang="en" sz="3200" b="0" i="0" u="none" strike="noStrike" cap="none">
                <a:solidFill>
                  <a:srgbClr val="000000"/>
                </a:solidFill>
                <a:latin typeface="Century Gothic"/>
                <a:ea typeface="Century Gothic"/>
                <a:cs typeface="Century Gothic"/>
                <a:sym typeface="Century Gothic"/>
              </a:rPr>
            </a:br>
            <a:endParaRPr sz="3200" b="0" i="0" u="none" strike="noStrike" cap="none">
              <a:solidFill>
                <a:schemeClr val="dk1"/>
              </a:solidFill>
              <a:latin typeface="Century Gothic"/>
              <a:ea typeface="Century Gothic"/>
              <a:cs typeface="Century Gothic"/>
              <a:sym typeface="Century Gothic"/>
            </a:endParaRPr>
          </a:p>
        </p:txBody>
      </p:sp>
      <p:sp>
        <p:nvSpPr>
          <p:cNvPr id="342" name="Google Shape;342;p51"/>
          <p:cNvSpPr txBox="1"/>
          <p:nvPr/>
        </p:nvSpPr>
        <p:spPr>
          <a:xfrm>
            <a:off x="311700" y="906874"/>
            <a:ext cx="8163227" cy="3687427"/>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615950" marR="0" lvl="1" indent="0" algn="l" rtl="0">
              <a:lnSpc>
                <a:spcPct val="100000"/>
              </a:lnSpc>
              <a:spcBef>
                <a:spcPts val="400"/>
              </a:spcBef>
              <a:spcAft>
                <a:spcPts val="0"/>
              </a:spcAft>
              <a:buClr>
                <a:schemeClr val="dk1"/>
              </a:buClr>
              <a:buSzPts val="1800"/>
              <a:buFont typeface="Century Gothic"/>
              <a:buNone/>
            </a:pPr>
            <a:r>
              <a:rPr lang="en" sz="2000" b="1" i="0" u="none" strike="noStrike" cap="none" dirty="0">
                <a:solidFill>
                  <a:srgbClr val="000000"/>
                </a:solidFill>
                <a:latin typeface="Century Gothic"/>
                <a:ea typeface="Century Gothic"/>
                <a:cs typeface="Century Gothic"/>
                <a:sym typeface="Century Gothic"/>
              </a:rPr>
              <a:t>Now we are going to add dialogue to our drafts!</a:t>
            </a:r>
            <a:endParaRPr dirty="0"/>
          </a:p>
          <a:p>
            <a:pPr marL="615950" marR="0" lvl="1" indent="0" algn="l" rtl="0">
              <a:lnSpc>
                <a:spcPct val="100000"/>
              </a:lnSpc>
              <a:spcBef>
                <a:spcPts val="400"/>
              </a:spcBef>
              <a:spcAft>
                <a:spcPts val="0"/>
              </a:spcAft>
              <a:buClr>
                <a:schemeClr val="dk1"/>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615950" marR="0" lvl="1" indent="0" algn="l" rtl="0">
              <a:lnSpc>
                <a:spcPct val="100000"/>
              </a:lnSpc>
              <a:spcBef>
                <a:spcPts val="400"/>
              </a:spcBef>
              <a:spcAft>
                <a:spcPts val="0"/>
              </a:spcAft>
              <a:buClr>
                <a:schemeClr val="dk1"/>
              </a:buClr>
              <a:buSzPts val="1800"/>
              <a:buFont typeface="Century Gothic"/>
              <a:buNone/>
            </a:pPr>
            <a:r>
              <a:rPr lang="en" sz="2000" b="0" i="0" u="none" strike="noStrike" cap="none" dirty="0">
                <a:solidFill>
                  <a:srgbClr val="000000"/>
                </a:solidFill>
                <a:latin typeface="Century Gothic"/>
                <a:ea typeface="Century Gothic"/>
                <a:cs typeface="Century Gothic"/>
                <a:sym typeface="Century Gothic"/>
              </a:rPr>
              <a:t>While working remember…</a:t>
            </a:r>
            <a:endParaRPr dirty="0"/>
          </a:p>
          <a:p>
            <a:pPr marL="1073150" marR="0" lvl="1" indent="-457200" algn="l" rtl="0">
              <a:lnSpc>
                <a:spcPct val="100000"/>
              </a:lnSpc>
              <a:spcBef>
                <a:spcPts val="400"/>
              </a:spcBef>
              <a:spcAft>
                <a:spcPts val="0"/>
              </a:spcAft>
              <a:buClr>
                <a:schemeClr val="dk1"/>
              </a:buClr>
              <a:buSzPts val="18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Use the process I modeled:</a:t>
            </a:r>
            <a:endParaRPr dirty="0"/>
          </a:p>
          <a:p>
            <a:pPr marL="1530350" marR="0" lvl="2" indent="-457200" algn="l" rtl="0">
              <a:lnSpc>
                <a:spcPct val="100000"/>
              </a:lnSpc>
              <a:spcBef>
                <a:spcPts val="400"/>
              </a:spcBef>
              <a:spcAft>
                <a:spcPts val="0"/>
              </a:spcAft>
              <a:buClr>
                <a:schemeClr val="dk1"/>
              </a:buClr>
              <a:buSzPct val="100000"/>
              <a:buFont typeface="Arial" panose="020B0604020202020204" pitchFamily="34" charset="0"/>
              <a:buChar char="•"/>
            </a:pPr>
            <a:r>
              <a:rPr lang="en" sz="1700" b="0" i="0" u="none" strike="noStrike" cap="none" dirty="0">
                <a:solidFill>
                  <a:srgbClr val="000000"/>
                </a:solidFill>
                <a:latin typeface="Century Gothic"/>
                <a:ea typeface="Century Gothic"/>
                <a:cs typeface="Century Gothic"/>
                <a:sym typeface="Century Gothic"/>
              </a:rPr>
              <a:t>Add stars in your draft with a purple pencil where you think you could add dialogue.</a:t>
            </a:r>
            <a:endParaRPr dirty="0"/>
          </a:p>
          <a:p>
            <a:pPr marL="1530350" marR="0" lvl="2" indent="-457200" algn="l" rtl="0">
              <a:lnSpc>
                <a:spcPct val="100000"/>
              </a:lnSpc>
              <a:spcBef>
                <a:spcPts val="400"/>
              </a:spcBef>
              <a:spcAft>
                <a:spcPts val="0"/>
              </a:spcAft>
              <a:buClr>
                <a:schemeClr val="dk1"/>
              </a:buClr>
              <a:buSzPct val="100000"/>
              <a:buFont typeface="Arial" panose="020B0604020202020204" pitchFamily="34" charset="0"/>
              <a:buChar char="•"/>
            </a:pPr>
            <a:r>
              <a:rPr lang="en" sz="1700" b="0" i="0" u="none" strike="noStrike" cap="none" dirty="0">
                <a:solidFill>
                  <a:srgbClr val="000000"/>
                </a:solidFill>
                <a:latin typeface="Century Gothic"/>
                <a:ea typeface="Century Gothic"/>
                <a:cs typeface="Century Gothic"/>
                <a:sym typeface="Century Gothic"/>
              </a:rPr>
              <a:t>Go back and add dialogue with sticky notes.</a:t>
            </a:r>
            <a:endParaRPr dirty="0"/>
          </a:p>
          <a:p>
            <a:pPr marL="1073150" marR="0" lvl="1" indent="-457200" algn="l" rtl="0">
              <a:lnSpc>
                <a:spcPct val="100000"/>
              </a:lnSpc>
              <a:spcBef>
                <a:spcPts val="400"/>
              </a:spcBef>
              <a:spcAft>
                <a:spcPts val="0"/>
              </a:spcAft>
              <a:buClr>
                <a:schemeClr val="dk1"/>
              </a:buClr>
              <a:buSzPts val="18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Refer to your research to ensure your dialogue is based on the research.</a:t>
            </a:r>
            <a:endParaRPr dirty="0"/>
          </a:p>
          <a:p>
            <a:pPr marL="1073150" marR="0" lvl="1" indent="-457200" algn="l" rtl="0">
              <a:lnSpc>
                <a:spcPct val="100000"/>
              </a:lnSpc>
              <a:spcBef>
                <a:spcPts val="400"/>
              </a:spcBef>
              <a:spcAft>
                <a:spcPts val="0"/>
              </a:spcAft>
              <a:buClr>
                <a:schemeClr val="dk1"/>
              </a:buClr>
              <a:buSzPts val="1800"/>
              <a:buFont typeface="Arial"/>
              <a:buAutoNum type="arabicPeriod"/>
            </a:pPr>
            <a:r>
              <a:rPr lang="en" sz="2000" b="0" i="0" u="none" strike="noStrike" cap="none" dirty="0">
                <a:solidFill>
                  <a:srgbClr val="000000"/>
                </a:solidFill>
                <a:latin typeface="Century Gothic"/>
                <a:ea typeface="Century Gothic"/>
                <a:cs typeface="Century Gothic"/>
                <a:sym typeface="Century Gothic"/>
              </a:rPr>
              <a:t>Refer to the </a:t>
            </a:r>
            <a:r>
              <a:rPr lang="en" sz="2000" b="1" i="0" u="none" strike="noStrike" cap="none" dirty="0">
                <a:solidFill>
                  <a:srgbClr val="000000"/>
                </a:solidFill>
                <a:latin typeface="Century Gothic"/>
                <a:ea typeface="Century Gothic"/>
                <a:cs typeface="Century Gothic"/>
                <a:sym typeface="Century Gothic"/>
              </a:rPr>
              <a:t>Writing Dialogue handout </a:t>
            </a:r>
            <a:r>
              <a:rPr lang="en" sz="2000" b="0" i="0" u="none" strike="noStrike" cap="none" dirty="0">
                <a:solidFill>
                  <a:srgbClr val="000000"/>
                </a:solidFill>
                <a:latin typeface="Century Gothic"/>
                <a:ea typeface="Century Gothic"/>
                <a:cs typeface="Century Gothic"/>
                <a:sym typeface="Century Gothic"/>
              </a:rPr>
              <a:t>to use correct punctuation.</a:t>
            </a:r>
            <a:endParaRPr dirty="0"/>
          </a:p>
          <a:p>
            <a:pPr marL="615950" marR="0" lvl="1" indent="0" algn="l" rtl="0">
              <a:lnSpc>
                <a:spcPct val="100000"/>
              </a:lnSpc>
              <a:spcBef>
                <a:spcPts val="400"/>
              </a:spcBef>
              <a:spcAft>
                <a:spcPts val="0"/>
              </a:spcAft>
              <a:buClr>
                <a:schemeClr val="dk1"/>
              </a:buClr>
              <a:buSzPts val="18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1073150" marR="0" lvl="1" indent="-342900" algn="l" rtl="0">
              <a:lnSpc>
                <a:spcPct val="100000"/>
              </a:lnSpc>
              <a:spcBef>
                <a:spcPts val="400"/>
              </a:spcBef>
              <a:spcAft>
                <a:spcPts val="0"/>
              </a:spcAft>
              <a:buClr>
                <a:schemeClr val="dk1"/>
              </a:buClr>
              <a:buSzPts val="1800"/>
              <a:buFont typeface="Arial"/>
              <a:buNone/>
            </a:pPr>
            <a:endParaRPr sz="20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200" b="0" i="0" u="none" strike="noStrike" cap="none">
                <a:solidFill>
                  <a:srgbClr val="000000"/>
                </a:solidFill>
                <a:latin typeface="Century Gothic"/>
                <a:ea typeface="Century Gothic"/>
                <a:cs typeface="Century Gothic"/>
                <a:sym typeface="Century Gothic"/>
              </a:rPr>
              <a:t>Exit Ticket</a:t>
            </a:r>
            <a:endParaRPr sz="3200" b="0" i="0" u="none" strike="noStrike" cap="none">
              <a:solidFill>
                <a:schemeClr val="dk1"/>
              </a:solidFill>
              <a:latin typeface="Century Gothic"/>
              <a:ea typeface="Century Gothic"/>
              <a:cs typeface="Century Gothic"/>
              <a:sym typeface="Century Gothic"/>
            </a:endParaRPr>
          </a:p>
        </p:txBody>
      </p:sp>
      <p:sp>
        <p:nvSpPr>
          <p:cNvPr id="348" name="Google Shape;348;p52"/>
          <p:cNvSpPr txBox="1"/>
          <p:nvPr/>
        </p:nvSpPr>
        <p:spPr>
          <a:xfrm>
            <a:off x="311700" y="906875"/>
            <a:ext cx="7814700" cy="36873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marR="0" lvl="1" indent="0" algn="l" rtl="0">
              <a:lnSpc>
                <a:spcPct val="100000"/>
              </a:lnSpc>
              <a:spcBef>
                <a:spcPts val="400"/>
              </a:spcBef>
              <a:spcAft>
                <a:spcPts val="0"/>
              </a:spcAft>
              <a:buClr>
                <a:schemeClr val="dk1"/>
              </a:buClr>
              <a:buSzPts val="1800"/>
              <a:buFont typeface="Century Gothic"/>
              <a:buNone/>
            </a:pPr>
            <a:r>
              <a:rPr lang="en" sz="2400" i="0" u="none" strike="noStrike" cap="none">
                <a:solidFill>
                  <a:schemeClr val="dk1"/>
                </a:solidFill>
                <a:latin typeface="Century Gothic"/>
                <a:ea typeface="Century Gothic"/>
                <a:cs typeface="Century Gothic"/>
                <a:sym typeface="Century Gothic"/>
              </a:rPr>
              <a:t>I can revise my narrative to add dialogue to help the reader understand what the characters are thinking and feeling. </a:t>
            </a:r>
            <a:endParaRPr>
              <a:latin typeface="Century Gothic"/>
              <a:ea typeface="Century Gothic"/>
              <a:cs typeface="Century Gothic"/>
              <a:sym typeface="Century Gothic"/>
            </a:endParaRPr>
          </a:p>
          <a:p>
            <a:pPr marL="0" marR="0" lvl="1" indent="0" algn="l" rtl="0">
              <a:lnSpc>
                <a:spcPct val="100000"/>
              </a:lnSpc>
              <a:spcBef>
                <a:spcPts val="400"/>
              </a:spcBef>
              <a:spcAft>
                <a:spcPts val="0"/>
              </a:spcAft>
              <a:buClr>
                <a:schemeClr val="dk1"/>
              </a:buClr>
              <a:buSzPts val="1800"/>
              <a:buFont typeface="Century Gothic"/>
              <a:buNone/>
            </a:pPr>
            <a:endParaRPr sz="2000">
              <a:latin typeface="Century Gothic"/>
              <a:ea typeface="Century Gothic"/>
              <a:cs typeface="Century Gothic"/>
              <a:sym typeface="Century Gothic"/>
            </a:endParaRPr>
          </a:p>
          <a:p>
            <a:pPr marL="0" marR="0" lvl="1" indent="0" algn="l" rtl="0">
              <a:lnSpc>
                <a:spcPct val="100000"/>
              </a:lnSpc>
              <a:spcBef>
                <a:spcPts val="400"/>
              </a:spcBef>
              <a:spcAft>
                <a:spcPts val="0"/>
              </a:spcAft>
              <a:buClr>
                <a:schemeClr val="dk1"/>
              </a:buClr>
              <a:buSzPts val="1800"/>
              <a:buFont typeface="Century Gothic"/>
              <a:buNone/>
            </a:pPr>
            <a:r>
              <a:rPr lang="en" sz="2000" i="0" u="none" strike="noStrike" cap="none">
                <a:solidFill>
                  <a:srgbClr val="000000"/>
                </a:solidFill>
                <a:latin typeface="Century Gothic"/>
                <a:ea typeface="Century Gothic"/>
                <a:cs typeface="Century Gothic"/>
                <a:sym typeface="Century Gothic"/>
              </a:rPr>
              <a:t>On your index card:</a:t>
            </a:r>
            <a:endParaRPr>
              <a:latin typeface="Century Gothic"/>
              <a:ea typeface="Century Gothic"/>
              <a:cs typeface="Century Gothic"/>
              <a:sym typeface="Century Gothic"/>
            </a:endParaRPr>
          </a:p>
          <a:p>
            <a:pPr marL="914400" marR="0" lvl="1" indent="-342900" algn="l" rtl="0">
              <a:lnSpc>
                <a:spcPct val="100000"/>
              </a:lnSpc>
              <a:spcBef>
                <a:spcPts val="400"/>
              </a:spcBef>
              <a:spcAft>
                <a:spcPts val="0"/>
              </a:spcAft>
              <a:buClr>
                <a:schemeClr val="dk1"/>
              </a:buClr>
              <a:buSzPts val="1800"/>
              <a:buFont typeface="Century Gothic"/>
              <a:buChar char="•"/>
            </a:pPr>
            <a:r>
              <a:rPr lang="en" sz="2000" i="0" u="none" strike="noStrike" cap="none">
                <a:solidFill>
                  <a:srgbClr val="000000"/>
                </a:solidFill>
                <a:latin typeface="Century Gothic"/>
                <a:ea typeface="Century Gothic"/>
                <a:cs typeface="Century Gothic"/>
                <a:sym typeface="Century Gothic"/>
              </a:rPr>
              <a:t>Front: One piece of dialogue </a:t>
            </a:r>
            <a:r>
              <a:rPr lang="en" sz="2000">
                <a:latin typeface="Century Gothic"/>
                <a:ea typeface="Century Gothic"/>
                <a:cs typeface="Century Gothic"/>
                <a:sym typeface="Century Gothic"/>
              </a:rPr>
              <a:t>I</a:t>
            </a:r>
            <a:r>
              <a:rPr lang="en" sz="2000" i="0" u="none" strike="noStrike" cap="none">
                <a:solidFill>
                  <a:srgbClr val="000000"/>
                </a:solidFill>
                <a:latin typeface="Century Gothic"/>
                <a:ea typeface="Century Gothic"/>
                <a:cs typeface="Century Gothic"/>
                <a:sym typeface="Century Gothic"/>
              </a:rPr>
              <a:t> added to </a:t>
            </a:r>
            <a:r>
              <a:rPr lang="en" sz="2000">
                <a:latin typeface="Century Gothic"/>
                <a:ea typeface="Century Gothic"/>
                <a:cs typeface="Century Gothic"/>
                <a:sym typeface="Century Gothic"/>
              </a:rPr>
              <a:t>my</a:t>
            </a:r>
            <a:r>
              <a:rPr lang="en" sz="2000" i="0" u="none" strike="noStrike" cap="none">
                <a:solidFill>
                  <a:srgbClr val="000000"/>
                </a:solidFill>
                <a:latin typeface="Century Gothic"/>
                <a:ea typeface="Century Gothic"/>
                <a:cs typeface="Century Gothic"/>
                <a:sym typeface="Century Gothic"/>
              </a:rPr>
              <a:t> narrative.</a:t>
            </a:r>
            <a:endParaRPr>
              <a:latin typeface="Century Gothic"/>
              <a:ea typeface="Century Gothic"/>
              <a:cs typeface="Century Gothic"/>
              <a:sym typeface="Century Gothic"/>
            </a:endParaRPr>
          </a:p>
          <a:p>
            <a:pPr marL="914400" marR="0" lvl="1" indent="-342900" algn="l" rtl="0">
              <a:lnSpc>
                <a:spcPct val="100000"/>
              </a:lnSpc>
              <a:spcBef>
                <a:spcPts val="400"/>
              </a:spcBef>
              <a:spcAft>
                <a:spcPts val="0"/>
              </a:spcAft>
              <a:buClr>
                <a:schemeClr val="dk1"/>
              </a:buClr>
              <a:buSzPts val="1800"/>
              <a:buFont typeface="Century Gothic"/>
              <a:buChar char="•"/>
            </a:pPr>
            <a:r>
              <a:rPr lang="en" sz="2000" i="0" u="none" strike="noStrike" cap="none">
                <a:solidFill>
                  <a:srgbClr val="000000"/>
                </a:solidFill>
                <a:latin typeface="Century Gothic"/>
                <a:ea typeface="Century Gothic"/>
                <a:cs typeface="Century Gothic"/>
                <a:sym typeface="Century Gothic"/>
              </a:rPr>
              <a:t>Back: How does this dialogue help the reader understand what the characters are thinking and feeling?</a:t>
            </a:r>
            <a:endParaRPr>
              <a:latin typeface="Century Gothic"/>
              <a:ea typeface="Century Gothic"/>
              <a:cs typeface="Century Gothic"/>
              <a:sym typeface="Century Gothic"/>
            </a:endParaRPr>
          </a:p>
          <a:p>
            <a:pPr marL="615950" marR="0" lvl="1" indent="0" algn="l" rtl="0">
              <a:lnSpc>
                <a:spcPct val="100000"/>
              </a:lnSpc>
              <a:spcBef>
                <a:spcPts val="400"/>
              </a:spcBef>
              <a:spcAft>
                <a:spcPts val="0"/>
              </a:spcAft>
              <a:buClr>
                <a:schemeClr val="dk1"/>
              </a:buClr>
              <a:buSzPts val="1800"/>
              <a:buFont typeface="Century Gothic"/>
              <a:buNone/>
            </a:pPr>
            <a:endParaRPr sz="2000" i="0" u="none" strike="noStrike" cap="none">
              <a:solidFill>
                <a:srgbClr val="000000"/>
              </a:solidFill>
              <a:latin typeface="Century Gothic"/>
              <a:ea typeface="Century Gothic"/>
              <a:cs typeface="Century Gothic"/>
              <a:sym typeface="Century Gothic"/>
            </a:endParaRPr>
          </a:p>
          <a:p>
            <a:pPr marL="1073150" marR="0" lvl="1" indent="-342900" algn="l" rtl="0">
              <a:lnSpc>
                <a:spcPct val="100000"/>
              </a:lnSpc>
              <a:spcBef>
                <a:spcPts val="400"/>
              </a:spcBef>
              <a:spcAft>
                <a:spcPts val="0"/>
              </a:spcAft>
              <a:buClr>
                <a:schemeClr val="dk1"/>
              </a:buClr>
              <a:buSzPts val="1800"/>
              <a:buFont typeface="Arial"/>
              <a:buNone/>
            </a:pPr>
            <a:endParaRPr sz="2000" i="0" u="none" strike="noStrike" cap="none">
              <a:solidFill>
                <a:srgbClr val="000000"/>
              </a:solidFill>
              <a:latin typeface="Century Gothic"/>
              <a:ea typeface="Century Gothic"/>
              <a:cs typeface="Century Gothic"/>
              <a:sym typeface="Century Gothic"/>
            </a:endParaRPr>
          </a:p>
        </p:txBody>
      </p:sp>
      <p:pic>
        <p:nvPicPr>
          <p:cNvPr id="349" name="Google Shape;349;p52" descr="https://lh3.googleusercontent.com/DVs29A3sX3sOzjYby_7oL9oEFcY3Xuzi_wnLnSFO1VkT7GrlJUehu-APA3TPAqegjLEHT2fIBThCK0qTa0qmsuDRE2S3Ej65mlwLo3ZKYVs66EiEbQWXg-_q1L0DyqBsFlZDfcBo"/>
          <p:cNvPicPr preferRelativeResize="0"/>
          <p:nvPr/>
        </p:nvPicPr>
        <p:blipFill rotWithShape="1">
          <a:blip r:embed="rId3">
            <a:alphaModFix/>
          </a:blip>
          <a:srcRect/>
          <a:stretch/>
        </p:blipFill>
        <p:spPr>
          <a:xfrm>
            <a:off x="8425543" y="4408713"/>
            <a:ext cx="540250" cy="52304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5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entury Gothic"/>
              <a:buNone/>
            </a:pPr>
            <a:r>
              <a:rPr lang="en" sz="3000" b="0" i="0" u="none" strike="noStrike" cap="none">
                <a:solidFill>
                  <a:schemeClr val="dk1"/>
                </a:solidFill>
                <a:latin typeface="Century Gothic"/>
                <a:ea typeface="Century Gothic"/>
                <a:cs typeface="Century Gothic"/>
                <a:sym typeface="Century Gothic"/>
              </a:rPr>
              <a:t>Homework</a:t>
            </a:r>
            <a:endParaRPr sz="3000" b="0" i="0" u="none" strike="noStrike" cap="none">
              <a:solidFill>
                <a:schemeClr val="dk1"/>
              </a:solidFill>
              <a:latin typeface="Century Gothic"/>
              <a:ea typeface="Century Gothic"/>
              <a:cs typeface="Century Gothic"/>
              <a:sym typeface="Century Gothic"/>
            </a:endParaRPr>
          </a:p>
        </p:txBody>
      </p:sp>
      <p:sp>
        <p:nvSpPr>
          <p:cNvPr id="355" name="Google Shape;355;p53"/>
          <p:cNvSpPr txBox="1">
            <a:spLocks noGrp="1"/>
          </p:cNvSpPr>
          <p:nvPr>
            <p:ph type="body" idx="1"/>
          </p:nvPr>
        </p:nvSpPr>
        <p:spPr>
          <a:xfrm>
            <a:off x="420325" y="1190400"/>
            <a:ext cx="4621800" cy="35076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marR="0" lvl="0" indent="-342900" algn="l" rtl="0">
              <a:lnSpc>
                <a:spcPct val="100000"/>
              </a:lnSpc>
              <a:spcBef>
                <a:spcPts val="800"/>
              </a:spcBef>
              <a:spcAft>
                <a:spcPts val="0"/>
              </a:spcAft>
              <a:buClr>
                <a:schemeClr val="dk1"/>
              </a:buClr>
              <a:buSzPts val="1800"/>
              <a:buFont typeface="Century Gothic"/>
              <a:buAutoNum type="alphaUcPeriod"/>
            </a:pPr>
            <a:r>
              <a:rPr lang="en" sz="2000" b="0" i="0" u="none" strike="noStrike" cap="none" dirty="0">
                <a:solidFill>
                  <a:schemeClr val="dk1"/>
                </a:solidFill>
                <a:latin typeface="Century Gothic"/>
                <a:ea typeface="Century Gothic"/>
                <a:cs typeface="Century Gothic"/>
                <a:sym typeface="Century Gothic"/>
              </a:rPr>
              <a:t>Complete one of the dialogue practices from your homework resources for this unit.</a:t>
            </a:r>
            <a:endParaRPr dirty="0"/>
          </a:p>
          <a:p>
            <a:pPr marL="457200" marR="0" lvl="0" indent="-342900" algn="l" rtl="0">
              <a:lnSpc>
                <a:spcPct val="100000"/>
              </a:lnSpc>
              <a:spcBef>
                <a:spcPts val="800"/>
              </a:spcBef>
              <a:spcAft>
                <a:spcPts val="0"/>
              </a:spcAft>
              <a:buClr>
                <a:schemeClr val="dk1"/>
              </a:buClr>
              <a:buSzPts val="1800"/>
              <a:buFont typeface="Century Gothic"/>
              <a:buAutoNum type="alphaUcPeriod"/>
            </a:pPr>
            <a:r>
              <a:rPr lang="en" sz="2000" b="0" i="0" u="none" strike="noStrike" cap="none" dirty="0">
                <a:solidFill>
                  <a:schemeClr val="dk1"/>
                </a:solidFill>
                <a:latin typeface="Century Gothic"/>
                <a:ea typeface="Century Gothic"/>
                <a:cs typeface="Century Gothic"/>
                <a:sym typeface="Century Gothic"/>
              </a:rPr>
              <a:t>Accountable Research </a:t>
            </a:r>
            <a:r>
              <a:rPr lang="en" sz="2000" b="0" i="0" u="none" strike="noStrike" cap="none" dirty="0" smtClean="0">
                <a:solidFill>
                  <a:schemeClr val="dk1"/>
                </a:solidFill>
                <a:latin typeface="Century Gothic"/>
                <a:ea typeface="Century Gothic"/>
                <a:cs typeface="Century Gothic"/>
                <a:sym typeface="Century Gothic"/>
              </a:rPr>
              <a:t>Reading</a:t>
            </a:r>
            <a:r>
              <a:rPr lang="en-US" sz="2000" b="0" i="0" u="none" strike="noStrike" cap="none" dirty="0" smtClean="0">
                <a:solidFill>
                  <a:schemeClr val="dk1"/>
                </a:solidFill>
                <a:latin typeface="Century Gothic"/>
                <a:ea typeface="Century Gothic"/>
                <a:cs typeface="Century Gothic"/>
                <a:sym typeface="Century Gothic"/>
              </a:rPr>
              <a:t>:</a:t>
            </a:r>
            <a:r>
              <a:rPr lang="en" sz="2000" b="0" i="0" u="none" strike="noStrike" cap="none" dirty="0" smtClean="0">
                <a:solidFill>
                  <a:schemeClr val="dk1"/>
                </a:solidFill>
                <a:latin typeface="Century Gothic"/>
                <a:ea typeface="Century Gothic"/>
                <a:cs typeface="Century Gothic"/>
                <a:sym typeface="Century Gothic"/>
              </a:rPr>
              <a:t> </a:t>
            </a:r>
            <a:r>
              <a:rPr lang="en" sz="2000" b="0" i="0" u="none" strike="noStrike" cap="none" dirty="0">
                <a:solidFill>
                  <a:schemeClr val="dk1"/>
                </a:solidFill>
                <a:latin typeface="Century Gothic"/>
                <a:ea typeface="Century Gothic"/>
                <a:cs typeface="Century Gothic"/>
                <a:sym typeface="Century Gothic"/>
              </a:rPr>
              <a:t>Select a prompt to respond to in the front of your independent reading journal.</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2000" b="0" i="0" u="none" strike="noStrike" cap="none" dirty="0">
              <a:solidFill>
                <a:srgbClr val="444444"/>
              </a:solidFill>
              <a:latin typeface="Century Gothic"/>
              <a:ea typeface="Century Gothic"/>
              <a:cs typeface="Century Gothic"/>
              <a:sym typeface="Century Gothic"/>
            </a:endParaRPr>
          </a:p>
        </p:txBody>
      </p:sp>
      <p:sp>
        <p:nvSpPr>
          <p:cNvPr id="356" name="Google Shape;356;p53"/>
          <p:cNvSpPr txBox="1"/>
          <p:nvPr/>
        </p:nvSpPr>
        <p:spPr>
          <a:xfrm>
            <a:off x="5315750" y="1190375"/>
            <a:ext cx="3160200" cy="3507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Module 2</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Guiding Question</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1800" b="0" i="0" u="none" strike="noStrike" cap="none">
                <a:solidFill>
                  <a:srgbClr val="000000"/>
                </a:solidFill>
                <a:latin typeface="Century Gothic"/>
                <a:ea typeface="Century Gothic"/>
                <a:cs typeface="Century Gothic"/>
                <a:sym typeface="Century Gothic"/>
              </a:rPr>
              <a:t>Anchor Chart</a:t>
            </a:r>
            <a:endParaRPr sz="1800" b="0" i="0" u="none" strike="noStrike" cap="none">
              <a:solidFill>
                <a:srgbClr val="000000"/>
              </a:solidFill>
              <a:latin typeface="Century Gothic"/>
              <a:ea typeface="Century Gothic"/>
              <a:cs typeface="Century Gothic"/>
              <a:sym typeface="Century Gothic"/>
            </a:endParaRPr>
          </a:p>
          <a:p>
            <a:pPr marL="342900" marR="0" lvl="0" indent="0" algn="l" rtl="0">
              <a:lnSpc>
                <a:spcPct val="90000"/>
              </a:lnSpc>
              <a:spcBef>
                <a:spcPts val="340"/>
              </a:spcBef>
              <a:spcAft>
                <a:spcPts val="0"/>
              </a:spcAft>
              <a:buClr>
                <a:srgbClr val="000000"/>
              </a:buClr>
              <a:buSzPts val="1200"/>
              <a:buFont typeface="Arial"/>
              <a:buNone/>
            </a:pPr>
            <a:endParaRPr sz="1200" b="0" i="0" u="none" strike="noStrike" cap="none">
              <a:solidFill>
                <a:srgbClr val="000000"/>
              </a:solidFill>
              <a:latin typeface="Calibri"/>
              <a:ea typeface="Calibri"/>
              <a:cs typeface="Calibri"/>
              <a:sym typeface="Calibri"/>
            </a:endParaRPr>
          </a:p>
          <a:p>
            <a:pPr marL="342900" marR="0" lvl="0" indent="-336550" algn="l" rtl="0">
              <a:lnSpc>
                <a:spcPct val="90000"/>
              </a:lnSpc>
              <a:spcBef>
                <a:spcPts val="340"/>
              </a:spcBef>
              <a:spcAft>
                <a:spcPts val="0"/>
              </a:spcAft>
              <a:buClr>
                <a:srgbClr val="000000"/>
              </a:buClr>
              <a:buSzPts val="1600"/>
              <a:buFont typeface="Century Gothic"/>
              <a:buChar char="•"/>
            </a:pPr>
            <a:r>
              <a:rPr lang="en" sz="1600" b="0" i="0" u="none" strike="noStrike" cap="none">
                <a:solidFill>
                  <a:srgbClr val="000000"/>
                </a:solidFill>
                <a:latin typeface="Century Gothic"/>
                <a:ea typeface="Century Gothic"/>
                <a:cs typeface="Century Gothic"/>
                <a:sym typeface="Century Gothic"/>
              </a:rPr>
              <a:t>How do animals’ bodies and behaviors help them survive?</a:t>
            </a:r>
            <a:endParaRPr sz="1600" b="0" i="0" u="none" strike="noStrike" cap="none">
              <a:solidFill>
                <a:srgbClr val="000000"/>
              </a:solidFill>
              <a:latin typeface="Century Gothic"/>
              <a:ea typeface="Century Gothic"/>
              <a:cs typeface="Century Gothic"/>
              <a:sym typeface="Century Gothic"/>
            </a:endParaRPr>
          </a:p>
          <a:p>
            <a:pPr marL="342900" marR="0" lvl="0" indent="-336550" algn="l" rtl="0">
              <a:lnSpc>
                <a:spcPct val="90000"/>
              </a:lnSpc>
              <a:spcBef>
                <a:spcPts val="340"/>
              </a:spcBef>
              <a:spcAft>
                <a:spcPts val="0"/>
              </a:spcAft>
              <a:buClr>
                <a:srgbClr val="000000"/>
              </a:buClr>
              <a:buSzPts val="1600"/>
              <a:buFont typeface="Century Gothic"/>
              <a:buChar char="•"/>
            </a:pPr>
            <a:r>
              <a:rPr lang="en" sz="1600" b="0" i="0" u="none" strike="noStrike" cap="none">
                <a:solidFill>
                  <a:srgbClr val="000000"/>
                </a:solidFill>
                <a:latin typeface="Century Gothic"/>
                <a:ea typeface="Century Gothic"/>
                <a:cs typeface="Century Gothic"/>
                <a:sym typeface="Century Gothic"/>
              </a:rPr>
              <a:t>How can writers use knowledge from their research to inform and entertain?</a:t>
            </a:r>
            <a:br>
              <a:rPr lang="en" sz="1600" b="0" i="0" u="none" strike="noStrike" cap="none">
                <a:solidFill>
                  <a:srgbClr val="000000"/>
                </a:solidFill>
                <a:latin typeface="Century Gothic"/>
                <a:ea typeface="Century Gothic"/>
                <a:cs typeface="Century Gothic"/>
                <a:sym typeface="Century Gothic"/>
              </a:rPr>
            </a:br>
            <a:endParaRPr sz="16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54"/>
          <p:cNvSpPr txBox="1">
            <a:spLocks noGrp="1"/>
          </p:cNvSpPr>
          <p:nvPr>
            <p:ph type="title"/>
          </p:nvPr>
        </p:nvSpPr>
        <p:spPr>
          <a:xfrm>
            <a:off x="311700" y="186300"/>
            <a:ext cx="8520600" cy="7206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362" name="Google Shape;362;p54"/>
          <p:cNvSpPr txBox="1">
            <a:spLocks noGrp="1"/>
          </p:cNvSpPr>
          <p:nvPr>
            <p:ph type="body" idx="1"/>
          </p:nvPr>
        </p:nvSpPr>
        <p:spPr>
          <a:xfrm>
            <a:off x="311700" y="440725"/>
            <a:ext cx="8520600" cy="4564800"/>
          </a:xfrm>
          <a:prstGeom prst="rect">
            <a:avLst/>
          </a:prstGeom>
          <a:noFill/>
          <a:ln>
            <a:noFill/>
          </a:ln>
        </p:spPr>
        <p:txBody>
          <a:bodyPr spcFirstLastPara="1" wrap="square" lIns="68575" tIns="34275" rIns="68575" bIns="34275" anchor="t" anchorCtr="0">
            <a:noAutofit/>
          </a:bodyPr>
          <a:lstStyle/>
          <a:p>
            <a:pPr marL="457200" marR="0" lvl="0" indent="-292100" algn="l" rtl="0">
              <a:lnSpc>
                <a:spcPct val="120000"/>
              </a:lnSpc>
              <a:spcBef>
                <a:spcPts val="80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Take out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Select a prompt.</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Copy prompt into front of independent reading journal.</a:t>
            </a:r>
            <a:endParaRPr sz="1000" b="0" i="0" u="none" strike="noStrike" cap="none" dirty="0">
              <a:solidFill>
                <a:schemeClr val="dk1"/>
              </a:solidFill>
              <a:latin typeface="Century Gothic"/>
              <a:ea typeface="Century Gothic"/>
              <a:cs typeface="Century Gothic"/>
              <a:sym typeface="Century Gothic"/>
            </a:endParaRPr>
          </a:p>
          <a:p>
            <a:pPr marL="457200" marR="0" lvl="0" indent="-292100" algn="l" rtl="0">
              <a:lnSpc>
                <a:spcPct val="120000"/>
              </a:lnSpc>
              <a:spcBef>
                <a:spcPts val="0"/>
              </a:spcBef>
              <a:spcAft>
                <a:spcPts val="0"/>
              </a:spcAft>
              <a:buClr>
                <a:schemeClr val="dk1"/>
              </a:buClr>
              <a:buSzPts val="1000"/>
              <a:buFont typeface="Century Gothic"/>
              <a:buAutoNum type="arabicPeriod"/>
            </a:pPr>
            <a:r>
              <a:rPr lang="en" sz="1000" b="0" i="0" u="none" strike="noStrike" cap="none" dirty="0">
                <a:solidFill>
                  <a:schemeClr val="dk1"/>
                </a:solidFill>
                <a:latin typeface="Century Gothic"/>
                <a:ea typeface="Century Gothic"/>
                <a:cs typeface="Century Gothic"/>
                <a:sym typeface="Century Gothic"/>
              </a:rPr>
              <a:t>Respond to prompt for HW.</a:t>
            </a:r>
            <a:endParaRPr sz="1000" b="0" i="0" u="none" strike="noStrike" cap="none" dirty="0">
              <a:solidFill>
                <a:schemeClr val="dk1"/>
              </a:solidFill>
              <a:latin typeface="Century Gothic"/>
              <a:ea typeface="Century Gothic"/>
              <a:cs typeface="Century Gothic"/>
              <a:sym typeface="Century Gothic"/>
            </a:endParaRPr>
          </a:p>
          <a:p>
            <a:pPr marL="1828800" marR="0" lvl="0" indent="457200" algn="l" rtl="0">
              <a:lnSpc>
                <a:spcPct val="120000"/>
              </a:lnSpc>
              <a:spcBef>
                <a:spcPts val="800"/>
              </a:spcBef>
              <a:spcAft>
                <a:spcPts val="0"/>
              </a:spcAft>
              <a:buClr>
                <a:schemeClr val="dk1"/>
              </a:buClr>
              <a:buSzPts val="1100"/>
              <a:buFont typeface="Arial"/>
              <a:buNone/>
            </a:pPr>
            <a:r>
              <a:rPr lang="en" sz="1300" b="1" i="0" u="none" strike="noStrike" cap="none" dirty="0">
                <a:solidFill>
                  <a:schemeClr val="dk1"/>
                </a:solidFill>
                <a:latin typeface="Century Gothic"/>
                <a:ea typeface="Century Gothic"/>
                <a:cs typeface="Century Gothic"/>
                <a:sym typeface="Century Gothic"/>
              </a:rPr>
              <a:t>Module 2: Journal Prompts</a:t>
            </a:r>
            <a:endParaRPr sz="1300" b="1"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38000"/>
              </a:lnSpc>
              <a:spcBef>
                <a:spcPts val="900"/>
              </a:spcBef>
              <a:spcAft>
                <a:spcPts val="0"/>
              </a:spcAft>
              <a:buClr>
                <a:schemeClr val="dk1"/>
              </a:buClr>
              <a:buSzPts val="1200"/>
              <a:buFont typeface="Century Gothic"/>
              <a:buChar char="•"/>
            </a:pPr>
            <a:r>
              <a:rPr lang="en" sz="1100" b="0" i="0" u="none" strike="noStrike" cap="none" dirty="0">
                <a:solidFill>
                  <a:schemeClr val="dk1"/>
                </a:solidFill>
                <a:sym typeface="Century Gothic"/>
              </a:rPr>
              <a:t>Record 2–3 facts in your own words about animals or animal defenses that you found out in your research reading today.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questions do you have about animals or animal defenses after reading?</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would you like to research further after reading? Why?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Summarize your research reading today in no more than 4 sentences.</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How would you describe the setting of the particular part of the</a:t>
            </a:r>
            <a:r>
              <a:rPr lang="en" sz="1100" dirty="0"/>
              <a:t> </a:t>
            </a:r>
            <a:r>
              <a:rPr lang="en" sz="1100" b="0" i="0" u="none" strike="noStrike" cap="none" dirty="0">
                <a:solidFill>
                  <a:schemeClr val="dk1"/>
                </a:solidFill>
                <a:sym typeface="Century Gothic"/>
              </a:rPr>
              <a:t>text you read?</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do you think is going to happen next? Why?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Summarize the pages you just read in no more than 4 sentences.</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is the main idea of the part of the text you just read?</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Think about the title of your text. Why do you think the author</a:t>
            </a:r>
            <a:r>
              <a:rPr lang="en" sz="1100" dirty="0"/>
              <a:t> </a:t>
            </a:r>
            <a:r>
              <a:rPr lang="en" sz="1100" b="0" i="0" u="none" strike="noStrike" cap="none" dirty="0">
                <a:solidFill>
                  <a:schemeClr val="dk1"/>
                </a:solidFill>
                <a:sym typeface="Century Gothic"/>
              </a:rPr>
              <a:t>chose this title?</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are two new words you learned in this text? Tell about th</a:t>
            </a:r>
            <a:r>
              <a:rPr lang="en" sz="1100" dirty="0"/>
              <a:t>e w</a:t>
            </a:r>
            <a:r>
              <a:rPr lang="en" sz="1100" b="0" i="0" u="none" strike="noStrike" cap="none" dirty="0">
                <a:solidFill>
                  <a:schemeClr val="dk1"/>
                </a:solidFill>
                <a:sym typeface="Century Gothic"/>
              </a:rPr>
              <a:t>ords.</a:t>
            </a:r>
            <a:endParaRPr sz="1100" b="0" i="0" u="none" strike="noStrike" cap="none" dirty="0">
              <a:solidFill>
                <a:schemeClr val="dk1"/>
              </a:solidFill>
              <a:sym typeface="Century Gothic"/>
            </a:endParaRPr>
          </a:p>
          <a:p>
            <a:pPr lvl="0" indent="-292100">
              <a:lnSpc>
                <a:spcPct val="138000"/>
              </a:lnSpc>
              <a:spcBef>
                <a:spcPts val="0"/>
              </a:spcBef>
              <a:buSzPts val="1000"/>
            </a:pPr>
            <a:r>
              <a:rPr lang="en" sz="1100" b="0" i="0" u="none" strike="noStrike" cap="none" dirty="0">
                <a:solidFill>
                  <a:schemeClr val="dk1"/>
                </a:solidFill>
                <a:sym typeface="Century Gothic"/>
              </a:rPr>
              <a:t>Choose a picture, chart, graph, or diagram from your text. </a:t>
            </a:r>
            <a:r>
              <a:rPr lang="en" sz="1100" dirty="0"/>
              <a:t>Explain how the information you learned from the image helped you understand the text. </a:t>
            </a:r>
            <a:br>
              <a:rPr lang="en" sz="1100" dirty="0"/>
            </a:br>
            <a:r>
              <a:rPr lang="en" sz="1100" b="0" i="0" u="none" strike="noStrike" cap="none" dirty="0">
                <a:solidFill>
                  <a:schemeClr val="dk1"/>
                </a:solidFill>
                <a:latin typeface="Century Gothic"/>
                <a:ea typeface="Century Gothic"/>
                <a:cs typeface="Century Gothic"/>
                <a:sym typeface="Century Gothic"/>
              </a:rPr>
              <a:t/>
            </a:r>
            <a:br>
              <a:rPr lang="en" sz="1100" b="0" i="0" u="none" strike="noStrike" cap="none" dirty="0">
                <a:solidFill>
                  <a:schemeClr val="dk1"/>
                </a:solidFill>
                <a:latin typeface="Century Gothic"/>
                <a:ea typeface="Century Gothic"/>
                <a:cs typeface="Century Gothic"/>
                <a:sym typeface="Century Gothic"/>
              </a:rPr>
            </a:br>
            <a:r>
              <a:rPr lang="en" sz="1100" b="0" i="0" u="none" strike="noStrike" cap="none" dirty="0">
                <a:solidFill>
                  <a:schemeClr val="dk1"/>
                </a:solidFill>
                <a:latin typeface="Century Gothic"/>
                <a:ea typeface="Century Gothic"/>
                <a:cs typeface="Century Gothic"/>
                <a:sym typeface="Century Gothic"/>
              </a:rPr>
              <a:t/>
            </a:r>
            <a:br>
              <a:rPr lang="en" sz="1100" b="0" i="0" u="none" strike="noStrike" cap="none" dirty="0">
                <a:solidFill>
                  <a:schemeClr val="dk1"/>
                </a:solidFill>
                <a:latin typeface="Century Gothic"/>
                <a:ea typeface="Century Gothic"/>
                <a:cs typeface="Century Gothic"/>
                <a:sym typeface="Century Gothic"/>
              </a:rPr>
            </a:b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800"/>
              </a:spcBef>
              <a:spcAft>
                <a:spcPts val="0"/>
              </a:spcAft>
              <a:buClr>
                <a:schemeClr val="dk1"/>
              </a:buClr>
              <a:buSzPts val="2100"/>
              <a:buFont typeface="Century Gothic"/>
              <a:buNone/>
            </a:pP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1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5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69" name="Google Shape;369;p55"/>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b="0" i="0" u="none" strike="noStrike" cap="none">
                <a:solidFill>
                  <a:schemeClr val="dk1"/>
                </a:solidFill>
                <a:latin typeface="Century Gothic"/>
                <a:ea typeface="Century Gothic"/>
                <a:cs typeface="Century Gothic"/>
                <a:sym typeface="Century Gothic"/>
              </a:rPr>
              <a:t>Activities for today:</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2100" b="0" i="0" u="none" strike="noStrike" cap="none">
                <a:solidFill>
                  <a:schemeClr val="dk1"/>
                </a:solidFill>
                <a:latin typeface="Century Gothic"/>
                <a:ea typeface="Century Gothic"/>
                <a:cs typeface="Century Gothic"/>
                <a:sym typeface="Century Gothic"/>
              </a:rPr>
              <a:t>Groups assigned:</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70" name="Google Shape;370;p55"/>
          <p:cNvGraphicFramePr/>
          <p:nvPr/>
        </p:nvGraphicFramePr>
        <p:xfrm>
          <a:off x="744325" y="3242975"/>
          <a:ext cx="7239000" cy="1471550"/>
        </p:xfrm>
        <a:graphic>
          <a:graphicData uri="http://schemas.openxmlformats.org/drawingml/2006/table">
            <a:tbl>
              <a:tblPr>
                <a:noFill/>
                <a:tableStyleId>{B505A378-623C-4772-B9DB-6BF127AE48BA}</a:tableStyleId>
              </a:tblPr>
              <a:tblGrid>
                <a:gridCol w="1809750"/>
                <a:gridCol w="1809750"/>
                <a:gridCol w="1809750"/>
                <a:gridCol w="1809750"/>
              </a:tblGrid>
              <a:tr h="432125">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10394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1"/>
          <p:cNvSpPr txBox="1">
            <a:spLocks noGrp="1"/>
          </p:cNvSpPr>
          <p:nvPr>
            <p:ph type="title"/>
          </p:nvPr>
        </p:nvSpPr>
        <p:spPr>
          <a:xfrm>
            <a:off x="311700" y="334175"/>
            <a:ext cx="8520600" cy="927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p:txBody>
      </p:sp>
      <p:sp>
        <p:nvSpPr>
          <p:cNvPr id="268" name="Google Shape;268;p41"/>
          <p:cNvSpPr txBox="1">
            <a:spLocks noGrp="1"/>
          </p:cNvSpPr>
          <p:nvPr>
            <p:ph type="body" idx="1"/>
          </p:nvPr>
        </p:nvSpPr>
        <p:spPr>
          <a:xfrm>
            <a:off x="311700" y="792675"/>
            <a:ext cx="8520600" cy="3776100"/>
          </a:xfrm>
          <a:prstGeom prst="rect">
            <a:avLst/>
          </a:prstGeom>
          <a:noFill/>
          <a:ln>
            <a:noFill/>
          </a:ln>
        </p:spPr>
        <p:txBody>
          <a:bodyPr spcFirstLastPara="1" wrap="square" lIns="68575" tIns="34275" rIns="68575" bIns="34275" anchor="t" anchorCtr="0">
            <a:noAutofit/>
          </a:bodyPr>
          <a:lstStyle/>
          <a:p>
            <a:pPr marL="0" marR="0" lvl="0" indent="0" algn="l" rtl="0">
              <a:lnSpc>
                <a:spcPct val="98181"/>
              </a:lnSpc>
              <a:spcBef>
                <a:spcPts val="800"/>
              </a:spcBef>
              <a:spcAft>
                <a:spcPts val="0"/>
              </a:spcAft>
              <a:buClr>
                <a:schemeClr val="dk1"/>
              </a:buClr>
              <a:buSzPts val="2100"/>
              <a:buFont typeface="Century Gothic"/>
              <a:buNone/>
            </a:pPr>
            <a:r>
              <a:rPr lang="en" sz="1700" b="1" i="0" u="none" strike="noStrike" cap="none">
                <a:solidFill>
                  <a:schemeClr val="dk1"/>
                </a:solidFill>
                <a:latin typeface="Century Gothic"/>
                <a:ea typeface="Century Gothic"/>
                <a:cs typeface="Century Gothic"/>
                <a:sym typeface="Century Gothic"/>
              </a:rPr>
              <a:t>Preparing for Lesson 10: </a:t>
            </a:r>
            <a:r>
              <a:rPr lang="en" sz="1700" b="0" i="0" u="none" strike="noStrike" cap="none">
                <a:solidFill>
                  <a:schemeClr val="dk1"/>
                </a:solidFill>
                <a:latin typeface="Century Gothic"/>
                <a:ea typeface="Century Gothic"/>
                <a:cs typeface="Century Gothic"/>
                <a:sym typeface="Century Gothic"/>
              </a:rPr>
              <a:t>Pre-reading and Preparing:</a:t>
            </a:r>
            <a:endParaRPr sz="1700" b="0"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Before teaching this lesson, please prepare by doing these things:</a:t>
            </a:r>
            <a:endParaRPr sz="1600" b="0" i="0" u="none" strike="noStrike" cap="none">
              <a:solidFill>
                <a:schemeClr val="dk1"/>
              </a:solidFill>
              <a:latin typeface="Century Gothic"/>
              <a:ea typeface="Century Gothic"/>
              <a:cs typeface="Century Gothic"/>
              <a:sym typeface="Century Gothic"/>
            </a:endParaRPr>
          </a:p>
          <a:p>
            <a:pPr marL="457200" marR="0" lvl="0" indent="-336550" algn="l" rtl="0">
              <a:lnSpc>
                <a:spcPct val="218181"/>
              </a:lnSpc>
              <a:spcBef>
                <a:spcPts val="800"/>
              </a:spcBef>
              <a:spcAft>
                <a:spcPts val="0"/>
              </a:spcAft>
              <a:buClr>
                <a:schemeClr val="dk1"/>
              </a:buClr>
              <a:buSzPts val="1700"/>
              <a:buFont typeface="Century Gothic"/>
              <a:buChar char="•"/>
            </a:pPr>
            <a:r>
              <a:rPr lang="en" sz="1700" b="0" i="0" u="none" strike="noStrike" cap="none">
                <a:solidFill>
                  <a:schemeClr val="dk1"/>
                </a:solidFill>
                <a:latin typeface="Century Gothic"/>
                <a:ea typeface="Century Gothic"/>
                <a:cs typeface="Century Gothic"/>
                <a:sym typeface="Century Gothic"/>
              </a:rPr>
              <a:t>Read through Lesson 10 </a:t>
            </a:r>
            <a:r>
              <a:rPr lang="en" sz="1700" b="0" i="0" u="sng" strike="noStrike" cap="none">
                <a:solidFill>
                  <a:schemeClr val="hlink"/>
                </a:solidFill>
                <a:latin typeface="Century Gothic"/>
                <a:ea typeface="Century Gothic"/>
                <a:cs typeface="Century Gothic"/>
                <a:sym typeface="Century Gothic"/>
                <a:hlinkClick r:id="rId3"/>
              </a:rPr>
              <a:t>Here. </a:t>
            </a:r>
            <a:endParaRPr sz="1700"/>
          </a:p>
          <a:p>
            <a:pPr marL="0" marR="0" lvl="0" indent="0" algn="l" rtl="0">
              <a:lnSpc>
                <a:spcPct val="100000"/>
              </a:lnSpc>
              <a:spcBef>
                <a:spcPts val="800"/>
              </a:spcBef>
              <a:spcAft>
                <a:spcPts val="0"/>
              </a:spcAft>
              <a:buNone/>
            </a:pPr>
            <a:r>
              <a:rPr lang="en" sz="1700" b="0" i="0" u="none" strike="noStrike" cap="none">
                <a:solidFill>
                  <a:schemeClr val="dk1"/>
                </a:solidFill>
                <a:latin typeface="Century Gothic"/>
                <a:ea typeface="Century Gothic"/>
                <a:cs typeface="Century Gothic"/>
                <a:sym typeface="Century Gothic"/>
              </a:rPr>
              <a:t>In this lesson, students will be:</a:t>
            </a:r>
            <a:endParaRPr sz="2100" b="0" i="0" u="none" strike="noStrike" cap="none">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1600" b="0" i="0" u="none" strike="noStrike" cap="none">
                <a:solidFill>
                  <a:schemeClr val="dk1"/>
                </a:solidFill>
                <a:latin typeface="Century Gothic"/>
                <a:ea typeface="Century Gothic"/>
                <a:cs typeface="Century Gothic"/>
                <a:sym typeface="Century Gothic"/>
              </a:rPr>
              <a:t>Reviewing Learning Targets </a:t>
            </a:r>
            <a:endParaRPr/>
          </a:p>
          <a:p>
            <a:pPr marL="457200" marR="0" lvl="0" indent="-361950" algn="l" rtl="0">
              <a:lnSpc>
                <a:spcPct val="100000"/>
              </a:lnSpc>
              <a:spcBef>
                <a:spcPts val="800"/>
              </a:spcBef>
              <a:spcAft>
                <a:spcPts val="0"/>
              </a:spcAft>
              <a:buClr>
                <a:schemeClr val="dk1"/>
              </a:buClr>
              <a:buSzPts val="2100"/>
              <a:buFont typeface="Century Gothic"/>
              <a:buChar char="•"/>
            </a:pPr>
            <a:r>
              <a:rPr lang="en" sz="1600" b="0" i="0" u="none" strike="noStrike" cap="none">
                <a:solidFill>
                  <a:schemeClr val="dk1"/>
                </a:solidFill>
                <a:latin typeface="Century Gothic"/>
                <a:ea typeface="Century Gothic"/>
                <a:cs typeface="Century Gothic"/>
                <a:sym typeface="Century Gothic"/>
              </a:rPr>
              <a:t>Guided Practice: Annotating Millipede Draft for Use of Dialogue </a:t>
            </a:r>
            <a:endParaRPr/>
          </a:p>
          <a:p>
            <a:pPr marL="457200" marR="0" lvl="0" indent="-361950" algn="l" rtl="0">
              <a:lnSpc>
                <a:spcPct val="100000"/>
              </a:lnSpc>
              <a:spcBef>
                <a:spcPts val="800"/>
              </a:spcBef>
              <a:spcAft>
                <a:spcPts val="0"/>
              </a:spcAft>
              <a:buClr>
                <a:schemeClr val="dk1"/>
              </a:buClr>
              <a:buSzPts val="2100"/>
              <a:buFont typeface="Century Gothic"/>
              <a:buChar char="•"/>
            </a:pPr>
            <a:r>
              <a:rPr lang="en" sz="1600" b="0" i="0" u="none" strike="noStrike" cap="none">
                <a:solidFill>
                  <a:schemeClr val="dk1"/>
                </a:solidFill>
                <a:latin typeface="Century Gothic"/>
                <a:ea typeface="Century Gothic"/>
                <a:cs typeface="Century Gothic"/>
                <a:sym typeface="Century Gothic"/>
              </a:rPr>
              <a:t>Partner Work: Identifying Where to Add Dialogue to Narratives </a:t>
            </a:r>
            <a:endParaRPr/>
          </a:p>
          <a:p>
            <a:pPr marL="457200" marR="0" lvl="0" indent="-361950" algn="l" rtl="0">
              <a:lnSpc>
                <a:spcPct val="100000"/>
              </a:lnSpc>
              <a:spcBef>
                <a:spcPts val="800"/>
              </a:spcBef>
              <a:spcAft>
                <a:spcPts val="0"/>
              </a:spcAft>
              <a:buClr>
                <a:schemeClr val="dk1"/>
              </a:buClr>
              <a:buSzPts val="2100"/>
              <a:buFont typeface="Century Gothic"/>
              <a:buChar char="•"/>
            </a:pPr>
            <a:r>
              <a:rPr lang="en" sz="1600" b="0" i="0" u="none" strike="noStrike" cap="none">
                <a:solidFill>
                  <a:schemeClr val="dk1"/>
                </a:solidFill>
                <a:latin typeface="Century Gothic"/>
                <a:ea typeface="Century Gothic"/>
                <a:cs typeface="Century Gothic"/>
                <a:sym typeface="Century Gothic"/>
              </a:rPr>
              <a:t>Independent Practice: Writing Dialogue </a:t>
            </a:r>
            <a:endParaRPr/>
          </a:p>
          <a:p>
            <a:pPr marL="457200" marR="0" lvl="0" indent="-361950" algn="l" rtl="0">
              <a:lnSpc>
                <a:spcPct val="100000"/>
              </a:lnSpc>
              <a:spcBef>
                <a:spcPts val="800"/>
              </a:spcBef>
              <a:spcAft>
                <a:spcPts val="0"/>
              </a:spcAft>
              <a:buClr>
                <a:schemeClr val="dk1"/>
              </a:buClr>
              <a:buSzPts val="2100"/>
              <a:buFont typeface="Century Gothic"/>
              <a:buChar char="•"/>
            </a:pPr>
            <a:r>
              <a:rPr lang="en" sz="1600" b="0" i="0" u="none" strike="noStrike" cap="none">
                <a:solidFill>
                  <a:schemeClr val="dk1"/>
                </a:solidFill>
                <a:latin typeface="Century Gothic"/>
                <a:ea typeface="Century Gothic"/>
                <a:cs typeface="Century Gothic"/>
                <a:sym typeface="Century Gothic"/>
              </a:rPr>
              <a:t>Exit Ticket </a:t>
            </a:r>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3: Lesson 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74" name="Google Shape;274;p42"/>
          <p:cNvSpPr txBox="1">
            <a:spLocks noGrp="1"/>
          </p:cNvSpPr>
          <p:nvPr>
            <p:ph type="body" idx="1"/>
          </p:nvPr>
        </p:nvSpPr>
        <p:spPr>
          <a:xfrm>
            <a:off x="311700" y="1155940"/>
            <a:ext cx="8520600" cy="3709685"/>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rgbClr val="000000"/>
              </a:buClr>
              <a:buSzPts val="1100"/>
              <a:buFont typeface="Arial"/>
              <a:buNone/>
            </a:pPr>
            <a:r>
              <a:rPr lang="en" sz="1400" b="1" i="0" u="none" strike="noStrike" cap="none" dirty="0">
                <a:solidFill>
                  <a:schemeClr val="dk1"/>
                </a:solidFill>
                <a:latin typeface="Century Gothic"/>
                <a:ea typeface="Century Gothic"/>
                <a:cs typeface="Century Gothic"/>
                <a:sym typeface="Century Gothic"/>
              </a:rPr>
              <a:t>Preparing for Lesson 10: </a:t>
            </a:r>
            <a:r>
              <a:rPr lang="en" sz="1400" b="0" i="1" u="none" strike="noStrike" cap="none" dirty="0">
                <a:solidFill>
                  <a:schemeClr val="dk1"/>
                </a:solidFill>
                <a:latin typeface="Century Gothic"/>
                <a:ea typeface="Century Gothic"/>
                <a:cs typeface="Century Gothic"/>
                <a:sym typeface="Century Gothic"/>
              </a:rPr>
              <a:t>Materials and Student Pairings</a:t>
            </a:r>
            <a:endParaRPr sz="1400" b="0" i="1"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Display the </a:t>
            </a:r>
            <a:r>
              <a:rPr lang="en" sz="2100" b="1" i="0" u="none" strike="noStrike" cap="none" dirty="0">
                <a:solidFill>
                  <a:schemeClr val="dk1"/>
                </a:solidFill>
                <a:sym typeface="Century Gothic"/>
              </a:rPr>
              <a:t>Writing Dialogue and Steps for Revising My Writing anchor charts. </a:t>
            </a:r>
            <a:endParaRPr b="1" dirty="0"/>
          </a:p>
          <a:p>
            <a:pPr marL="457200" marR="0" lvl="0" indent="-361950" algn="l" rtl="0">
              <a:lnSpc>
                <a:spcPct val="100000"/>
              </a:lnSpc>
              <a:spcBef>
                <a:spcPts val="80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Post: Learning targets.</a:t>
            </a:r>
            <a:endParaRPr dirty="0"/>
          </a:p>
          <a:p>
            <a:pPr marL="0" marR="0" lvl="0" indent="0" algn="l" rtl="0">
              <a:lnSpc>
                <a:spcPct val="90000"/>
              </a:lnSpc>
              <a:spcBef>
                <a:spcPts val="1000"/>
              </a:spcBef>
              <a:spcAft>
                <a:spcPts val="0"/>
              </a:spcAft>
              <a:buClr>
                <a:srgbClr val="000000"/>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800"/>
              </a:spcBef>
              <a:spcAft>
                <a:spcPts val="0"/>
              </a:spcAft>
              <a:buClr>
                <a:schemeClr val="dk1"/>
              </a:buClr>
              <a:buSzPts val="2100"/>
              <a:buFont typeface="Century Gothic"/>
              <a:buNone/>
            </a:pPr>
            <a:endParaRPr sz="1400" b="1"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3"/>
          <p:cNvSpPr txBox="1">
            <a:spLocks noGrp="1"/>
          </p:cNvSpPr>
          <p:nvPr>
            <p:ph type="title"/>
          </p:nvPr>
        </p:nvSpPr>
        <p:spPr>
          <a:xfrm>
            <a:off x="311700" y="29702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3: Lesson 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0" name="Google Shape;280;p43"/>
          <p:cNvSpPr txBox="1">
            <a:spLocks noGrp="1"/>
          </p:cNvSpPr>
          <p:nvPr>
            <p:ph type="body" idx="1"/>
          </p:nvPr>
        </p:nvSpPr>
        <p:spPr>
          <a:xfrm>
            <a:off x="311700" y="1307125"/>
            <a:ext cx="8520600" cy="3444000"/>
          </a:xfrm>
          <a:prstGeom prst="rect">
            <a:avLst/>
          </a:prstGeom>
          <a:noFill/>
          <a:ln>
            <a:noFill/>
          </a:ln>
        </p:spPr>
        <p:txBody>
          <a:bodyPr spcFirstLastPara="1" wrap="square" lIns="68575" tIns="34275" rIns="68575" bIns="34275" anchor="t" anchorCtr="0">
            <a:noAutofit/>
          </a:bodyPr>
          <a:lstStyle/>
          <a:p>
            <a:pPr marL="457200" marR="0" lvl="0" indent="-361950" algn="l" rtl="0">
              <a:lnSpc>
                <a:spcPct val="100000"/>
              </a:lnSpc>
              <a:spcBef>
                <a:spcPts val="800"/>
              </a:spcBef>
              <a:spcAft>
                <a:spcPts val="0"/>
              </a:spcAft>
              <a:buClr>
                <a:schemeClr val="dk1"/>
              </a:buClr>
              <a:buSzPts val="2100"/>
              <a:buFont typeface="Century Gothic"/>
              <a:buChar char="•"/>
            </a:pPr>
            <a:r>
              <a:rPr lang="en" sz="2000" b="0" i="0" u="none" strike="noStrike" cap="none" dirty="0">
                <a:solidFill>
                  <a:schemeClr val="dk1"/>
                </a:solidFill>
                <a:latin typeface="Century Gothic"/>
                <a:ea typeface="Century Gothic"/>
                <a:cs typeface="Century Gothic"/>
                <a:sym typeface="Century Gothic"/>
              </a:rPr>
              <a:t>This lesson requires the use of </a:t>
            </a:r>
            <a:r>
              <a:rPr lang="en" sz="2000" dirty="0"/>
              <a:t>E</a:t>
            </a:r>
            <a:r>
              <a:rPr lang="en" sz="2000" b="0" i="0" u="none" strike="noStrike" cap="none" dirty="0">
                <a:solidFill>
                  <a:schemeClr val="dk1"/>
                </a:solidFill>
                <a:latin typeface="Century Gothic"/>
                <a:ea typeface="Century Gothic"/>
                <a:cs typeface="Century Gothic"/>
                <a:sym typeface="Century Gothic"/>
              </a:rPr>
              <a:t>quity</a:t>
            </a:r>
            <a:r>
              <a:rPr lang="en" sz="2000" dirty="0"/>
              <a:t> S</a:t>
            </a:r>
            <a:r>
              <a:rPr lang="en" sz="2000" b="0" i="0" u="none" strike="noStrike" cap="none" dirty="0">
                <a:solidFill>
                  <a:schemeClr val="dk1"/>
                </a:solidFill>
                <a:latin typeface="Century Gothic"/>
                <a:ea typeface="Century Gothic"/>
                <a:cs typeface="Century Gothic"/>
                <a:sym typeface="Century Gothic"/>
              </a:rPr>
              <a:t>ticks and the </a:t>
            </a:r>
            <a:r>
              <a:rPr lang="en" sz="2000" b="0" i="0" u="none" strike="noStrike" cap="none" dirty="0" smtClean="0">
                <a:solidFill>
                  <a:schemeClr val="dk1"/>
                </a:solidFill>
                <a:latin typeface="Century Gothic"/>
                <a:ea typeface="Century Gothic"/>
                <a:cs typeface="Century Gothic"/>
                <a:sym typeface="Century Gothic"/>
              </a:rPr>
              <a:t>Thumb-</a:t>
            </a:r>
            <a:r>
              <a:rPr lang="en-US" sz="2000" b="0" i="0" u="none" strike="noStrike" cap="none" dirty="0" smtClean="0">
                <a:solidFill>
                  <a:schemeClr val="dk1"/>
                </a:solidFill>
                <a:latin typeface="Century Gothic"/>
                <a:ea typeface="Century Gothic"/>
                <a:cs typeface="Century Gothic"/>
                <a:sym typeface="Century Gothic"/>
              </a:rPr>
              <a:t>O</a:t>
            </a:r>
            <a:r>
              <a:rPr lang="en" sz="2000" b="0" i="0" u="none" strike="noStrike" cap="none" dirty="0" smtClean="0">
                <a:solidFill>
                  <a:schemeClr val="dk1"/>
                </a:solidFill>
                <a:latin typeface="Century Gothic"/>
                <a:ea typeface="Century Gothic"/>
                <a:cs typeface="Century Gothic"/>
                <a:sym typeface="Century Gothic"/>
              </a:rPr>
              <a:t>-</a:t>
            </a:r>
            <a:r>
              <a:rPr lang="en-US" sz="2000" b="0" i="0" u="none" strike="noStrike" cap="none" dirty="0" smtClean="0">
                <a:solidFill>
                  <a:schemeClr val="dk1"/>
                </a:solidFill>
                <a:latin typeface="Century Gothic"/>
                <a:ea typeface="Century Gothic"/>
                <a:cs typeface="Century Gothic"/>
                <a:sym typeface="Century Gothic"/>
              </a:rPr>
              <a:t>M</a:t>
            </a:r>
            <a:r>
              <a:rPr lang="en" sz="2000" b="0" i="0" u="none" strike="noStrike" cap="none" dirty="0" smtClean="0">
                <a:solidFill>
                  <a:schemeClr val="dk1"/>
                </a:solidFill>
                <a:latin typeface="Century Gothic"/>
                <a:ea typeface="Century Gothic"/>
                <a:cs typeface="Century Gothic"/>
                <a:sym typeface="Century Gothic"/>
              </a:rPr>
              <a:t>eter </a:t>
            </a:r>
            <a:r>
              <a:rPr lang="en" sz="2000" b="0" i="0" u="none" strike="noStrike" cap="none" dirty="0">
                <a:solidFill>
                  <a:schemeClr val="dk1"/>
                </a:solidFill>
                <a:latin typeface="Century Gothic"/>
                <a:ea typeface="Century Gothic"/>
                <a:cs typeface="Century Gothic"/>
                <a:sym typeface="Century Gothic"/>
              </a:rPr>
              <a:t>protocol.</a:t>
            </a:r>
            <a:endParaRPr dirty="0"/>
          </a:p>
        </p:txBody>
      </p:sp>
      <p:pic>
        <p:nvPicPr>
          <p:cNvPr id="281" name="Google Shape;281;p43" descr="https://lh3.googleusercontent.com/3klSaTa-XHrGw_-FVyqgbeu3w5M3N6Po86n0x2uf4hWO1EkZwkUmse0Ee3LMUlJFMrcFKJRK5X3qlrxvXm9IwFNhmmVe6oEZnP82agj65NBJjc7OWsLL1SSiSVUFpFRWzkzx3454"/>
          <p:cNvPicPr preferRelativeResize="0"/>
          <p:nvPr/>
        </p:nvPicPr>
        <p:blipFill rotWithShape="1">
          <a:blip r:embed="rId3">
            <a:alphaModFix/>
          </a:blip>
          <a:srcRect/>
          <a:stretch/>
        </p:blipFill>
        <p:spPr>
          <a:xfrm>
            <a:off x="6686470" y="3474902"/>
            <a:ext cx="831517" cy="940890"/>
          </a:xfrm>
          <a:prstGeom prst="rect">
            <a:avLst/>
          </a:prstGeom>
          <a:noFill/>
          <a:ln>
            <a:noFill/>
          </a:ln>
        </p:spPr>
      </p:pic>
      <p:pic>
        <p:nvPicPr>
          <p:cNvPr id="282" name="Google Shape;282;p43" descr="https://lh3.googleusercontent.com/DVs29A3sX3sOzjYby_7oL9oEFcY3Xuzi_wnLnSFO1VkT7GrlJUehu-APA3TPAqegjLEHT2fIBThCK0qTa0qmsuDRE2S3Ej65mlwLo3ZKYVs66EiEbQWXg-_q1L0DyqBsFlZDfcBo"/>
          <p:cNvPicPr preferRelativeResize="0"/>
          <p:nvPr/>
        </p:nvPicPr>
        <p:blipFill rotWithShape="1">
          <a:blip r:embed="rId4">
            <a:alphaModFix/>
          </a:blip>
          <a:srcRect/>
          <a:stretch/>
        </p:blipFill>
        <p:spPr>
          <a:xfrm>
            <a:off x="7517987" y="3615147"/>
            <a:ext cx="660400" cy="6604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3: Lesson 10</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8" name="Google Shape;288;p44"/>
          <p:cNvSpPr txBox="1">
            <a:spLocks noGrp="1"/>
          </p:cNvSpPr>
          <p:nvPr>
            <p:ph type="body" idx="1"/>
          </p:nvPr>
        </p:nvSpPr>
        <p:spPr>
          <a:xfrm>
            <a:off x="311700" y="1060175"/>
            <a:ext cx="8520600" cy="3805500"/>
          </a:xfrm>
          <a:prstGeom prst="rect">
            <a:avLst/>
          </a:prstGeom>
          <a:noFill/>
          <a:ln>
            <a:noFill/>
          </a:ln>
        </p:spPr>
        <p:txBody>
          <a:bodyPr spcFirstLastPara="1" wrap="square" lIns="68575" tIns="34275" rIns="68575" bIns="34275" anchor="t" anchorCtr="0">
            <a:noAutofit/>
          </a:bodyPr>
          <a:lstStyle/>
          <a:p>
            <a:pPr marL="0" marR="0" lvl="0" indent="0" algn="l" rtl="0">
              <a:lnSpc>
                <a:spcPct val="98181"/>
              </a:lnSpc>
              <a:spcBef>
                <a:spcPts val="800"/>
              </a:spcBef>
              <a:spcAft>
                <a:spcPts val="0"/>
              </a:spcAft>
              <a:buClr>
                <a:schemeClr val="dk1"/>
              </a:buClr>
              <a:buSzPts val="2100"/>
              <a:buFont typeface="Century Gothic"/>
              <a:buNone/>
            </a:pPr>
            <a:r>
              <a:rPr lang="en" sz="2100" b="1" i="0" u="none" strike="noStrike" cap="none">
                <a:solidFill>
                  <a:schemeClr val="dk1"/>
                </a:solidFill>
                <a:latin typeface="Century Gothic"/>
                <a:ea typeface="Century Gothic"/>
                <a:cs typeface="Century Gothic"/>
                <a:sym typeface="Century Gothic"/>
              </a:rPr>
              <a:t>Preparing for Lesson 10: </a:t>
            </a:r>
            <a:r>
              <a:rPr lang="en" sz="2100" b="0" i="0" u="none" strike="noStrike" cap="none">
                <a:solidFill>
                  <a:schemeClr val="dk1"/>
                </a:solidFill>
                <a:latin typeface="Century Gothic"/>
                <a:ea typeface="Century Gothic"/>
                <a:cs typeface="Century Gothic"/>
                <a:sym typeface="Century Gothic"/>
              </a:rPr>
              <a:t>Supports for Students Who Need It</a:t>
            </a:r>
            <a:endParaRPr sz="1400" b="0" i="0" u="none" strike="noStrike" cap="none">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2100" b="0" i="0" u="none" strike="noStrike" cap="none">
                <a:solidFill>
                  <a:schemeClr val="dk1"/>
                </a:solidFill>
                <a:latin typeface="Century Gothic"/>
                <a:ea typeface="Century Gothic"/>
                <a:cs typeface="Century Gothic"/>
                <a:sym typeface="Century Gothic"/>
              </a:rPr>
              <a:t>Students may require additional instruction to successfully use quotation marks and commas when adding dialogue to their narratives. Consider using additional text examples and have students practice writing dialogue themselves.</a:t>
            </a:r>
            <a:endParaRPr/>
          </a:p>
          <a:p>
            <a:pPr marL="95250" marR="0" lvl="0" indent="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2100"/>
              <a:buFont typeface="Century Gothic"/>
              <a:buNone/>
            </a:pPr>
            <a:endParaRPr sz="1400" b="0" i="0" u="none" strike="noStrike" cap="none">
              <a:solidFill>
                <a:srgbClr val="444444"/>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24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100"/>
              <a:buFont typeface="Century Gothic"/>
              <a:buNone/>
            </a:pP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2"/>
        <p:cNvGrpSpPr/>
        <p:nvPr/>
      </p:nvGrpSpPr>
      <p:grpSpPr>
        <a:xfrm>
          <a:off x="0" y="0"/>
          <a:ext cx="0" cy="0"/>
          <a:chOff x="0" y="0"/>
          <a:chExt cx="0" cy="0"/>
        </a:xfrm>
      </p:grpSpPr>
      <p:pic>
        <p:nvPicPr>
          <p:cNvPr id="293" name="Google Shape;293;p45"/>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94" name="Google Shape;294;p45"/>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95" name="Google Shape;295;p45"/>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2: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10</a:t>
            </a:r>
            <a:endParaRPr sz="3000" b="0" i="0" u="none" strike="noStrike" cap="none">
              <a:solidFill>
                <a:srgbClr val="404040"/>
              </a:solidFill>
              <a:latin typeface="Calibri"/>
              <a:ea typeface="Calibri"/>
              <a:cs typeface="Calibri"/>
              <a:sym typeface="Calibri"/>
            </a:endParaRPr>
          </a:p>
        </p:txBody>
      </p:sp>
      <p:pic>
        <p:nvPicPr>
          <p:cNvPr id="296" name="Google Shape;296;p45"/>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97" name="Google Shape;297;p45"/>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46"/>
          <p:cNvSpPr txBox="1">
            <a:spLocks noGrp="1"/>
          </p:cNvSpPr>
          <p:nvPr>
            <p:ph type="title"/>
          </p:nvPr>
        </p:nvSpPr>
        <p:spPr>
          <a:xfrm>
            <a:off x="2449286" y="334175"/>
            <a:ext cx="6383014"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303" name="Google Shape;303;p46"/>
          <p:cNvSpPr txBox="1">
            <a:spLocks noGrp="1"/>
          </p:cNvSpPr>
          <p:nvPr>
            <p:ph type="body" idx="1"/>
          </p:nvPr>
        </p:nvSpPr>
        <p:spPr>
          <a:xfrm>
            <a:off x="3168375" y="1038700"/>
            <a:ext cx="5664000" cy="3620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800"/>
              </a:spcBef>
              <a:spcAft>
                <a:spcPts val="0"/>
              </a:spcAft>
              <a:buClr>
                <a:srgbClr val="000000"/>
              </a:buClr>
              <a:buSzPts val="1100"/>
              <a:buFont typeface="Arial"/>
              <a:buNone/>
            </a:pPr>
            <a:r>
              <a:rPr lang="en" sz="2400" b="1" i="0" u="none" strike="noStrike" cap="none">
                <a:solidFill>
                  <a:schemeClr val="dk1"/>
                </a:solidFill>
                <a:latin typeface="Century Gothic"/>
                <a:ea typeface="Century Gothic"/>
                <a:cs typeface="Century Gothic"/>
                <a:sym typeface="Century Gothic"/>
              </a:rPr>
              <a:t>What are we learning and doing today?</a:t>
            </a:r>
            <a:endParaRPr sz="2400" b="1" i="0" u="none" strike="noStrike" cap="none">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2000" b="0" i="0" u="none" strike="noStrike" cap="none">
                <a:solidFill>
                  <a:schemeClr val="dk1"/>
                </a:solidFill>
                <a:latin typeface="Century Gothic"/>
                <a:ea typeface="Century Gothic"/>
                <a:cs typeface="Century Gothic"/>
                <a:sym typeface="Century Gothic"/>
              </a:rPr>
              <a:t>Adding dialogue to our drafts.</a:t>
            </a:r>
            <a:endParaRPr/>
          </a:p>
          <a:p>
            <a:pPr marL="457200" marR="0" lvl="0" indent="-22860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a:p>
            <a:pPr marL="914400" marR="0" lvl="1" indent="-228600" algn="l" rtl="0">
              <a:lnSpc>
                <a:spcPct val="100000"/>
              </a:lnSpc>
              <a:spcBef>
                <a:spcPts val="800"/>
              </a:spcBef>
              <a:spcAft>
                <a:spcPts val="0"/>
              </a:spcAft>
              <a:buClr>
                <a:schemeClr val="dk1"/>
              </a:buClr>
              <a:buSzPts val="2100"/>
              <a:buFont typeface="Century Gothic"/>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p:txBody>
      </p:sp>
      <p:pic>
        <p:nvPicPr>
          <p:cNvPr id="304" name="Google Shape;304;p46"/>
          <p:cNvPicPr preferRelativeResize="0"/>
          <p:nvPr/>
        </p:nvPicPr>
        <p:blipFill rotWithShape="1">
          <a:blip r:embed="rId3">
            <a:alphaModFix/>
          </a:blip>
          <a:srcRect/>
          <a:stretch/>
        </p:blipFill>
        <p:spPr>
          <a:xfrm>
            <a:off x="257271" y="450872"/>
            <a:ext cx="2694758" cy="393182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310" name="Google Shape;310;p47"/>
          <p:cNvSpPr txBox="1">
            <a:spLocks noGrp="1"/>
          </p:cNvSpPr>
          <p:nvPr>
            <p:ph type="body" idx="1"/>
          </p:nvPr>
        </p:nvSpPr>
        <p:spPr>
          <a:xfrm>
            <a:off x="311874" y="1126925"/>
            <a:ext cx="3259859" cy="1598714"/>
          </a:xfrm>
          <a:prstGeom prst="rect">
            <a:avLst/>
          </a:prstGeom>
          <a:noFill/>
          <a:ln>
            <a:noFill/>
          </a:ln>
        </p:spPr>
        <p:txBody>
          <a:bodyPr spcFirstLastPara="1" wrap="square" lIns="68575" tIns="34275" rIns="68575" bIns="34275" anchor="t" anchorCtr="0">
            <a:noAutofit/>
          </a:bodyPr>
          <a:lstStyle/>
          <a:p>
            <a:pPr marL="457200" marR="0" lvl="0" indent="-361950" algn="l" rtl="0">
              <a:lnSpc>
                <a:spcPct val="100000"/>
              </a:lnSpc>
              <a:spcBef>
                <a:spcPts val="800"/>
              </a:spcBef>
              <a:spcAft>
                <a:spcPts val="0"/>
              </a:spcAft>
              <a:buClr>
                <a:schemeClr val="dk1"/>
              </a:buClr>
              <a:buSzPts val="2100"/>
              <a:buFont typeface="Century Gothic"/>
              <a:buChar char="•"/>
            </a:pPr>
            <a:r>
              <a:rPr lang="en" sz="1200" b="1" i="0" u="none" strike="noStrike" cap="none">
                <a:solidFill>
                  <a:schemeClr val="dk1"/>
                </a:solidFill>
                <a:latin typeface="Century Gothic"/>
                <a:ea typeface="Century Gothic"/>
                <a:cs typeface="Century Gothic"/>
                <a:sym typeface="Century Gothic"/>
              </a:rPr>
              <a:t>I can revise my narrative to add dialogue to help the reader understand what the characters are thinking and feeling. </a:t>
            </a:r>
            <a:endParaRPr/>
          </a:p>
          <a:p>
            <a:pPr marL="457200" marR="0" lvl="0" indent="-361950" algn="l" rtl="0">
              <a:lnSpc>
                <a:spcPct val="100000"/>
              </a:lnSpc>
              <a:spcBef>
                <a:spcPts val="800"/>
              </a:spcBef>
              <a:spcAft>
                <a:spcPts val="0"/>
              </a:spcAft>
              <a:buClr>
                <a:schemeClr val="dk1"/>
              </a:buClr>
              <a:buSzPts val="2100"/>
              <a:buFont typeface="Century Gothic"/>
              <a:buChar char="•"/>
            </a:pPr>
            <a:r>
              <a:rPr lang="en" sz="1200" b="1" i="0" u="none" strike="noStrike" cap="none">
                <a:solidFill>
                  <a:schemeClr val="dk1"/>
                </a:solidFill>
                <a:latin typeface="Century Gothic"/>
                <a:ea typeface="Century Gothic"/>
                <a:cs typeface="Century Gothic"/>
                <a:sym typeface="Century Gothic"/>
              </a:rPr>
              <a:t>I can use commas and quotation marks correctly to show dialogue.</a:t>
            </a:r>
            <a:endParaRPr/>
          </a:p>
        </p:txBody>
      </p:sp>
      <p:pic>
        <p:nvPicPr>
          <p:cNvPr id="311" name="Google Shape;311;p47"/>
          <p:cNvPicPr preferRelativeResize="0"/>
          <p:nvPr/>
        </p:nvPicPr>
        <p:blipFill rotWithShape="1">
          <a:blip r:embed="rId3">
            <a:alphaModFix/>
          </a:blip>
          <a:srcRect/>
          <a:stretch/>
        </p:blipFill>
        <p:spPr>
          <a:xfrm>
            <a:off x="8380186" y="4365171"/>
            <a:ext cx="622301" cy="570446"/>
          </a:xfrm>
          <a:prstGeom prst="rect">
            <a:avLst/>
          </a:prstGeom>
          <a:noFill/>
          <a:ln>
            <a:noFill/>
          </a:ln>
        </p:spPr>
      </p:pic>
      <p:sp>
        <p:nvSpPr>
          <p:cNvPr id="312" name="Google Shape;312;p47"/>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a:p>
        </p:txBody>
      </p:sp>
      <p:sp>
        <p:nvSpPr>
          <p:cNvPr id="313" name="Google Shape;313;p47"/>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a:p>
        </p:txBody>
      </p:sp>
      <p:pic>
        <p:nvPicPr>
          <p:cNvPr id="314" name="Google Shape;314;p47"/>
          <p:cNvPicPr preferRelativeResize="0"/>
          <p:nvPr/>
        </p:nvPicPr>
        <p:blipFill rotWithShape="1">
          <a:blip r:embed="rId4">
            <a:alphaModFix/>
          </a:blip>
          <a:srcRect/>
          <a:stretch/>
        </p:blipFill>
        <p:spPr>
          <a:xfrm rot="5400000">
            <a:off x="4592825" y="288901"/>
            <a:ext cx="3250175" cy="4607574"/>
          </a:xfrm>
          <a:prstGeom prst="rect">
            <a:avLst/>
          </a:prstGeom>
          <a:noFill/>
          <a:ln>
            <a:noFill/>
          </a:ln>
        </p:spPr>
      </p:pic>
      <p:cxnSp>
        <p:nvCxnSpPr>
          <p:cNvPr id="315" name="Google Shape;315;p47"/>
          <p:cNvCxnSpPr/>
          <p:nvPr/>
        </p:nvCxnSpPr>
        <p:spPr>
          <a:xfrm rot="10800000">
            <a:off x="5785725" y="3492775"/>
            <a:ext cx="1389900" cy="0"/>
          </a:xfrm>
          <a:prstGeom prst="straightConnector1">
            <a:avLst/>
          </a:prstGeom>
          <a:noFill/>
          <a:ln w="114300" cap="flat" cmpd="sng">
            <a:solidFill>
              <a:srgbClr val="3E6EC2"/>
            </a:solidFill>
            <a:prstDash val="solid"/>
            <a:round/>
            <a:headEnd type="none" w="sm" len="sm"/>
            <a:tailEnd type="triangle" w="med" len="med"/>
          </a:ln>
        </p:spPr>
      </p:cxnSp>
      <p:sp>
        <p:nvSpPr>
          <p:cNvPr id="316" name="Google Shape;316;p47"/>
          <p:cNvSpPr txBox="1"/>
          <p:nvPr/>
        </p:nvSpPr>
        <p:spPr>
          <a:xfrm>
            <a:off x="579875" y="3056274"/>
            <a:ext cx="2991900" cy="1485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200" b="1" i="1" u="none" strike="noStrike" cap="none">
                <a:solidFill>
                  <a:srgbClr val="000000"/>
                </a:solidFill>
                <a:latin typeface="Century Gothic"/>
                <a:ea typeface="Century Gothic"/>
                <a:cs typeface="Century Gothic"/>
                <a:sym typeface="Century Gothic"/>
              </a:rPr>
              <a:t>What is dialogue?</a:t>
            </a:r>
            <a:endParaRPr sz="120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200" b="1" i="1"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200" b="1" i="1" u="none" strike="noStrike" cap="none">
                <a:solidFill>
                  <a:srgbClr val="000000"/>
                </a:solidFill>
                <a:latin typeface="Century Gothic"/>
                <a:ea typeface="Century Gothic"/>
                <a:cs typeface="Century Gothic"/>
                <a:sym typeface="Century Gothic"/>
              </a:rPr>
              <a:t>Are there any specific criteria about using dialogue in this narrative that you should be aware of that you want to add to the checklist to make it more precise?</a:t>
            </a:r>
            <a:endParaRPr sz="120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1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1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48"/>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100000"/>
              </a:lnSpc>
              <a:spcBef>
                <a:spcPts val="0"/>
              </a:spcBef>
              <a:spcAft>
                <a:spcPts val="0"/>
              </a:spcAft>
              <a:buClr>
                <a:srgbClr val="000000"/>
              </a:buClr>
              <a:buSzPts val="1100"/>
              <a:buFont typeface="Century Gothic"/>
              <a:buNone/>
            </a:pPr>
            <a:r>
              <a:rPr lang="en" sz="3200" b="0" i="0" u="none" strike="noStrike" cap="none">
                <a:solidFill>
                  <a:srgbClr val="000000"/>
                </a:solidFill>
                <a:latin typeface="Century Gothic"/>
                <a:ea typeface="Century Gothic"/>
                <a:cs typeface="Century Gothic"/>
                <a:sym typeface="Century Gothic"/>
              </a:rPr>
              <a:t>Guided Practice: Annotating Millipede Draft for Use of Dialogue </a:t>
            </a:r>
            <a:endParaRPr/>
          </a:p>
        </p:txBody>
      </p:sp>
      <p:sp>
        <p:nvSpPr>
          <p:cNvPr id="322" name="Google Shape;322;p48"/>
          <p:cNvSpPr txBox="1"/>
          <p:nvPr/>
        </p:nvSpPr>
        <p:spPr>
          <a:xfrm>
            <a:off x="311700" y="1263714"/>
            <a:ext cx="8307645" cy="40934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2000" b="1" i="0" u="none" strike="noStrike" cap="none">
                <a:solidFill>
                  <a:srgbClr val="000000"/>
                </a:solidFill>
                <a:latin typeface="Century Gothic"/>
                <a:ea typeface="Century Gothic"/>
                <a:cs typeface="Century Gothic"/>
                <a:sym typeface="Century Gothic"/>
              </a:rPr>
              <a:t>Steps for Revising:</a:t>
            </a:r>
            <a:endParaRPr/>
          </a:p>
          <a:p>
            <a:pPr marL="0" marR="0" lvl="0" indent="0" algn="l" rtl="0">
              <a:lnSpc>
                <a:spcPct val="100000"/>
              </a:lnSpc>
              <a:spcBef>
                <a:spcPts val="0"/>
              </a:spcBef>
              <a:spcAft>
                <a:spcPts val="0"/>
              </a:spcAft>
              <a:buNone/>
            </a:pPr>
            <a:endParaRPr sz="2000" b="1" i="0" u="none" strike="noStrike" cap="none">
              <a:solidFill>
                <a:srgbClr val="000000"/>
              </a:solidFill>
              <a:latin typeface="Century Gothic"/>
              <a:ea typeface="Century Gothic"/>
              <a:cs typeface="Century Gothic"/>
              <a:sym typeface="Century Gothic"/>
            </a:endParaRPr>
          </a:p>
          <a:p>
            <a:pPr marL="457200" marR="0" lvl="1" indent="-457200" algn="l" rtl="0">
              <a:lnSpc>
                <a:spcPct val="100000"/>
              </a:lnSpc>
              <a:spcBef>
                <a:spcPts val="0"/>
              </a:spcBef>
              <a:spcAft>
                <a:spcPts val="0"/>
              </a:spcAft>
              <a:buClr>
                <a:srgbClr val="000000"/>
              </a:buClr>
              <a:buSzPts val="2000"/>
              <a:buFont typeface="Arial"/>
              <a:buAutoNum type="arabicPeriod"/>
            </a:pPr>
            <a:r>
              <a:rPr lang="en" sz="2000" b="0" i="0" u="none" strike="noStrike" cap="none">
                <a:solidFill>
                  <a:srgbClr val="000000"/>
                </a:solidFill>
                <a:latin typeface="Century Gothic"/>
                <a:ea typeface="Century Gothic"/>
                <a:cs typeface="Century Gothic"/>
                <a:sym typeface="Century Gothic"/>
              </a:rPr>
              <a:t>Choose the correct colored pencil. Today’s color is </a:t>
            </a:r>
            <a:r>
              <a:rPr lang="en" sz="2000" b="1" i="0" u="none" strike="noStrike" cap="none">
                <a:solidFill>
                  <a:srgbClr val="7030A0"/>
                </a:solidFill>
                <a:latin typeface="Century Gothic"/>
                <a:ea typeface="Century Gothic"/>
                <a:cs typeface="Century Gothic"/>
                <a:sym typeface="Century Gothic"/>
              </a:rPr>
              <a:t>PURPLE</a:t>
            </a:r>
            <a:r>
              <a:rPr lang="en" sz="2000" b="1" i="0" u="none" strike="noStrike" cap="none">
                <a:solidFill>
                  <a:srgbClr val="00B050"/>
                </a:solidFill>
                <a:latin typeface="Century Gothic"/>
                <a:ea typeface="Century Gothic"/>
                <a:cs typeface="Century Gothic"/>
                <a:sym typeface="Century Gothic"/>
              </a:rPr>
              <a:t>.</a:t>
            </a:r>
            <a:endParaRPr/>
          </a:p>
          <a:p>
            <a:pPr marL="457200" marR="0" lvl="1" indent="-457200" algn="l" rtl="0">
              <a:lnSpc>
                <a:spcPct val="100000"/>
              </a:lnSpc>
              <a:spcBef>
                <a:spcPts val="0"/>
              </a:spcBef>
              <a:spcAft>
                <a:spcPts val="0"/>
              </a:spcAft>
              <a:buClr>
                <a:srgbClr val="000000"/>
              </a:buClr>
              <a:buSzPts val="2000"/>
              <a:buFont typeface="Arial"/>
              <a:buAutoNum type="arabicPeriod"/>
            </a:pPr>
            <a:r>
              <a:rPr lang="en" sz="2000" b="0" i="0" u="none" strike="noStrike" cap="none">
                <a:solidFill>
                  <a:srgbClr val="000000"/>
                </a:solidFill>
                <a:latin typeface="Century Gothic"/>
                <a:ea typeface="Century Gothic"/>
                <a:cs typeface="Century Gothic"/>
                <a:sym typeface="Century Gothic"/>
              </a:rPr>
              <a:t>Decide where you are going to add a revision note based on feedback or new learning.</a:t>
            </a:r>
            <a:endParaRPr/>
          </a:p>
          <a:p>
            <a:pPr marL="457200" marR="0" lvl="1" indent="-457200" algn="l" rtl="0">
              <a:lnSpc>
                <a:spcPct val="100000"/>
              </a:lnSpc>
              <a:spcBef>
                <a:spcPts val="0"/>
              </a:spcBef>
              <a:spcAft>
                <a:spcPts val="0"/>
              </a:spcAft>
              <a:buClr>
                <a:srgbClr val="000000"/>
              </a:buClr>
              <a:buSzPts val="2000"/>
              <a:buFont typeface="Arial"/>
              <a:buAutoNum type="arabicPeriod"/>
            </a:pPr>
            <a:r>
              <a:rPr lang="en" sz="2000" b="0" i="0" u="none" strike="noStrike" cap="none">
                <a:solidFill>
                  <a:srgbClr val="000000"/>
                </a:solidFill>
                <a:latin typeface="Century Gothic"/>
                <a:ea typeface="Century Gothic"/>
                <a:cs typeface="Century Gothic"/>
                <a:sym typeface="Century Gothic"/>
              </a:rPr>
              <a:t>Write your revision note in the space above the sentence you want to change.</a:t>
            </a:r>
            <a:endParaRPr/>
          </a:p>
          <a:p>
            <a:pPr marL="457200" marR="0" lvl="1" indent="-457200" algn="l" rtl="0">
              <a:lnSpc>
                <a:spcPct val="100000"/>
              </a:lnSpc>
              <a:spcBef>
                <a:spcPts val="0"/>
              </a:spcBef>
              <a:spcAft>
                <a:spcPts val="0"/>
              </a:spcAft>
              <a:buClr>
                <a:srgbClr val="000000"/>
              </a:buClr>
              <a:buSzPts val="2000"/>
              <a:buFont typeface="Arial"/>
              <a:buAutoNum type="arabicPeriod"/>
            </a:pPr>
            <a:r>
              <a:rPr lang="en" sz="2000" b="0" i="0" u="none" strike="noStrike" cap="none">
                <a:solidFill>
                  <a:srgbClr val="000000"/>
                </a:solidFill>
                <a:latin typeface="Century Gothic"/>
                <a:ea typeface="Century Gothic"/>
                <a:cs typeface="Century Gothic"/>
                <a:sym typeface="Century Gothic"/>
              </a:rPr>
              <a:t>Read through your entire narrative and continue to record your revision notes.</a:t>
            </a:r>
            <a:endParaRPr/>
          </a:p>
          <a:p>
            <a:pPr marL="457200" marR="0" lvl="1" indent="-457200" algn="l" rtl="0">
              <a:lnSpc>
                <a:spcPct val="100000"/>
              </a:lnSpc>
              <a:spcBef>
                <a:spcPts val="0"/>
              </a:spcBef>
              <a:spcAft>
                <a:spcPts val="0"/>
              </a:spcAft>
              <a:buClr>
                <a:srgbClr val="000000"/>
              </a:buClr>
              <a:buSzPts val="2000"/>
              <a:buFont typeface="Arial"/>
              <a:buAutoNum type="arabicPeriod"/>
            </a:pPr>
            <a:r>
              <a:rPr lang="en" sz="2000" b="0" i="0" u="none" strike="noStrike" cap="none">
                <a:solidFill>
                  <a:srgbClr val="000000"/>
                </a:solidFill>
                <a:latin typeface="Century Gothic"/>
                <a:ea typeface="Century Gothic"/>
                <a:cs typeface="Century Gothic"/>
                <a:sym typeface="Century Gothic"/>
              </a:rPr>
              <a:t>Review your revision notes to be sure they make sense.</a:t>
            </a:r>
            <a:endParaRPr/>
          </a:p>
          <a:p>
            <a:pPr marL="0" marR="0" lvl="0" indent="0" algn="l" rtl="0">
              <a:lnSpc>
                <a:spcPct val="100000"/>
              </a:lnSpc>
              <a:spcBef>
                <a:spcPts val="0"/>
              </a:spcBef>
              <a:spcAft>
                <a:spcPts val="0"/>
              </a:spcAft>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000" b="0" i="0" u="none" strike="noStrike" cap="none">
              <a:solidFill>
                <a:srgbClr val="000000"/>
              </a:solidFill>
              <a:latin typeface="Century Gothic"/>
              <a:ea typeface="Century Gothic"/>
              <a:cs typeface="Century Gothic"/>
              <a:sym typeface="Century Gothic"/>
            </a:endParaRPr>
          </a:p>
        </p:txBody>
      </p:sp>
      <p:pic>
        <p:nvPicPr>
          <p:cNvPr id="323" name="Google Shape;323;p48"/>
          <p:cNvPicPr preferRelativeResize="0"/>
          <p:nvPr/>
        </p:nvPicPr>
        <p:blipFill>
          <a:blip r:embed="rId3">
            <a:alphaModFix/>
          </a:blip>
          <a:stretch>
            <a:fillRect/>
          </a:stretch>
        </p:blipFill>
        <p:spPr>
          <a:xfrm>
            <a:off x="8522737" y="4324603"/>
            <a:ext cx="619125" cy="6191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0135A88-E6EA-469B-B968-67A393CDC531}"/>
</file>

<file path=customXml/itemProps2.xml><?xml version="1.0" encoding="utf-8"?>
<ds:datastoreItem xmlns:ds="http://schemas.openxmlformats.org/officeDocument/2006/customXml" ds:itemID="{AED6F5CB-4895-46ED-8AB9-59667ACD45AB}"/>
</file>

<file path=customXml/itemProps3.xml><?xml version="1.0" encoding="utf-8"?>
<ds:datastoreItem xmlns:ds="http://schemas.openxmlformats.org/officeDocument/2006/customXml" ds:itemID="{C93C91F7-8E98-487B-9594-DDEB587EAB3B}"/>
</file>

<file path=docProps/app.xml><?xml version="1.0" encoding="utf-8"?>
<Properties xmlns="http://schemas.openxmlformats.org/officeDocument/2006/extended-properties" xmlns:vt="http://schemas.openxmlformats.org/officeDocument/2006/docPropsVTypes">
  <TotalTime>20</TotalTime>
  <Words>2707</Words>
  <Application>Microsoft Macintosh PowerPoint</Application>
  <PresentationFormat>On-screen Show (16:9)</PresentationFormat>
  <Paragraphs>364</Paragraphs>
  <Slides>16</Slides>
  <Notes>16</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16</vt:i4>
      </vt:variant>
    </vt:vector>
  </HeadingPairs>
  <TitlesOfParts>
    <vt:vector size="21" baseType="lpstr">
      <vt:lpstr>Calibri</vt:lpstr>
      <vt:lpstr>Century Gothic</vt:lpstr>
      <vt:lpstr>Office Theme</vt:lpstr>
      <vt:lpstr>Office Theme</vt:lpstr>
      <vt:lpstr>Office Theme</vt:lpstr>
      <vt:lpstr>Grade 4: Module 2: Unit 3: Lesson 10 Teacher slide, before teaching.</vt:lpstr>
      <vt:lpstr>Grade 4: Module 2: Unit 3: Lesson 10 Teacher slide, before teaching.   </vt:lpstr>
      <vt:lpstr>Grade 4: Module 2: Unit 3: Lesson 10 Teacher slide, before teaching.</vt:lpstr>
      <vt:lpstr>Grade 4: Module 2: Unit 3: Lesson 10 Teacher slide, before teaching.</vt:lpstr>
      <vt:lpstr>Grade 4: Module 2: Unit 3: Lesson 10 Teacher slide, before teaching.</vt:lpstr>
      <vt:lpstr>Grade 4: Module 2:  Unit 3: Lesson 10</vt:lpstr>
      <vt:lpstr>Hello, Students!</vt:lpstr>
      <vt:lpstr>Review Learning Targets</vt:lpstr>
      <vt:lpstr>Guided Practice: Annotating Millipede Draft for Use of Dialogue </vt:lpstr>
      <vt:lpstr>Annotating Millipede Draft for Use of Dialogue</vt:lpstr>
      <vt:lpstr>Partner Work: Identifying Where to Add Dialogue to Narratives </vt:lpstr>
      <vt:lpstr>Independent Practice: Writing Dialogue  </vt:lpstr>
      <vt:lpstr>Exit Ticket</vt:lpstr>
      <vt:lpstr>Homework</vt:lpstr>
      <vt:lpstr>Homework: Accountable Research Reading </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3: Lesson 10 Teacher slide, before teaching.</dc:title>
  <dc:creator>nbravo</dc:creator>
  <cp:lastModifiedBy>Alexander Specht</cp:lastModifiedBy>
  <cp:revision>5</cp:revision>
  <dcterms:modified xsi:type="dcterms:W3CDTF">2018-10-01T18:37:38Z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