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3.xml" ContentType="application/vnd.openxmlformats-officedocument.presentationml.slideMaster+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theme/theme4.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96B43979-4E58-4A1F-872F-04CCFDB7FB04}">
  <a:tblStyle styleId="{96B43979-4E58-4A1F-872F-04CCFDB7FB0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890" autoAdjust="0"/>
  </p:normalViewPr>
  <p:slideViewPr>
    <p:cSldViewPr snapToGrid="0">
      <p:cViewPr varScale="1">
        <p:scale>
          <a:sx n="76" d="100"/>
          <a:sy n="76" d="100"/>
        </p:scale>
        <p:origin x="-136" y="-96"/>
      </p:cViewPr>
      <p:guideLst>
        <p:guide orient="horz" pos="1620"/>
        <p:guide pos="2880"/>
      </p:guideLst>
    </p:cSldViewPr>
  </p:slideViewPr>
  <p:notesTextViewPr>
    <p:cViewPr>
      <p:scale>
        <a:sx n="1" d="1"/>
        <a:sy n="1" d="1"/>
      </p:scale>
      <p:origin x="0" y="92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commentAuthors" Target="commentAuthors.xml"/><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98755850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50-</a:t>
            </a:r>
            <a:r>
              <a:rPr lang="en" sz="1200" b="1" dirty="0">
                <a:latin typeface="Calibri"/>
                <a:ea typeface="Calibri"/>
                <a:cs typeface="Calibri"/>
                <a:sym typeface="Calibri"/>
              </a:rPr>
              <a:t>60 </a:t>
            </a:r>
            <a:r>
              <a:rPr lang="en" sz="1200" b="1" i="0" u="none" strike="noStrike" cap="none" dirty="0">
                <a:solidFill>
                  <a:srgbClr val="000000"/>
                </a:solidFill>
                <a:latin typeface="Calibri"/>
                <a:ea typeface="Calibri"/>
                <a:cs typeface="Calibri"/>
                <a:sym typeface="Calibri"/>
              </a:rPr>
              <a:t>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Goal-setting (10-12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End of Unit 1 Assessment</a:t>
            </a:r>
            <a:r>
              <a:rPr lang="en" sz="1200" dirty="0">
                <a:solidFill>
                  <a:schemeClr val="dk1"/>
                </a:solidFill>
                <a:latin typeface="Calibri"/>
                <a:ea typeface="Calibri"/>
                <a:cs typeface="Calibri"/>
                <a:sym typeface="Calibri"/>
              </a:rPr>
              <a:t>: Fishbowl Discussion, Part 1 (25-30 minutes)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Fishbowl Debrief, Part 1 (10-12 minutes)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Closing and Assessment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(5-6 minutes): Complete a first read of pages 119-127 and 131-136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plus the summary of pages 137-146 provided in the structured notes. Complete the structured notes.</a:t>
            </a:r>
            <a:endParaRPr sz="1200" dirty="0">
              <a:latin typeface="Calibri"/>
              <a:ea typeface="Calibri"/>
              <a:cs typeface="Calibri"/>
              <a:sym typeface="Calibri"/>
            </a:endParaRPr>
          </a:p>
        </p:txBody>
      </p:sp>
    </p:spTree>
    <p:extLst>
      <p:ext uri="{BB962C8B-B14F-4D97-AF65-F5344CB8AC3E}">
        <p14:creationId xmlns:p14="http://schemas.microsoft.com/office/powerpoint/2010/main" val="3923529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Pairings (</a:t>
            </a:r>
            <a:r>
              <a:rPr lang="en" sz="1200" b="1" dirty="0">
                <a:solidFill>
                  <a:schemeClr val="dk1"/>
                </a:solidFill>
                <a:latin typeface="Calibri"/>
                <a:ea typeface="Calibri"/>
                <a:cs typeface="Calibri"/>
                <a:sym typeface="Calibri"/>
              </a:rPr>
              <a:t>Inner/Outer Circle)</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B. Fishbowl Debrief, Part 1</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set personal discussion goals using the </a:t>
            </a:r>
            <a:r>
              <a:rPr lang="en" sz="1200" b="1" dirty="0">
                <a:solidFill>
                  <a:schemeClr val="dk1"/>
                </a:solidFill>
                <a:latin typeface="Calibri"/>
                <a:ea typeface="Calibri"/>
                <a:cs typeface="Calibri"/>
                <a:sym typeface="Calibri"/>
              </a:rPr>
              <a:t>Fishbowl Discussion Rubric: The Pearl Harbor Attack</a:t>
            </a:r>
            <a:r>
              <a:rPr lang="en" sz="1200" dirty="0">
                <a:solidFill>
                  <a:schemeClr val="dk1"/>
                </a:solidFill>
                <a:latin typeface="Calibri"/>
                <a:ea typeface="Calibri"/>
                <a:cs typeface="Calibri"/>
                <a:sym typeface="Calibri"/>
              </a:rPr>
              <a:t>. After the discussion, the students in the inside circle self-reflect on their progress toward their goals.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the outside circle take notes on the </a:t>
            </a:r>
            <a:r>
              <a:rPr lang="en" sz="1200" b="1" dirty="0">
                <a:solidFill>
                  <a:schemeClr val="dk1"/>
                </a:solidFill>
                <a:latin typeface="Calibri"/>
                <a:ea typeface="Calibri"/>
                <a:cs typeface="Calibri"/>
                <a:sym typeface="Calibri"/>
              </a:rPr>
              <a:t>Fishbowl note-catcher </a:t>
            </a:r>
            <a:r>
              <a:rPr lang="en" sz="1200" dirty="0">
                <a:solidFill>
                  <a:schemeClr val="dk1"/>
                </a:solidFill>
                <a:latin typeface="Calibri"/>
                <a:ea typeface="Calibri"/>
                <a:cs typeface="Calibri"/>
                <a:sym typeface="Calibri"/>
              </a:rPr>
              <a:t>regarding what they hear and learn during the discussion. After the discussion, they share these findings with their partner.</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directions on the slide aloud as students follow along in their heads.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think about and record things they did well during the discussion and things they could improve upon for future discussions.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meet with their partner. Give them 2 minutes for the person in the outside circle to share reflections on what they heard/learned during the discussion and 2 minutes for the person in the inside circle to share reflections.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students who were in the inside circle to share out something they learned, either from the discussion itself or from their partner’s notes.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reflecting independently and silently for the 3 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Consider probing or redirecting any students who may need support reflecting independently.</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5306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3" name="Google Shape;31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a:t>
            </a:r>
            <a:r>
              <a:rPr lang="en" sz="1200" b="1" i="0" u="none" strike="noStrike" cap="none" dirty="0">
                <a:solidFill>
                  <a:schemeClr val="dk1"/>
                </a:solidFill>
                <a:latin typeface="Calibri"/>
                <a:ea typeface="Calibri"/>
                <a:cs typeface="Calibri"/>
                <a:sym typeface="Calibri"/>
              </a:rPr>
              <a:t>Preview Homework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119-146.</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they should complete a first read of pages 119-127 and 131-136 in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and the summary of pages 137-146 included in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Clarify, as needed.</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i="0" u="none" strike="noStrike" cap="none" dirty="0" smtClean="0">
                <a:solidFill>
                  <a:schemeClr val="dk1"/>
                </a:solidFill>
                <a:latin typeface="Calibri"/>
                <a:ea typeface="Calibri"/>
                <a:cs typeface="Calibri"/>
                <a:sym typeface="Calibri"/>
              </a:rPr>
              <a:t>None</a:t>
            </a:r>
            <a:r>
              <a:rPr lang="en-US" sz="1200" i="0" u="none" strike="noStrike" cap="none" dirty="0" smtClean="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627072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4e7b8a31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g44e7b8a31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1" name="Google Shape;321;g44e7b8a316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4192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Fishbowl Discussion Rubric and Goal-Setting Sheet: The Pearl Harbor Attack</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Fishbowl sentence starters</a:t>
            </a:r>
            <a:r>
              <a:rPr lang="en" sz="1200" dirty="0">
                <a:solidFill>
                  <a:schemeClr val="dk1"/>
                </a:solidFill>
                <a:latin typeface="Calibri"/>
                <a:ea typeface="Calibri"/>
                <a:cs typeface="Calibri"/>
                <a:sym typeface="Calibri"/>
              </a:rPr>
              <a:t> (one per student in inside circle)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 Fishbowl Discussion, Part 1: Comparing Conflicting Accounts of the Pearl Harbor Attack</a:t>
            </a:r>
            <a:r>
              <a:rPr lang="en" sz="1200" dirty="0">
                <a:solidFill>
                  <a:schemeClr val="dk1"/>
                </a:solidFill>
                <a:latin typeface="Calibri"/>
                <a:ea typeface="Calibri"/>
                <a:cs typeface="Calibri"/>
                <a:sym typeface="Calibri"/>
              </a:rPr>
              <a:t> (one per student and one for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119-146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119-146</a:t>
            </a:r>
            <a:r>
              <a:rPr lang="en" sz="1200" dirty="0">
                <a:solidFill>
                  <a:schemeClr val="dk1"/>
                </a:solidFill>
                <a:latin typeface="Calibri"/>
                <a:ea typeface="Calibri"/>
                <a:cs typeface="Calibri"/>
                <a:sym typeface="Calibri"/>
              </a:rPr>
              <a:t> (optional; for students needing additional support)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Fishbowl Note-catcher: Understanding Perspectives on the Pearl Harbor Attack</a:t>
            </a:r>
            <a:r>
              <a:rPr lang="en" sz="1200" dirty="0">
                <a:solidFill>
                  <a:schemeClr val="dk1"/>
                </a:solidFill>
                <a:latin typeface="Calibri"/>
                <a:ea typeface="Calibri"/>
                <a:cs typeface="Calibri"/>
                <a:sym typeface="Calibri"/>
              </a:rPr>
              <a:t> (either the “Day of Infamy” or the “Fourteen-Part Message” version) (from Lesson 9; one per student) “Day of Infamy” speech (from Lesson 6; one per student)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Timer</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0193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119-146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Review th</a:t>
            </a:r>
            <a:r>
              <a:rPr lang="en" sz="1200" dirty="0">
                <a:solidFill>
                  <a:schemeClr val="dk1"/>
                </a:solidFill>
                <a:latin typeface="Calibri"/>
                <a:ea typeface="Calibri"/>
                <a:cs typeface="Calibri"/>
                <a:sym typeface="Calibri"/>
              </a:rPr>
              <a:t>is</a:t>
            </a:r>
            <a:r>
              <a:rPr lang="en" sz="1200" i="0" u="none" strike="noStrike" cap="none" dirty="0">
                <a:solidFill>
                  <a:schemeClr val="dk1"/>
                </a:solidFill>
                <a:latin typeface="Calibri"/>
                <a:ea typeface="Calibri"/>
                <a:cs typeface="Calibri"/>
                <a:sym typeface="Calibri"/>
              </a:rPr>
              <a:t> protocol</a:t>
            </a:r>
            <a:r>
              <a:rPr lang="en" sz="1200"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before teaching. </a:t>
            </a:r>
            <a:r>
              <a:rPr lang="en" sz="1200" dirty="0">
                <a:solidFill>
                  <a:schemeClr val="dk1"/>
                </a:solidFill>
                <a:latin typeface="Calibri"/>
                <a:ea typeface="Calibri"/>
                <a:cs typeface="Calibri"/>
                <a:sym typeface="Calibri"/>
              </a:rPr>
              <a:t>It is </a:t>
            </a:r>
            <a:r>
              <a:rPr lang="en" sz="1200" i="0" u="none" strike="noStrike" cap="none" dirty="0">
                <a:solidFill>
                  <a:schemeClr val="dk1"/>
                </a:solidFill>
                <a:latin typeface="Calibri"/>
                <a:ea typeface="Calibri"/>
                <a:cs typeface="Calibri"/>
                <a:sym typeface="Calibri"/>
              </a:rPr>
              <a:t>used in this lesson:</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Fishbowl Discussion protocol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3498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2ba36f6b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Fishbowl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Part 1: Comparing Conflicting Accounts of the Pearl Harbor Attack</a:t>
            </a:r>
            <a:endParaRPr sz="1200" dirty="0">
              <a:latin typeface="Calibri"/>
              <a:ea typeface="Calibri"/>
              <a:cs typeface="Calibri"/>
              <a:sym typeface="Calibri"/>
            </a:endParaRPr>
          </a:p>
        </p:txBody>
      </p:sp>
      <p:sp>
        <p:nvSpPr>
          <p:cNvPr id="266" name="Google Shape;266;g42ba36f6b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485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Greeting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aloud as students follow along in their heads.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b="0" i="0" u="none" strike="noStrike" cap="none" dirty="0" smtClean="0">
                <a:solidFill>
                  <a:schemeClr val="dk1"/>
                </a:solidFill>
                <a:latin typeface="Calibri"/>
                <a:ea typeface="Calibri"/>
                <a:cs typeface="Calibri"/>
                <a:sym typeface="Calibri"/>
              </a:rPr>
              <a:t>None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2392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5-6</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Group/Ind</a:t>
            </a:r>
            <a:r>
              <a:rPr lang="en" sz="1200" b="1" dirty="0">
                <a:solidFill>
                  <a:schemeClr val="dk1"/>
                </a:solidFill>
                <a:latin typeface="Calibri"/>
                <a:ea typeface="Calibri"/>
                <a:cs typeface="Calibri"/>
                <a:sym typeface="Calibri"/>
              </a:rPr>
              <a:t>ependent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(Slide 1) Engaging the Reade</a:t>
            </a:r>
            <a:r>
              <a:rPr lang="en" sz="1200" b="1" dirty="0">
                <a:solidFill>
                  <a:schemeClr val="dk1"/>
                </a:solidFill>
                <a:latin typeface="Calibri"/>
                <a:ea typeface="Calibri"/>
                <a:cs typeface="Calibri"/>
                <a:sym typeface="Calibri"/>
              </a:rPr>
              <a:t>r: Goal-Setting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On this slide, students will gain understanding of the preparation and evidence row of the discussion rubric.</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 past few lessons were an important side trip in which they studied author Laura Hillenbrand’s craft as a writer. They will continue to study this craft as they read more of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is the first day of the two-part Fishbowl discussion, which focuses on </a:t>
            </a:r>
            <a:r>
              <a:rPr lang="en" sz="1200" b="0" dirty="0">
                <a:solidFill>
                  <a:schemeClr val="dk1"/>
                </a:solidFill>
                <a:latin typeface="Calibri"/>
                <a:ea typeface="Calibri"/>
                <a:cs typeface="Calibri"/>
                <a:sym typeface="Calibri"/>
              </a:rPr>
              <a:t>the “Day of Infamy” speech.</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Fishbowl is a way for them to assess their ability to analyze a difficult text. It is also a way to practice speaking and listening to each other.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practiced these speaking and listening skills when they used the sentence starters during their partner discussions in Lesson 8.</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Fishbowl Discussion Rubric and Goal-Setting Sheet: The Pearl Harbor Attack </a:t>
            </a:r>
            <a:r>
              <a:rPr lang="en" sz="1200" dirty="0">
                <a:solidFill>
                  <a:schemeClr val="dk1"/>
                </a:solidFill>
                <a:latin typeface="Calibri"/>
                <a:ea typeface="Calibri"/>
                <a:cs typeface="Calibri"/>
                <a:sym typeface="Calibri"/>
              </a:rPr>
              <a:t>to each student. Give students 3 minutes to read the “4” column silently.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Preparation and Evidence row. Have them circle the words </a:t>
            </a:r>
            <a:r>
              <a:rPr lang="en" sz="1200" i="1" dirty="0">
                <a:solidFill>
                  <a:schemeClr val="dk1"/>
                </a:solidFill>
                <a:latin typeface="Calibri"/>
                <a:ea typeface="Calibri"/>
                <a:cs typeface="Calibri"/>
                <a:sym typeface="Calibri"/>
              </a:rPr>
              <a:t>relevant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compelling.</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during the Fishbowl discussion, the information they share needs to be related, or relevant, to the topic and questions being discussed. Their additions should be compelling or thought provoking.</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 that they can ask a question of a specific classmate or invite a classmate to share notes.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388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30c61eab8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g430c61eab8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5-6</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Group/Ind</a:t>
            </a:r>
            <a:r>
              <a:rPr lang="en" sz="1200" b="1" dirty="0">
                <a:solidFill>
                  <a:schemeClr val="dk1"/>
                </a:solidFill>
                <a:latin typeface="Calibri"/>
                <a:ea typeface="Calibri"/>
                <a:cs typeface="Calibri"/>
                <a:sym typeface="Calibri"/>
              </a:rPr>
              <a:t>ependent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(Slide </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Engaging the Reade</a:t>
            </a:r>
            <a:r>
              <a:rPr lang="en" sz="1200" b="1" dirty="0">
                <a:solidFill>
                  <a:schemeClr val="dk1"/>
                </a:solidFill>
                <a:latin typeface="Calibri"/>
                <a:ea typeface="Calibri"/>
                <a:cs typeface="Calibri"/>
                <a:sym typeface="Calibri"/>
              </a:rPr>
              <a:t>r: Goal-Setting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On this slide, students will gain understanding of the Effective Communication and Respecting Multiple Perspectives rows of the discussion rubric and vocabulary.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direct their attention to the Effective Communication row. Ask students to circle the word </a:t>
            </a:r>
            <a:r>
              <a:rPr lang="en" sz="1200" i="1" dirty="0">
                <a:solidFill>
                  <a:schemeClr val="dk1"/>
                </a:solidFill>
                <a:latin typeface="Calibri"/>
                <a:ea typeface="Calibri"/>
                <a:cs typeface="Calibri"/>
                <a:sym typeface="Calibri"/>
              </a:rPr>
              <a:t>drawing </a:t>
            </a:r>
            <a:r>
              <a:rPr lang="en" sz="1200" dirty="0">
                <a:solidFill>
                  <a:schemeClr val="dk1"/>
                </a:solidFill>
                <a:latin typeface="Calibri"/>
                <a:ea typeface="Calibri"/>
                <a:cs typeface="Calibri"/>
                <a:sym typeface="Calibri"/>
              </a:rPr>
              <a:t>in the last bullet.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part of being an effective communicator means drawing or inviting others into the discussion.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are some ways you can pull others into the discussion?”</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students for responses.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direct students’ attention to the Respecting Multiple Perspectives row. Ask them to circle the word </a:t>
            </a:r>
            <a:r>
              <a:rPr lang="en" sz="1200" i="1" dirty="0">
                <a:solidFill>
                  <a:schemeClr val="dk1"/>
                </a:solidFill>
                <a:latin typeface="Calibri"/>
                <a:ea typeface="Calibri"/>
                <a:cs typeface="Calibri"/>
                <a:sym typeface="Calibri"/>
              </a:rPr>
              <a:t>advocating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t>
            </a:r>
            <a:r>
              <a:rPr lang="en" sz="1200" i="1" dirty="0">
                <a:solidFill>
                  <a:schemeClr val="dk1"/>
                </a:solidFill>
                <a:latin typeface="Calibri"/>
                <a:ea typeface="Calibri"/>
                <a:cs typeface="Calibri"/>
                <a:sym typeface="Calibri"/>
              </a:rPr>
              <a:t>advocating </a:t>
            </a:r>
            <a:r>
              <a:rPr lang="en" sz="1200" dirty="0">
                <a:solidFill>
                  <a:schemeClr val="dk1"/>
                </a:solidFill>
                <a:latin typeface="Calibri"/>
                <a:ea typeface="Calibri"/>
                <a:cs typeface="Calibri"/>
                <a:sym typeface="Calibri"/>
              </a:rPr>
              <a:t>means publicly saying a given position is true or a certain action should be taken. When students advocate for their opinions, they need to support them with the strongest evidence.</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8564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30c61eab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4" name="Google Shape;294;g430c61eab8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5-6</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Group/Ind</a:t>
            </a:r>
            <a:r>
              <a:rPr lang="en" sz="1200" b="1" dirty="0">
                <a:solidFill>
                  <a:schemeClr val="dk1"/>
                </a:solidFill>
                <a:latin typeface="Calibri"/>
                <a:ea typeface="Calibri"/>
                <a:cs typeface="Calibri"/>
                <a:sym typeface="Calibri"/>
              </a:rPr>
              <a:t>ependent</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Opening A. (S</a:t>
            </a:r>
            <a:r>
              <a:rPr lang="en" sz="1200" b="1" dirty="0">
                <a:solidFill>
                  <a:schemeClr val="dk1"/>
                </a:solidFill>
                <a:latin typeface="Calibri"/>
                <a:ea typeface="Calibri"/>
                <a:cs typeface="Calibri"/>
                <a:sym typeface="Calibri"/>
              </a:rPr>
              <a:t>lide 3) </a:t>
            </a:r>
            <a:r>
              <a:rPr lang="en" sz="1200" b="1" i="0" u="none" strike="noStrike" cap="none" dirty="0">
                <a:solidFill>
                  <a:schemeClr val="dk1"/>
                </a:solidFill>
                <a:latin typeface="Calibri"/>
                <a:ea typeface="Calibri"/>
                <a:cs typeface="Calibri"/>
                <a:sym typeface="Calibri"/>
              </a:rPr>
              <a:t>Engaging the Reade</a:t>
            </a:r>
            <a:r>
              <a:rPr lang="en" sz="1200" b="1" dirty="0">
                <a:solidFill>
                  <a:schemeClr val="dk1"/>
                </a:solidFill>
                <a:latin typeface="Calibri"/>
                <a:ea typeface="Calibri"/>
                <a:cs typeface="Calibri"/>
                <a:sym typeface="Calibri"/>
              </a:rPr>
              <a:t>r: Goal-Setting</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On this slide, students will record their personal discussion goals.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Divide students into pairs. In each pair, one student should be an expert on the </a:t>
            </a:r>
            <a:r>
              <a:rPr lang="en" sz="1200" b="0" dirty="0">
                <a:solidFill>
                  <a:schemeClr val="dk1"/>
                </a:solidFill>
                <a:latin typeface="Calibri"/>
                <a:ea typeface="Calibri"/>
                <a:cs typeface="Calibri"/>
                <a:sym typeface="Calibri"/>
              </a:rPr>
              <a:t>“Day of Infamy” speech, and the other should be an expert on the “Fourteen-Part Message.”</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Fishbowl Discussion protocol.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partner who read </a:t>
            </a:r>
            <a:r>
              <a:rPr lang="en" sz="1200" b="0" dirty="0">
                <a:solidFill>
                  <a:schemeClr val="dk1"/>
                </a:solidFill>
                <a:latin typeface="Calibri"/>
                <a:ea typeface="Calibri"/>
                <a:cs typeface="Calibri"/>
                <a:sym typeface="Calibri"/>
              </a:rPr>
              <a:t>FDR’s “Day of Infamy” speech </a:t>
            </a:r>
            <a:r>
              <a:rPr lang="en" sz="1200" dirty="0">
                <a:solidFill>
                  <a:schemeClr val="dk1"/>
                </a:solidFill>
                <a:latin typeface="Calibri"/>
                <a:ea typeface="Calibri"/>
                <a:cs typeface="Calibri"/>
                <a:sym typeface="Calibri"/>
              </a:rPr>
              <a:t>will be in the inside circle today, and the other partner will be observing; tomorrow, they will switch roles.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goal-setting section at the bottom of the rubric. Fishbowl Discussion Goals.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all students to write down two or three personal goals for their time in the inside circle discussion.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a:t>
            </a:r>
            <a:r>
              <a:rPr lang="en" sz="1200" b="1" dirty="0">
                <a:solidFill>
                  <a:schemeClr val="dk1"/>
                </a:solidFill>
                <a:latin typeface="Calibri"/>
                <a:ea typeface="Calibri"/>
                <a:cs typeface="Calibri"/>
                <a:sym typeface="Calibri"/>
              </a:rPr>
              <a:t>Mid-Unit 1 Assessment: Fishbowl Note-catcher: Understanding Perspectives on the Pearl Harbor Attack </a:t>
            </a:r>
            <a:r>
              <a:rPr lang="en" sz="1200" dirty="0">
                <a:solidFill>
                  <a:schemeClr val="dk1"/>
                </a:solidFill>
                <a:latin typeface="Calibri"/>
                <a:ea typeface="Calibri"/>
                <a:cs typeface="Calibri"/>
                <a:sym typeface="Calibri"/>
              </a:rPr>
              <a:t>(either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“Day of Infamy” or the “Fourteen-Part Message version). </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The students in the outside circle will make notes in the List</a:t>
            </a:r>
            <a:r>
              <a:rPr lang="en" sz="1200" dirty="0">
                <a:solidFill>
                  <a:schemeClr val="dk1"/>
                </a:solidFill>
                <a:latin typeface="Calibri"/>
                <a:ea typeface="Calibri"/>
                <a:cs typeface="Calibri"/>
                <a:sym typeface="Calibri"/>
              </a:rPr>
              <a:t>ening Notes section about what they hear during the discussion. These students will have a chance to share their notes with their partner during a debrief after the discussion.</a:t>
            </a:r>
            <a:endParaRPr sz="1200" dirty="0">
              <a:solidFill>
                <a:schemeClr val="dk1"/>
              </a:solidFill>
              <a:latin typeface="Calibri"/>
              <a:ea typeface="Calibri"/>
              <a:cs typeface="Calibri"/>
              <a:sym typeface="Calibri"/>
            </a:endParaRPr>
          </a:p>
          <a:p>
            <a:pPr marL="304800" marR="0" lvl="0" indent="-2286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each have at least two goals that connect back to the rubric.</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highlighting key phrases or sections of the rubric to support students who may need it to choose an appropriate and attainable discussion goal.</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4963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0" name="Google Shape;30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25-30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Student Pairings (Fishbowl Discussion protocol)</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Work Time A. </a:t>
            </a:r>
            <a:r>
              <a:rPr lang="en" sz="1200" b="1" dirty="0">
                <a:solidFill>
                  <a:schemeClr val="dk1"/>
                </a:solidFill>
                <a:latin typeface="Calibri"/>
                <a:ea typeface="Calibri"/>
                <a:cs typeface="Calibri"/>
                <a:sym typeface="Calibri"/>
              </a:rPr>
              <a:t>End of Unit 1 Assessment: Fishbowl Discussion, Part 1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Fishbowl discussions serve as the first half of the </a:t>
            </a:r>
            <a:r>
              <a:rPr lang="en" sz="1200" b="1" dirty="0">
                <a:solidFill>
                  <a:schemeClr val="dk1"/>
                </a:solidFill>
                <a:latin typeface="Calibri"/>
                <a:ea typeface="Calibri"/>
                <a:cs typeface="Calibri"/>
                <a:sym typeface="Calibri"/>
              </a:rPr>
              <a:t>End of Unit 1 Assessment: Fishbowl Discussion</a:t>
            </a:r>
            <a:r>
              <a:rPr lang="en" sz="1200" dirty="0">
                <a:solidFill>
                  <a:schemeClr val="dk1"/>
                </a:solidFill>
                <a:latin typeface="Calibri"/>
                <a:ea typeface="Calibri"/>
                <a:cs typeface="Calibri"/>
                <a:sym typeface="Calibri"/>
              </a:rPr>
              <a:t>. This discussion assesses students’ ability to analyze conflicting historical texts and use their new understandings to contribute to a cooperative, text-based discussion.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historical content of the Fishbowl discussion builds background knowledge about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by illuminating why Japan and the United States were at war with each other.</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who read FDR’s </a:t>
            </a:r>
            <a:r>
              <a:rPr lang="en" sz="1200" b="0" dirty="0">
                <a:solidFill>
                  <a:schemeClr val="dk1"/>
                </a:solidFill>
                <a:latin typeface="Calibri"/>
                <a:ea typeface="Calibri"/>
                <a:cs typeface="Calibri"/>
                <a:sym typeface="Calibri"/>
              </a:rPr>
              <a:t>“Day of Infamy” speech to </a:t>
            </a:r>
            <a:r>
              <a:rPr lang="en" sz="1200" dirty="0">
                <a:solidFill>
                  <a:schemeClr val="dk1"/>
                </a:solidFill>
                <a:latin typeface="Calibri"/>
                <a:ea typeface="Calibri"/>
                <a:cs typeface="Calibri"/>
                <a:sym typeface="Calibri"/>
              </a:rPr>
              <a:t>bring their copy of the speech, their </a:t>
            </a:r>
            <a:r>
              <a:rPr lang="en" sz="1200" b="1" dirty="0">
                <a:solidFill>
                  <a:schemeClr val="dk1"/>
                </a:solidFill>
                <a:latin typeface="Calibri"/>
                <a:ea typeface="Calibri"/>
                <a:cs typeface="Calibri"/>
                <a:sym typeface="Calibri"/>
              </a:rPr>
              <a:t>Mid-Unit 1 Assessment: Fishbowl Note-catcher: Understanding Perspectives on the Pearl Harbor Attack</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Fishbowl Discussion rubric </a:t>
            </a:r>
            <a:r>
              <a:rPr lang="en" sz="1200" dirty="0">
                <a:solidFill>
                  <a:schemeClr val="dk1"/>
                </a:solidFill>
                <a:latin typeface="Calibri"/>
                <a:ea typeface="Calibri"/>
                <a:cs typeface="Calibri"/>
                <a:sym typeface="Calibri"/>
              </a:rPr>
              <a:t>to their seat in the inside circle.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remaining students to bring their </a:t>
            </a:r>
            <a:r>
              <a:rPr lang="en" sz="1200" b="1" dirty="0">
                <a:solidFill>
                  <a:schemeClr val="dk1"/>
                </a:solidFill>
                <a:latin typeface="Calibri"/>
                <a:ea typeface="Calibri"/>
                <a:cs typeface="Calibri"/>
                <a:sym typeface="Calibri"/>
              </a:rPr>
              <a:t>Fishbowl note-catcher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Fishbowl Discussion rubric</a:t>
            </a:r>
            <a:r>
              <a:rPr lang="en" sz="1200" dirty="0">
                <a:solidFill>
                  <a:schemeClr val="dk1"/>
                </a:solidFill>
                <a:latin typeface="Calibri"/>
                <a:ea typeface="Calibri"/>
                <a:cs typeface="Calibri"/>
                <a:sym typeface="Calibri"/>
              </a:rPr>
              <a:t> to the seat behind their partner in the outside circle.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Fishbowl sentence starters</a:t>
            </a:r>
            <a:r>
              <a:rPr lang="en" sz="1200" dirty="0">
                <a:solidFill>
                  <a:schemeClr val="dk1"/>
                </a:solidFill>
                <a:latin typeface="Calibri"/>
                <a:ea typeface="Calibri"/>
                <a:cs typeface="Calibri"/>
                <a:sym typeface="Calibri"/>
              </a:rPr>
              <a:t> to each student in the inside circle. Encourage students to use this resource during the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have 15 minutes to discuss, and you will use a timer to keep track.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you will start the discussion by asking some questions, but they should focus on talking to each other, rather than just answering your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1 Assessment: Fishbowl Discussion, Part 1: Comparing Conflicting Accounts of the Pearl Harbor Attack </a:t>
            </a:r>
            <a:r>
              <a:rPr lang="en" sz="1200" dirty="0">
                <a:solidFill>
                  <a:schemeClr val="dk1"/>
                </a:solidFill>
                <a:latin typeface="Calibri"/>
                <a:ea typeface="Calibri"/>
                <a:cs typeface="Calibri"/>
                <a:sym typeface="Calibri"/>
              </a:rPr>
              <a:t>to each student and display a copy using </a:t>
            </a:r>
            <a:r>
              <a:rPr lang="en" sz="1200" b="0" dirty="0">
                <a:solidFill>
                  <a:schemeClr val="dk1"/>
                </a:solidFill>
                <a:latin typeface="Calibri"/>
                <a:ea typeface="Calibri"/>
                <a:cs typeface="Calibri"/>
                <a:sym typeface="Calibri"/>
              </a:rPr>
              <a:t>a document camera (Alternative: If a document camera is not available, use the list of questions </a:t>
            </a:r>
            <a:r>
              <a:rPr lang="en" sz="1200" dirty="0">
                <a:solidFill>
                  <a:schemeClr val="dk1"/>
                </a:solidFill>
                <a:latin typeface="Calibri"/>
                <a:ea typeface="Calibri"/>
                <a:cs typeface="Calibri"/>
                <a:sym typeface="Calibri"/>
              </a:rPr>
              <a:t>displayed on this slide or recreate on chart paper.)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a:t>
            </a:r>
            <a:r>
              <a:rPr lang="en" sz="1200" b="0" dirty="0">
                <a:solidFill>
                  <a:schemeClr val="dk1"/>
                </a:solidFill>
                <a:latin typeface="Calibri"/>
                <a:ea typeface="Calibri"/>
                <a:cs typeface="Calibri"/>
                <a:sym typeface="Calibri"/>
              </a:rPr>
              <a:t>the timer for </a:t>
            </a:r>
            <a:r>
              <a:rPr lang="en" sz="1200" dirty="0">
                <a:solidFill>
                  <a:schemeClr val="dk1"/>
                </a:solidFill>
                <a:latin typeface="Calibri"/>
                <a:ea typeface="Calibri"/>
                <a:cs typeface="Calibri"/>
                <a:sym typeface="Calibri"/>
              </a:rPr>
              <a:t>15 minutes and begin the discussion by asking each question one at a time: </a:t>
            </a:r>
            <a:r>
              <a:rPr lang="en" sz="1200" i="1" dirty="0">
                <a:solidFill>
                  <a:schemeClr val="dk1"/>
                </a:solidFill>
                <a:latin typeface="Calibri"/>
                <a:ea typeface="Calibri"/>
                <a:cs typeface="Calibri"/>
                <a:sym typeface="Calibri"/>
              </a:rPr>
              <a:t>“From your perspective, what was the gist of this text?”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students have shared their understanding of the gist, ask: </a:t>
            </a:r>
            <a:r>
              <a:rPr lang="en" sz="1200" i="1" dirty="0">
                <a:solidFill>
                  <a:schemeClr val="dk1"/>
                </a:solidFill>
                <a:latin typeface="Calibri"/>
                <a:ea typeface="Calibri"/>
                <a:cs typeface="Calibri"/>
                <a:sym typeface="Calibri"/>
              </a:rPr>
              <a:t>“What did FDR accuse Japan of doing?” </a:t>
            </a:r>
            <a:r>
              <a:rPr lang="en" sz="1200" i="0" dirty="0">
                <a:solidFill>
                  <a:schemeClr val="dk1"/>
                </a:solidFill>
                <a:latin typeface="Calibri"/>
                <a:ea typeface="Calibri"/>
                <a:cs typeface="Calibri"/>
                <a:sym typeface="Calibri"/>
              </a:rPr>
              <a:t>and</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“What was FDR’s perspective on the Pearl Harbor attack?”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all students to respond to the questions using evidence from their </a:t>
            </a:r>
            <a:r>
              <a:rPr lang="en" sz="1200" b="1" dirty="0">
                <a:solidFill>
                  <a:schemeClr val="dk1"/>
                </a:solidFill>
                <a:latin typeface="Calibri"/>
                <a:ea typeface="Calibri"/>
                <a:cs typeface="Calibri"/>
                <a:sym typeface="Calibri"/>
              </a:rPr>
              <a:t>Mid-Unit 1 Assessment: Fishbowl Note-catcher: Understanding Perspectives on the Pearl Harbor Attack (“Day of Infamy” version).</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from the following questions to engage students further in the discussion. If the discussion runs out of steam at any point, return to this list of questions and ask a new one to keep students thinking:</a:t>
            </a:r>
            <a:endParaRPr sz="120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key facts did FDR use in his speech? How did he interpret each of these facts?”</a:t>
            </a:r>
            <a:endParaRPr sz="120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there any key facts that FDR omitted?”</a:t>
            </a:r>
            <a:endParaRPr sz="1200" dirty="0">
              <a:solidFill>
                <a:schemeClr val="dk1"/>
              </a:solidFill>
              <a:latin typeface="Calibri"/>
              <a:ea typeface="Calibri"/>
              <a:cs typeface="Calibri"/>
              <a:sym typeface="Calibri"/>
            </a:endParaRPr>
          </a:p>
          <a:p>
            <a:pPr marL="9144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questions do you have for other people in the circle about their understanding of this text?”</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both students in each partnership to be contributing to the discussion and following key actions on the rubric.</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refer to the display or handout of sentence starters to support the discussion.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discussion is a formal assessment, so ensure that you are following any IEP mandated accommodations and modifications for applicable students.</a:t>
            </a:r>
            <a:endParaRPr sz="1200"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716033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9" name="Google Shape;179;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0" name="Google Shape;18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2" name="Google Shape;18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5" name="Google Shape;185;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1" name="Google Shape;19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2" name="Google Shape;19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7" name="Google Shape;19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2"/>
        <p:cNvGrpSpPr/>
        <p:nvPr/>
      </p:nvGrpSpPr>
      <p:grpSpPr>
        <a:xfrm>
          <a:off x="0" y="0"/>
          <a:ext cx="0" cy="0"/>
          <a:chOff x="0" y="0"/>
          <a:chExt cx="0" cy="0"/>
        </a:xfrm>
      </p:grpSpPr>
      <p:sp>
        <p:nvSpPr>
          <p:cNvPr id="203" name="Google Shape;20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4" name="Google Shape;20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3" name="Google Shape;21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6"/>
        <p:cNvGrpSpPr/>
        <p:nvPr/>
      </p:nvGrpSpPr>
      <p:grpSpPr>
        <a:xfrm>
          <a:off x="0" y="0"/>
          <a:ext cx="0" cy="0"/>
          <a:chOff x="0" y="0"/>
          <a:chExt cx="0" cy="0"/>
        </a:xfrm>
      </p:grpSpPr>
      <p:sp>
        <p:nvSpPr>
          <p:cNvPr id="217" name="Google Shape;21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2" name="Google Shape;22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3" name="Google Shape;22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7"/>
        <p:cNvGrpSpPr/>
        <p:nvPr/>
      </p:nvGrpSpPr>
      <p:grpSpPr>
        <a:xfrm>
          <a:off x="0" y="0"/>
          <a:ext cx="0" cy="0"/>
          <a:chOff x="0" y="0"/>
          <a:chExt cx="0" cy="0"/>
        </a:xfrm>
      </p:grpSpPr>
      <p:sp>
        <p:nvSpPr>
          <p:cNvPr id="228" name="Google Shape;22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9" name="Google Shape;22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4"/>
        <p:cNvGrpSpPr/>
        <p:nvPr/>
      </p:nvGrpSpPr>
      <p:grpSpPr>
        <a:xfrm>
          <a:off x="0" y="0"/>
          <a:ext cx="0" cy="0"/>
          <a:chOff x="0" y="0"/>
          <a:chExt cx="0" cy="0"/>
        </a:xfrm>
      </p:grpSpPr>
      <p:sp>
        <p:nvSpPr>
          <p:cNvPr id="235" name="Google Shape;23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6" name="Google Shape;23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0"/>
        <p:cNvGrpSpPr/>
        <p:nvPr/>
      </p:nvGrpSpPr>
      <p:grpSpPr>
        <a:xfrm>
          <a:off x="0" y="0"/>
          <a:ext cx="0" cy="0"/>
          <a:chOff x="0" y="0"/>
          <a:chExt cx="0" cy="0"/>
        </a:xfrm>
      </p:grpSpPr>
      <p:sp>
        <p:nvSpPr>
          <p:cNvPr id="241" name="Google Shape;24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2" name="Google Shape;24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250371"/>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12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1" name="Google Shape;251;p38"/>
          <p:cNvSpPr txBox="1">
            <a:spLocks noGrp="1"/>
          </p:cNvSpPr>
          <p:nvPr>
            <p:ph type="body" idx="1"/>
          </p:nvPr>
        </p:nvSpPr>
        <p:spPr>
          <a:xfrm>
            <a:off x="311700" y="1169115"/>
            <a:ext cx="8520600" cy="3500857"/>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50-60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to:</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assess students’ ability to analyze conflicting historical texts and use their new understandings to contribute to a cooperative, text-based discussion.</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Char char="●"/>
            </a:pPr>
            <a:r>
              <a:rPr lang="en" sz="1600" dirty="0">
                <a:solidFill>
                  <a:schemeClr val="dk1"/>
                </a:solidFill>
              </a:rPr>
              <a:t>set and assess progress towards personal discussion goals.</a:t>
            </a:r>
            <a:endParaRPr sz="1600" dirty="0">
              <a:solidFill>
                <a:schemeClr val="dk1"/>
              </a:solidFill>
            </a:endParaRPr>
          </a:p>
          <a:p>
            <a:pPr marL="457200" marR="0" lvl="0" indent="0" algn="l" rtl="0">
              <a:lnSpc>
                <a:spcPct val="90000"/>
              </a:lnSpc>
              <a:spcBef>
                <a:spcPts val="0"/>
              </a:spcBef>
              <a:spcAft>
                <a:spcPts val="0"/>
              </a:spcAft>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a:t>
            </a:r>
            <a:r>
              <a:rPr lang="en" sz="1600" i="0" u="none" strike="noStrike" cap="none" dirty="0">
                <a:solidFill>
                  <a:schemeClr val="dk1"/>
                </a:solidFill>
              </a:rPr>
              <a:t>he Learning Targets for students today are:</a:t>
            </a:r>
            <a:endParaRPr sz="1600" i="0" u="none" strike="noStrike" cap="none" dirty="0">
              <a:solidFill>
                <a:schemeClr val="dk1"/>
              </a:solidFill>
            </a:endParaRPr>
          </a:p>
          <a:p>
            <a:pPr marL="457200" marR="0" lvl="0" indent="-330200" algn="l" rtl="0">
              <a:lnSpc>
                <a:spcPct val="90000"/>
              </a:lnSpc>
              <a:spcBef>
                <a:spcPts val="100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analyze FDR’s “Day of Infamy” speech and the Japanese Foreign Ministry’s “Fourteen-Part Message”</a:t>
            </a:r>
            <a:r>
              <a:rPr lang="en" sz="1600" dirty="0">
                <a:solidFill>
                  <a:schemeClr val="dk1"/>
                </a:solidFill>
              </a:rPr>
              <a:t> </a:t>
            </a:r>
            <a:r>
              <a:rPr lang="en" sz="1600" i="1" dirty="0">
                <a:solidFill>
                  <a:schemeClr val="dk1"/>
                </a:solidFill>
              </a:rPr>
              <a:t>for disagreement on facts or the interpretation of facts.</a:t>
            </a:r>
            <a:endParaRPr sz="1600" i="1" dirty="0">
              <a:solidFill>
                <a:schemeClr val="dk1"/>
              </a:solidFill>
            </a:endParaRPr>
          </a:p>
          <a:p>
            <a:pPr marL="457200" marR="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participate in a Fishbowl discussion </a:t>
            </a:r>
            <a:r>
              <a:rPr lang="en" sz="1600" dirty="0">
                <a:solidFill>
                  <a:schemeClr val="dk1"/>
                </a:solidFill>
              </a:rPr>
              <a:t>about two different responses to the attack on Pearl Harbor.</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listen to others and build on their ideas</a:t>
            </a:r>
            <a:r>
              <a:rPr lang="en" sz="1600" dirty="0">
                <a:solidFill>
                  <a:schemeClr val="dk1"/>
                </a:solidFill>
              </a:rPr>
              <a:t> during the Fishbowl discussion.</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7"/>
          <p:cNvSpPr txBox="1">
            <a:spLocks noGrp="1"/>
          </p:cNvSpPr>
          <p:nvPr>
            <p:ph type="title"/>
          </p:nvPr>
        </p:nvSpPr>
        <p:spPr>
          <a:xfrm>
            <a:off x="264000" y="130628"/>
            <a:ext cx="8616000" cy="644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dirty="0"/>
              <a:t>Let’s Reflect on Discussion Goals</a:t>
            </a:r>
            <a:endParaRPr dirty="0"/>
          </a:p>
          <a:p>
            <a:pPr marL="0" marR="0" lvl="0" indent="0" algn="l" rtl="0">
              <a:lnSpc>
                <a:spcPct val="100000"/>
              </a:lnSpc>
              <a:spcBef>
                <a:spcPts val="0"/>
              </a:spcBef>
              <a:spcAft>
                <a:spcPts val="0"/>
              </a:spcAft>
              <a:buClr>
                <a:schemeClr val="dk1"/>
              </a:buClr>
              <a:buSzPts val="3400"/>
              <a:buFont typeface="Century Gothic"/>
              <a:buNone/>
            </a:pPr>
            <a:endParaRPr sz="1800" dirty="0"/>
          </a:p>
          <a:p>
            <a:pPr marL="0" marR="0" lvl="0" indent="0" algn="l" rtl="0">
              <a:lnSpc>
                <a:spcPct val="100000"/>
              </a:lnSpc>
              <a:spcBef>
                <a:spcPts val="0"/>
              </a:spcBef>
              <a:spcAft>
                <a:spcPts val="0"/>
              </a:spcAft>
              <a:buClr>
                <a:schemeClr val="dk1"/>
              </a:buClr>
              <a:buSzPts val="3400"/>
              <a:buFont typeface="Century Gothic"/>
              <a:buNone/>
            </a:pPr>
            <a:endParaRPr sz="1800" dirty="0"/>
          </a:p>
          <a:p>
            <a:pPr marL="0" marR="0" lvl="0" indent="0" algn="l" rtl="0">
              <a:lnSpc>
                <a:spcPct val="100000"/>
              </a:lnSpc>
              <a:spcBef>
                <a:spcPts val="0"/>
              </a:spcBef>
              <a:spcAft>
                <a:spcPts val="0"/>
              </a:spcAft>
              <a:buClr>
                <a:schemeClr val="dk1"/>
              </a:buClr>
              <a:buSzPts val="3400"/>
              <a:buFont typeface="Century Gothic"/>
              <a:buNone/>
            </a:pPr>
            <a:endParaRPr sz="1800" dirty="0"/>
          </a:p>
        </p:txBody>
      </p:sp>
      <p:pic>
        <p:nvPicPr>
          <p:cNvPr id="309" name="Google Shape;309;p47"/>
          <p:cNvPicPr preferRelativeResize="0"/>
          <p:nvPr/>
        </p:nvPicPr>
        <p:blipFill>
          <a:blip r:embed="rId3">
            <a:alphaModFix/>
          </a:blip>
          <a:stretch>
            <a:fillRect/>
          </a:stretch>
        </p:blipFill>
        <p:spPr>
          <a:xfrm>
            <a:off x="4909457" y="936171"/>
            <a:ext cx="3584268" cy="3677630"/>
          </a:xfrm>
          <a:prstGeom prst="rect">
            <a:avLst/>
          </a:prstGeom>
          <a:noFill/>
          <a:ln>
            <a:noFill/>
          </a:ln>
        </p:spPr>
      </p:pic>
      <p:sp>
        <p:nvSpPr>
          <p:cNvPr id="310" name="Google Shape;310;p47"/>
          <p:cNvSpPr txBox="1"/>
          <p:nvPr/>
        </p:nvSpPr>
        <p:spPr>
          <a:xfrm>
            <a:off x="264000" y="1061450"/>
            <a:ext cx="3920400" cy="28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400"/>
              <a:buFont typeface="Century Gothic"/>
              <a:buNone/>
            </a:pPr>
            <a:r>
              <a:rPr lang="en" sz="1800">
                <a:solidFill>
                  <a:schemeClr val="dk1"/>
                </a:solidFill>
                <a:latin typeface="Century Gothic"/>
                <a:ea typeface="Century Gothic"/>
                <a:cs typeface="Century Gothic"/>
                <a:sym typeface="Century Gothic"/>
              </a:rPr>
              <a:t>Outside Circle: Take 3 minutes to complete your listening notes in the space below the questions in your note-catcher.</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400"/>
              <a:buFont typeface="Century Gothic"/>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400"/>
              <a:buFont typeface="Century Gothic"/>
              <a:buNone/>
            </a:pPr>
            <a:r>
              <a:rPr lang="en" sz="1800">
                <a:solidFill>
                  <a:schemeClr val="dk1"/>
                </a:solidFill>
                <a:latin typeface="Century Gothic"/>
                <a:ea typeface="Century Gothic"/>
                <a:cs typeface="Century Gothic"/>
                <a:sym typeface="Century Gothic"/>
              </a:rPr>
              <a:t>Inside Circle: Take 3 minutes to complete the Self-Reflection portion of the Fishbowl Discussion Rubric.</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Preview the </a:t>
            </a:r>
            <a:r>
              <a:rPr lang="en"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316" name="Google Shape;316;p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p:txBody>
      </p:sp>
      <p:sp>
        <p:nvSpPr>
          <p:cNvPr id="317" name="Google Shape;317;p48"/>
          <p:cNvSpPr txBox="1"/>
          <p:nvPr/>
        </p:nvSpPr>
        <p:spPr>
          <a:xfrm>
            <a:off x="594075" y="906875"/>
            <a:ext cx="7677900" cy="36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Complete a first read of pages 119-127 and 131-136 in </a:t>
            </a:r>
            <a:r>
              <a:rPr lang="en" sz="1800" i="1" dirty="0">
                <a:solidFill>
                  <a:schemeClr val="dk1"/>
                </a:solidFill>
                <a:latin typeface="Century Gothic"/>
                <a:ea typeface="Century Gothic"/>
                <a:cs typeface="Century Gothic"/>
                <a:sym typeface="Century Gothic"/>
              </a:rPr>
              <a:t>Unbroken</a:t>
            </a:r>
            <a:r>
              <a:rPr lang="en" sz="1800" dirty="0">
                <a:solidFill>
                  <a:schemeClr val="dk1"/>
                </a:solidFill>
                <a:latin typeface="Century Gothic"/>
                <a:ea typeface="Century Gothic"/>
                <a:cs typeface="Century Gothic"/>
                <a:sym typeface="Century Gothic"/>
              </a:rPr>
              <a:t> and the summary of pages 137-146 included in the </a:t>
            </a:r>
            <a:r>
              <a:rPr lang="en" sz="1800" b="1" dirty="0">
                <a:solidFill>
                  <a:schemeClr val="dk1"/>
                </a:solidFill>
                <a:latin typeface="Century Gothic"/>
                <a:ea typeface="Century Gothic"/>
                <a:cs typeface="Century Gothic"/>
                <a:sym typeface="Century Gothic"/>
              </a:rPr>
              <a:t>structured notes</a:t>
            </a: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Fill in the structured notes and answer the focus question: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“From pages 125-127, the scene Hillenbrand describes is mostly underwater. What descriptive details does she use to vividly create this scene? How does this contribute to the meaning of the story? How is war affecting Louie in this mostly underwater scene?”</a:t>
            </a:r>
            <a:endParaRPr sz="1800" dirty="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4" name="Google Shape;324;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25" name="Google Shape;325;p49"/>
          <p:cNvGraphicFramePr/>
          <p:nvPr/>
        </p:nvGraphicFramePr>
        <p:xfrm>
          <a:off x="577216" y="1385887"/>
          <a:ext cx="7989600" cy="3230175"/>
        </p:xfrm>
        <a:graphic>
          <a:graphicData uri="http://schemas.openxmlformats.org/drawingml/2006/table">
            <a:tbl>
              <a:tblPr firstRow="1" bandRow="1">
                <a:noFill/>
                <a:tableStyleId>{96B43979-4E58-4A1F-872F-04CCFDB7FB04}</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a:off x="311700" y="275957"/>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Grade 8: Module 3: Unit 1: Lesson </a:t>
            </a:r>
            <a:r>
              <a:rPr lang="en" dirty="0"/>
              <a:t>12</a:t>
            </a:r>
            <a:r>
              <a:rPr lang="en" sz="3400" b="0" i="0" u="none" strike="noStrike" cap="none" dirty="0">
                <a:solidFill>
                  <a:schemeClr val="dk1"/>
                </a:solidFill>
                <a:latin typeface="Century Gothic"/>
                <a:ea typeface="Century Gothic"/>
                <a:cs typeface="Century Gothic"/>
                <a:sym typeface="Century Gothic"/>
              </a:rPr>
              <a:t> </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257" name="Google Shape;257;p39"/>
          <p:cNvSpPr txBox="1">
            <a:spLocks noGrp="1"/>
          </p:cNvSpPr>
          <p:nvPr>
            <p:ph type="body" idx="1"/>
          </p:nvPr>
        </p:nvSpPr>
        <p:spPr>
          <a:xfrm>
            <a:off x="311700" y="1212861"/>
            <a:ext cx="8520600" cy="40938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600" b="1" i="0" u="none" strike="noStrike" cap="none" dirty="0">
                <a:solidFill>
                  <a:schemeClr val="dk1"/>
                </a:solidFill>
              </a:rPr>
              <a:t>Preparing for Lesson </a:t>
            </a:r>
            <a:r>
              <a:rPr lang="en" sz="1600" b="1" dirty="0">
                <a:solidFill>
                  <a:schemeClr val="dk1"/>
                </a:solidFill>
              </a:rPr>
              <a:t>12</a:t>
            </a:r>
            <a:r>
              <a:rPr lang="en" sz="1600" b="1" i="0" u="none" strike="noStrike" cap="none" dirty="0">
                <a:solidFill>
                  <a:schemeClr val="dk1"/>
                </a:solidFill>
              </a:rPr>
              <a:t>:</a:t>
            </a:r>
            <a:r>
              <a:rPr lang="en" sz="1600" i="1" u="none" strike="noStrike" cap="none" dirty="0">
                <a:solidFill>
                  <a:schemeClr val="dk1"/>
                </a:solidFill>
              </a:rPr>
              <a:t>  </a:t>
            </a:r>
            <a:r>
              <a:rPr lang="en" sz="1600" i="0" u="none" strike="noStrike" cap="none" dirty="0">
                <a:solidFill>
                  <a:schemeClr val="dk1"/>
                </a:solidFill>
              </a:rPr>
              <a:t>Materials and classroom preparation</a:t>
            </a:r>
            <a:endParaRPr sz="1600" i="0" u="none" strike="noStrike" cap="none"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sz="1600" i="0" u="none" strike="noStrike" cap="none"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Prepare one copy per student of the following:</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Fishbowl Discussion Rubric and Goal-Setting Sheet: The Pearl Harbor Attack</a:t>
            </a:r>
            <a:endParaRPr sz="1600" b="1"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Fishbowl sentence starters</a:t>
            </a:r>
            <a:endParaRPr sz="1600" b="1" dirty="0">
              <a:solidFill>
                <a:schemeClr val="dk1"/>
              </a:solidFill>
            </a:endParaRPr>
          </a:p>
          <a:p>
            <a:pPr marL="914400" lvl="1" indent="-330200" algn="l" rtl="0">
              <a:spcBef>
                <a:spcPts val="0"/>
              </a:spcBef>
              <a:spcAft>
                <a:spcPts val="0"/>
              </a:spcAft>
              <a:buClr>
                <a:schemeClr val="dk1"/>
              </a:buClr>
              <a:buSzPts val="1600"/>
              <a:buChar char="○"/>
            </a:pPr>
            <a:r>
              <a:rPr lang="en" sz="1600" b="1" dirty="0">
                <a:solidFill>
                  <a:schemeClr val="dk1"/>
                </a:solidFill>
              </a:rPr>
              <a:t>End of Unit 1 Assessment: Fishbowl Discussion, Part 1: Comparing Conflicting Accounts of the Pearl Harbor Attack</a:t>
            </a:r>
            <a:endParaRPr sz="1600" b="1" dirty="0">
              <a:solidFill>
                <a:schemeClr val="dk1"/>
              </a:solidFill>
            </a:endParaRPr>
          </a:p>
          <a:p>
            <a:pPr marL="914400" lvl="1" indent="-330200" algn="l" rtl="0">
              <a:spcBef>
                <a:spcPts val="0"/>
              </a:spcBef>
              <a:spcAft>
                <a:spcPts val="0"/>
              </a:spcAft>
              <a:buClr>
                <a:schemeClr val="dk1"/>
              </a:buClr>
              <a:buSzPts val="1600"/>
              <a:buChar char="○"/>
            </a:pPr>
            <a:r>
              <a:rPr lang="en" sz="1600" b="1" i="1" dirty="0">
                <a:solidFill>
                  <a:schemeClr val="dk1"/>
                </a:solidFill>
              </a:rPr>
              <a:t>Unbroken</a:t>
            </a:r>
            <a:r>
              <a:rPr lang="en" sz="1600" b="1" dirty="0">
                <a:solidFill>
                  <a:schemeClr val="dk1"/>
                </a:solidFill>
              </a:rPr>
              <a:t> structured notes, pages 119-146</a:t>
            </a:r>
            <a:r>
              <a:rPr lang="en" sz="1600" dirty="0">
                <a:solidFill>
                  <a:schemeClr val="dk1"/>
                </a:solidFill>
              </a:rPr>
              <a:t> </a:t>
            </a:r>
            <a:endParaRPr sz="1600" dirty="0">
              <a:solidFill>
                <a:schemeClr val="dk1"/>
              </a:solidFill>
            </a:endParaRPr>
          </a:p>
          <a:p>
            <a:pPr marL="914400" lvl="0" indent="0" algn="l" rtl="0">
              <a:spcBef>
                <a:spcPts val="0"/>
              </a:spcBef>
              <a:spcAft>
                <a:spcPts val="0"/>
              </a:spcAft>
              <a:buNone/>
            </a:pP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In this lesson students are divided into pairs. One student is an expert on the “Day of Infamy” speech and sits in the inside circle while the other is an expert on the “Fourteen-Part Message” and sits behind his/her partner in the outside circle. Each performs a role, and these roles will be reversed in the next lesson.</a:t>
            </a:r>
            <a:endParaRPr sz="1600" dirty="0">
              <a:solidFill>
                <a:schemeClr val="dk1"/>
              </a:solidFill>
            </a:endParaRPr>
          </a:p>
          <a:p>
            <a:pPr marL="457200" marR="0" lvl="0" indent="-228600" algn="l" rtl="0">
              <a:lnSpc>
                <a:spcPct val="90000"/>
              </a:lnSpc>
              <a:spcBef>
                <a:spcPts val="0"/>
              </a:spcBef>
              <a:spcAft>
                <a:spcPts val="0"/>
              </a:spcAft>
              <a:buClr>
                <a:schemeClr val="dk1"/>
              </a:buClr>
              <a:buSzPts val="1800"/>
              <a:buFont typeface="Century Gothic"/>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8: Module 3: Unit 1: Lesson </a:t>
            </a:r>
            <a:r>
              <a:rPr lang="en"/>
              <a:t>12</a:t>
            </a:r>
            <a:r>
              <a:rPr lang="en" sz="3400" b="0" i="0" u="none" strike="noStrike" cap="none">
                <a:solidFill>
                  <a:schemeClr val="dk1"/>
                </a:solidFill>
                <a:latin typeface="Century Gothic"/>
                <a:ea typeface="Century Gothic"/>
                <a:cs typeface="Century Gothic"/>
                <a:sym typeface="Century Gothic"/>
              </a:rPr>
              <a:t> </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63" name="Google Shape;263;p40"/>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b="1" dirty="0">
                <a:solidFill>
                  <a:schemeClr val="dk1"/>
                </a:solidFill>
              </a:rPr>
              <a:t>12</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Reading and protocols to read in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dirty="0">
              <a:solidFill>
                <a:schemeClr val="dk1"/>
              </a:solidFill>
            </a:endParaRPr>
          </a:p>
          <a:p>
            <a:pPr marL="0" marR="0" lvl="0" indent="0" algn="l" rtl="0">
              <a:lnSpc>
                <a:spcPct val="90000"/>
              </a:lnSpc>
              <a:spcBef>
                <a:spcPts val="0"/>
              </a:spcBef>
              <a:spcAft>
                <a:spcPts val="0"/>
              </a:spcAft>
              <a:buClr>
                <a:schemeClr val="dk1"/>
              </a:buClr>
              <a:buSzPts val="1100"/>
              <a:buFont typeface="Arial"/>
              <a:buNone/>
            </a:pPr>
            <a:r>
              <a:rPr lang="en" dirty="0">
                <a:solidFill>
                  <a:schemeClr val="dk1"/>
                </a:solidFill>
              </a:rPr>
              <a:t>In advance:</a:t>
            </a: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determine Fishbowl partners by pairing a student who read FDR’s “Infamy” speech with one who read Japan’s “Fourteen-Part </a:t>
            </a:r>
            <a:r>
              <a:rPr lang="en" dirty="0" smtClean="0">
                <a:solidFill>
                  <a:schemeClr val="dk1"/>
                </a:solidFill>
              </a:rPr>
              <a:t>Message</a:t>
            </a:r>
            <a:r>
              <a:rPr lang="en-US" dirty="0" smtClean="0">
                <a:solidFill>
                  <a:schemeClr val="dk1"/>
                </a:solidFill>
              </a:rPr>
              <a:t>.</a:t>
            </a:r>
            <a:r>
              <a:rPr lang="en" dirty="0" smtClean="0">
                <a:solidFill>
                  <a:schemeClr val="dk1"/>
                </a:solidFill>
              </a:rPr>
              <a:t>”</a:t>
            </a:r>
            <a:endParaRPr dirty="0">
              <a:solidFill>
                <a:schemeClr val="dk1"/>
              </a:solidFill>
            </a:endParaRPr>
          </a:p>
          <a:p>
            <a:pPr marL="457200" marR="0" lvl="0" indent="-342900" algn="l" rtl="0">
              <a:lnSpc>
                <a:spcPct val="90000"/>
              </a:lnSpc>
              <a:spcBef>
                <a:spcPts val="0"/>
              </a:spcBef>
              <a:spcAft>
                <a:spcPts val="0"/>
              </a:spcAft>
              <a:buClr>
                <a:schemeClr val="dk1"/>
              </a:buClr>
              <a:buSzPts val="1800"/>
              <a:buChar char="●"/>
            </a:pPr>
            <a:r>
              <a:rPr lang="en" dirty="0">
                <a:solidFill>
                  <a:schemeClr val="dk1"/>
                </a:solidFill>
              </a:rPr>
              <a:t>Review the Fishbowl Discussion protocol (see Appendix).</a:t>
            </a: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Review the </a:t>
            </a:r>
            <a:r>
              <a:rPr lang="en" b="1" i="1" dirty="0">
                <a:solidFill>
                  <a:schemeClr val="dk1"/>
                </a:solidFill>
              </a:rPr>
              <a:t>Unbroken </a:t>
            </a:r>
            <a:r>
              <a:rPr lang="en" b="1" dirty="0">
                <a:solidFill>
                  <a:schemeClr val="dk1"/>
                </a:solidFill>
              </a:rPr>
              <a:t>Structured Notes Teacher Guide, pages 119-146 (for teacher reference)</a:t>
            </a:r>
            <a:r>
              <a:rPr lang="en" dirty="0">
                <a:solidFill>
                  <a:schemeClr val="dk1"/>
                </a:solidFill>
              </a:rPr>
              <a:t>.</a:t>
            </a:r>
            <a:endParaRPr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i="0" u="none" strike="noStrike" cap="none"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7"/>
        <p:cNvGrpSpPr/>
        <p:nvPr/>
      </p:nvGrpSpPr>
      <p:grpSpPr>
        <a:xfrm>
          <a:off x="0" y="0"/>
          <a:ext cx="0" cy="0"/>
          <a:chOff x="0" y="0"/>
          <a:chExt cx="0" cy="0"/>
        </a:xfrm>
      </p:grpSpPr>
      <p:pic>
        <p:nvPicPr>
          <p:cNvPr id="268" name="Google Shape;268;p4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69" name="Google Shape;269;p4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70" name="Google Shape;270;p4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12</a:t>
            </a:r>
            <a:endParaRPr sz="3000" b="0" i="0" u="none" strike="noStrike" cap="none">
              <a:solidFill>
                <a:srgbClr val="404040"/>
              </a:solidFill>
              <a:latin typeface="Calibri"/>
              <a:ea typeface="Calibri"/>
              <a:cs typeface="Calibri"/>
              <a:sym typeface="Calibri"/>
            </a:endParaRPr>
          </a:p>
        </p:txBody>
      </p:sp>
      <p:pic>
        <p:nvPicPr>
          <p:cNvPr id="271" name="Google Shape;271;p4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72" name="Google Shape;272;p4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278" name="Google Shape;278;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b="0" i="0" u="none" strike="noStrike" cap="none" dirty="0">
                <a:solidFill>
                  <a:srgbClr val="000000"/>
                </a:solidFill>
                <a:latin typeface="Century Gothic"/>
                <a:ea typeface="Century Gothic"/>
                <a:cs typeface="Century Gothic"/>
                <a:sym typeface="Century Gothic"/>
              </a:rPr>
              <a:t>In this lesson you will be </a:t>
            </a:r>
            <a:r>
              <a:rPr lang="en" dirty="0">
                <a:solidFill>
                  <a:schemeClr val="dk1"/>
                </a:solidFill>
              </a:rPr>
              <a:t>assessed on your  ability to analyze conflicting historical texts and use your understandings to contribute to a cooperative, text-based discussion. In this lesson you will also build background knowledge about </a:t>
            </a:r>
            <a:r>
              <a:rPr lang="en" i="1" dirty="0">
                <a:solidFill>
                  <a:schemeClr val="dk1"/>
                </a:solidFill>
              </a:rPr>
              <a:t>Unbroken</a:t>
            </a:r>
            <a:r>
              <a:rPr lang="en" dirty="0">
                <a:solidFill>
                  <a:schemeClr val="dk1"/>
                </a:solidFill>
              </a:rPr>
              <a:t> </a:t>
            </a:r>
            <a:r>
              <a:rPr lang="en-US" dirty="0" smtClean="0">
                <a:solidFill>
                  <a:schemeClr val="dk1"/>
                </a:solidFill>
              </a:rPr>
              <a:t>and </a:t>
            </a:r>
            <a:r>
              <a:rPr lang="en" dirty="0" smtClean="0">
                <a:solidFill>
                  <a:schemeClr val="dk1"/>
                </a:solidFill>
              </a:rPr>
              <a:t>work </a:t>
            </a:r>
            <a:r>
              <a:rPr lang="en" dirty="0">
                <a:solidFill>
                  <a:schemeClr val="dk1"/>
                </a:solidFill>
              </a:rPr>
              <a:t>with personal discussion goals.</a:t>
            </a:r>
            <a:endParaRPr dirty="0"/>
          </a:p>
          <a:p>
            <a:pPr marL="0" marR="0" lvl="0" indent="0" algn="l" rtl="0">
              <a:lnSpc>
                <a:spcPct val="100000"/>
              </a:lnSpc>
              <a:spcBef>
                <a:spcPts val="0"/>
              </a:spcBef>
              <a:spcAft>
                <a:spcPts val="0"/>
              </a:spcAft>
              <a:buClr>
                <a:srgbClr val="000000"/>
              </a:buClr>
              <a:buSzPts val="1800"/>
              <a:buFont typeface="Century Gothic"/>
              <a:buNone/>
            </a:pPr>
            <a:endParaRPr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b="0" i="0" u="none" strike="noStrike" cap="none" dirty="0">
                <a:solidFill>
                  <a:srgbClr val="000000"/>
                </a:solidFill>
                <a:latin typeface="Century Gothic"/>
                <a:ea typeface="Century Gothic"/>
                <a:cs typeface="Century Gothic"/>
                <a:sym typeface="Century Gothic"/>
              </a:rPr>
              <a:t>Here’s what you’ll be learning and doing today:</a:t>
            </a:r>
            <a:endParaRPr dirty="0"/>
          </a:p>
          <a:p>
            <a:pPr marL="457200" marR="0" lvl="0" indent="-342900" algn="l" rtl="0">
              <a:lnSpc>
                <a:spcPct val="100000"/>
              </a:lnSpc>
              <a:spcBef>
                <a:spcPts val="0"/>
              </a:spcBef>
              <a:spcAft>
                <a:spcPts val="0"/>
              </a:spcAft>
              <a:buClr>
                <a:srgbClr val="000000"/>
              </a:buClr>
              <a:buSzPts val="1800"/>
              <a:buFont typeface="Century Gothic"/>
              <a:buChar char="●"/>
            </a:pPr>
            <a:r>
              <a:rPr lang="en" dirty="0"/>
              <a:t>Set a discussion goal for yourself.</a:t>
            </a:r>
            <a:endParaRPr dirty="0"/>
          </a:p>
          <a:p>
            <a:pPr marL="457200" marR="0" lvl="0" indent="-342900" algn="l" rtl="0">
              <a:lnSpc>
                <a:spcPct val="100000"/>
              </a:lnSpc>
              <a:spcBef>
                <a:spcPts val="0"/>
              </a:spcBef>
              <a:spcAft>
                <a:spcPts val="0"/>
              </a:spcAft>
              <a:buSzPts val="1800"/>
              <a:buChar char="●"/>
            </a:pPr>
            <a:r>
              <a:rPr lang="en" dirty="0"/>
              <a:t>Participate in the End of Unit Assessment Fishbowl Discussion.</a:t>
            </a:r>
            <a:endParaRPr dirty="0"/>
          </a:p>
          <a:p>
            <a:pPr marL="457200" marR="0" lvl="0" indent="-342900" algn="l" rtl="0">
              <a:lnSpc>
                <a:spcPct val="100000"/>
              </a:lnSpc>
              <a:spcBef>
                <a:spcPts val="0"/>
              </a:spcBef>
              <a:spcAft>
                <a:spcPts val="0"/>
              </a:spcAft>
              <a:buSzPts val="1800"/>
              <a:buChar char="●"/>
            </a:pPr>
            <a:r>
              <a:rPr lang="en" dirty="0"/>
              <a:t>Discuss your progress towards your discussion goals.</a:t>
            </a:r>
            <a:endParaRPr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3"/>
          <p:cNvSpPr txBox="1">
            <a:spLocks noGrp="1"/>
          </p:cNvSpPr>
          <p:nvPr>
            <p:ph type="title"/>
          </p:nvPr>
        </p:nvSpPr>
        <p:spPr>
          <a:xfrm>
            <a:off x="0" y="119743"/>
            <a:ext cx="9144000" cy="99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200" dirty="0"/>
              <a:t>Let’s Review the Fishbowl Discussion Rubric</a:t>
            </a:r>
            <a:endParaRPr sz="3200" b="0" i="0" u="none" strike="noStrike" cap="none" dirty="0">
              <a:solidFill>
                <a:schemeClr val="dk1"/>
              </a:solidFill>
              <a:latin typeface="Century Gothic"/>
              <a:ea typeface="Century Gothic"/>
              <a:cs typeface="Century Gothic"/>
              <a:sym typeface="Century Gothic"/>
            </a:endParaRPr>
          </a:p>
        </p:txBody>
      </p:sp>
      <p:pic>
        <p:nvPicPr>
          <p:cNvPr id="2" name="Picture 1"/>
          <p:cNvPicPr>
            <a:picLocks noChangeAspect="1"/>
          </p:cNvPicPr>
          <p:nvPr/>
        </p:nvPicPr>
        <p:blipFill>
          <a:blip r:embed="rId3"/>
          <a:stretch>
            <a:fillRect/>
          </a:stretch>
        </p:blipFill>
        <p:spPr>
          <a:xfrm>
            <a:off x="1025128" y="729974"/>
            <a:ext cx="7093743" cy="398118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4"/>
          <p:cNvSpPr txBox="1">
            <a:spLocks noGrp="1"/>
          </p:cNvSpPr>
          <p:nvPr>
            <p:ph type="title"/>
          </p:nvPr>
        </p:nvSpPr>
        <p:spPr>
          <a:xfrm>
            <a:off x="97971" y="163285"/>
            <a:ext cx="9144000" cy="99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200" dirty="0"/>
              <a:t>Let’s Review the Fishbowl Discussion Rubric</a:t>
            </a:r>
            <a:endParaRPr sz="3200" b="0" i="0" u="none" strike="noStrike" cap="none" dirty="0">
              <a:solidFill>
                <a:schemeClr val="dk1"/>
              </a:solidFill>
              <a:latin typeface="Century Gothic"/>
              <a:ea typeface="Century Gothic"/>
              <a:cs typeface="Century Gothic"/>
              <a:sym typeface="Century Gothic"/>
            </a:endParaRPr>
          </a:p>
        </p:txBody>
      </p:sp>
      <p:pic>
        <p:nvPicPr>
          <p:cNvPr id="291" name="Google Shape;291;p44"/>
          <p:cNvPicPr preferRelativeResize="0"/>
          <p:nvPr/>
        </p:nvPicPr>
        <p:blipFill>
          <a:blip r:embed="rId3">
            <a:alphaModFix/>
          </a:blip>
          <a:stretch>
            <a:fillRect/>
          </a:stretch>
        </p:blipFill>
        <p:spPr>
          <a:xfrm>
            <a:off x="8564081" y="4278086"/>
            <a:ext cx="463518" cy="652869"/>
          </a:xfrm>
          <a:prstGeom prst="rect">
            <a:avLst/>
          </a:prstGeom>
          <a:noFill/>
          <a:ln>
            <a:noFill/>
          </a:ln>
        </p:spPr>
      </p:pic>
      <p:pic>
        <p:nvPicPr>
          <p:cNvPr id="2" name="Picture 1"/>
          <p:cNvPicPr>
            <a:picLocks noChangeAspect="1"/>
          </p:cNvPicPr>
          <p:nvPr/>
        </p:nvPicPr>
        <p:blipFill>
          <a:blip r:embed="rId4"/>
          <a:stretch>
            <a:fillRect/>
          </a:stretch>
        </p:blipFill>
        <p:spPr>
          <a:xfrm>
            <a:off x="2271713" y="808611"/>
            <a:ext cx="4671960" cy="433488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5"/>
          <p:cNvSpPr txBox="1">
            <a:spLocks noGrp="1"/>
          </p:cNvSpPr>
          <p:nvPr>
            <p:ph type="title"/>
          </p:nvPr>
        </p:nvSpPr>
        <p:spPr>
          <a:xfrm>
            <a:off x="311700" y="334175"/>
            <a:ext cx="8520600" cy="99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Set Discussion Goals</a:t>
            </a:r>
            <a:endParaRPr sz="3400" b="0" i="0" u="none" strike="noStrike" cap="none">
              <a:solidFill>
                <a:schemeClr val="dk1"/>
              </a:solidFill>
              <a:latin typeface="Century Gothic"/>
              <a:ea typeface="Century Gothic"/>
              <a:cs typeface="Century Gothic"/>
              <a:sym typeface="Century Gothic"/>
            </a:endParaRPr>
          </a:p>
        </p:txBody>
      </p:sp>
      <p:sp>
        <p:nvSpPr>
          <p:cNvPr id="297" name="Google Shape;297;p45"/>
          <p:cNvSpPr txBox="1"/>
          <p:nvPr/>
        </p:nvSpPr>
        <p:spPr>
          <a:xfrm>
            <a:off x="437375" y="1067200"/>
            <a:ext cx="8170200" cy="31140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700">
                <a:solidFill>
                  <a:schemeClr val="dk1"/>
                </a:solidFill>
                <a:latin typeface="Century Gothic"/>
                <a:ea typeface="Century Gothic"/>
                <a:cs typeface="Century Gothic"/>
                <a:sym typeface="Century Gothic"/>
              </a:rPr>
              <a:t>Fishbowl Goal-Setting Sheet: The Pearl Harbor Attack</a:t>
            </a: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solidFill>
                  <a:schemeClr val="dk1"/>
                </a:solidFill>
                <a:latin typeface="Century Gothic"/>
                <a:ea typeface="Century Gothic"/>
                <a:cs typeface="Century Gothic"/>
                <a:sym typeface="Century Gothic"/>
              </a:rPr>
              <a:t>A student who does not participate in the discussion should be given a 0.</a:t>
            </a: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solidFill>
                  <a:schemeClr val="dk1"/>
                </a:solidFill>
                <a:latin typeface="Century Gothic"/>
                <a:ea typeface="Century Gothic"/>
                <a:cs typeface="Century Gothic"/>
                <a:sym typeface="Century Gothic"/>
              </a:rPr>
              <a:t> </a:t>
            </a: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solidFill>
                  <a:schemeClr val="dk1"/>
                </a:solidFill>
                <a:latin typeface="Century Gothic"/>
                <a:ea typeface="Century Gothic"/>
                <a:cs typeface="Century Gothic"/>
                <a:sym typeface="Century Gothic"/>
              </a:rPr>
              <a:t>A student whose contributions to the discussion are only personal and make no reference to textual evidence can be scored no higher than a 1.</a:t>
            </a: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700">
                <a:solidFill>
                  <a:schemeClr val="dk1"/>
                </a:solidFill>
                <a:latin typeface="Century Gothic"/>
                <a:ea typeface="Century Gothic"/>
                <a:cs typeface="Century Gothic"/>
                <a:sym typeface="Century Gothic"/>
              </a:rPr>
              <a:t> </a:t>
            </a: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700">
                <a:solidFill>
                  <a:schemeClr val="dk1"/>
                </a:solidFill>
                <a:latin typeface="Century Gothic"/>
                <a:ea typeface="Century Gothic"/>
                <a:cs typeface="Century Gothic"/>
                <a:sym typeface="Century Gothic"/>
              </a:rPr>
              <a:t>Using the rubric, set two or three goals for yourself. What would you like to work on improving during this Fishbowl discussion? (Ex: “I want to use my notes during the discussion,” “I want to make eye contact with other people during the discussion.”)</a:t>
            </a:r>
            <a:endParaRPr sz="170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6"/>
          <p:cNvSpPr txBox="1">
            <a:spLocks noGrp="1"/>
          </p:cNvSpPr>
          <p:nvPr>
            <p:ph type="title"/>
          </p:nvPr>
        </p:nvSpPr>
        <p:spPr>
          <a:xfrm>
            <a:off x="85500" y="96600"/>
            <a:ext cx="8973000" cy="724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a:t>Let’s Discuss Conflicting Accounts</a:t>
            </a:r>
            <a:endParaRPr sz="3400" b="0" i="0" u="none" strike="noStrike" cap="none">
              <a:solidFill>
                <a:schemeClr val="dk1"/>
              </a:solidFill>
              <a:latin typeface="Century Gothic"/>
              <a:ea typeface="Century Gothic"/>
              <a:cs typeface="Century Gothic"/>
              <a:sym typeface="Century Gothic"/>
            </a:endParaRPr>
          </a:p>
        </p:txBody>
      </p:sp>
      <p:pic>
        <p:nvPicPr>
          <p:cNvPr id="303" name="Google Shape;303;p46"/>
          <p:cNvPicPr preferRelativeResize="0"/>
          <p:nvPr/>
        </p:nvPicPr>
        <p:blipFill>
          <a:blip r:embed="rId3">
            <a:alphaModFix/>
          </a:blip>
          <a:stretch>
            <a:fillRect/>
          </a:stretch>
        </p:blipFill>
        <p:spPr>
          <a:xfrm>
            <a:off x="1094175" y="1055400"/>
            <a:ext cx="6681451" cy="3683950"/>
          </a:xfrm>
          <a:prstGeom prst="rect">
            <a:avLst/>
          </a:prstGeom>
          <a:noFill/>
          <a:ln w="28575"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0151E3-2860-4661-9B59-F624D5FB6A5E}"/>
</file>

<file path=customXml/itemProps2.xml><?xml version="1.0" encoding="utf-8"?>
<ds:datastoreItem xmlns:ds="http://schemas.openxmlformats.org/officeDocument/2006/customXml" ds:itemID="{77EC8983-1392-4493-8B0C-99ADC3E8DDF0}"/>
</file>

<file path=customXml/itemProps3.xml><?xml version="1.0" encoding="utf-8"?>
<ds:datastoreItem xmlns:ds="http://schemas.openxmlformats.org/officeDocument/2006/customXml" ds:itemID="{01340C7C-A6C9-4DEC-9C59-FAA365DA4D45}"/>
</file>

<file path=docProps/app.xml><?xml version="1.0" encoding="utf-8"?>
<Properties xmlns="http://schemas.openxmlformats.org/officeDocument/2006/extended-properties" xmlns:vt="http://schemas.openxmlformats.org/officeDocument/2006/docPropsVTypes">
  <TotalTime>24</TotalTime>
  <Words>3028</Words>
  <Application>Microsoft Macintosh PowerPoint</Application>
  <PresentationFormat>On-screen Show (16:9)</PresentationFormat>
  <Paragraphs>263</Paragraphs>
  <Slides>12</Slides>
  <Notes>12</Notes>
  <HiddenSlides>0</HiddenSlides>
  <MMClips>0</MMClips>
  <ScaleCrop>false</ScaleCrop>
  <HeadingPairs>
    <vt:vector size="4" baseType="variant">
      <vt:variant>
        <vt:lpstr>Theme</vt:lpstr>
      </vt:variant>
      <vt:variant>
        <vt:i4>3</vt:i4>
      </vt:variant>
      <vt:variant>
        <vt:lpstr>Slide Titles</vt:lpstr>
      </vt:variant>
      <vt:variant>
        <vt:i4>12</vt:i4>
      </vt:variant>
    </vt:vector>
  </HeadingPairs>
  <TitlesOfParts>
    <vt:vector size="15" baseType="lpstr">
      <vt:lpstr>Office Theme</vt:lpstr>
      <vt:lpstr>Office Theme</vt:lpstr>
      <vt:lpstr>Office Theme</vt:lpstr>
      <vt:lpstr>Grade 8: Module 3: Unit 1: Lesson 12 Teacher slide, before teaching.</vt:lpstr>
      <vt:lpstr>Grade 8: Module 3: Unit 1: Lesson 12  Teacher slide, before teaching.</vt:lpstr>
      <vt:lpstr>Grade 8: Module 3: Unit 1: Lesson 12  Teacher slide, before teaching.</vt:lpstr>
      <vt:lpstr>Grade 8: Module 3:  Unit 1: Lesson 12</vt:lpstr>
      <vt:lpstr>Hello, Students!</vt:lpstr>
      <vt:lpstr>Let’s Review the Fishbowl Discussion Rubric</vt:lpstr>
      <vt:lpstr>Let’s Review the Fishbowl Discussion Rubric</vt:lpstr>
      <vt:lpstr>Let’s Set Discussion Goals</vt:lpstr>
      <vt:lpstr>Let’s Discuss Conflicting Accounts</vt:lpstr>
      <vt:lpstr>Let’s Reflect on Discussion Goals   </vt:lpstr>
      <vt:lpstr>Let’s Preview the 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3: Unit 1: Lesson 12 Teacher slide, before teaching.</dc:title>
  <dc:creator>nbravo</dc:creator>
  <cp:lastModifiedBy>Alexander Specht</cp:lastModifiedBy>
  <cp:revision>10</cp:revision>
  <dcterms:modified xsi:type="dcterms:W3CDTF">2018-10-13T17:43:53Z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