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7.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5.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15.xml" ContentType="application/vnd.openxmlformats-officedocument.presentationml.slide+xml"/>
  <Override PartName="/ppt/slides/slide4.xml" ContentType="application/vnd.openxmlformats-officedocument.presentationml.slide+xml"/>
  <Override PartName="/ppt/slides/slide6.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slideLayouts/slideLayout9.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4.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notesSlides/notesSlide8.xml" ContentType="application/vnd.openxmlformats-officedocument.presentationml.notesSlide+xml"/>
  <Override PartName="/ppt/notesSlides/notesSlide2.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7.xml" ContentType="application/vnd.openxmlformats-officedocument.presentationml.notesSlide+xml"/>
  <Override PartName="/ppt/notesSlides/notesSlide9.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slideLayouts/slideLayout1.xml" ContentType="application/vnd.openxmlformats-officedocument.presentationml.slideLayout+xml"/>
  <Override PartName="/ppt/notesSlides/notesSlide6.xml" ContentType="application/vnd.openxmlformats-officedocument.presentationml.notesSlide+xml"/>
  <Override PartName="/ppt/commentAuthors.xml" ContentType="application/vnd.openxmlformats-officedocument.presentationml.commentAuthors+xml"/>
  <Override PartName="/ppt/theme/theme1.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1"/>
    <p:sldMasterId id="2147483672" r:id="rId2"/>
  </p:sldMasterIdLst>
  <p:notesMasterIdLst>
    <p:notesMasterId r:id="rId18"/>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Lst>
  <p:sldSz cx="9144000" cy="5143500" type="screen16x9"/>
  <p:notesSz cx="6858000" cy="9144000"/>
  <p:embeddedFontLst>
    <p:embeddedFont>
      <p:font typeface="Calibri" panose="020F0502020204030204" pitchFamily="34" charset="0"/>
      <p:regular r:id="rId19"/>
      <p:bold r:id="rId20"/>
      <p:italic r:id="rId21"/>
      <p:boldItalic r:id="rId22"/>
    </p:embeddedFont>
    <p:embeddedFont>
      <p:font typeface="Century Gothic" panose="020B0502020202020204" pitchFamily="34" charset="0"/>
      <p:regular r:id="rId23"/>
      <p:bold r:id="rId24"/>
      <p:italic r:id="rId25"/>
      <p:boldItalic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64F1C90-B2F0-4183-B9B5-BD53F79E7A72}">
  <a:tblStyle styleId="{864F1C90-B2F0-4183-B9B5-BD53F79E7A72}"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inimized">
    <p:restoredLeft sz="15620"/>
    <p:restoredTop sz="27648" autoAdjust="0"/>
  </p:normalViewPr>
  <p:slideViewPr>
    <p:cSldViewPr snapToGrid="0">
      <p:cViewPr varScale="1">
        <p:scale>
          <a:sx n="22" d="100"/>
          <a:sy n="22" d="100"/>
        </p:scale>
        <p:origin x="2016" y="3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notesMaster" Target="notesMasters/notesMaster1.xml"/><Relationship Id="rId26" Type="http://schemas.openxmlformats.org/officeDocument/2006/relationships/font" Target="fonts/font8.fntdata"/><Relationship Id="rId3" Type="http://schemas.openxmlformats.org/officeDocument/2006/relationships/slide" Target="slides/slide1.xml"/><Relationship Id="rId21" Type="http://schemas.openxmlformats.org/officeDocument/2006/relationships/font" Target="fonts/font3.fntdata"/><Relationship Id="rId34" Type="http://schemas.openxmlformats.org/officeDocument/2006/relationships/customXml" Target="../customXml/item3.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7.fntdata"/><Relationship Id="rId33" Type="http://schemas.openxmlformats.org/officeDocument/2006/relationships/customXml" Target="../customXml/item2.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font" Target="fonts/font2.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6.fntdata"/><Relationship Id="rId32" Type="http://schemas.openxmlformats.org/officeDocument/2006/relationships/customXml" Target="../customXml/item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5.fntdata"/><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font" Target="fonts/font1.fntdata"/><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4.fntdata"/><Relationship Id="rId27" Type="http://schemas.openxmlformats.org/officeDocument/2006/relationships/commentAuthors" Target="commentAuthors.xml"/><Relationship Id="rId30" Type="http://schemas.openxmlformats.org/officeDocument/2006/relationships/theme" Target="theme/theme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365930028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curriculum.eleducation.org/sites/default/files/curriculumtools_implementingtheadditionallanguageandliteracyallblock_062017.pdf"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8" Type="http://schemas.openxmlformats.org/officeDocument/2006/relationships/hyperlink" Target="https://eleducation.org/resources/independent-reading-sample-plans" TargetMode="External"/><Relationship Id="rId3" Type="http://schemas.openxmlformats.org/officeDocument/2006/relationships/hyperlink" Target="http://curriculum.eleducation.org/curriculum/ela/grade-4/module-3/unit-3/lesson-1" TargetMode="External"/><Relationship Id="rId7" Type="http://schemas.openxmlformats.org/officeDocument/2006/relationships/hyperlink" Target="https://eleducation.org/resources/fourth-grade-writing-rubrics-and-checklists" TargetMode="External"/><Relationship Id="rId2" Type="http://schemas.openxmlformats.org/officeDocument/2006/relationships/slide" Target="../slides/slide2.xml"/><Relationship Id="rId1" Type="http://schemas.openxmlformats.org/officeDocument/2006/relationships/notesMaster" Target="../notesMasters/notesMaster1.xml"/><Relationship Id="rId6" Type="http://schemas.openxmlformats.org/officeDocument/2006/relationships/hyperlink" Target="https://eleducation.org/resources/el-education-classroom-protocols" TargetMode="External"/><Relationship Id="rId5" Type="http://schemas.openxmlformats.org/officeDocument/2006/relationships/hyperlink" Target="https://eleducation.org/resources/general-protocols-and-strategies-from-management-in-the-active-classroom" TargetMode="External"/><Relationship Id="rId4" Type="http://schemas.openxmlformats.org/officeDocument/2006/relationships/hyperlink" Target="https://eleducation.org/resources/g4m3u1-perspectives-on-the-american-revolution-building-background-knowledge-assessments"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leducation.org/resources/el-education-classroom-protocols"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4" name="Google Shape;174;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this module, students consider how one’s perspective influences one’s opinion through the lens of the American Revolution.</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this unit, Unit 3, students synthesize their research on the Revolutionary War from Unit 1 and their analysis of perspectives from Unit 2 to write an opinion piece from the Patriot perspective, outlining reasons colonists should join the Patriot cause, in the form of a broadside. Students write a broadside from the Loyalist perspective for the </a:t>
            </a:r>
            <a:r>
              <a:rPr lang="en" sz="1200" b="1" dirty="0">
                <a:solidFill>
                  <a:schemeClr val="dk1"/>
                </a:solidFill>
                <a:latin typeface="Calibri"/>
                <a:ea typeface="Calibri"/>
                <a:cs typeface="Calibri"/>
                <a:sym typeface="Calibri"/>
              </a:rPr>
              <a:t>end of unit assessment</a:t>
            </a:r>
            <a:r>
              <a:rPr lang="en" sz="1200" dirty="0">
                <a:solidFill>
                  <a:schemeClr val="dk1"/>
                </a:solidFill>
                <a:latin typeface="Calibri"/>
                <a:ea typeface="Calibri"/>
                <a:cs typeface="Calibri"/>
                <a:sym typeface="Calibri"/>
              </a:rPr>
              <a:t>. Then, for the performance task, students consider both sides and discuss whether they would or would not have supported the American Revolution had they lived during colonial times.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For this performance task, students discuss their opinion of the American Revolution. They consider both the Loyalist and Patriot perspectives and decide which they would have supported if they had lived in colonial times. They consider their reasons and gather evidence from their research across the module. They then participate in collaborative discussions stating their opinion, giving reasons and evidence to support their point. </a:t>
            </a:r>
            <a:endParaRPr sz="1200" dirty="0">
              <a:latin typeface="Calibri"/>
              <a:ea typeface="Calibri"/>
              <a:cs typeface="Calibri"/>
              <a:sym typeface="Calibri"/>
            </a:endParaRPr>
          </a:p>
        </p:txBody>
      </p:sp>
    </p:spTree>
    <p:extLst>
      <p:ext uri="{BB962C8B-B14F-4D97-AF65-F5344CB8AC3E}">
        <p14:creationId xmlns:p14="http://schemas.microsoft.com/office/powerpoint/2010/main" val="28809150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43b729f8c1_0_2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10</a:t>
            </a:r>
            <a:r>
              <a:rPr lang="en-US" sz="1200" b="1" dirty="0" smtClean="0">
                <a:solidFill>
                  <a:schemeClr val="dk1"/>
                </a:solidFill>
                <a:latin typeface="Calibri"/>
                <a:ea typeface="Calibri"/>
                <a:cs typeface="Calibri"/>
                <a:sym typeface="Calibri"/>
              </a:rPr>
              <a:t>-12</a:t>
            </a:r>
            <a:r>
              <a:rPr lang="en" sz="1200" b="1"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 None.</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are going to discuss one of the module guiding questions using the Back-to-Back and Face-to-Face protocol. Remind them that they used this protocol in Lesson 3 and review as necessary. Refer to the </a:t>
            </a:r>
            <a:r>
              <a:rPr lang="en" sz="1200" b="1" dirty="0">
                <a:solidFill>
                  <a:schemeClr val="dk1"/>
                </a:solidFill>
                <a:latin typeface="Calibri"/>
                <a:ea typeface="Calibri"/>
                <a:cs typeface="Calibri"/>
                <a:sym typeface="Calibri"/>
              </a:rPr>
              <a:t>Classroom Protocols document </a:t>
            </a:r>
            <a:r>
              <a:rPr lang="en" sz="1200" dirty="0">
                <a:solidFill>
                  <a:schemeClr val="dk1"/>
                </a:solidFill>
                <a:latin typeface="Calibri"/>
                <a:ea typeface="Calibri"/>
                <a:cs typeface="Calibri"/>
                <a:sym typeface="Calibri"/>
              </a:rPr>
              <a:t>for the full version of the protocol.</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through the protocol using the following prompts. After the first question, invite students to find a new partner for the remaining three:</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does William Barton think about the American Revolution?”</a:t>
            </a:r>
            <a:endParaRPr sz="120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does Robert Barton think about the American Revolution?”</a:t>
            </a:r>
            <a:endParaRPr sz="120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does Mary Barton think about the American Revolution?”</a:t>
            </a:r>
            <a:endParaRPr sz="120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does a person’s perspective influence his or her opinion?”</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return to their seats.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 last question is one of the guiding questions for this module.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total participation technique, invite responses from the group:</a:t>
            </a:r>
            <a:endParaRPr sz="1200" dirty="0">
              <a:solidFill>
                <a:schemeClr val="dk1"/>
              </a:solidFill>
              <a:latin typeface="Calibri"/>
              <a:ea typeface="Calibri"/>
              <a:cs typeface="Calibri"/>
              <a:sym typeface="Calibri"/>
            </a:endParaRPr>
          </a:p>
          <a:p>
            <a:pPr marL="914400" lvl="0" indent="-304800" algn="l" rtl="0">
              <a:lnSpc>
                <a:spcPct val="100000"/>
              </a:lnSpc>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“How does a person’s perspective influence his or her opinion?” </a:t>
            </a:r>
            <a:r>
              <a:rPr lang="en" sz="1200" b="1" dirty="0">
                <a:solidFill>
                  <a:schemeClr val="dk1"/>
                </a:solidFill>
                <a:latin typeface="Calibri"/>
                <a:ea typeface="Calibri"/>
                <a:cs typeface="Calibri"/>
                <a:sym typeface="Calibri"/>
              </a:rPr>
              <a:t>(Responses will vary</a:t>
            </a:r>
            <a:r>
              <a:rPr lang="en"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participating appropriately in the protocol.</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a:t>
            </a:r>
            <a:r>
              <a:rPr lang="en" sz="1200" i="0" u="none" strike="noStrike" cap="none" dirty="0">
                <a:latin typeface="Calibri"/>
                <a:ea typeface="Calibri"/>
                <a:cs typeface="Calibri"/>
                <a:sym typeface="Calibri"/>
              </a:rPr>
              <a:t>port for Any Students Who Need It:</a:t>
            </a:r>
            <a:r>
              <a:rPr lang="en" sz="1200" dirty="0">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auditory and verbal processing: (Displaying Questions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displaying the guiding question students will be discussing, as well as the questions used to guide their thinking during the protocol. Alternatively, consider giving these questions to students before the protocol.</a:t>
            </a:r>
            <a:endParaRPr sz="1200" dirty="0">
              <a:latin typeface="Calibri"/>
              <a:ea typeface="Calibri"/>
              <a:cs typeface="Calibri"/>
              <a:sym typeface="Calibri"/>
            </a:endParaRPr>
          </a:p>
        </p:txBody>
      </p:sp>
      <p:sp>
        <p:nvSpPr>
          <p:cNvPr id="239" name="Google Shape;239;g43b729f8c1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530535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43b729f8c1_0_3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27-</a:t>
            </a:r>
            <a:r>
              <a:rPr lang="en" sz="1200" b="1" dirty="0" smtClean="0">
                <a:solidFill>
                  <a:schemeClr val="dk1"/>
                </a:solidFill>
                <a:latin typeface="Calibri"/>
                <a:ea typeface="Calibri"/>
                <a:cs typeface="Calibri"/>
                <a:sym typeface="Calibri"/>
              </a:rPr>
              <a:t>30 </a:t>
            </a:r>
            <a:r>
              <a:rPr lang="en" sz="1200" b="1" dirty="0">
                <a:solidFill>
                  <a:schemeClr val="dk1"/>
                </a:solidFill>
                <a:latin typeface="Calibri"/>
                <a:ea typeface="Calibri"/>
                <a:cs typeface="Calibri"/>
                <a:sym typeface="Calibri"/>
              </a:rPr>
              <a:t>minutes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a:t>
            </a:r>
            <a:r>
              <a:rPr lang="en" sz="1200" b="1" dirty="0">
                <a:solidFill>
                  <a:schemeClr val="dk1"/>
                </a:solidFill>
                <a:latin typeface="Calibri"/>
                <a:ea typeface="Calibri"/>
                <a:cs typeface="Calibri"/>
                <a:sym typeface="Calibri"/>
              </a:rPr>
              <a:t>Whole/Independently working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a:t>
            </a:r>
            <a:r>
              <a:rPr lang="en" sz="1200" dirty="0">
                <a:solidFill>
                  <a:schemeClr val="dk1"/>
                </a:solidFill>
                <a:latin typeface="Calibri"/>
                <a:ea typeface="Calibri"/>
                <a:cs typeface="Calibri"/>
                <a:sym typeface="Calibri"/>
              </a:rPr>
              <a:t> None. </a:t>
            </a:r>
            <a:endParaRPr sz="120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dirty="0">
              <a:solidFill>
                <a:srgbClr val="444444"/>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Mid-Unit 3 Assessment: Reading and Answering Questions about an Opinion Text.</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for this assessment, they will read a new opinion text and answer selected response questions.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follow along, reading silently in their heads, while you read the directions for each part of the assessment aloud. Answer clarifying questions.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following anchor charts and review as needed:</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Readers Do These Things anchor chart</a:t>
            </a:r>
            <a:endParaRPr sz="1200" b="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Strategies to Answer Selected Response Questions anchor chart</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to refer to these anchor charts as they read the assessment text and answer the assessment questions.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since this is an assessment, they should complete it independently in silence. Focus students on the </a:t>
            </a: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specifically on </a:t>
            </a:r>
            <a:r>
              <a:rPr lang="en" sz="1200" i="1" dirty="0">
                <a:solidFill>
                  <a:schemeClr val="dk1"/>
                </a:solidFill>
                <a:latin typeface="Calibri"/>
                <a:ea typeface="Calibri"/>
                <a:cs typeface="Calibri"/>
                <a:sym typeface="Calibri"/>
              </a:rPr>
              <a:t>perseverance</a:t>
            </a:r>
            <a:r>
              <a:rPr lang="en" sz="1200" dirty="0">
                <a:solidFill>
                  <a:schemeClr val="dk1"/>
                </a:solidFill>
                <a:latin typeface="Calibri"/>
                <a:ea typeface="Calibri"/>
                <a:cs typeface="Calibri"/>
                <a:sym typeface="Calibri"/>
              </a:rPr>
              <a:t> and what this looks and sounds like. Remind students that because they will read and answer questions independently for the assessment, they may need to practice </a:t>
            </a:r>
            <a:r>
              <a:rPr lang="en" sz="1200" i="1" dirty="0">
                <a:solidFill>
                  <a:schemeClr val="dk1"/>
                </a:solidFill>
                <a:latin typeface="Calibri"/>
                <a:ea typeface="Calibri"/>
                <a:cs typeface="Calibri"/>
                <a:sym typeface="Calibri"/>
              </a:rPr>
              <a:t>perseverance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begin the assessment.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While they are taking the assessment, circulate to monitor and document their test-taking skills.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a checking for understanding technique (e.g., Red Light, Green Light or Thumb-O-Meter) for students to self-assess against the learning target.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time permits, focus students on the </a:t>
            </a:r>
            <a:r>
              <a:rPr lang="en" sz="1200" b="1" dirty="0">
                <a:solidFill>
                  <a:schemeClr val="dk1"/>
                </a:solidFill>
                <a:latin typeface="Calibri"/>
                <a:ea typeface="Calibri"/>
                <a:cs typeface="Calibri"/>
                <a:sym typeface="Calibri"/>
              </a:rPr>
              <a:t>Working to Become Effective Learners anchor chart </a:t>
            </a:r>
            <a:r>
              <a:rPr lang="en" sz="1200" dirty="0">
                <a:solidFill>
                  <a:schemeClr val="dk1"/>
                </a:solidFill>
                <a:latin typeface="Calibri"/>
                <a:ea typeface="Calibri"/>
                <a:cs typeface="Calibri"/>
                <a:sym typeface="Calibri"/>
              </a:rPr>
              <a:t>and invite them to self-assess how well they persevered in this lesson.</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rgbClr val="444444"/>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follow along while you read directions for each part of the assessment.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refer to anchor charts as needed to answer assessment questions.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Notice student responses during the checking-for-understanding technique.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to rephrase selected response questions—and answer them—before they read each answer choice.</a:t>
            </a:r>
            <a:endParaRPr sz="1200" dirty="0">
              <a:solidFill>
                <a:schemeClr val="dk1"/>
              </a:solidFill>
              <a:latin typeface="Calibri"/>
              <a:ea typeface="Calibri"/>
              <a:cs typeface="Calibri"/>
              <a:sym typeface="Calibri"/>
            </a:endParaRPr>
          </a:p>
        </p:txBody>
      </p:sp>
      <p:sp>
        <p:nvSpPr>
          <p:cNvPr id="246" name="Google Shape;246;g43b729f8c1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20747882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10 </a:t>
            </a:r>
            <a:r>
              <a:rPr lang="en" sz="1200" b="1" dirty="0">
                <a:solidFill>
                  <a:schemeClr val="dk1"/>
                </a:solidFill>
                <a:latin typeface="Calibri"/>
                <a:ea typeface="Calibri"/>
                <a:cs typeface="Calibri"/>
                <a:sym typeface="Calibri"/>
              </a:rPr>
              <a:t>minutes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a:t>
            </a:r>
            <a:r>
              <a:rPr lang="en" sz="1200" b="1" dirty="0">
                <a:solidFill>
                  <a:schemeClr val="dk1"/>
                </a:solidFill>
                <a:latin typeface="Calibri"/>
                <a:ea typeface="Calibri"/>
                <a:cs typeface="Calibri"/>
                <a:sym typeface="Calibri"/>
              </a:rPr>
              <a:t>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a:t>
            </a:r>
            <a:r>
              <a:rPr lang="en" sz="1200" dirty="0">
                <a:solidFill>
                  <a:schemeClr val="dk1"/>
                </a:solidFill>
                <a:latin typeface="Calibri"/>
                <a:ea typeface="Calibri"/>
                <a:cs typeface="Calibri"/>
                <a:sym typeface="Calibri"/>
              </a:rPr>
              <a:t> None. </a:t>
            </a:r>
            <a:endParaRPr sz="120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specific, positive feedback on their completion of the </a:t>
            </a:r>
            <a:r>
              <a:rPr lang="en" sz="1200" b="1" dirty="0">
                <a:solidFill>
                  <a:schemeClr val="dk1"/>
                </a:solidFill>
                <a:latin typeface="Calibri"/>
                <a:ea typeface="Calibri"/>
                <a:cs typeface="Calibri"/>
                <a:sym typeface="Calibri"/>
              </a:rPr>
              <a:t>Mid-Unit 3 Assessment</a:t>
            </a:r>
            <a:r>
              <a:rPr lang="en" sz="1200" dirty="0">
                <a:solidFill>
                  <a:schemeClr val="dk1"/>
                </a:solidFill>
                <a:latin typeface="Calibri"/>
                <a:ea typeface="Calibri"/>
                <a:cs typeface="Calibri"/>
                <a:sym typeface="Calibri"/>
              </a:rPr>
              <a:t>. (Example: </a:t>
            </a:r>
            <a:r>
              <a:rPr lang="en" sz="1200" i="1" dirty="0">
                <a:solidFill>
                  <a:schemeClr val="dk1"/>
                </a:solidFill>
                <a:latin typeface="Calibri"/>
                <a:ea typeface="Calibri"/>
                <a:cs typeface="Calibri"/>
                <a:sym typeface="Calibri"/>
              </a:rPr>
              <a:t>“I noticed a lot of you were referring back to the text to answer the questions.”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AutoNum type="arabicPeriod"/>
            </a:pPr>
            <a:r>
              <a:rPr lang="en" sz="1200" dirty="0">
                <a:solidFill>
                  <a:schemeClr val="dk1"/>
                </a:solidFill>
                <a:latin typeface="Calibri"/>
                <a:ea typeface="Calibri"/>
                <a:cs typeface="Calibri"/>
                <a:sym typeface="Calibri"/>
              </a:rPr>
              <a:t>Distribute</a:t>
            </a:r>
            <a:r>
              <a:rPr lang="en" sz="1200" b="1" dirty="0">
                <a:solidFill>
                  <a:schemeClr val="dk1"/>
                </a:solidFill>
                <a:latin typeface="Calibri"/>
                <a:ea typeface="Calibri"/>
                <a:cs typeface="Calibri"/>
                <a:sym typeface="Calibri"/>
              </a:rPr>
              <a:t> Tracking Progress folders, Tracking Progress: Reading, Understanding, and Explaining New Text, </a:t>
            </a:r>
            <a:r>
              <a:rPr lang="en" sz="1200" dirty="0">
                <a:solidFill>
                  <a:schemeClr val="dk1"/>
                </a:solidFill>
                <a:latin typeface="Calibri"/>
                <a:ea typeface="Calibri"/>
                <a:cs typeface="Calibri"/>
                <a:sym typeface="Calibri"/>
              </a:rPr>
              <a:t>and</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sticky notes.</a:t>
            </a:r>
            <a:endParaRPr sz="1200" b="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through completing the recording form.</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completing </a:t>
            </a:r>
            <a:r>
              <a:rPr lang="en" sz="1200" b="1" dirty="0">
                <a:solidFill>
                  <a:schemeClr val="dk1"/>
                </a:solidFill>
                <a:latin typeface="Calibri"/>
                <a:ea typeface="Calibri"/>
                <a:cs typeface="Calibri"/>
                <a:sym typeface="Calibri"/>
              </a:rPr>
              <a:t>Tracking Progress recording form</a:t>
            </a:r>
            <a:r>
              <a:rPr lang="en" sz="1200" dirty="0">
                <a:solidFill>
                  <a:schemeClr val="dk1"/>
                </a:solidFill>
                <a:latin typeface="Calibri"/>
                <a:ea typeface="Calibri"/>
                <a:cs typeface="Calibri"/>
                <a:sym typeface="Calibri"/>
              </a:rPr>
              <a:t> appropriately.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Self-assessment may be an unfamiliar concept for some students. Tell them that thinking about how well they did will help them do even better next time.</a:t>
            </a:r>
            <a:endParaRPr sz="1200" dirty="0">
              <a:latin typeface="Calibri"/>
              <a:ea typeface="Calibri"/>
              <a:cs typeface="Calibri"/>
              <a:sym typeface="Calibri"/>
            </a:endParaRPr>
          </a:p>
        </p:txBody>
      </p:sp>
      <p:sp>
        <p:nvSpPr>
          <p:cNvPr id="254" name="Google Shape;254;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166939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43b150cf70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2" name="Google Shape;262;g43b150cf70_0_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Prompts for the Accountable Research Reading are on the following </a:t>
            </a:r>
            <a:r>
              <a:rPr lang="en" sz="1200" b="0" i="0" u="none" strike="noStrike" cap="none" dirty="0" smtClean="0">
                <a:solidFill>
                  <a:srgbClr val="000000"/>
                </a:solidFill>
                <a:latin typeface="Calibri"/>
                <a:ea typeface="Calibri"/>
                <a:cs typeface="Calibri"/>
                <a:sym typeface="Calibri"/>
              </a:rPr>
              <a:t>slide.</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7013155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43b150cf70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9" name="Google Shape;269;g43b150cf70_0_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take out their Independent Reading Journals.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a:t>
            </a:r>
            <a:r>
              <a:rPr lang="en" sz="1200" b="0" i="0" u="none" strike="noStrike" cap="none" dirty="0" smtClean="0">
                <a:solidFill>
                  <a:srgbClr val="000000"/>
                </a:solidFill>
                <a:latin typeface="Calibri"/>
                <a:ea typeface="Calibri"/>
                <a:cs typeface="Calibri"/>
                <a:sym typeface="Calibri"/>
              </a:rPr>
              <a:t>student</a:t>
            </a:r>
            <a:r>
              <a:rPr lang="en-US" sz="1200" b="0" i="0" u="none" strike="noStrike" cap="none" dirty="0" smtClean="0">
                <a:solidFill>
                  <a:srgbClr val="000000"/>
                </a:solidFill>
                <a:latin typeface="Calibri"/>
                <a:ea typeface="Calibri"/>
                <a:cs typeface="Calibri"/>
                <a:sym typeface="Calibri"/>
              </a:rPr>
              <a:t>s</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to select a prompt and write it in the front of their Independent Reading Journal.</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5977869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g43b150cf70_0_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6" name="Google Shape;276;g43b150cf70_0_1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document </a:t>
            </a:r>
            <a:r>
              <a:rPr lang="en" sz="1200" b="0" i="0" u="none" strike="noStrike" cap="none" dirty="0">
                <a:solidFill>
                  <a:schemeClr val="dk1"/>
                </a:solidFill>
                <a:latin typeface="Calibri"/>
                <a:ea typeface="Calibri"/>
                <a:cs typeface="Calibri"/>
                <a:sym typeface="Calibri"/>
              </a:rPr>
              <a:t>found here: </a:t>
            </a:r>
            <a:endParaRPr sz="1200" b="0" i="0" u="none" strike="noStrike" cap="none" dirty="0">
              <a:solidFill>
                <a:schemeClr val="dk1"/>
              </a:solidFill>
              <a:highlight>
                <a:srgbClr val="FFFF00"/>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Grade </a:t>
            </a:r>
            <a:r>
              <a:rPr lang="en" sz="1200" dirty="0">
                <a:solidFill>
                  <a:schemeClr val="dk1"/>
                </a:solidFill>
                <a:latin typeface="Calibri"/>
                <a:ea typeface="Calibri"/>
                <a:cs typeface="Calibri"/>
                <a:sym typeface="Calibri"/>
              </a:rPr>
              <a:t>4</a:t>
            </a:r>
            <a:r>
              <a:rPr lang="en" sz="1200" b="0" i="0" u="none" strike="noStrike" cap="none" dirty="0">
                <a:solidFill>
                  <a:schemeClr val="dk1"/>
                </a:solidFill>
                <a:latin typeface="Calibri"/>
                <a:ea typeface="Calibri"/>
                <a:cs typeface="Calibri"/>
                <a:sym typeface="Calibri"/>
              </a:rPr>
              <a:t> M3 U</a:t>
            </a:r>
            <a:r>
              <a:rPr lang="en" sz="1200" dirty="0">
                <a:solidFill>
                  <a:schemeClr val="dk1"/>
                </a:solidFill>
                <a:latin typeface="Calibri"/>
                <a:ea typeface="Calibri"/>
                <a:cs typeface="Calibri"/>
                <a:sym typeface="Calibri"/>
              </a:rPr>
              <a:t>3</a:t>
            </a:r>
            <a:r>
              <a:rPr lang="en" sz="1200" b="0" i="0" u="none" strike="noStrike" cap="none" dirty="0">
                <a:solidFill>
                  <a:schemeClr val="dk1"/>
                </a:solidFill>
                <a:latin typeface="Calibri"/>
                <a:ea typeface="Calibri"/>
                <a:cs typeface="Calibri"/>
                <a:sym typeface="Calibri"/>
              </a:rPr>
              <a:t>: </a:t>
            </a:r>
            <a:r>
              <a:rPr lang="en" sz="1200" u="sng" dirty="0">
                <a:solidFill>
                  <a:schemeClr val="hlink"/>
                </a:solidFill>
                <a:latin typeface="Calibri"/>
                <a:ea typeface="Calibri"/>
                <a:cs typeface="Calibri"/>
                <a:sym typeface="Calibri"/>
                <a:hlinkClick r:id="rId3"/>
              </a:rPr>
              <a:t>http://curriculum.eleducation.org/sites/default/files/curriculumtools_implementingtheadditionallanguageandliteracyallblock_062017.pdf</a:t>
            </a:r>
            <a:r>
              <a:rPr lang="en" sz="1200" u="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9144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277" name="Google Shape;277;g43b150cf70_0_1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485308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0" name="Google Shape;180;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2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171450" lvl="0" indent="-171450" algn="l" rtl="0">
              <a:lnSpc>
                <a:spcPct val="120000"/>
              </a:lnSpc>
              <a:spcBef>
                <a:spcPts val="0"/>
              </a:spcBef>
              <a:spcAft>
                <a:spcPts val="0"/>
              </a:spcAft>
              <a:buClr>
                <a:schemeClr val="dk1"/>
              </a:buClr>
              <a:buSzPts val="1100"/>
            </a:pPr>
            <a:r>
              <a:rPr lang="en" sz="1200" b="1" dirty="0" smtClean="0">
                <a:solidFill>
                  <a:schemeClr val="dk1"/>
                </a:solidFill>
                <a:latin typeface="Calibri"/>
                <a:ea typeface="Calibri"/>
                <a:cs typeface="Calibri"/>
                <a:sym typeface="Calibri"/>
              </a:rPr>
              <a:t>Teacher </a:t>
            </a:r>
            <a:r>
              <a:rPr lang="en" sz="1200" b="1" dirty="0">
                <a:solidFill>
                  <a:schemeClr val="dk1"/>
                </a:solidFill>
                <a:latin typeface="Calibri"/>
                <a:ea typeface="Calibri"/>
                <a:cs typeface="Calibri"/>
                <a:sym typeface="Calibri"/>
              </a:rPr>
              <a:t>Supporting Materials Document </a:t>
            </a:r>
            <a:r>
              <a:rPr lang="en" sz="1200" dirty="0">
                <a:solidFill>
                  <a:schemeClr val="dk1"/>
                </a:solidFill>
                <a:latin typeface="Calibri"/>
                <a:ea typeface="Calibri"/>
                <a:cs typeface="Calibri"/>
                <a:sym typeface="Calibri"/>
              </a:rPr>
              <a:t>for this lesson can be found here:</a:t>
            </a:r>
            <a:r>
              <a:rPr lang="en" sz="1200" dirty="0">
                <a:solidFill>
                  <a:schemeClr val="dk1"/>
                </a:solidFill>
                <a:uFill>
                  <a:noFill/>
                </a:uFill>
                <a:latin typeface="Calibri"/>
                <a:ea typeface="Calibri"/>
                <a:cs typeface="Calibri"/>
                <a:sym typeface="Calibri"/>
                <a:hlinkClick r:id="rId3"/>
              </a:rPr>
              <a:t> </a:t>
            </a:r>
            <a:r>
              <a:rPr lang="en" sz="1200" u="sng" dirty="0">
                <a:solidFill>
                  <a:srgbClr val="2200CC"/>
                </a:solidFill>
                <a:latin typeface="Calibri"/>
                <a:ea typeface="Calibri"/>
                <a:cs typeface="Calibri"/>
                <a:sym typeface="Calibri"/>
                <a:hlinkClick r:id="rId3"/>
              </a:rPr>
              <a:t>http://curriculum.eleducation.org/curriculum/ela/grade-4/module-3/unit-3/lesson-4</a:t>
            </a:r>
            <a:endParaRPr sz="1200" u="sng" dirty="0">
              <a:solidFill>
                <a:srgbClr val="2200CC"/>
              </a:solidFill>
              <a:latin typeface="Calibri"/>
              <a:ea typeface="Calibri"/>
              <a:cs typeface="Calibri"/>
              <a:sym typeface="Calibri"/>
              <a:hlinkClick r:id="rId3"/>
            </a:endParaRPr>
          </a:p>
          <a:p>
            <a:pPr marL="0" marR="0" lvl="0" indent="0" algn="l" rtl="0">
              <a:lnSpc>
                <a:spcPct val="100000"/>
              </a:lnSpc>
              <a:spcBef>
                <a:spcPts val="0"/>
              </a:spcBef>
              <a:spcAft>
                <a:spcPts val="0"/>
              </a:spcAft>
              <a:buClr>
                <a:schemeClr val="dk1"/>
              </a:buClr>
              <a:buSzPts val="1100"/>
              <a:buFont typeface="Arial"/>
              <a:buNone/>
            </a:pPr>
            <a:endParaRPr sz="1200" u="sng" dirty="0">
              <a:solidFill>
                <a:srgbClr val="2200CC"/>
              </a:solidFill>
              <a:latin typeface="Calibri"/>
              <a:ea typeface="Calibri"/>
              <a:cs typeface="Calibri"/>
              <a:sym typeface="Calibri"/>
              <a:hlinkClick r:id="rId3"/>
            </a:endParaRPr>
          </a:p>
          <a:p>
            <a:pPr marL="0" lvl="0" indent="0" algn="l" rtl="0">
              <a:lnSpc>
                <a:spcPct val="12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Additional Teacher Resources:</a:t>
            </a:r>
            <a:endParaRPr sz="1200" dirty="0">
              <a:solidFill>
                <a:schemeClr val="dk1"/>
              </a:solidFill>
              <a:latin typeface="Calibri"/>
              <a:ea typeface="Calibri"/>
              <a:cs typeface="Calibri"/>
              <a:sym typeface="Calibri"/>
            </a:endParaRPr>
          </a:p>
          <a:p>
            <a:pPr marL="171450" lvl="0" indent="-171450" algn="l" rtl="0">
              <a:lnSpc>
                <a:spcPct val="120000"/>
              </a:lnSpc>
              <a:spcBef>
                <a:spcPts val="0"/>
              </a:spcBef>
              <a:spcAft>
                <a:spcPts val="0"/>
              </a:spcAft>
              <a:buClr>
                <a:schemeClr val="dk1"/>
              </a:buClr>
              <a:buSzPts val="1100"/>
            </a:pPr>
            <a:r>
              <a:rPr lang="en" sz="1200" dirty="0" smtClean="0">
                <a:solidFill>
                  <a:schemeClr val="dk1"/>
                </a:solidFill>
                <a:latin typeface="Calibri"/>
                <a:ea typeface="Calibri"/>
                <a:cs typeface="Calibri"/>
                <a:sym typeface="Calibri"/>
              </a:rPr>
              <a:t>Throughout </a:t>
            </a:r>
            <a:r>
              <a:rPr lang="en" sz="1200"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u="sng" dirty="0">
                <a:solidFill>
                  <a:srgbClr val="2200CC"/>
                </a:solidFill>
                <a:latin typeface="Calibri"/>
                <a:ea typeface="Calibri"/>
                <a:cs typeface="Calibri"/>
                <a:sym typeface="Calibri"/>
              </a:rPr>
              <a:t>https://eleducation.org/resources/general-protocols-and-strategies-from-management-in-the-active-classroom</a:t>
            </a:r>
            <a:endParaRPr sz="1200" u="sng" dirty="0">
              <a:solidFill>
                <a:srgbClr val="2200CC"/>
              </a:solidFill>
              <a:latin typeface="Calibri"/>
              <a:ea typeface="Calibri"/>
              <a:cs typeface="Calibri"/>
              <a:sym typeface="Calibri"/>
            </a:endParaRPr>
          </a:p>
          <a:p>
            <a:pPr marL="171450" lvl="0" indent="-171450" algn="l" rtl="0">
              <a:lnSpc>
                <a:spcPct val="120000"/>
              </a:lnSpc>
              <a:spcBef>
                <a:spcPts val="0"/>
              </a:spcBef>
              <a:spcAft>
                <a:spcPts val="0"/>
              </a:spcAft>
              <a:buClr>
                <a:schemeClr val="dk1"/>
              </a:buClr>
              <a:buSzPts val="1100"/>
            </a:pPr>
            <a:r>
              <a:rPr lang="en" sz="1200" dirty="0" smtClean="0">
                <a:solidFill>
                  <a:schemeClr val="dk1"/>
                </a:solidFill>
                <a:latin typeface="Calibri"/>
                <a:ea typeface="Calibri"/>
                <a:cs typeface="Calibri"/>
                <a:sym typeface="Calibri"/>
              </a:rPr>
              <a:t>Protocol </a:t>
            </a:r>
            <a:r>
              <a:rPr lang="en" sz="1200" dirty="0">
                <a:solidFill>
                  <a:schemeClr val="dk1"/>
                </a:solidFill>
                <a:latin typeface="Calibri"/>
                <a:ea typeface="Calibri"/>
                <a:cs typeface="Calibri"/>
                <a:sym typeface="Calibri"/>
              </a:rPr>
              <a:t>descriptions and videos can be found here:</a:t>
            </a:r>
            <a:r>
              <a:rPr lang="en" sz="1200" dirty="0">
                <a:solidFill>
                  <a:schemeClr val="dk1"/>
                </a:solidFill>
                <a:uFill>
                  <a:noFill/>
                </a:uFill>
                <a:latin typeface="Calibri"/>
                <a:ea typeface="Calibri"/>
                <a:cs typeface="Calibri"/>
                <a:sym typeface="Calibri"/>
              </a:rPr>
              <a:t> </a:t>
            </a:r>
            <a:r>
              <a:rPr lang="en" sz="1200" u="sng" dirty="0">
                <a:solidFill>
                  <a:srgbClr val="2200CC"/>
                </a:solidFill>
                <a:latin typeface="Calibri"/>
                <a:ea typeface="Calibri"/>
                <a:cs typeface="Calibri"/>
                <a:sym typeface="Calibri"/>
              </a:rPr>
              <a:t>https://eleducation.org/resources/el-education-classroom-protocols</a:t>
            </a:r>
            <a:endParaRPr sz="1200" u="sng" dirty="0">
              <a:solidFill>
                <a:srgbClr val="2200CC"/>
              </a:solidFill>
              <a:latin typeface="Calibri"/>
              <a:ea typeface="Calibri"/>
              <a:cs typeface="Calibri"/>
              <a:sym typeface="Calibri"/>
            </a:endParaRPr>
          </a:p>
          <a:p>
            <a:pPr marL="171450" lvl="0" indent="-171450" algn="l" rtl="0">
              <a:lnSpc>
                <a:spcPct val="120000"/>
              </a:lnSpc>
              <a:spcBef>
                <a:spcPts val="0"/>
              </a:spcBef>
              <a:spcAft>
                <a:spcPts val="0"/>
              </a:spcAft>
              <a:buClr>
                <a:schemeClr val="dk1"/>
              </a:buClr>
              <a:buSzPts val="1100"/>
            </a:pPr>
            <a:r>
              <a:rPr lang="en" sz="1200" dirty="0" smtClean="0">
                <a:solidFill>
                  <a:schemeClr val="dk1"/>
                </a:solidFill>
                <a:latin typeface="Calibri"/>
                <a:ea typeface="Calibri"/>
                <a:cs typeface="Calibri"/>
                <a:sym typeface="Calibri"/>
              </a:rPr>
              <a:t>Rubrics </a:t>
            </a:r>
            <a:r>
              <a:rPr lang="en" sz="1200" dirty="0">
                <a:solidFill>
                  <a:schemeClr val="dk1"/>
                </a:solidFill>
                <a:latin typeface="Calibri"/>
                <a:ea typeface="Calibri"/>
                <a:cs typeface="Calibri"/>
                <a:sym typeface="Calibri"/>
              </a:rPr>
              <a:t>and checklists for writing can be found here:</a:t>
            </a:r>
            <a:r>
              <a:rPr lang="en" sz="1200" dirty="0">
                <a:solidFill>
                  <a:schemeClr val="dk1"/>
                </a:solidFill>
                <a:uFill>
                  <a:noFill/>
                </a:uFill>
                <a:latin typeface="Calibri"/>
                <a:ea typeface="Calibri"/>
                <a:cs typeface="Calibri"/>
                <a:sym typeface="Calibri"/>
              </a:rPr>
              <a:t> </a:t>
            </a:r>
            <a:r>
              <a:rPr lang="en" sz="1200" u="sng" dirty="0">
                <a:solidFill>
                  <a:srgbClr val="2200CC"/>
                </a:solidFill>
                <a:latin typeface="Calibri"/>
                <a:ea typeface="Calibri"/>
                <a:cs typeface="Calibri"/>
                <a:sym typeface="Calibri"/>
              </a:rPr>
              <a:t>https://eleducation.org/resources/fourth-grade-writing-rubrics-and-checklists</a:t>
            </a:r>
            <a:endParaRPr sz="1200" u="sng" dirty="0">
              <a:solidFill>
                <a:srgbClr val="2200CC"/>
              </a:solidFill>
              <a:latin typeface="Calibri"/>
              <a:ea typeface="Calibri"/>
              <a:cs typeface="Calibri"/>
              <a:sym typeface="Calibri"/>
            </a:endParaRPr>
          </a:p>
          <a:p>
            <a:pPr marL="171450" lvl="0" indent="-171450" algn="l" rtl="0">
              <a:lnSpc>
                <a:spcPct val="120000"/>
              </a:lnSpc>
              <a:spcBef>
                <a:spcPts val="0"/>
              </a:spcBef>
              <a:spcAft>
                <a:spcPts val="0"/>
              </a:spcAft>
              <a:buClr>
                <a:schemeClr val="dk1"/>
              </a:buClr>
              <a:buSzPts val="1100"/>
            </a:pPr>
            <a:r>
              <a:rPr lang="en" sz="1200" dirty="0" smtClean="0">
                <a:solidFill>
                  <a:schemeClr val="dk1"/>
                </a:solidFill>
                <a:latin typeface="Calibri"/>
                <a:ea typeface="Calibri"/>
                <a:cs typeface="Calibri"/>
                <a:sym typeface="Calibri"/>
              </a:rPr>
              <a:t>Independent </a:t>
            </a:r>
            <a:r>
              <a:rPr lang="en" sz="1200" dirty="0">
                <a:solidFill>
                  <a:schemeClr val="dk1"/>
                </a:solidFill>
                <a:latin typeface="Calibri"/>
                <a:ea typeface="Calibri"/>
                <a:cs typeface="Calibri"/>
                <a:sym typeface="Calibri"/>
              </a:rPr>
              <a:t>Reading: Sample Plans can be found here: https://eleducation.org/resources/independent-reading-sample-plans</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smtClean="0">
                <a:solidFill>
                  <a:schemeClr val="dk1"/>
                </a:solidFill>
                <a:latin typeface="Calibri"/>
                <a:ea typeface="Calibri"/>
                <a:cs typeface="Calibri"/>
                <a:sym typeface="Calibri"/>
              </a:rPr>
              <a:t>Materials </a:t>
            </a:r>
            <a:r>
              <a:rPr lang="en" sz="1200" i="0" u="none" strike="noStrike" cap="none" dirty="0">
                <a:solidFill>
                  <a:schemeClr val="dk1"/>
                </a:solidFill>
                <a:latin typeface="Calibri"/>
                <a:ea typeface="Calibri"/>
                <a:cs typeface="Calibri"/>
                <a:sym typeface="Calibri"/>
              </a:rPr>
              <a:t>to read and review in preparation:</a:t>
            </a: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smtClean="0">
                <a:solidFill>
                  <a:schemeClr val="dk1"/>
                </a:solidFill>
                <a:latin typeface="Calibri"/>
                <a:ea typeface="Calibri"/>
                <a:cs typeface="Calibri"/>
                <a:sym typeface="Calibri"/>
              </a:rPr>
              <a:t>Teacher </a:t>
            </a:r>
            <a:r>
              <a:rPr lang="en" sz="1200" i="0" u="none" strike="noStrike" cap="none" dirty="0">
                <a:solidFill>
                  <a:schemeClr val="dk1"/>
                </a:solidFill>
                <a:latin typeface="Calibri"/>
                <a:ea typeface="Calibri"/>
                <a:cs typeface="Calibri"/>
                <a:sym typeface="Calibri"/>
              </a:rPr>
              <a:t>Supporting Materials Document </a:t>
            </a:r>
            <a:r>
              <a:rPr lang="en" sz="1200" i="0" u="none" strike="noStrike" cap="none">
                <a:solidFill>
                  <a:schemeClr val="dk1"/>
                </a:solidFill>
                <a:latin typeface="Calibri"/>
                <a:ea typeface="Calibri"/>
                <a:cs typeface="Calibri"/>
                <a:sym typeface="Calibri"/>
              </a:rPr>
              <a:t>for </a:t>
            </a:r>
            <a:r>
              <a:rPr lang="en" sz="1200" i="0" u="none" strike="noStrike" cap="none" smtClean="0">
                <a:solidFill>
                  <a:schemeClr val="dk1"/>
                </a:solidFill>
                <a:latin typeface="Calibri"/>
                <a:ea typeface="Calibri"/>
                <a:cs typeface="Calibri"/>
                <a:sym typeface="Calibri"/>
              </a:rPr>
              <a:t>assessments</a:t>
            </a:r>
            <a:r>
              <a:rPr lang="en" sz="1200" i="0" u="none" strike="noStrike" cap="none" baseline="0" smtClean="0">
                <a:solidFill>
                  <a:schemeClr val="dk1"/>
                </a:solidFill>
                <a:latin typeface="Calibri"/>
                <a:ea typeface="Calibri"/>
                <a:cs typeface="Calibri"/>
                <a:sym typeface="Calibri"/>
              </a:rPr>
              <a:t> can</a:t>
            </a:r>
            <a:r>
              <a:rPr lang="en" sz="1200" i="0" u="none" strike="noStrike" cap="none" smtClean="0">
                <a:solidFill>
                  <a:schemeClr val="dk1"/>
                </a:solidFill>
                <a:latin typeface="Calibri"/>
                <a:ea typeface="Calibri"/>
                <a:cs typeface="Calibri"/>
                <a:sym typeface="Calibri"/>
              </a:rPr>
              <a:t> </a:t>
            </a:r>
            <a:r>
              <a:rPr lang="en" sz="1200" i="0" u="none" strike="noStrike" cap="none" dirty="0">
                <a:solidFill>
                  <a:schemeClr val="dk1"/>
                </a:solidFill>
                <a:latin typeface="Calibri"/>
                <a:ea typeface="Calibri"/>
                <a:cs typeface="Calibri"/>
                <a:sym typeface="Calibri"/>
              </a:rPr>
              <a:t>be found here:</a:t>
            </a:r>
            <a:r>
              <a:rPr lang="en" sz="1200" dirty="0">
                <a:solidFill>
                  <a:schemeClr val="dk1"/>
                </a:solidFill>
                <a:latin typeface="Calibri"/>
                <a:ea typeface="Calibri"/>
                <a:cs typeface="Calibri"/>
                <a:sym typeface="Calibri"/>
              </a:rPr>
              <a:t> </a:t>
            </a:r>
            <a:r>
              <a:rPr lang="en" sz="1200" u="sng" dirty="0">
                <a:solidFill>
                  <a:schemeClr val="hlink"/>
                </a:solidFill>
                <a:latin typeface="Calibri"/>
                <a:ea typeface="Calibri"/>
                <a:cs typeface="Calibri"/>
                <a:sym typeface="Calibri"/>
                <a:hlinkClick r:id="rId4"/>
              </a:rPr>
              <a:t>https://eleducation.org/resources/g4m3u1-perspectives-on-the-american-revolution-building-background-knowledge-assessments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Additional Teacher Resources:</a:t>
            </a:r>
            <a:endParaRPr sz="120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Throughout </a:t>
            </a:r>
            <a:r>
              <a:rPr lang="en" sz="120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i="0" u="sng" strike="noStrike" cap="none" dirty="0">
                <a:solidFill>
                  <a:schemeClr val="hlink"/>
                </a:solidFill>
                <a:latin typeface="Calibri"/>
                <a:ea typeface="Calibri"/>
                <a:cs typeface="Calibri"/>
                <a:sym typeface="Calibri"/>
                <a:hlinkClick r:id="rId5"/>
              </a:rPr>
              <a:t>https://eleducation.org/resources/general-protocols-and-strategies-from-management-in-the-active-classroom</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Protocol </a:t>
            </a:r>
            <a:r>
              <a:rPr lang="en" sz="1200" i="0" u="none" strike="noStrike" cap="none" dirty="0">
                <a:solidFill>
                  <a:schemeClr val="dk1"/>
                </a:solidFill>
                <a:latin typeface="Calibri"/>
                <a:ea typeface="Calibri"/>
                <a:cs typeface="Calibri"/>
                <a:sym typeface="Calibri"/>
              </a:rPr>
              <a:t>descriptions and videos can be found here: </a:t>
            </a:r>
            <a:r>
              <a:rPr lang="en" sz="1200" i="0" u="sng" strike="noStrike" cap="none" dirty="0">
                <a:solidFill>
                  <a:schemeClr val="hlink"/>
                </a:solidFill>
                <a:latin typeface="Calibri"/>
                <a:ea typeface="Calibri"/>
                <a:cs typeface="Calibri"/>
                <a:sym typeface="Calibri"/>
                <a:hlinkClick r:id="rId6"/>
              </a:rPr>
              <a:t>https://eleducation.org/resources/el-education-classroom-protocols</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Rubrics </a:t>
            </a:r>
            <a:r>
              <a:rPr lang="en" sz="1200" i="0" u="none" strike="noStrike" cap="none" dirty="0">
                <a:solidFill>
                  <a:schemeClr val="dk1"/>
                </a:solidFill>
                <a:latin typeface="Calibri"/>
                <a:ea typeface="Calibri"/>
                <a:cs typeface="Calibri"/>
                <a:sym typeface="Calibri"/>
              </a:rPr>
              <a:t>and checklists for writing can be found here: </a:t>
            </a:r>
            <a:r>
              <a:rPr lang="en" sz="1200" i="0" u="sng" strike="noStrike" cap="none" dirty="0">
                <a:solidFill>
                  <a:schemeClr val="hlink"/>
                </a:solidFill>
                <a:latin typeface="Calibri"/>
                <a:ea typeface="Calibri"/>
                <a:cs typeface="Calibri"/>
                <a:sym typeface="Calibri"/>
                <a:hlinkClick r:id="rId7"/>
              </a:rPr>
              <a:t>https://eleducation.org/resources/f</a:t>
            </a:r>
            <a:r>
              <a:rPr lang="en" sz="1200" u="sng" dirty="0">
                <a:solidFill>
                  <a:schemeClr val="hlink"/>
                </a:solidFill>
                <a:latin typeface="Calibri"/>
                <a:ea typeface="Calibri"/>
                <a:cs typeface="Calibri"/>
                <a:sym typeface="Calibri"/>
                <a:hlinkClick r:id="rId7"/>
              </a:rPr>
              <a:t>our</a:t>
            </a:r>
            <a:r>
              <a:rPr lang="en" sz="1200" i="0" u="sng" strike="noStrike" cap="none" dirty="0">
                <a:solidFill>
                  <a:schemeClr val="hlink"/>
                </a:solidFill>
                <a:latin typeface="Calibri"/>
                <a:ea typeface="Calibri"/>
                <a:cs typeface="Calibri"/>
                <a:sym typeface="Calibri"/>
                <a:hlinkClick r:id="rId7"/>
              </a:rPr>
              <a:t>th-grade-writing-rubrics-and-checklists</a:t>
            </a:r>
            <a:endParaRPr sz="120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i="0" u="none" strike="noStrike" cap="none" dirty="0" smtClean="0">
                <a:solidFill>
                  <a:schemeClr val="dk1"/>
                </a:solidFill>
                <a:latin typeface="Calibri"/>
                <a:ea typeface="Calibri"/>
                <a:cs typeface="Calibri"/>
                <a:sym typeface="Calibri"/>
              </a:rPr>
              <a:t>Independent </a:t>
            </a:r>
            <a:r>
              <a:rPr lang="en" sz="1200" i="0" u="none" strike="noStrike" cap="none" dirty="0">
                <a:solidFill>
                  <a:schemeClr val="dk1"/>
                </a:solidFill>
                <a:latin typeface="Calibri"/>
                <a:ea typeface="Calibri"/>
                <a:cs typeface="Calibri"/>
                <a:sym typeface="Calibri"/>
              </a:rPr>
              <a:t>Reading: Sample Plans can be found here: </a:t>
            </a:r>
            <a:r>
              <a:rPr lang="en" sz="1200" i="0" u="sng" strike="noStrike" cap="none" dirty="0">
                <a:solidFill>
                  <a:schemeClr val="hlink"/>
                </a:solidFill>
                <a:latin typeface="Calibri"/>
                <a:ea typeface="Calibri"/>
                <a:cs typeface="Calibri"/>
                <a:sym typeface="Calibri"/>
                <a:hlinkClick r:id="rId8"/>
              </a:rPr>
              <a:t>https://eleducation.org/resources/independent-reading-sample-plans</a:t>
            </a:r>
            <a:endParaRPr sz="120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289667985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6" name="Google Shape;186;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b="1" dirty="0">
                <a:solidFill>
                  <a:schemeClr val="dk1"/>
                </a:solidFill>
                <a:latin typeface="Calibri"/>
                <a:ea typeface="Calibri"/>
                <a:cs typeface="Calibri"/>
                <a:sym typeface="Calibri"/>
              </a:rPr>
              <a:t>Mid-Unit 3 Assessment: Reading and Answering Questions about an Opinion Text</a:t>
            </a:r>
            <a:r>
              <a:rPr lang="en" sz="1200" dirty="0">
                <a:solidFill>
                  <a:schemeClr val="dk1"/>
                </a:solidFill>
                <a:latin typeface="Calibri"/>
                <a:ea typeface="Calibri"/>
                <a:cs typeface="Calibri"/>
                <a:sym typeface="Calibri"/>
              </a:rPr>
              <a:t> (one per student; see Assessment Overview and Resources)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b="1" dirty="0">
                <a:solidFill>
                  <a:schemeClr val="dk1"/>
                </a:solidFill>
                <a:latin typeface="Calibri"/>
                <a:ea typeface="Calibri"/>
                <a:cs typeface="Calibri"/>
                <a:sym typeface="Calibri"/>
              </a:rPr>
              <a:t>Tracking Progress: Reading, Understanding, and Explaining New Text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b="0" dirty="0">
                <a:solidFill>
                  <a:schemeClr val="dk1"/>
                </a:solidFill>
                <a:latin typeface="Calibri"/>
                <a:ea typeface="Calibri"/>
                <a:cs typeface="Calibri"/>
                <a:sym typeface="Calibri"/>
              </a:rPr>
              <a:t>Sticky notes </a:t>
            </a:r>
            <a:r>
              <a:rPr lang="en" sz="1200" dirty="0">
                <a:solidFill>
                  <a:schemeClr val="dk1"/>
                </a:solidFill>
                <a:latin typeface="Calibri"/>
                <a:ea typeface="Calibri"/>
                <a:cs typeface="Calibri"/>
                <a:sym typeface="Calibri"/>
              </a:rPr>
              <a:t>(four per student)</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Materials to Gather from Previous Lessons:</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End-of-Unit 2 Assessment: </a:t>
            </a:r>
            <a:r>
              <a:rPr lang="en" sz="1200" b="1" i="1" dirty="0">
                <a:solidFill>
                  <a:schemeClr val="dk1"/>
                </a:solidFill>
                <a:latin typeface="Calibri"/>
                <a:ea typeface="Calibri"/>
                <a:cs typeface="Calibri"/>
                <a:sym typeface="Calibri"/>
              </a:rPr>
              <a:t>Divided Loyalties</a:t>
            </a:r>
            <a:r>
              <a:rPr lang="en" sz="1200" b="1" dirty="0">
                <a:solidFill>
                  <a:schemeClr val="dk1"/>
                </a:solidFill>
                <a:latin typeface="Calibri"/>
                <a:ea typeface="Calibri"/>
                <a:cs typeface="Calibri"/>
                <a:sym typeface="Calibri"/>
              </a:rPr>
              <a:t> First-Person Narrative </a:t>
            </a:r>
            <a:r>
              <a:rPr lang="en" sz="1200" dirty="0">
                <a:solidFill>
                  <a:schemeClr val="dk1"/>
                </a:solidFill>
                <a:latin typeface="Calibri"/>
                <a:ea typeface="Calibri"/>
                <a:cs typeface="Calibri"/>
                <a:sym typeface="Calibri"/>
              </a:rPr>
              <a:t>(from Unit 2, Lesson 12; one per student; returned with feedback during Opening 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Readers Do These Things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Strategies to Answer Selected Response Questions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Tracking Progress folders</a:t>
            </a:r>
            <a:r>
              <a:rPr lang="en" sz="1200" dirty="0">
                <a:solidFill>
                  <a:schemeClr val="dk1"/>
                </a:solidFill>
                <a:latin typeface="Calibri"/>
                <a:ea typeface="Calibri"/>
                <a:cs typeface="Calibri"/>
                <a:sym typeface="Calibri"/>
              </a:rPr>
              <a:t> (from Module 1; one per student)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Prepare classroom systems for active learning: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feedback on students’ </a:t>
            </a:r>
            <a:r>
              <a:rPr lang="en" sz="1200" b="1" dirty="0">
                <a:solidFill>
                  <a:schemeClr val="dk1"/>
                </a:solidFill>
                <a:latin typeface="Calibri"/>
                <a:ea typeface="Calibri"/>
                <a:cs typeface="Calibri"/>
                <a:sym typeface="Calibri"/>
              </a:rPr>
              <a:t>End-of-Unit 2 Assessments</a:t>
            </a:r>
            <a:r>
              <a:rPr lang="en" sz="1200" dirty="0">
                <a:solidFill>
                  <a:schemeClr val="dk1"/>
                </a:solidFill>
                <a:latin typeface="Calibri"/>
                <a:ea typeface="Calibri"/>
                <a:cs typeface="Calibri"/>
                <a:sym typeface="Calibri"/>
              </a:rPr>
              <a:t> in preparation for returning them in the Opening.</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 and applicable anchor charts (see Materials list).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622461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a:solidFill>
                  <a:schemeClr val="dk1"/>
                </a:solidFill>
                <a:latin typeface="Calibri"/>
                <a:ea typeface="Calibri"/>
                <a:cs typeface="Calibri"/>
                <a:sym typeface="Calibri"/>
              </a:rPr>
              <a:t>Review these protocols before teaching. They are all used in this lesson:</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Think-Pair-Share</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Back to Back and Face to Face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 checking for understanding protocol (Thumb-O-Meter or Red Light, Green Light)</a:t>
            </a:r>
            <a:endParaRPr sz="1200">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i="0" u="sng" strike="noStrike" cap="none">
                <a:solidFill>
                  <a:schemeClr val="hlink"/>
                </a:solidFill>
                <a:latin typeface="Calibri"/>
                <a:ea typeface="Calibri"/>
                <a:cs typeface="Calibri"/>
                <a:sym typeface="Calibri"/>
                <a:hlinkClick r:id="rId3"/>
              </a:rPr>
              <a:t>https://eleducation.org/resources/el-education-classroom-protocols</a:t>
            </a:r>
            <a:endParaRPr sz="1200" i="0" u="none" strike="noStrike" cap="none">
              <a:solidFill>
                <a:srgbClr val="000000"/>
              </a:solidFill>
              <a:latin typeface="Calibri"/>
              <a:ea typeface="Calibri"/>
              <a:cs typeface="Calibri"/>
              <a:sym typeface="Calibri"/>
            </a:endParaRPr>
          </a:p>
        </p:txBody>
      </p:sp>
      <p:sp>
        <p:nvSpPr>
          <p:cNvPr id="192" name="Google Shape;19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90435744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1" name="Google Shape;201;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latin typeface="Calibri"/>
                <a:ea typeface="Calibri"/>
                <a:cs typeface="Calibri"/>
                <a:sym typeface="Calibri"/>
              </a:rPr>
              <a:t>Additional Support Considerations:</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The basic design of this lesson supports students by inviting them to complete assessment tasks similar to the classroom tasks completed in Lessons 1–2.</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ELLs may find the assessment challenging. Encourage students to consult classroom resources and give them specific, positive feedback on the progress they’ve made learning English.</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Make sure that students understand the assessment directions. Answer their questions, refraining from supplying answers to the assessment questions themselves (see the Meeting Students’ Needs column).</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Allow students to </a:t>
            </a:r>
            <a:r>
              <a:rPr lang="en" sz="1200" b="0" dirty="0">
                <a:latin typeface="Calibri"/>
                <a:ea typeface="Calibri"/>
                <a:cs typeface="Calibri"/>
                <a:sym typeface="Calibri"/>
              </a:rPr>
              <a:t>review note-catchers, the Word Wall, </a:t>
            </a:r>
            <a:r>
              <a:rPr lang="en" sz="1200" dirty="0">
                <a:latin typeface="Calibri"/>
                <a:ea typeface="Calibri"/>
                <a:cs typeface="Calibri"/>
                <a:sym typeface="Calibri"/>
              </a:rPr>
              <a:t>their </a:t>
            </a:r>
            <a:r>
              <a:rPr lang="en" sz="1200" b="1" dirty="0">
                <a:latin typeface="Calibri"/>
                <a:ea typeface="Calibri"/>
                <a:cs typeface="Calibri"/>
                <a:sym typeface="Calibri"/>
              </a:rPr>
              <a:t>Vocabulary log</a:t>
            </a:r>
            <a:r>
              <a:rPr lang="en" sz="1200" dirty="0">
                <a:latin typeface="Calibri"/>
                <a:ea typeface="Calibri"/>
                <a:cs typeface="Calibri"/>
                <a:sym typeface="Calibri"/>
              </a:rPr>
              <a:t>, and other classroom resources.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After the assessment, ask students to discuss what was easiest and what was most difficult on the assessment, and why.</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receive accommodations for assessments, communicate with the cooperating service providers regarding the practices of instruction in use during this study as well as the goals of the assessment.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need the text read aloud before they work on the questions. Consider inviting students who require this to sit in a group away from the rest of the class, so as not to be distracting.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some students, this assessment may require more than the 25 minutes allotted. Consider providing time over multiple days if necessary.</a:t>
            </a:r>
            <a:endParaRPr sz="1200" dirty="0">
              <a:latin typeface="Calibri"/>
              <a:ea typeface="Calibri"/>
              <a:cs typeface="Calibri"/>
              <a:sym typeface="Calibri"/>
            </a:endParaRPr>
          </a:p>
        </p:txBody>
      </p:sp>
    </p:spTree>
    <p:extLst>
      <p:ext uri="{BB962C8B-B14F-4D97-AF65-F5344CB8AC3E}">
        <p14:creationId xmlns:p14="http://schemas.microsoft.com/office/powerpoint/2010/main" val="33368787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10" name="Google Shape;210;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887236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9" name="Google Shape;219;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4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Welcome students to class and the lesson.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through the agenda for today.</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2155983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a:t>
            </a:r>
            <a:r>
              <a:rPr lang="en" sz="1200" b="1" dirty="0">
                <a:solidFill>
                  <a:schemeClr val="dk1"/>
                </a:solidFill>
                <a:latin typeface="Calibri"/>
                <a:ea typeface="Calibri"/>
                <a:cs typeface="Calibri"/>
                <a:sym typeface="Calibri"/>
              </a:rPr>
              <a:t> </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 </a:t>
            </a:r>
            <a:r>
              <a:rPr lang="en" sz="1200" b="1" i="0" u="none" strike="noStrike" cap="none" dirty="0">
                <a:solidFill>
                  <a:schemeClr val="dk1"/>
                </a:solidFill>
                <a:latin typeface="Calibri"/>
                <a:ea typeface="Calibri"/>
                <a:cs typeface="Calibri"/>
                <a:sym typeface="Calibri"/>
              </a:rPr>
              <a:t>minutes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 </a:t>
            </a:r>
            <a:r>
              <a:rPr lang="en" sz="1200" dirty="0">
                <a:solidFill>
                  <a:schemeClr val="dk1"/>
                </a:solidFill>
                <a:latin typeface="Calibri"/>
                <a:ea typeface="Calibri"/>
                <a:cs typeface="Calibri"/>
                <a:sym typeface="Calibri"/>
              </a:rPr>
              <a:t>None.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Return students’ </a:t>
            </a:r>
            <a:r>
              <a:rPr lang="en" sz="1200" b="1" dirty="0">
                <a:solidFill>
                  <a:schemeClr val="dk1"/>
                </a:solidFill>
                <a:latin typeface="Calibri"/>
                <a:ea typeface="Calibri"/>
                <a:cs typeface="Calibri"/>
                <a:sym typeface="Calibri"/>
              </a:rPr>
              <a:t>End-of-Unit 2 Assessments</a:t>
            </a:r>
            <a:r>
              <a:rPr lang="en" sz="1200" dirty="0">
                <a:solidFill>
                  <a:schemeClr val="dk1"/>
                </a:solidFill>
                <a:latin typeface="Calibri"/>
                <a:ea typeface="Calibri"/>
                <a:cs typeface="Calibri"/>
                <a:sym typeface="Calibri"/>
              </a:rPr>
              <a:t> with feedback and follow the same routine established in Modules 1–2 for students to review feedback and write their names on the board if they require teacher support.</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reviewing feedback and requesting support if needed.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r>
              <a:rPr lang="en" sz="1200" dirty="0">
                <a:solidFill>
                  <a:schemeClr val="dk1"/>
                </a:solidFill>
                <a:latin typeface="Calibri"/>
                <a:ea typeface="Calibri"/>
                <a:cs typeface="Calibri"/>
                <a:sym typeface="Calibri"/>
              </a:rPr>
              <a:t>: None. </a:t>
            </a:r>
            <a:endParaRPr sz="1200" dirty="0">
              <a:latin typeface="Calibri"/>
              <a:ea typeface="Calibri"/>
              <a:cs typeface="Calibri"/>
              <a:sym typeface="Calibri"/>
            </a:endParaRPr>
          </a:p>
        </p:txBody>
      </p:sp>
      <p:sp>
        <p:nvSpPr>
          <p:cNvPr id="225" name="Google Shape;225;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6081511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 None.</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learning target and read it aloud:</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explain how an author supports an opinion with reasons and evidence.”</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have seen this learning target in previous lessons and review </a:t>
            </a:r>
            <a:r>
              <a:rPr lang="en-US" sz="1200" dirty="0" smtClean="0">
                <a:solidFill>
                  <a:schemeClr val="dk1"/>
                </a:solidFill>
                <a:latin typeface="Calibri"/>
                <a:ea typeface="Calibri"/>
                <a:cs typeface="Calibri"/>
                <a:sym typeface="Calibri"/>
              </a:rPr>
              <a:t>v</a:t>
            </a:r>
            <a:r>
              <a:rPr lang="en" sz="1200" dirty="0" smtClean="0">
                <a:solidFill>
                  <a:schemeClr val="dk1"/>
                </a:solidFill>
                <a:latin typeface="Calibri"/>
                <a:ea typeface="Calibri"/>
                <a:cs typeface="Calibri"/>
                <a:sym typeface="Calibri"/>
              </a:rPr>
              <a:t>ocabulary </a:t>
            </a:r>
            <a:r>
              <a:rPr lang="en" sz="1200" dirty="0">
                <a:solidFill>
                  <a:schemeClr val="dk1"/>
                </a:solidFill>
                <a:latin typeface="Calibri"/>
                <a:ea typeface="Calibri"/>
                <a:cs typeface="Calibri"/>
                <a:sym typeface="Calibri"/>
              </a:rPr>
              <a:t>as needed: </a:t>
            </a:r>
            <a:r>
              <a:rPr lang="en" sz="1200" i="0" dirty="0">
                <a:solidFill>
                  <a:schemeClr val="dk1"/>
                </a:solidFill>
                <a:latin typeface="Calibri"/>
                <a:ea typeface="Calibri"/>
                <a:cs typeface="Calibri"/>
                <a:sym typeface="Calibri"/>
              </a:rPr>
              <a:t>opinion, reasons, and evidence.</a:t>
            </a:r>
            <a:endParaRPr sz="1200" i="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 along and reading the content on the slide.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a:t>
            </a:r>
            <a:r>
              <a:rPr lang="en" sz="1200" i="0" u="none" strike="noStrike" cap="none" dirty="0">
                <a:latin typeface="Calibri"/>
                <a:ea typeface="Calibri"/>
                <a:cs typeface="Calibri"/>
                <a:sym typeface="Calibri"/>
              </a:rPr>
              <a:t>port for Any Students Who Need It:</a:t>
            </a:r>
            <a:r>
              <a:rPr lang="en" sz="1200" dirty="0">
                <a:latin typeface="Calibri"/>
                <a:ea typeface="Calibri"/>
                <a:cs typeface="Calibri"/>
                <a:sym typeface="Calibri"/>
              </a:rPr>
              <a:t> None.</a:t>
            </a:r>
            <a:endParaRPr sz="1200" dirty="0">
              <a:latin typeface="Calibri"/>
              <a:ea typeface="Calibri"/>
              <a:cs typeface="Calibri"/>
              <a:sym typeface="Calibri"/>
            </a:endParaRPr>
          </a:p>
        </p:txBody>
      </p:sp>
      <p:sp>
        <p:nvSpPr>
          <p:cNvPr id="232" name="Google Shape;232;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1487764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5"/>
        <p:cNvGrpSpPr/>
        <p:nvPr/>
      </p:nvGrpSpPr>
      <p:grpSpPr>
        <a:xfrm>
          <a:off x="0" y="0"/>
          <a:ext cx="0" cy="0"/>
          <a:chOff x="0" y="0"/>
          <a:chExt cx="0" cy="0"/>
        </a:xfrm>
      </p:grpSpPr>
      <p:sp>
        <p:nvSpPr>
          <p:cNvPr id="96" name="Google Shape;96;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7" name="Google Shape;97;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98" name="Google Shape;98;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1" name="Google Shape;101;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2" name="Google Shape;102;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3" name="Google Shape;103;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4"/>
        <p:cNvGrpSpPr/>
        <p:nvPr/>
      </p:nvGrpSpPr>
      <p:grpSpPr>
        <a:xfrm>
          <a:off x="0" y="0"/>
          <a:ext cx="0" cy="0"/>
          <a:chOff x="0" y="0"/>
          <a:chExt cx="0" cy="0"/>
        </a:xfrm>
      </p:grpSpPr>
      <p:sp>
        <p:nvSpPr>
          <p:cNvPr id="105" name="Google Shape;105;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6" name="Google Shape;106;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07" name="Google Shape;107;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8" name="Google Shape;108;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9" name="Google Shape;109;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0"/>
        <p:cNvGrpSpPr/>
        <p:nvPr/>
      </p:nvGrpSpPr>
      <p:grpSpPr>
        <a:xfrm>
          <a:off x="0" y="0"/>
          <a:ext cx="0" cy="0"/>
          <a:chOff x="0" y="0"/>
          <a:chExt cx="0" cy="0"/>
        </a:xfrm>
      </p:grpSpPr>
      <p:sp>
        <p:nvSpPr>
          <p:cNvPr id="111" name="Google Shape;111;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2" name="Google Shape;112;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3" name="Google Shape;113;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4" name="Google Shape;114;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5" name="Google Shape;115;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6"/>
        <p:cNvGrpSpPr/>
        <p:nvPr/>
      </p:nvGrpSpPr>
      <p:grpSpPr>
        <a:xfrm>
          <a:off x="0" y="0"/>
          <a:ext cx="0" cy="0"/>
          <a:chOff x="0" y="0"/>
          <a:chExt cx="0" cy="0"/>
        </a:xfrm>
      </p:grpSpPr>
      <p:sp>
        <p:nvSpPr>
          <p:cNvPr id="117" name="Google Shape;117;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8" name="Google Shape;118;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0" name="Google Shape;120;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1" name="Google Shape;121;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2" name="Google Shape;122;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3"/>
        <p:cNvGrpSpPr/>
        <p:nvPr/>
      </p:nvGrpSpPr>
      <p:grpSpPr>
        <a:xfrm>
          <a:off x="0" y="0"/>
          <a:ext cx="0" cy="0"/>
          <a:chOff x="0" y="0"/>
          <a:chExt cx="0" cy="0"/>
        </a:xfrm>
      </p:grpSpPr>
      <p:sp>
        <p:nvSpPr>
          <p:cNvPr id="124" name="Google Shape;124;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5" name="Google Shape;125;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4" name="Google Shape;134;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7"/>
        <p:cNvGrpSpPr/>
        <p:nvPr/>
      </p:nvGrpSpPr>
      <p:grpSpPr>
        <a:xfrm>
          <a:off x="0" y="0"/>
          <a:ext cx="0" cy="0"/>
          <a:chOff x="0" y="0"/>
          <a:chExt cx="0" cy="0"/>
        </a:xfrm>
      </p:grpSpPr>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3" name="Google Shape;143;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6" name="Google Shape;146;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48"/>
        <p:cNvGrpSpPr/>
        <p:nvPr/>
      </p:nvGrpSpPr>
      <p:grpSpPr>
        <a:xfrm>
          <a:off x="0" y="0"/>
          <a:ext cx="0" cy="0"/>
          <a:chOff x="0" y="0"/>
          <a:chExt cx="0" cy="0"/>
        </a:xfrm>
      </p:grpSpPr>
      <p:sp>
        <p:nvSpPr>
          <p:cNvPr id="149" name="Google Shape;149;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0" name="Google Shape;150;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2" name="Google Shape;152;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5"/>
        <p:cNvGrpSpPr/>
        <p:nvPr/>
      </p:nvGrpSpPr>
      <p:grpSpPr>
        <a:xfrm>
          <a:off x="0" y="0"/>
          <a:ext cx="0" cy="0"/>
          <a:chOff x="0" y="0"/>
          <a:chExt cx="0" cy="0"/>
        </a:xfrm>
      </p:grpSpPr>
      <p:sp>
        <p:nvSpPr>
          <p:cNvPr id="156" name="Google Shape;156;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7" name="Google Shape;157;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1"/>
        <p:cNvGrpSpPr/>
        <p:nvPr/>
      </p:nvGrpSpPr>
      <p:grpSpPr>
        <a:xfrm>
          <a:off x="0" y="0"/>
          <a:ext cx="0" cy="0"/>
          <a:chOff x="0" y="0"/>
          <a:chExt cx="0" cy="0"/>
        </a:xfrm>
      </p:grpSpPr>
      <p:sp>
        <p:nvSpPr>
          <p:cNvPr id="162" name="Google Shape;162;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3" name="Google Shape;163;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5" name="Google Shape;165;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6" name="Google Shape;166;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67"/>
        <p:cNvGrpSpPr/>
        <p:nvPr/>
      </p:nvGrpSpPr>
      <p:grpSpPr>
        <a:xfrm>
          <a:off x="0" y="0"/>
          <a:ext cx="0" cy="0"/>
          <a:chOff x="0" y="0"/>
          <a:chExt cx="0" cy="0"/>
        </a:xfrm>
      </p:grpSpPr>
      <p:sp>
        <p:nvSpPr>
          <p:cNvPr id="168" name="Google Shape;168;p2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69" name="Google Shape;169;p25"/>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0" name="Google Shape;170;p25"/>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1" name="Google Shape;171;p2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heme" Target="../theme/theme2.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2" Type="http://schemas.openxmlformats.org/officeDocument/2006/relationships/slideLayout" Target="../slideLayouts/slideLayout13.xml"/><Relationship Id="rId16" Type="http://schemas.openxmlformats.org/officeDocument/2006/relationships/image" Target="../media/image3.png"/><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2.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8" name="Google Shape;88;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2" name="Google Shape;92;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93" name="Google Shape;93;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94" name="Google Shape;94;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hyperlink" Target="http://curriculum.eleducation.org/curriculum/ela/grade-4/module-3/unit-3/lesson-4"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image" Target="../media/image1.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26"/>
          <p:cNvSpPr txBox="1">
            <a:spLocks noGrp="1"/>
          </p:cNvSpPr>
          <p:nvPr>
            <p:ph type="title"/>
          </p:nvPr>
        </p:nvSpPr>
        <p:spPr>
          <a:xfrm>
            <a:off x="359228" y="273844"/>
            <a:ext cx="8156122"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3: Unit </a:t>
            </a:r>
            <a:r>
              <a:rPr lang="en" sz="3400" dirty="0">
                <a:latin typeface="Century Gothic"/>
                <a:ea typeface="Century Gothic"/>
                <a:cs typeface="Century Gothic"/>
                <a:sym typeface="Century Gothic"/>
              </a:rPr>
              <a:t>3</a:t>
            </a:r>
            <a:r>
              <a:rPr lang="en" sz="3400" b="0" i="0" u="none" strike="noStrike" cap="none" dirty="0">
                <a:solidFill>
                  <a:schemeClr val="dk1"/>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4</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177" name="Google Shape;177;p26"/>
          <p:cNvSpPr txBox="1">
            <a:spLocks noGrp="1"/>
          </p:cNvSpPr>
          <p:nvPr>
            <p:ph type="body" idx="1"/>
          </p:nvPr>
        </p:nvSpPr>
        <p:spPr>
          <a:xfrm>
            <a:off x="359228" y="1178225"/>
            <a:ext cx="8632371" cy="32091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This lesson will take approximately </a:t>
            </a:r>
            <a:r>
              <a:rPr lang="en" sz="1800" dirty="0" smtClean="0">
                <a:latin typeface="Century Gothic"/>
                <a:ea typeface="Century Gothic"/>
                <a:cs typeface="Century Gothic"/>
                <a:sym typeface="Century Gothic"/>
              </a:rPr>
              <a:t>60-65 </a:t>
            </a:r>
            <a:r>
              <a:rPr lang="en" sz="1800" b="0" i="0" u="none" strike="noStrike" cap="none" dirty="0">
                <a:solidFill>
                  <a:schemeClr val="dk1"/>
                </a:solidFill>
                <a:latin typeface="Century Gothic"/>
                <a:ea typeface="Century Gothic"/>
                <a:cs typeface="Century Gothic"/>
                <a:sym typeface="Century Gothic"/>
              </a:rPr>
              <a:t>minutes to complete. </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u="none" strike="noStrike" cap="none" dirty="0">
                <a:solidFill>
                  <a:srgbClr val="000000"/>
                </a:solidFill>
                <a:latin typeface="Century Gothic"/>
                <a:ea typeface="Century Gothic"/>
                <a:cs typeface="Century Gothic"/>
                <a:sym typeface="Century Gothic"/>
              </a:rPr>
              <a:t>The purpose of this lesson is to return students’ </a:t>
            </a:r>
            <a:r>
              <a:rPr lang="en" sz="1800" b="1" u="none" strike="noStrike" cap="none" dirty="0">
                <a:solidFill>
                  <a:srgbClr val="000000"/>
                </a:solidFill>
                <a:latin typeface="Century Gothic"/>
                <a:ea typeface="Century Gothic"/>
                <a:cs typeface="Century Gothic"/>
                <a:sym typeface="Century Gothic"/>
              </a:rPr>
              <a:t>End</a:t>
            </a:r>
            <a:r>
              <a:rPr lang="en" sz="1800" b="1" dirty="0">
                <a:solidFill>
                  <a:srgbClr val="000000"/>
                </a:solidFill>
                <a:latin typeface="Century Gothic"/>
                <a:ea typeface="Century Gothic"/>
                <a:cs typeface="Century Gothic"/>
                <a:sym typeface="Century Gothic"/>
              </a:rPr>
              <a:t>-</a:t>
            </a:r>
            <a:r>
              <a:rPr lang="en" sz="1800" b="1" u="none" strike="noStrike" cap="none" dirty="0">
                <a:solidFill>
                  <a:srgbClr val="000000"/>
                </a:solidFill>
                <a:latin typeface="Century Gothic"/>
                <a:ea typeface="Century Gothic"/>
                <a:cs typeface="Century Gothic"/>
                <a:sym typeface="Century Gothic"/>
              </a:rPr>
              <a:t>of</a:t>
            </a:r>
            <a:r>
              <a:rPr lang="en" sz="1800" b="1" dirty="0">
                <a:solidFill>
                  <a:srgbClr val="000000"/>
                </a:solidFill>
                <a:latin typeface="Century Gothic"/>
                <a:ea typeface="Century Gothic"/>
                <a:cs typeface="Century Gothic"/>
                <a:sym typeface="Century Gothic"/>
              </a:rPr>
              <a:t>-</a:t>
            </a:r>
            <a:r>
              <a:rPr lang="en" sz="1800" b="1" u="none" strike="noStrike" cap="none" dirty="0">
                <a:solidFill>
                  <a:srgbClr val="000000"/>
                </a:solidFill>
                <a:latin typeface="Century Gothic"/>
                <a:ea typeface="Century Gothic"/>
                <a:cs typeface="Century Gothic"/>
                <a:sym typeface="Century Gothic"/>
              </a:rPr>
              <a:t>Unit 2 Assessments </a:t>
            </a:r>
            <a:r>
              <a:rPr lang="en" sz="1800" u="none" strike="noStrike" cap="none" dirty="0">
                <a:solidFill>
                  <a:srgbClr val="000000"/>
                </a:solidFill>
                <a:latin typeface="Century Gothic"/>
                <a:ea typeface="Century Gothic"/>
                <a:cs typeface="Century Gothic"/>
                <a:sym typeface="Century Gothic"/>
              </a:rPr>
              <a:t>with feedback. The purpose of this is for students to have the opportunity to see how they performed in order to improve in their next assessment and to ask questions if they don’t understand the feedback. In this lesson, students read a new opinion text and answer selected response questions for the </a:t>
            </a:r>
            <a:r>
              <a:rPr lang="en" sz="1800" b="1" u="none" strike="noStrike" cap="none" dirty="0">
                <a:solidFill>
                  <a:srgbClr val="000000"/>
                </a:solidFill>
                <a:latin typeface="Century Gothic"/>
                <a:ea typeface="Century Gothic"/>
                <a:cs typeface="Century Gothic"/>
                <a:sym typeface="Century Gothic"/>
              </a:rPr>
              <a:t>mid-unit assessment</a:t>
            </a:r>
            <a:r>
              <a:rPr lang="en" sz="1800" u="none" strike="noStrike" cap="none" dirty="0">
                <a:solidFill>
                  <a:srgbClr val="000000"/>
                </a:solidFill>
                <a:latin typeface="Century Gothic"/>
                <a:ea typeface="Century Gothic"/>
                <a:cs typeface="Century Gothic"/>
                <a:sym typeface="Century Gothic"/>
              </a:rPr>
              <a:t>.</a:t>
            </a:r>
            <a:endParaRPr sz="1800" u="none" strike="noStrike" cap="none" dirty="0">
              <a:solidFill>
                <a:srgbClr val="000000"/>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dirty="0">
                <a:solidFill>
                  <a:srgbClr val="000000"/>
                </a:solidFill>
                <a:latin typeface="Century Gothic"/>
                <a:ea typeface="Century Gothic"/>
                <a:cs typeface="Century Gothic"/>
                <a:sym typeface="Century Gothic"/>
              </a:rPr>
              <a:t> </a:t>
            </a:r>
            <a:endParaRPr sz="1100"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200"/>
              <a:buFont typeface="Arial"/>
              <a:buNone/>
            </a:pPr>
            <a:r>
              <a:rPr lang="en" sz="1800" b="0" i="0" u="none" strike="noStrike" cap="none" dirty="0">
                <a:solidFill>
                  <a:schemeClr val="dk1"/>
                </a:solidFill>
                <a:latin typeface="Century Gothic"/>
                <a:ea typeface="Century Gothic"/>
                <a:cs typeface="Century Gothic"/>
                <a:sym typeface="Century Gothic"/>
              </a:rPr>
              <a:t>The Learning Target for students today </a:t>
            </a:r>
            <a:r>
              <a:rPr lang="en" sz="1800" dirty="0">
                <a:latin typeface="Century Gothic"/>
                <a:ea typeface="Century Gothic"/>
                <a:cs typeface="Century Gothic"/>
                <a:sym typeface="Century Gothic"/>
              </a:rPr>
              <a:t>is</a:t>
            </a:r>
            <a:r>
              <a:rPr lang="en" sz="1800" b="0" i="0" u="none" strike="noStrike" cap="none" dirty="0">
                <a:solidFill>
                  <a:schemeClr val="dk1"/>
                </a:solidFill>
                <a:latin typeface="Century Gothic"/>
                <a:ea typeface="Century Gothic"/>
                <a:cs typeface="Century Gothic"/>
                <a:sym typeface="Century Gothic"/>
              </a:rPr>
              <a:t>: </a:t>
            </a:r>
            <a:endParaRPr sz="1800" dirty="0">
              <a:latin typeface="Century Gothic"/>
              <a:ea typeface="Century Gothic"/>
              <a:cs typeface="Century Gothic"/>
              <a:sym typeface="Century Gothic"/>
            </a:endParaRPr>
          </a:p>
          <a:p>
            <a:pPr marL="457200" lvl="0" indent="-342900" algn="l" rtl="0">
              <a:lnSpc>
                <a:spcPct val="100000"/>
              </a:lnSpc>
              <a:spcBef>
                <a:spcPts val="1700"/>
              </a:spcBef>
              <a:spcAft>
                <a:spcPts val="0"/>
              </a:spcAft>
              <a:buClr>
                <a:srgbClr val="444444"/>
              </a:buClr>
              <a:buSzPts val="1800"/>
              <a:buFont typeface="Century Gothic"/>
              <a:buAutoNum type="arabicPeriod"/>
            </a:pPr>
            <a:r>
              <a:rPr lang="en" sz="1800" dirty="0">
                <a:latin typeface="Century Gothic"/>
                <a:ea typeface="Century Gothic"/>
                <a:cs typeface="Century Gothic"/>
                <a:sym typeface="Century Gothic"/>
              </a:rPr>
              <a:t>I can explain how an author supports an opinion with reasons and evidence.</a:t>
            </a:r>
            <a:endParaRPr sz="18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35"/>
          <p:cNvSpPr txBox="1">
            <a:spLocks noGrp="1"/>
          </p:cNvSpPr>
          <p:nvPr>
            <p:ph type="title"/>
          </p:nvPr>
        </p:nvSpPr>
        <p:spPr>
          <a:xfrm>
            <a:off x="448000" y="273844"/>
            <a:ext cx="806735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800" dirty="0">
                <a:latin typeface="Century Gothic"/>
                <a:ea typeface="Century Gothic"/>
                <a:cs typeface="Century Gothic"/>
                <a:sym typeface="Century Gothic"/>
              </a:rPr>
              <a:t>Practice Using Opinion Words and Discussing Guiding Questions </a:t>
            </a:r>
            <a:endParaRPr sz="2800" u="none" strike="noStrike" cap="none" dirty="0">
              <a:solidFill>
                <a:srgbClr val="000000"/>
              </a:solidFill>
              <a:latin typeface="Century Gothic"/>
              <a:ea typeface="Century Gothic"/>
              <a:cs typeface="Century Gothic"/>
              <a:sym typeface="Century Gothic"/>
            </a:endParaRPr>
          </a:p>
        </p:txBody>
      </p:sp>
      <p:sp>
        <p:nvSpPr>
          <p:cNvPr id="242" name="Google Shape;242;p35"/>
          <p:cNvSpPr txBox="1">
            <a:spLocks noGrp="1"/>
          </p:cNvSpPr>
          <p:nvPr>
            <p:ph type="body" idx="1"/>
          </p:nvPr>
        </p:nvSpPr>
        <p:spPr>
          <a:xfrm>
            <a:off x="448000" y="1313400"/>
            <a:ext cx="8370000" cy="3268800"/>
          </a:xfrm>
          <a:prstGeom prst="rect">
            <a:avLst/>
          </a:prstGeom>
          <a:noFill/>
          <a:ln>
            <a:noFill/>
          </a:ln>
        </p:spPr>
        <p:txBody>
          <a:bodyPr spcFirstLastPara="1" wrap="square" lIns="68575" tIns="34275" rIns="68575" bIns="34275" anchor="t" anchorCtr="0">
            <a:noAutofit/>
          </a:bodyPr>
          <a:lstStyle/>
          <a:p>
            <a:pPr marL="0" lvl="0" indent="0" algn="l" rtl="0">
              <a:lnSpc>
                <a:spcPct val="115000"/>
              </a:lnSpc>
              <a:spcBef>
                <a:spcPts val="0"/>
              </a:spcBef>
              <a:spcAft>
                <a:spcPts val="0"/>
              </a:spcAft>
              <a:buNone/>
            </a:pPr>
            <a:r>
              <a:rPr lang="en">
                <a:latin typeface="Century Gothic"/>
                <a:ea typeface="Century Gothic"/>
                <a:cs typeface="Century Gothic"/>
                <a:sym typeface="Century Gothic"/>
              </a:rPr>
              <a:t>You will be using the Back to Back, Face to Face protocol during this section of the lesson. </a:t>
            </a:r>
            <a:endParaRPr>
              <a:latin typeface="Century Gothic"/>
              <a:ea typeface="Century Gothic"/>
              <a:cs typeface="Century Gothic"/>
              <a:sym typeface="Century Gothic"/>
            </a:endParaRPr>
          </a:p>
          <a:p>
            <a:pPr marL="457200" lvl="0" indent="0" algn="l" rtl="0">
              <a:lnSpc>
                <a:spcPct val="115000"/>
              </a:lnSpc>
              <a:spcBef>
                <a:spcPts val="0"/>
              </a:spcBef>
              <a:spcAft>
                <a:spcPts val="0"/>
              </a:spcAft>
              <a:buNone/>
            </a:pPr>
            <a:endParaRPr>
              <a:latin typeface="Century Gothic"/>
              <a:ea typeface="Century Gothic"/>
              <a:cs typeface="Century Gothic"/>
              <a:sym typeface="Century Gothic"/>
            </a:endParaRPr>
          </a:p>
          <a:p>
            <a:pPr marL="457200" lvl="0" indent="-349250" algn="l" rtl="0">
              <a:lnSpc>
                <a:spcPct val="115000"/>
              </a:lnSpc>
              <a:spcBef>
                <a:spcPts val="0"/>
              </a:spcBef>
              <a:spcAft>
                <a:spcPts val="0"/>
              </a:spcAft>
              <a:buSzPts val="1900"/>
              <a:buFont typeface="Century Gothic"/>
              <a:buAutoNum type="arabicPeriod"/>
            </a:pPr>
            <a:r>
              <a:rPr lang="en" sz="1900">
                <a:latin typeface="Century Gothic"/>
                <a:ea typeface="Century Gothic"/>
                <a:cs typeface="Century Gothic"/>
                <a:sym typeface="Century Gothic"/>
              </a:rPr>
              <a:t>What does William Barton think about the American Revolution?</a:t>
            </a:r>
            <a:endParaRPr sz="1900">
              <a:latin typeface="Century Gothic"/>
              <a:ea typeface="Century Gothic"/>
              <a:cs typeface="Century Gothic"/>
              <a:sym typeface="Century Gothic"/>
            </a:endParaRPr>
          </a:p>
          <a:p>
            <a:pPr marL="457200" lvl="0" indent="-349250" algn="l" rtl="0">
              <a:lnSpc>
                <a:spcPct val="115000"/>
              </a:lnSpc>
              <a:spcBef>
                <a:spcPts val="0"/>
              </a:spcBef>
              <a:spcAft>
                <a:spcPts val="0"/>
              </a:spcAft>
              <a:buSzPts val="1900"/>
              <a:buFont typeface="Century Gothic"/>
              <a:buAutoNum type="arabicPeriod"/>
            </a:pPr>
            <a:r>
              <a:rPr lang="en" sz="1900">
                <a:latin typeface="Century Gothic"/>
                <a:ea typeface="Century Gothic"/>
                <a:cs typeface="Century Gothic"/>
                <a:sym typeface="Century Gothic"/>
              </a:rPr>
              <a:t>What does Robert Barton think about the American Revolution?</a:t>
            </a:r>
            <a:endParaRPr sz="1900">
              <a:latin typeface="Century Gothic"/>
              <a:ea typeface="Century Gothic"/>
              <a:cs typeface="Century Gothic"/>
              <a:sym typeface="Century Gothic"/>
            </a:endParaRPr>
          </a:p>
          <a:p>
            <a:pPr marL="457200" lvl="0" indent="-349250" algn="l" rtl="0">
              <a:lnSpc>
                <a:spcPct val="115000"/>
              </a:lnSpc>
              <a:spcBef>
                <a:spcPts val="0"/>
              </a:spcBef>
              <a:spcAft>
                <a:spcPts val="0"/>
              </a:spcAft>
              <a:buSzPts val="1900"/>
              <a:buFont typeface="Century Gothic"/>
              <a:buAutoNum type="arabicPeriod"/>
            </a:pPr>
            <a:r>
              <a:rPr lang="en" sz="1900">
                <a:latin typeface="Century Gothic"/>
                <a:ea typeface="Century Gothic"/>
                <a:cs typeface="Century Gothic"/>
                <a:sym typeface="Century Gothic"/>
              </a:rPr>
              <a:t>What does Mary Barton think about the American Revolution?</a:t>
            </a:r>
            <a:endParaRPr sz="1900">
              <a:latin typeface="Century Gothic"/>
              <a:ea typeface="Century Gothic"/>
              <a:cs typeface="Century Gothic"/>
              <a:sym typeface="Century Gothic"/>
            </a:endParaRPr>
          </a:p>
          <a:p>
            <a:pPr marL="457200" lvl="0" indent="-349250" algn="l" rtl="0">
              <a:lnSpc>
                <a:spcPct val="115000"/>
              </a:lnSpc>
              <a:spcBef>
                <a:spcPts val="0"/>
              </a:spcBef>
              <a:spcAft>
                <a:spcPts val="0"/>
              </a:spcAft>
              <a:buSzPts val="1900"/>
              <a:buFont typeface="Century Gothic"/>
              <a:buAutoNum type="arabicPeriod"/>
            </a:pPr>
            <a:r>
              <a:rPr lang="en" sz="1900">
                <a:latin typeface="Century Gothic"/>
                <a:ea typeface="Century Gothic"/>
                <a:cs typeface="Century Gothic"/>
                <a:sym typeface="Century Gothic"/>
              </a:rPr>
              <a:t>How does a person’s perspective influence his or her opinion?</a:t>
            </a:r>
            <a:endParaRPr sz="1900">
              <a:latin typeface="Century Gothic"/>
              <a:ea typeface="Century Gothic"/>
              <a:cs typeface="Century Gothic"/>
              <a:sym typeface="Century Gothic"/>
            </a:endParaRPr>
          </a:p>
        </p:txBody>
      </p:sp>
      <p:pic>
        <p:nvPicPr>
          <p:cNvPr id="243" name="Google Shape;243;p35"/>
          <p:cNvPicPr preferRelativeResize="0"/>
          <p:nvPr/>
        </p:nvPicPr>
        <p:blipFill>
          <a:blip r:embed="rId3">
            <a:alphaModFix/>
          </a:blip>
          <a:stretch>
            <a:fillRect/>
          </a:stretch>
        </p:blipFill>
        <p:spPr>
          <a:xfrm>
            <a:off x="8436429" y="4363527"/>
            <a:ext cx="534285" cy="528057"/>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36"/>
          <p:cNvSpPr txBox="1">
            <a:spLocks noGrp="1"/>
          </p:cNvSpPr>
          <p:nvPr>
            <p:ph type="title"/>
          </p:nvPr>
        </p:nvSpPr>
        <p:spPr>
          <a:xfrm>
            <a:off x="184350" y="406200"/>
            <a:ext cx="8775300" cy="7665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000" b="1" dirty="0">
                <a:solidFill>
                  <a:srgbClr val="000000"/>
                </a:solidFill>
                <a:latin typeface="Century Gothic"/>
                <a:ea typeface="Century Gothic"/>
                <a:cs typeface="Century Gothic"/>
                <a:sym typeface="Century Gothic"/>
              </a:rPr>
              <a:t>Mid-Unit 3 Assessment</a:t>
            </a:r>
            <a:r>
              <a:rPr lang="en" sz="3000" dirty="0">
                <a:solidFill>
                  <a:srgbClr val="000000"/>
                </a:solidFill>
                <a:latin typeface="Century Gothic"/>
                <a:ea typeface="Century Gothic"/>
                <a:cs typeface="Century Gothic"/>
                <a:sym typeface="Century Gothic"/>
              </a:rPr>
              <a:t>: Reading &amp; Answering Questions about an Opinion Text</a:t>
            </a:r>
            <a:endParaRPr sz="3000" dirty="0">
              <a:solidFill>
                <a:srgbClr val="000000"/>
              </a:solidFill>
              <a:latin typeface="Century Gothic"/>
              <a:ea typeface="Century Gothic"/>
              <a:cs typeface="Century Gothic"/>
              <a:sym typeface="Century Gothic"/>
            </a:endParaRPr>
          </a:p>
          <a:p>
            <a:pPr marL="0" lvl="0" indent="0" algn="l" rtl="0">
              <a:spcBef>
                <a:spcPts val="0"/>
              </a:spcBef>
              <a:spcAft>
                <a:spcPts val="0"/>
              </a:spcAft>
              <a:buClr>
                <a:schemeClr val="dk1"/>
              </a:buClr>
              <a:buSzPts val="3300"/>
              <a:buFont typeface="Calibri"/>
              <a:buNone/>
            </a:pPr>
            <a:endParaRPr sz="2400" dirty="0">
              <a:solidFill>
                <a:srgbClr val="000000"/>
              </a:solidFill>
              <a:latin typeface="Century Gothic"/>
              <a:ea typeface="Century Gothic"/>
              <a:cs typeface="Century Gothic"/>
              <a:sym typeface="Century Gothic"/>
            </a:endParaRPr>
          </a:p>
        </p:txBody>
      </p:sp>
      <p:sp>
        <p:nvSpPr>
          <p:cNvPr id="249" name="Google Shape;249;p36"/>
          <p:cNvSpPr txBox="1"/>
          <p:nvPr/>
        </p:nvSpPr>
        <p:spPr>
          <a:xfrm>
            <a:off x="371650" y="1831050"/>
            <a:ext cx="3065100" cy="2026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entury Gothic"/>
                <a:ea typeface="Century Gothic"/>
                <a:cs typeface="Century Gothic"/>
                <a:sym typeface="Century Gothic"/>
              </a:rPr>
              <a:t>For this assessment, you will read a new opinion text and answer response questions. </a:t>
            </a:r>
            <a:endParaRPr sz="2400">
              <a:latin typeface="Century Gothic"/>
              <a:ea typeface="Century Gothic"/>
              <a:cs typeface="Century Gothic"/>
              <a:sym typeface="Century Gothic"/>
            </a:endParaRPr>
          </a:p>
        </p:txBody>
      </p:sp>
      <p:pic>
        <p:nvPicPr>
          <p:cNvPr id="250" name="Google Shape;250;p36"/>
          <p:cNvPicPr preferRelativeResize="0"/>
          <p:nvPr/>
        </p:nvPicPr>
        <p:blipFill>
          <a:blip r:embed="rId3">
            <a:alphaModFix/>
          </a:blip>
          <a:stretch>
            <a:fillRect/>
          </a:stretch>
        </p:blipFill>
        <p:spPr>
          <a:xfrm>
            <a:off x="4805225" y="1412275"/>
            <a:ext cx="3199650" cy="2981500"/>
          </a:xfrm>
          <a:prstGeom prst="rect">
            <a:avLst/>
          </a:prstGeom>
          <a:noFill/>
          <a:ln w="9525" cap="flat" cmpd="sng">
            <a:solidFill>
              <a:srgbClr val="000000"/>
            </a:solidFill>
            <a:prstDash val="solid"/>
            <a:round/>
            <a:headEnd type="none" w="sm" len="sm"/>
            <a:tailEnd type="none" w="sm" len="sm"/>
          </a:ln>
        </p:spPr>
      </p:pic>
      <p:pic>
        <p:nvPicPr>
          <p:cNvPr id="251" name="Google Shape;251;p36"/>
          <p:cNvPicPr preferRelativeResize="0"/>
          <p:nvPr/>
        </p:nvPicPr>
        <p:blipFill>
          <a:blip r:embed="rId4">
            <a:alphaModFix/>
          </a:blip>
          <a:stretch>
            <a:fillRect/>
          </a:stretch>
        </p:blipFill>
        <p:spPr>
          <a:xfrm>
            <a:off x="8469085" y="4372003"/>
            <a:ext cx="479679" cy="52533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37"/>
          <p:cNvSpPr txBox="1">
            <a:spLocks noGrp="1"/>
          </p:cNvSpPr>
          <p:nvPr>
            <p:ph type="title"/>
          </p:nvPr>
        </p:nvSpPr>
        <p:spPr>
          <a:xfrm>
            <a:off x="184350" y="283650"/>
            <a:ext cx="8775300" cy="7665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200">
                <a:solidFill>
                  <a:srgbClr val="000000"/>
                </a:solidFill>
                <a:latin typeface="Century Gothic"/>
                <a:ea typeface="Century Gothic"/>
                <a:cs typeface="Century Gothic"/>
                <a:sym typeface="Century Gothic"/>
              </a:rPr>
              <a:t>Tracking Progress</a:t>
            </a:r>
            <a:endParaRPr sz="3200">
              <a:solidFill>
                <a:srgbClr val="000000"/>
              </a:solidFill>
              <a:latin typeface="Century Gothic"/>
              <a:ea typeface="Century Gothic"/>
              <a:cs typeface="Century Gothic"/>
              <a:sym typeface="Century Gothic"/>
            </a:endParaRPr>
          </a:p>
          <a:p>
            <a:pPr marL="0" lvl="0" indent="0" algn="l" rtl="0">
              <a:spcBef>
                <a:spcPts val="0"/>
              </a:spcBef>
              <a:spcAft>
                <a:spcPts val="0"/>
              </a:spcAft>
              <a:buClr>
                <a:schemeClr val="dk1"/>
              </a:buClr>
              <a:buSzPts val="3300"/>
              <a:buFont typeface="Calibri"/>
              <a:buNone/>
            </a:pPr>
            <a:endParaRPr sz="3200">
              <a:solidFill>
                <a:srgbClr val="000000"/>
              </a:solidFill>
              <a:latin typeface="Century Gothic"/>
              <a:ea typeface="Century Gothic"/>
              <a:cs typeface="Century Gothic"/>
              <a:sym typeface="Century Gothic"/>
            </a:endParaRPr>
          </a:p>
        </p:txBody>
      </p:sp>
      <p:pic>
        <p:nvPicPr>
          <p:cNvPr id="257" name="Google Shape;257;p37"/>
          <p:cNvPicPr preferRelativeResize="0"/>
          <p:nvPr/>
        </p:nvPicPr>
        <p:blipFill>
          <a:blip r:embed="rId3">
            <a:alphaModFix/>
          </a:blip>
          <a:stretch>
            <a:fillRect/>
          </a:stretch>
        </p:blipFill>
        <p:spPr>
          <a:xfrm>
            <a:off x="1034225" y="1846425"/>
            <a:ext cx="2847975" cy="2571750"/>
          </a:xfrm>
          <a:prstGeom prst="rect">
            <a:avLst/>
          </a:prstGeom>
          <a:noFill/>
          <a:ln w="9525" cap="flat" cmpd="sng">
            <a:solidFill>
              <a:srgbClr val="000000"/>
            </a:solidFill>
            <a:prstDash val="solid"/>
            <a:round/>
            <a:headEnd type="none" w="sm" len="sm"/>
            <a:tailEnd type="none" w="sm" len="sm"/>
          </a:ln>
        </p:spPr>
      </p:pic>
      <p:pic>
        <p:nvPicPr>
          <p:cNvPr id="258" name="Google Shape;258;p37"/>
          <p:cNvPicPr preferRelativeResize="0"/>
          <p:nvPr/>
        </p:nvPicPr>
        <p:blipFill>
          <a:blip r:embed="rId4">
            <a:alphaModFix/>
          </a:blip>
          <a:stretch>
            <a:fillRect/>
          </a:stretch>
        </p:blipFill>
        <p:spPr>
          <a:xfrm>
            <a:off x="4490950" y="1846424"/>
            <a:ext cx="2495550" cy="2571750"/>
          </a:xfrm>
          <a:prstGeom prst="rect">
            <a:avLst/>
          </a:prstGeom>
          <a:noFill/>
          <a:ln w="9525" cap="flat" cmpd="sng">
            <a:solidFill>
              <a:srgbClr val="000000"/>
            </a:solidFill>
            <a:prstDash val="solid"/>
            <a:round/>
            <a:headEnd type="none" w="sm" len="sm"/>
            <a:tailEnd type="none" w="sm" len="sm"/>
          </a:ln>
        </p:spPr>
      </p:pic>
      <p:sp>
        <p:nvSpPr>
          <p:cNvPr id="259" name="Google Shape;259;p37"/>
          <p:cNvSpPr txBox="1"/>
          <p:nvPr/>
        </p:nvSpPr>
        <p:spPr>
          <a:xfrm>
            <a:off x="554125" y="949775"/>
            <a:ext cx="4504200" cy="596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entury Gothic"/>
                <a:ea typeface="Century Gothic"/>
                <a:cs typeface="Century Gothic"/>
                <a:sym typeface="Century Gothic"/>
              </a:rPr>
              <a:t>How am I doing?</a:t>
            </a:r>
            <a:endParaRPr sz="2400">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3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265" name="Google Shape;265;p38"/>
          <p:cNvSpPr txBox="1">
            <a:spLocks noGrp="1"/>
          </p:cNvSpPr>
          <p:nvPr>
            <p:ph type="body" idx="1"/>
          </p:nvPr>
        </p:nvSpPr>
        <p:spPr>
          <a:xfrm>
            <a:off x="311700" y="1032650"/>
            <a:ext cx="40656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800" dirty="0">
              <a:solidFill>
                <a:srgbClr val="444444"/>
              </a:solidFill>
            </a:endParaRPr>
          </a:p>
          <a:p>
            <a:pPr marL="457200" marR="0" lvl="0" indent="-342900" algn="l" rtl="0">
              <a:lnSpc>
                <a:spcPct val="100000"/>
              </a:lnSpc>
              <a:spcBef>
                <a:spcPts val="0"/>
              </a:spcBef>
              <a:spcAft>
                <a:spcPts val="0"/>
              </a:spcAft>
              <a:buClrTx/>
              <a:buSzPts val="1800"/>
              <a:buFont typeface="Century Gothic"/>
              <a:buAutoNum type="alphaUcPeriod"/>
            </a:pPr>
            <a:r>
              <a:rPr lang="en" sz="1800" b="0" i="0" u="none" strike="noStrike" cap="none" dirty="0" smtClean="0">
                <a:solidFill>
                  <a:schemeClr val="tx1"/>
                </a:solidFill>
                <a:latin typeface="Century Gothic"/>
                <a:ea typeface="Century Gothic"/>
                <a:cs typeface="Century Gothic"/>
                <a:sym typeface="Century Gothic"/>
              </a:rPr>
              <a:t>Accountable </a:t>
            </a:r>
            <a:r>
              <a:rPr lang="en" sz="1800" b="0" i="0" u="none" strike="noStrike" cap="none" dirty="0">
                <a:solidFill>
                  <a:schemeClr val="tx1"/>
                </a:solidFill>
                <a:latin typeface="Century Gothic"/>
                <a:ea typeface="Century Gothic"/>
                <a:cs typeface="Century Gothic"/>
                <a:sym typeface="Century Gothic"/>
              </a:rPr>
              <a:t>Research </a:t>
            </a:r>
            <a:r>
              <a:rPr lang="en" sz="1800" b="0" i="0" u="none" strike="noStrike" cap="none" dirty="0" smtClean="0">
                <a:solidFill>
                  <a:schemeClr val="tx1"/>
                </a:solidFill>
                <a:latin typeface="Century Gothic"/>
                <a:ea typeface="Century Gothic"/>
                <a:cs typeface="Century Gothic"/>
                <a:sym typeface="Century Gothic"/>
              </a:rPr>
              <a:t>Reading</a:t>
            </a:r>
            <a:r>
              <a:rPr lang="en-US" sz="1800" b="0" i="0" u="none" strike="noStrike" cap="none" dirty="0" smtClean="0">
                <a:solidFill>
                  <a:schemeClr val="tx1"/>
                </a:solidFill>
                <a:latin typeface="Century Gothic"/>
                <a:ea typeface="Century Gothic"/>
                <a:cs typeface="Century Gothic"/>
                <a:sym typeface="Century Gothic"/>
              </a:rPr>
              <a:t>:</a:t>
            </a:r>
            <a:r>
              <a:rPr lang="en" sz="1800" b="0" i="0" u="none" strike="noStrike" cap="none" dirty="0" smtClean="0">
                <a:solidFill>
                  <a:schemeClr val="tx1"/>
                </a:solidFill>
                <a:latin typeface="Century Gothic"/>
                <a:ea typeface="Century Gothic"/>
                <a:cs typeface="Century Gothic"/>
                <a:sym typeface="Century Gothic"/>
              </a:rPr>
              <a:t> </a:t>
            </a:r>
            <a:r>
              <a:rPr lang="en" sz="1800" b="0" i="0" u="none" strike="noStrike" cap="none" dirty="0">
                <a:solidFill>
                  <a:schemeClr val="tx1"/>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rgbClr val="000000"/>
              </a:buClr>
              <a:buSzPts val="1400"/>
              <a:buFont typeface="Century Gothic"/>
              <a:buNone/>
            </a:pPr>
            <a:endParaRPr sz="1800" b="0" i="0" u="none" strike="noStrike" cap="none" dirty="0">
              <a:solidFill>
                <a:srgbClr val="444444"/>
              </a:solidFill>
              <a:latin typeface="Century Gothic"/>
              <a:ea typeface="Century Gothic"/>
              <a:cs typeface="Century Gothic"/>
              <a:sym typeface="Century Gothic"/>
            </a:endParaRPr>
          </a:p>
        </p:txBody>
      </p:sp>
      <p:sp>
        <p:nvSpPr>
          <p:cNvPr id="266" name="Google Shape;266;p38"/>
          <p:cNvSpPr txBox="1">
            <a:spLocks noGrp="1"/>
          </p:cNvSpPr>
          <p:nvPr>
            <p:ph type="body" idx="2"/>
          </p:nvPr>
        </p:nvSpPr>
        <p:spPr>
          <a:xfrm>
            <a:off x="4572000" y="1032650"/>
            <a:ext cx="42603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Module 3 </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Guiding Question</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endParaRPr sz="2400" b="0" i="0" u="none" strike="noStrike" cap="none">
              <a:solidFill>
                <a:srgbClr val="000000"/>
              </a:solidFill>
              <a:latin typeface="Century Gothic"/>
              <a:ea typeface="Century Gothic"/>
              <a:cs typeface="Century Gothic"/>
              <a:sym typeface="Century Gothic"/>
            </a:endParaRPr>
          </a:p>
          <a:p>
            <a:pPr marL="457200" marR="0" lvl="0" indent="-342900" algn="l" rtl="0">
              <a:lnSpc>
                <a:spcPct val="90000"/>
              </a:lnSpc>
              <a:spcBef>
                <a:spcPts val="340"/>
              </a:spcBef>
              <a:spcAft>
                <a:spcPts val="0"/>
              </a:spcAft>
              <a:buClr>
                <a:schemeClr val="dk1"/>
              </a:buClr>
              <a:buSzPts val="1800"/>
              <a:buFont typeface="Century Gothic"/>
              <a:buChar char="●"/>
            </a:pPr>
            <a:r>
              <a:rPr lang="en" sz="2000" b="0" i="0" u="none" strike="noStrike" cap="none">
                <a:solidFill>
                  <a:srgbClr val="000000"/>
                </a:solidFill>
                <a:latin typeface="Century Gothic"/>
                <a:ea typeface="Century Gothic"/>
                <a:cs typeface="Century Gothic"/>
                <a:sym typeface="Century Gothic"/>
              </a:rPr>
              <a:t>How did the American Revolution and the events leading up to it affect the people in the colonies?</a:t>
            </a:r>
            <a:endParaRPr sz="20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39"/>
          <p:cNvSpPr txBox="1">
            <a:spLocks noGrp="1"/>
          </p:cNvSpPr>
          <p:nvPr>
            <p:ph type="title"/>
          </p:nvPr>
        </p:nvSpPr>
        <p:spPr>
          <a:xfrm>
            <a:off x="311700" y="184000"/>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000" b="0" i="0" u="none" strike="noStrike" cap="none">
                <a:solidFill>
                  <a:schemeClr val="dk1"/>
                </a:solidFill>
                <a:latin typeface="Century Gothic"/>
                <a:ea typeface="Century Gothic"/>
                <a:cs typeface="Century Gothic"/>
                <a:sym typeface="Century Gothic"/>
              </a:rPr>
              <a:t>Homework: Accountable Research Reading</a:t>
            </a:r>
            <a:endParaRPr sz="3000" b="0" i="0" u="none" strike="noStrike" cap="none">
              <a:solidFill>
                <a:schemeClr val="dk1"/>
              </a:solidFill>
              <a:latin typeface="Century Gothic"/>
              <a:ea typeface="Century Gothic"/>
              <a:cs typeface="Century Gothic"/>
              <a:sym typeface="Century Gothic"/>
            </a:endParaRPr>
          </a:p>
        </p:txBody>
      </p:sp>
      <p:sp>
        <p:nvSpPr>
          <p:cNvPr id="272" name="Google Shape;272;p39"/>
          <p:cNvSpPr txBox="1">
            <a:spLocks noGrp="1"/>
          </p:cNvSpPr>
          <p:nvPr>
            <p:ph type="body" idx="1"/>
          </p:nvPr>
        </p:nvSpPr>
        <p:spPr>
          <a:xfrm>
            <a:off x="466675" y="756688"/>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Take out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Select a prompt.</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Copy prompt into front of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Respond to prompt for HW.</a:t>
            </a: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444444"/>
              </a:solidFill>
              <a:latin typeface="Century Gothic"/>
              <a:ea typeface="Century Gothic"/>
              <a:cs typeface="Century Gothic"/>
              <a:sym typeface="Century Gothic"/>
            </a:endParaRPr>
          </a:p>
        </p:txBody>
      </p:sp>
      <p:sp>
        <p:nvSpPr>
          <p:cNvPr id="273" name="Google Shape;273;p39"/>
          <p:cNvSpPr txBox="1">
            <a:spLocks noGrp="1"/>
          </p:cNvSpPr>
          <p:nvPr>
            <p:ph type="body" idx="2"/>
          </p:nvPr>
        </p:nvSpPr>
        <p:spPr>
          <a:xfrm>
            <a:off x="466675" y="1530450"/>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1300" b="1" i="0" u="none" strike="noStrike" cap="none" dirty="0">
                <a:solidFill>
                  <a:srgbClr val="000000"/>
                </a:solidFill>
                <a:latin typeface="Century Gothic"/>
                <a:ea typeface="Century Gothic"/>
                <a:cs typeface="Century Gothic"/>
                <a:sym typeface="Century Gothic"/>
              </a:rPr>
              <a:t>Module 3: Journal Prompts</a:t>
            </a:r>
            <a:endParaRPr sz="1300" b="1"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90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do they support the main idea?</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do the illustrations tell you? How do they help you understand the words?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about?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are the most important facts you learned from reading?</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most interesting fact you learned today?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How does what you read today connect to something you have learned in other lessons?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character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setting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an event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Choose one new word from your reading today and analyze it on a vocabulary </a:t>
            </a:r>
            <a:r>
              <a:rPr lang="en" sz="1300" b="0" i="0" u="none" strike="noStrike" cap="none" dirty="0" smtClean="0">
                <a:solidFill>
                  <a:srgbClr val="000000"/>
                </a:solidFill>
                <a:latin typeface="Century Gothic"/>
                <a:ea typeface="Century Gothic"/>
                <a:cs typeface="Century Gothic"/>
                <a:sym typeface="Century Gothic"/>
              </a:rPr>
              <a:t>square</a:t>
            </a:r>
            <a:r>
              <a:rPr lang="en-US" sz="1300" dirty="0"/>
              <a:t>.</a:t>
            </a:r>
            <a:endParaRPr sz="13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4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280" name="Google Shape;280;p40"/>
          <p:cNvSpPr txBox="1">
            <a:spLocks noGrp="1"/>
          </p:cNvSpPr>
          <p:nvPr>
            <p:ph type="body" idx="1"/>
          </p:nvPr>
        </p:nvSpPr>
        <p:spPr>
          <a:xfrm>
            <a:off x="628650" y="72344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281" name="Google Shape;281;p40"/>
          <p:cNvGraphicFramePr/>
          <p:nvPr/>
        </p:nvGraphicFramePr>
        <p:xfrm>
          <a:off x="952500" y="2822000"/>
          <a:ext cx="7239000" cy="1859219"/>
        </p:xfrm>
        <a:graphic>
          <a:graphicData uri="http://schemas.openxmlformats.org/drawingml/2006/table">
            <a:tbl>
              <a:tblPr>
                <a:noFill/>
                <a:tableStyleId>{864F1C90-B2F0-4183-B9B5-BD53F79E7A72}</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27"/>
          <p:cNvSpPr txBox="1">
            <a:spLocks noGrp="1"/>
          </p:cNvSpPr>
          <p:nvPr>
            <p:ph type="title"/>
          </p:nvPr>
        </p:nvSpPr>
        <p:spPr>
          <a:xfrm>
            <a:off x="370114" y="273844"/>
            <a:ext cx="8145236"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3 Unit </a:t>
            </a:r>
            <a:r>
              <a:rPr lang="en" sz="3400" dirty="0">
                <a:latin typeface="Century Gothic"/>
                <a:ea typeface="Century Gothic"/>
                <a:cs typeface="Century Gothic"/>
                <a:sym typeface="Century Gothic"/>
              </a:rPr>
              <a:t>3</a:t>
            </a:r>
            <a:r>
              <a:rPr lang="en" sz="3400" b="0" i="0" u="none" strike="noStrike" cap="none" dirty="0">
                <a:solidFill>
                  <a:schemeClr val="dk1"/>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4</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183" name="Google Shape;183;p27"/>
          <p:cNvSpPr txBox="1">
            <a:spLocks noGrp="1"/>
          </p:cNvSpPr>
          <p:nvPr>
            <p:ph type="body" idx="1"/>
          </p:nvPr>
        </p:nvSpPr>
        <p:spPr>
          <a:xfrm>
            <a:off x="370114" y="1268044"/>
            <a:ext cx="8145236"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dirty="0">
                <a:solidFill>
                  <a:schemeClr val="dk1"/>
                </a:solidFill>
                <a:latin typeface="Century Gothic"/>
                <a:ea typeface="Century Gothic"/>
                <a:cs typeface="Century Gothic"/>
                <a:sym typeface="Century Gothic"/>
              </a:rPr>
              <a:t>Preparing for Lesson </a:t>
            </a:r>
            <a:r>
              <a:rPr lang="en" sz="1700" b="1" dirty="0">
                <a:latin typeface="Century Gothic"/>
                <a:ea typeface="Century Gothic"/>
                <a:cs typeface="Century Gothic"/>
                <a:sym typeface="Century Gothic"/>
              </a:rPr>
              <a:t>4</a:t>
            </a:r>
            <a:r>
              <a:rPr lang="en" sz="1700" b="1" i="0" u="none" strike="noStrike" cap="none" dirty="0">
                <a:solidFill>
                  <a:schemeClr val="dk1"/>
                </a:solidFill>
                <a:latin typeface="Century Gothic"/>
                <a:ea typeface="Century Gothic"/>
                <a:cs typeface="Century Gothic"/>
                <a:sym typeface="Century Gothic"/>
              </a:rPr>
              <a:t>: </a:t>
            </a:r>
            <a:r>
              <a:rPr lang="en"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200000"/>
              </a:lnSpc>
              <a:spcBef>
                <a:spcPts val="0"/>
              </a:spcBef>
              <a:spcAft>
                <a:spcPts val="0"/>
              </a:spcAft>
              <a:buClr>
                <a:schemeClr val="dk1"/>
              </a:buClr>
              <a:buSzPts val="1700"/>
              <a:buFont typeface="Century Gothic"/>
              <a:buChar char="●"/>
            </a:pPr>
            <a:r>
              <a:rPr lang="en" sz="1700" b="0" i="0" u="none" strike="noStrike" cap="none" dirty="0" smtClean="0">
                <a:solidFill>
                  <a:schemeClr val="dk1"/>
                </a:solidFill>
                <a:latin typeface="Century Gothic"/>
                <a:ea typeface="Century Gothic"/>
                <a:cs typeface="Century Gothic"/>
                <a:sym typeface="Century Gothic"/>
              </a:rPr>
              <a:t>Read </a:t>
            </a:r>
            <a:r>
              <a:rPr lang="en" sz="1700" b="0" i="0" u="none" strike="noStrike" cap="none" dirty="0">
                <a:solidFill>
                  <a:schemeClr val="dk1"/>
                </a:solidFill>
                <a:latin typeface="Century Gothic"/>
                <a:ea typeface="Century Gothic"/>
                <a:cs typeface="Century Gothic"/>
                <a:sym typeface="Century Gothic"/>
              </a:rPr>
              <a:t>through Lesson </a:t>
            </a:r>
            <a:r>
              <a:rPr lang="en" sz="1700" dirty="0">
                <a:latin typeface="Century Gothic"/>
                <a:ea typeface="Century Gothic"/>
                <a:cs typeface="Century Gothic"/>
                <a:sym typeface="Century Gothic"/>
              </a:rPr>
              <a:t>4</a:t>
            </a:r>
            <a:r>
              <a:rPr lang="en" sz="1700" b="0" i="0" strike="noStrike" cap="none" dirty="0">
                <a:solidFill>
                  <a:schemeClr val="hlink"/>
                </a:solidFill>
                <a:uFill>
                  <a:noFill/>
                </a:uFill>
                <a:latin typeface="Century Gothic"/>
                <a:ea typeface="Century Gothic"/>
                <a:cs typeface="Century Gothic"/>
                <a:sym typeface="Century Gothic"/>
                <a:hlinkClick r:id="rId3"/>
              </a:rPr>
              <a:t> </a:t>
            </a:r>
            <a:r>
              <a:rPr lang="en" sz="1700" b="0" i="0" u="sng" strike="noStrike" cap="none" dirty="0">
                <a:solidFill>
                  <a:schemeClr val="hlink"/>
                </a:solidFill>
                <a:latin typeface="Century Gothic"/>
                <a:ea typeface="Century Gothic"/>
                <a:cs typeface="Century Gothic"/>
                <a:sym typeface="Century Gothic"/>
                <a:hlinkClick r:id="rId3"/>
              </a:rPr>
              <a:t>Here</a:t>
            </a:r>
            <a:r>
              <a:rPr lang="en" sz="1700" b="0" i="0" u="none" strike="noStrike" cap="none" dirty="0">
                <a:solidFill>
                  <a:schemeClr val="dk1"/>
                </a:solidFill>
                <a:latin typeface="Century Gothic"/>
                <a:ea typeface="Century Gothic"/>
                <a:cs typeface="Century Gothic"/>
                <a:sym typeface="Century Gothic"/>
              </a:rPr>
              <a:t>. </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lang="en" sz="1700" dirty="0" smtClean="0">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 sz="1700" dirty="0" smtClean="0">
                <a:latin typeface="Century Gothic"/>
                <a:ea typeface="Century Gothic"/>
                <a:cs typeface="Century Gothic"/>
                <a:sym typeface="Century Gothic"/>
              </a:rPr>
              <a:t>In </a:t>
            </a:r>
            <a:r>
              <a:rPr lang="en" sz="1700" dirty="0">
                <a:latin typeface="Century Gothic"/>
                <a:ea typeface="Century Gothic"/>
                <a:cs typeface="Century Gothic"/>
                <a:sym typeface="Century Gothic"/>
              </a:rPr>
              <a:t>this lesson, students will be:</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Returning </a:t>
            </a:r>
            <a:r>
              <a:rPr lang="en" sz="1700" b="1" dirty="0">
                <a:latin typeface="Century Gothic"/>
                <a:ea typeface="Century Gothic"/>
                <a:cs typeface="Century Gothic"/>
                <a:sym typeface="Century Gothic"/>
              </a:rPr>
              <a:t>End-of-Unit 2 Assessments</a:t>
            </a:r>
            <a:endParaRPr sz="1700" b="1"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Reviewing Learning Target</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Practice Using Opinion Words and Discussing Guiding Questions</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Completing </a:t>
            </a:r>
            <a:r>
              <a:rPr lang="en" sz="1700" b="1" dirty="0">
                <a:latin typeface="Century Gothic"/>
                <a:ea typeface="Century Gothic"/>
                <a:cs typeface="Century Gothic"/>
                <a:sym typeface="Century Gothic"/>
              </a:rPr>
              <a:t>Mid-Unit 3 Assessment:  Reading and Answering Questions about an Opinion Text</a:t>
            </a:r>
            <a:endParaRPr sz="1700" b="1"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Tracking Progress</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Reviewing Homework.</a:t>
            </a:r>
            <a:endParaRPr sz="17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4</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89" name="Google Shape;189;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a:solidFill>
                  <a:schemeClr val="dk1"/>
                </a:solidFill>
                <a:latin typeface="Century Gothic"/>
                <a:ea typeface="Century Gothic"/>
                <a:cs typeface="Century Gothic"/>
                <a:sym typeface="Century Gothic"/>
              </a:rPr>
              <a:t>Preparing for Lesson </a:t>
            </a:r>
            <a:r>
              <a:rPr lang="en" sz="1800" b="1">
                <a:latin typeface="Century Gothic"/>
                <a:ea typeface="Century Gothic"/>
                <a:cs typeface="Century Gothic"/>
                <a:sym typeface="Century Gothic"/>
              </a:rPr>
              <a:t>4</a:t>
            </a:r>
            <a:r>
              <a:rPr lang="en" sz="1800" b="1" i="0" u="none" strike="noStrike" cap="none">
                <a:solidFill>
                  <a:schemeClr val="dk1"/>
                </a:solidFill>
                <a:latin typeface="Century Gothic"/>
                <a:ea typeface="Century Gothic"/>
                <a:cs typeface="Century Gothic"/>
                <a:sym typeface="Century Gothic"/>
              </a:rPr>
              <a:t>: </a:t>
            </a:r>
            <a:r>
              <a:rPr lang="en" sz="1800" b="0" i="0" u="none" strike="noStrike" cap="none">
                <a:solidFill>
                  <a:schemeClr val="dk1"/>
                </a:solidFill>
                <a:latin typeface="Century Gothic"/>
                <a:ea typeface="Century Gothic"/>
                <a:cs typeface="Century Gothic"/>
                <a:sym typeface="Century Gothic"/>
              </a:rPr>
              <a:t>Materials and Classroom Preparation:</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a:solidFill>
                <a:srgbClr val="595959"/>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4</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95" name="Google Shape;195;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a:solidFill>
                  <a:schemeClr val="dk1"/>
                </a:solidFill>
                <a:latin typeface="Century Gothic"/>
                <a:ea typeface="Century Gothic"/>
                <a:cs typeface="Century Gothic"/>
                <a:sym typeface="Century Gothic"/>
              </a:rPr>
              <a:t>Preparing for Lesson </a:t>
            </a:r>
            <a:r>
              <a:rPr lang="en" sz="2400" b="1">
                <a:latin typeface="Century Gothic"/>
                <a:ea typeface="Century Gothic"/>
                <a:cs typeface="Century Gothic"/>
                <a:sym typeface="Century Gothic"/>
              </a:rPr>
              <a:t>4</a:t>
            </a:r>
            <a:r>
              <a:rPr lang="en" sz="2400" b="1" i="0" u="none" strike="noStrike" cap="none">
                <a:solidFill>
                  <a:schemeClr val="dk1"/>
                </a:solidFill>
                <a:latin typeface="Century Gothic"/>
                <a:ea typeface="Century Gothic"/>
                <a:cs typeface="Century Gothic"/>
                <a:sym typeface="Century Gothic"/>
              </a:rPr>
              <a:t>:  </a:t>
            </a:r>
            <a:r>
              <a:rPr lang="en" sz="2400" b="0" i="0" u="none" strike="noStrike" cap="none">
                <a:solidFill>
                  <a:schemeClr val="dk1"/>
                </a:solidFill>
                <a:latin typeface="Century Gothic"/>
                <a:ea typeface="Century Gothic"/>
                <a:cs typeface="Century Gothic"/>
                <a:sym typeface="Century Gothic"/>
              </a:rPr>
              <a:t>EL Protocols</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In this lesson, students will use </a:t>
            </a:r>
            <a:r>
              <a:rPr lang="en" sz="2400">
                <a:latin typeface="Century Gothic"/>
                <a:ea typeface="Century Gothic"/>
                <a:cs typeface="Century Gothic"/>
                <a:sym typeface="Century Gothic"/>
              </a:rPr>
              <a:t>3</a:t>
            </a:r>
            <a:r>
              <a:rPr lang="en" sz="2400" b="0" i="0" u="none" strike="noStrike" cap="none">
                <a:solidFill>
                  <a:schemeClr val="dk1"/>
                </a:solidFill>
                <a:latin typeface="Century Gothic"/>
                <a:ea typeface="Century Gothic"/>
                <a:cs typeface="Century Gothic"/>
                <a:sym typeface="Century Gothic"/>
              </a:rPr>
              <a:t> protocols:</a:t>
            </a:r>
            <a:r>
              <a:rPr lang="en" sz="2400">
                <a:latin typeface="Century Gothic"/>
                <a:ea typeface="Century Gothic"/>
                <a:cs typeface="Century Gothic"/>
                <a:sym typeface="Century Gothic"/>
              </a:rPr>
              <a:t>  Think-Pair-Share, Back to Back and Face to Face, and a Checking for Understanding technique (Thumb-O-Meter or Red Light, Green Light)</a:t>
            </a:r>
            <a:endParaRPr sz="2400">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a:solidFill>
                <a:schemeClr val="dk1"/>
              </a:solidFill>
              <a:latin typeface="Calibri"/>
              <a:ea typeface="Calibri"/>
              <a:cs typeface="Calibri"/>
              <a:sym typeface="Calibri"/>
            </a:endParaRPr>
          </a:p>
        </p:txBody>
      </p:sp>
      <p:pic>
        <p:nvPicPr>
          <p:cNvPr id="196" name="Google Shape;196;p29"/>
          <p:cNvPicPr preferRelativeResize="0"/>
          <p:nvPr/>
        </p:nvPicPr>
        <p:blipFill rotWithShape="1">
          <a:blip r:embed="rId3">
            <a:alphaModFix/>
          </a:blip>
          <a:srcRect/>
          <a:stretch/>
        </p:blipFill>
        <p:spPr>
          <a:xfrm>
            <a:off x="8515350" y="4311699"/>
            <a:ext cx="496500" cy="496500"/>
          </a:xfrm>
          <a:prstGeom prst="rect">
            <a:avLst/>
          </a:prstGeom>
          <a:noFill/>
          <a:ln>
            <a:noFill/>
          </a:ln>
        </p:spPr>
      </p:pic>
      <p:pic>
        <p:nvPicPr>
          <p:cNvPr id="197" name="Google Shape;197;p29"/>
          <p:cNvPicPr preferRelativeResize="0"/>
          <p:nvPr/>
        </p:nvPicPr>
        <p:blipFill>
          <a:blip r:embed="rId4">
            <a:alphaModFix/>
          </a:blip>
          <a:stretch>
            <a:fillRect/>
          </a:stretch>
        </p:blipFill>
        <p:spPr>
          <a:xfrm>
            <a:off x="7508225" y="4311700"/>
            <a:ext cx="496500" cy="496500"/>
          </a:xfrm>
          <a:prstGeom prst="rect">
            <a:avLst/>
          </a:prstGeom>
          <a:noFill/>
          <a:ln>
            <a:noFill/>
          </a:ln>
        </p:spPr>
      </p:pic>
      <p:pic>
        <p:nvPicPr>
          <p:cNvPr id="198" name="Google Shape;198;p29"/>
          <p:cNvPicPr preferRelativeResize="0"/>
          <p:nvPr/>
        </p:nvPicPr>
        <p:blipFill>
          <a:blip r:embed="rId5">
            <a:alphaModFix/>
          </a:blip>
          <a:stretch>
            <a:fillRect/>
          </a:stretch>
        </p:blipFill>
        <p:spPr>
          <a:xfrm>
            <a:off x="8004725" y="4311700"/>
            <a:ext cx="496500" cy="4965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30"/>
          <p:cNvSpPr txBox="1">
            <a:spLocks noGrp="1"/>
          </p:cNvSpPr>
          <p:nvPr>
            <p:ph type="title"/>
          </p:nvPr>
        </p:nvSpPr>
        <p:spPr>
          <a:xfrm>
            <a:off x="366300" y="30256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a:t>
            </a:r>
            <a:r>
              <a:rPr lang="en" sz="3600" b="0" i="0" u="none" strike="noStrike" cap="none">
                <a:solidFill>
                  <a:schemeClr val="dk1"/>
                </a:solidFill>
                <a:latin typeface="Century Gothic"/>
                <a:ea typeface="Century Gothic"/>
                <a:cs typeface="Century Gothic"/>
                <a:sym typeface="Century Gothic"/>
              </a:rPr>
              <a:t>4</a:t>
            </a:r>
            <a:r>
              <a:rPr lang="en" sz="3400" b="0" i="0" u="none" strike="noStrike" cap="none">
                <a:solidFill>
                  <a:schemeClr val="dk1"/>
                </a:solidFill>
                <a:latin typeface="Century Gothic"/>
                <a:ea typeface="Century Gothic"/>
                <a:cs typeface="Century Gothic"/>
                <a:sym typeface="Century Gothic"/>
              </a:rPr>
              <a:t>: Module </a:t>
            </a:r>
            <a:r>
              <a:rPr lang="en" sz="3600" b="0" i="0" u="none" strike="noStrike" cap="none">
                <a:solidFill>
                  <a:schemeClr val="dk1"/>
                </a:solidFill>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Unit </a:t>
            </a:r>
            <a:r>
              <a:rPr lang="en" sz="3600">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Lesson </a:t>
            </a:r>
            <a:r>
              <a:rPr lang="en" sz="3600">
                <a:latin typeface="Century Gothic"/>
                <a:ea typeface="Century Gothic"/>
                <a:cs typeface="Century Gothic"/>
                <a:sym typeface="Century Gothic"/>
              </a:rPr>
              <a:t>4</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endParaRPr sz="3300" b="0" i="0" u="none" strike="noStrike" cap="none">
              <a:solidFill>
                <a:schemeClr val="dk1"/>
              </a:solidFill>
              <a:latin typeface="Calibri"/>
              <a:ea typeface="Calibri"/>
              <a:cs typeface="Calibri"/>
              <a:sym typeface="Calibri"/>
            </a:endParaRPr>
          </a:p>
        </p:txBody>
      </p:sp>
      <p:sp>
        <p:nvSpPr>
          <p:cNvPr id="204" name="Google Shape;204;p30"/>
          <p:cNvSpPr txBox="1">
            <a:spLocks noGrp="1"/>
          </p:cNvSpPr>
          <p:nvPr>
            <p:ph type="body" idx="1"/>
          </p:nvPr>
        </p:nvSpPr>
        <p:spPr>
          <a:xfrm>
            <a:off x="628650" y="113316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a:t>
            </a:r>
            <a:r>
              <a:rPr lang="en" sz="1800" b="1" dirty="0">
                <a:latin typeface="Century Gothic"/>
                <a:ea typeface="Century Gothic"/>
                <a:cs typeface="Century Gothic"/>
                <a:sym typeface="Century Gothic"/>
              </a:rPr>
              <a:t>4</a:t>
            </a:r>
            <a:r>
              <a:rPr lang="en" sz="1800" b="1" i="0" u="none" strike="noStrike" cap="none" dirty="0">
                <a:solidFill>
                  <a:schemeClr val="dk1"/>
                </a:solidFill>
                <a:latin typeface="Century Gothic"/>
                <a:ea typeface="Century Gothic"/>
                <a:cs typeface="Century Gothic"/>
                <a:sym typeface="Century Gothic"/>
              </a:rPr>
              <a:t>: </a:t>
            </a:r>
            <a:r>
              <a:rPr lang="en" sz="1800" b="0" i="0" u="none" strike="noStrike" cap="none" dirty="0">
                <a:solidFill>
                  <a:schemeClr val="dk1"/>
                </a:solidFill>
                <a:latin typeface="Century Gothic"/>
                <a:ea typeface="Century Gothic"/>
                <a:cs typeface="Century Gothic"/>
                <a:sym typeface="Century Gothic"/>
              </a:rPr>
              <a:t>Supports for Students Who Need It</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i="0" u="none" strike="noStrike" cap="none" dirty="0">
              <a:solidFill>
                <a:srgbClr val="000000"/>
              </a:solidFill>
              <a:latin typeface="Century Gothic"/>
              <a:ea typeface="Century Gothic"/>
              <a:cs typeface="Century Gothic"/>
              <a:sym typeface="Century Gothic"/>
            </a:endParaRPr>
          </a:p>
          <a:p>
            <a:pPr marL="457200" lvl="0" indent="-304800" algn="l" rtl="0">
              <a:lnSpc>
                <a:spcPct val="100000"/>
              </a:lnSpc>
              <a:spcBef>
                <a:spcPts val="0"/>
              </a:spcBef>
              <a:spcAft>
                <a:spcPts val="0"/>
              </a:spcAft>
              <a:buClr>
                <a:srgbClr val="000000"/>
              </a:buClr>
              <a:buSzPts val="1200"/>
              <a:buFont typeface="Century Gothic"/>
              <a:buChar char="•"/>
            </a:pPr>
            <a:r>
              <a:rPr lang="en" sz="1200" dirty="0">
                <a:latin typeface="Century Gothic"/>
                <a:ea typeface="Century Gothic"/>
                <a:cs typeface="Century Gothic"/>
                <a:sym typeface="Century Gothic"/>
              </a:rPr>
              <a:t>To set themselves up for success for the </a:t>
            </a:r>
            <a:r>
              <a:rPr lang="en" sz="1200" b="1" dirty="0">
                <a:latin typeface="Century Gothic"/>
                <a:ea typeface="Century Gothic"/>
                <a:cs typeface="Century Gothic"/>
                <a:sym typeface="Century Gothic"/>
              </a:rPr>
              <a:t>mid-unit assessment</a:t>
            </a:r>
            <a:r>
              <a:rPr lang="en" sz="1200" dirty="0">
                <a:latin typeface="Century Gothic"/>
                <a:ea typeface="Century Gothic"/>
                <a:cs typeface="Century Gothic"/>
                <a:sym typeface="Century Gothic"/>
              </a:rPr>
              <a:t>, students need to generalize the skills that they learned in previous lessons. Similar to Modules 1–2, before administering the assessment, activate their prior knowledge by recalling learning targets from previous lessons. Present the directions for the assessment both visually and verbally and display a map of the assessment parts.</a:t>
            </a:r>
            <a:endParaRPr sz="1200" dirty="0">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1200" dirty="0">
              <a:latin typeface="Century Gothic"/>
              <a:ea typeface="Century Gothic"/>
              <a:cs typeface="Century Gothic"/>
              <a:sym typeface="Century Gothic"/>
            </a:endParaRPr>
          </a:p>
          <a:p>
            <a:pPr marL="457200" lvl="0" indent="-304800" algn="l" rtl="0">
              <a:lnSpc>
                <a:spcPct val="100000"/>
              </a:lnSpc>
              <a:spcBef>
                <a:spcPts val="0"/>
              </a:spcBef>
              <a:spcAft>
                <a:spcPts val="0"/>
              </a:spcAft>
              <a:buClr>
                <a:srgbClr val="000000"/>
              </a:buClr>
              <a:buSzPts val="1200"/>
              <a:buFont typeface="Century Gothic"/>
              <a:buChar char="•"/>
            </a:pPr>
            <a:r>
              <a:rPr lang="en" sz="1200" dirty="0">
                <a:latin typeface="Century Gothic"/>
                <a:ea typeface="Century Gothic"/>
                <a:cs typeface="Century Gothic"/>
                <a:sym typeface="Century Gothic"/>
              </a:rPr>
              <a:t>In this lesson, students read a new opinion text and answer selected response questions during the </a:t>
            </a:r>
            <a:r>
              <a:rPr lang="en" sz="1200" b="1" dirty="0">
                <a:latin typeface="Century Gothic"/>
                <a:ea typeface="Century Gothic"/>
                <a:cs typeface="Century Gothic"/>
                <a:sym typeface="Century Gothic"/>
              </a:rPr>
              <a:t>mid-unit assessment</a:t>
            </a:r>
            <a:r>
              <a:rPr lang="en" sz="1200" dirty="0">
                <a:latin typeface="Century Gothic"/>
                <a:ea typeface="Century Gothic"/>
                <a:cs typeface="Century Gothic"/>
                <a:sym typeface="Century Gothic"/>
              </a:rPr>
              <a:t>. Continue to support students in setting appropriate goals for their effort and the level of difficulty expected.</a:t>
            </a:r>
            <a:endParaRPr sz="1200" dirty="0">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1200" dirty="0">
              <a:latin typeface="Century Gothic"/>
              <a:ea typeface="Century Gothic"/>
              <a:cs typeface="Century Gothic"/>
              <a:sym typeface="Century Gothic"/>
            </a:endParaRPr>
          </a:p>
          <a:p>
            <a:pPr marL="457200" lvl="0" indent="-304800" algn="l" rtl="0">
              <a:lnSpc>
                <a:spcPct val="100000"/>
              </a:lnSpc>
              <a:spcBef>
                <a:spcPts val="0"/>
              </a:spcBef>
              <a:spcAft>
                <a:spcPts val="0"/>
              </a:spcAft>
              <a:buClr>
                <a:srgbClr val="000000"/>
              </a:buClr>
              <a:buSzPts val="1200"/>
              <a:buFont typeface="Century Gothic"/>
              <a:buChar char="•"/>
            </a:pPr>
            <a:r>
              <a:rPr lang="en" sz="1200" dirty="0">
                <a:latin typeface="Century Gothic"/>
                <a:ea typeface="Century Gothic"/>
                <a:cs typeface="Century Gothic"/>
                <a:sym typeface="Century Gothic"/>
              </a:rPr>
              <a:t>Continue to support students in limiting distractions during the </a:t>
            </a:r>
            <a:r>
              <a:rPr lang="en" sz="1200" b="1" dirty="0">
                <a:latin typeface="Century Gothic"/>
                <a:ea typeface="Century Gothic"/>
                <a:cs typeface="Century Gothic"/>
                <a:sym typeface="Century Gothic"/>
              </a:rPr>
              <a:t>mid-unit assessment</a:t>
            </a:r>
            <a:r>
              <a:rPr lang="en" sz="1200" dirty="0">
                <a:latin typeface="Century Gothic"/>
                <a:ea typeface="Century Gothic"/>
                <a:cs typeface="Century Gothic"/>
                <a:sym typeface="Century Gothic"/>
              </a:rPr>
              <a:t>. Also continue to provide variation in time for completing the assessment as appropriate. Consider dividing the assessment into parts and offering breaks at certain times.</a:t>
            </a:r>
            <a:endParaRPr sz="1200" dirty="0">
              <a:latin typeface="Century Gothic"/>
              <a:ea typeface="Century Gothic"/>
              <a:cs typeface="Century Gothic"/>
              <a:sym typeface="Century Gothic"/>
            </a:endParaRPr>
          </a:p>
          <a:p>
            <a:pPr marL="457200" lvl="0" indent="0" algn="l" rtl="0">
              <a:lnSpc>
                <a:spcPct val="100000"/>
              </a:lnSpc>
              <a:spcBef>
                <a:spcPts val="0"/>
              </a:spcBef>
              <a:spcAft>
                <a:spcPts val="0"/>
              </a:spcAft>
              <a:buNone/>
            </a:pPr>
            <a:endParaRPr sz="1800" dirty="0">
              <a:solidFill>
                <a:srgbClr val="000000"/>
              </a:solidFill>
              <a:latin typeface="Century Gothic"/>
              <a:ea typeface="Century Gothic"/>
              <a:cs typeface="Century Gothic"/>
              <a:sym typeface="Century Gothic"/>
            </a:endParaRPr>
          </a:p>
          <a:p>
            <a:pPr marL="0" lvl="0" indent="0" algn="l" rtl="0">
              <a:lnSpc>
                <a:spcPct val="150000"/>
              </a:lnSpc>
              <a:spcBef>
                <a:spcPts val="0"/>
              </a:spcBef>
              <a:spcAft>
                <a:spcPts val="0"/>
              </a:spcAft>
              <a:buNone/>
            </a:pPr>
            <a:endParaRPr sz="1400" dirty="0">
              <a:solidFill>
                <a:srgbClr val="444444"/>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None/>
            </a:pPr>
            <a:endParaRPr sz="1800" dirty="0">
              <a:solidFill>
                <a:srgbClr val="000000"/>
              </a:solidFill>
              <a:latin typeface="Century Gothic"/>
              <a:ea typeface="Century Gothic"/>
              <a:cs typeface="Century Gothic"/>
              <a:sym typeface="Century Gothic"/>
            </a:endParaRPr>
          </a:p>
          <a:p>
            <a:pPr marL="457200" marR="0" lvl="0" indent="-228600" algn="l" rtl="0">
              <a:lnSpc>
                <a:spcPct val="200000"/>
              </a:lnSpc>
              <a:spcBef>
                <a:spcPts val="0"/>
              </a:spcBef>
              <a:spcAft>
                <a:spcPts val="0"/>
              </a:spcAft>
              <a:buClr>
                <a:schemeClr val="dk1"/>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p:txBody>
      </p:sp>
      <p:sp>
        <p:nvSpPr>
          <p:cNvPr id="205" name="Google Shape;205;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6" name="Google Shape;206;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7" name="Google Shape;207;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11"/>
        <p:cNvGrpSpPr/>
        <p:nvPr/>
      </p:nvGrpSpPr>
      <p:grpSpPr>
        <a:xfrm>
          <a:off x="0" y="0"/>
          <a:ext cx="0" cy="0"/>
          <a:chOff x="0" y="0"/>
          <a:chExt cx="0" cy="0"/>
        </a:xfrm>
      </p:grpSpPr>
      <p:pic>
        <p:nvPicPr>
          <p:cNvPr id="212" name="Google Shape;212;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13" name="Google Shape;213;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14" name="Google Shape;214;p3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4</a:t>
            </a:r>
            <a:endParaRPr sz="3000" b="0" i="0" u="none" strike="noStrike" cap="none">
              <a:solidFill>
                <a:srgbClr val="404040"/>
              </a:solidFill>
              <a:latin typeface="Calibri"/>
              <a:ea typeface="Calibri"/>
              <a:cs typeface="Calibri"/>
              <a:sym typeface="Calibri"/>
            </a:endParaRPr>
          </a:p>
        </p:txBody>
      </p:sp>
      <p:pic>
        <p:nvPicPr>
          <p:cNvPr id="215" name="Google Shape;215;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16" name="Google Shape;216;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22" name="Google Shape;222;p3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What are we learning and doing today?</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800" dirty="0">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dirty="0">
                <a:solidFill>
                  <a:srgbClr val="000000"/>
                </a:solidFill>
                <a:latin typeface="Century Gothic"/>
                <a:ea typeface="Century Gothic"/>
                <a:cs typeface="Century Gothic"/>
                <a:sym typeface="Century Gothic"/>
              </a:rPr>
              <a:t>Reviewing feedback from </a:t>
            </a:r>
            <a:r>
              <a:rPr lang="en" sz="1800" b="1" dirty="0">
                <a:solidFill>
                  <a:srgbClr val="000000"/>
                </a:solidFill>
                <a:latin typeface="Century Gothic"/>
                <a:ea typeface="Century Gothic"/>
                <a:cs typeface="Century Gothic"/>
                <a:sym typeface="Century Gothic"/>
              </a:rPr>
              <a:t>End-of-Unit 2 Assessment</a:t>
            </a:r>
            <a:r>
              <a:rPr lang="en" sz="1800" dirty="0">
                <a:solidFill>
                  <a:srgbClr val="000000"/>
                </a:solidFill>
                <a:latin typeface="Century Gothic"/>
                <a:ea typeface="Century Gothic"/>
                <a:cs typeface="Century Gothic"/>
                <a:sym typeface="Century Gothic"/>
              </a:rPr>
              <a:t>, </a:t>
            </a:r>
            <a:endParaRPr sz="1800"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dirty="0">
                <a:solidFill>
                  <a:srgbClr val="000000"/>
                </a:solidFill>
                <a:latin typeface="Century Gothic"/>
                <a:ea typeface="Century Gothic"/>
                <a:cs typeface="Century Gothic"/>
                <a:sym typeface="Century Gothic"/>
              </a:rPr>
              <a:t>Reviewing learning targets, </a:t>
            </a:r>
            <a:endParaRPr sz="1800"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dirty="0">
                <a:solidFill>
                  <a:srgbClr val="000000"/>
                </a:solidFill>
                <a:latin typeface="Century Gothic"/>
                <a:ea typeface="Century Gothic"/>
                <a:cs typeface="Century Gothic"/>
                <a:sym typeface="Century Gothic"/>
              </a:rPr>
              <a:t>Practicing the use of opinion words &amp; discussing guiding questions, </a:t>
            </a:r>
            <a:endParaRPr sz="1800"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dirty="0">
                <a:solidFill>
                  <a:srgbClr val="000000"/>
                </a:solidFill>
                <a:latin typeface="Century Gothic"/>
                <a:ea typeface="Century Gothic"/>
                <a:cs typeface="Century Gothic"/>
                <a:sym typeface="Century Gothic"/>
              </a:rPr>
              <a:t>Completing </a:t>
            </a:r>
            <a:r>
              <a:rPr lang="en" sz="1800" b="1" dirty="0">
                <a:solidFill>
                  <a:srgbClr val="000000"/>
                </a:solidFill>
                <a:latin typeface="Century Gothic"/>
                <a:ea typeface="Century Gothic"/>
                <a:cs typeface="Century Gothic"/>
                <a:sym typeface="Century Gothic"/>
              </a:rPr>
              <a:t>Mid-Unit 3 Assessment</a:t>
            </a:r>
            <a:r>
              <a:rPr lang="en" sz="1800" dirty="0">
                <a:solidFill>
                  <a:srgbClr val="000000"/>
                </a:solidFill>
                <a:latin typeface="Century Gothic"/>
                <a:ea typeface="Century Gothic"/>
                <a:cs typeface="Century Gothic"/>
                <a:sym typeface="Century Gothic"/>
              </a:rPr>
              <a:t>,</a:t>
            </a:r>
            <a:endParaRPr sz="1800"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dirty="0">
                <a:solidFill>
                  <a:srgbClr val="000000"/>
                </a:solidFill>
                <a:latin typeface="Century Gothic"/>
                <a:ea typeface="Century Gothic"/>
                <a:cs typeface="Century Gothic"/>
                <a:sym typeface="Century Gothic"/>
              </a:rPr>
              <a:t>Tracking individual progress,</a:t>
            </a:r>
            <a:endParaRPr sz="1800"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dirty="0">
                <a:solidFill>
                  <a:srgbClr val="000000"/>
                </a:solidFill>
                <a:latin typeface="Century Gothic"/>
                <a:ea typeface="Century Gothic"/>
                <a:cs typeface="Century Gothic"/>
                <a:sym typeface="Century Gothic"/>
              </a:rPr>
              <a:t>Reviewing homework. </a:t>
            </a:r>
            <a:endParaRPr sz="1800"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800" dirty="0">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33"/>
          <p:cNvSpPr txBox="1">
            <a:spLocks noGrp="1"/>
          </p:cNvSpPr>
          <p:nvPr>
            <p:ph type="title"/>
          </p:nvPr>
        </p:nvSpPr>
        <p:spPr>
          <a:xfrm>
            <a:off x="426225" y="201075"/>
            <a:ext cx="80892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dirty="0">
                <a:solidFill>
                  <a:srgbClr val="000000"/>
                </a:solidFill>
                <a:latin typeface="Century Gothic"/>
                <a:ea typeface="Century Gothic"/>
                <a:cs typeface="Century Gothic"/>
                <a:sym typeface="Century Gothic"/>
              </a:rPr>
              <a:t>Returning </a:t>
            </a:r>
            <a:r>
              <a:rPr lang="en" sz="3000" b="1" dirty="0">
                <a:solidFill>
                  <a:srgbClr val="000000"/>
                </a:solidFill>
                <a:latin typeface="Century Gothic"/>
                <a:ea typeface="Century Gothic"/>
                <a:cs typeface="Century Gothic"/>
                <a:sym typeface="Century Gothic"/>
              </a:rPr>
              <a:t>End-of-Unit 2 Assessments </a:t>
            </a:r>
            <a:endParaRPr sz="3000" b="1" i="0" u="none" strike="noStrike" cap="none" dirty="0">
              <a:solidFill>
                <a:srgbClr val="000000"/>
              </a:solidFill>
              <a:latin typeface="Century Gothic"/>
              <a:ea typeface="Century Gothic"/>
              <a:cs typeface="Century Gothic"/>
              <a:sym typeface="Century Gothic"/>
            </a:endParaRPr>
          </a:p>
        </p:txBody>
      </p:sp>
      <p:pic>
        <p:nvPicPr>
          <p:cNvPr id="228" name="Google Shape;228;p33"/>
          <p:cNvPicPr preferRelativeResize="0"/>
          <p:nvPr/>
        </p:nvPicPr>
        <p:blipFill>
          <a:blip r:embed="rId3">
            <a:alphaModFix/>
          </a:blip>
          <a:stretch>
            <a:fillRect/>
          </a:stretch>
        </p:blipFill>
        <p:spPr>
          <a:xfrm>
            <a:off x="8515425" y="4455674"/>
            <a:ext cx="475803" cy="423762"/>
          </a:xfrm>
          <a:prstGeom prst="rect">
            <a:avLst/>
          </a:prstGeom>
          <a:noFill/>
          <a:ln>
            <a:noFill/>
          </a:ln>
        </p:spPr>
      </p:pic>
      <p:sp>
        <p:nvSpPr>
          <p:cNvPr id="229" name="Google Shape;229;p33"/>
          <p:cNvSpPr txBox="1"/>
          <p:nvPr/>
        </p:nvSpPr>
        <p:spPr>
          <a:xfrm>
            <a:off x="504450" y="1202816"/>
            <a:ext cx="7873500" cy="1384800"/>
          </a:xfrm>
          <a:prstGeom prst="rect">
            <a:avLst/>
          </a:prstGeom>
          <a:noFill/>
          <a:ln>
            <a:noFill/>
          </a:ln>
        </p:spPr>
        <p:txBody>
          <a:bodyPr spcFirstLastPara="1" wrap="square" lIns="91425" tIns="91425" rIns="91425" bIns="91425" anchor="ctr" anchorCtr="0">
            <a:noAutofit/>
          </a:bodyPr>
          <a:lstStyle/>
          <a:p>
            <a:pPr marL="457200" lvl="0" indent="-381000" algn="l" rtl="0">
              <a:spcBef>
                <a:spcPts val="0"/>
              </a:spcBef>
              <a:spcAft>
                <a:spcPts val="0"/>
              </a:spcAft>
              <a:buSzPts val="2400"/>
              <a:buFont typeface="Century Gothic"/>
              <a:buChar char="●"/>
            </a:pPr>
            <a:r>
              <a:rPr lang="en" sz="2400" dirty="0">
                <a:latin typeface="Century Gothic"/>
                <a:ea typeface="Century Gothic"/>
                <a:cs typeface="Century Gothic"/>
                <a:sym typeface="Century Gothic"/>
              </a:rPr>
              <a:t>Take a few minutes to look over your teacher’s feedback on your last assessment. </a:t>
            </a: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dirty="0">
                <a:latin typeface="Century Gothic"/>
                <a:ea typeface="Century Gothic"/>
                <a:cs typeface="Century Gothic"/>
                <a:sym typeface="Century Gothic"/>
              </a:rPr>
              <a:t>If you need to speak with your teacher, write your name on the board. </a:t>
            </a:r>
            <a:endParaRPr sz="2400" dirty="0">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3"/>
        <p:cNvGrpSpPr/>
        <p:nvPr/>
      </p:nvGrpSpPr>
      <p:grpSpPr>
        <a:xfrm>
          <a:off x="0" y="0"/>
          <a:ext cx="0" cy="0"/>
          <a:chOff x="0" y="0"/>
          <a:chExt cx="0" cy="0"/>
        </a:xfrm>
      </p:grpSpPr>
      <p:sp>
        <p:nvSpPr>
          <p:cNvPr id="234" name="Google Shape;234;p3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200" dirty="0">
                <a:solidFill>
                  <a:srgbClr val="000000"/>
                </a:solidFill>
                <a:latin typeface="Century Gothic"/>
                <a:ea typeface="Century Gothic"/>
                <a:cs typeface="Century Gothic"/>
                <a:sym typeface="Century Gothic"/>
              </a:rPr>
              <a:t>Learning Target</a:t>
            </a:r>
            <a:endParaRPr sz="3200" u="none" strike="noStrike" cap="none" dirty="0">
              <a:solidFill>
                <a:srgbClr val="000000"/>
              </a:solidFill>
              <a:latin typeface="Century Gothic"/>
              <a:ea typeface="Century Gothic"/>
              <a:cs typeface="Century Gothic"/>
              <a:sym typeface="Century Gothic"/>
            </a:endParaRPr>
          </a:p>
        </p:txBody>
      </p:sp>
      <p:sp>
        <p:nvSpPr>
          <p:cNvPr id="235" name="Google Shape;235;p34"/>
          <p:cNvSpPr txBox="1">
            <a:spLocks noGrp="1"/>
          </p:cNvSpPr>
          <p:nvPr>
            <p:ph type="body" idx="1"/>
          </p:nvPr>
        </p:nvSpPr>
        <p:spPr>
          <a:xfrm>
            <a:off x="432825" y="1465050"/>
            <a:ext cx="8370000" cy="2516700"/>
          </a:xfrm>
          <a:prstGeom prst="rect">
            <a:avLst/>
          </a:prstGeom>
          <a:noFill/>
          <a:ln>
            <a:noFill/>
          </a:ln>
        </p:spPr>
        <p:txBody>
          <a:bodyPr spcFirstLastPara="1" wrap="square" lIns="68575" tIns="34275" rIns="68575" bIns="34275" anchor="t" anchorCtr="0">
            <a:noAutofit/>
          </a:bodyPr>
          <a:lstStyle/>
          <a:p>
            <a:pPr marL="457200" lvl="0" indent="-381000" algn="l" rtl="0">
              <a:lnSpc>
                <a:spcPct val="100000"/>
              </a:lnSpc>
              <a:spcBef>
                <a:spcPts val="0"/>
              </a:spcBef>
              <a:spcAft>
                <a:spcPts val="0"/>
              </a:spcAft>
              <a:buClr>
                <a:srgbClr val="000000"/>
              </a:buClr>
              <a:buSzPts val="2400"/>
              <a:buFont typeface="Century Gothic"/>
              <a:buAutoNum type="arabicPeriod"/>
            </a:pPr>
            <a:r>
              <a:rPr lang="en" sz="2400">
                <a:solidFill>
                  <a:srgbClr val="000000"/>
                </a:solidFill>
                <a:latin typeface="Century Gothic"/>
                <a:ea typeface="Century Gothic"/>
                <a:cs typeface="Century Gothic"/>
                <a:sym typeface="Century Gothic"/>
              </a:rPr>
              <a:t>I can explain how an author supports an opinion with reason and evidence.</a:t>
            </a:r>
            <a:endParaRPr sz="2400">
              <a:solidFill>
                <a:srgbClr val="000000"/>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a:solidFill>
                <a:srgbClr val="000000"/>
              </a:solidFill>
              <a:latin typeface="Century Gothic"/>
              <a:ea typeface="Century Gothic"/>
              <a:cs typeface="Century Gothic"/>
              <a:sym typeface="Century Gothic"/>
            </a:endParaRPr>
          </a:p>
        </p:txBody>
      </p:sp>
      <p:pic>
        <p:nvPicPr>
          <p:cNvPr id="236" name="Google Shape;236;p34"/>
          <p:cNvPicPr preferRelativeResize="0"/>
          <p:nvPr/>
        </p:nvPicPr>
        <p:blipFill>
          <a:blip r:embed="rId3">
            <a:alphaModFix/>
          </a:blip>
          <a:stretch>
            <a:fillRect/>
          </a:stretch>
        </p:blipFill>
        <p:spPr>
          <a:xfrm>
            <a:off x="8471808" y="4401411"/>
            <a:ext cx="514275" cy="51427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A65A460-83FB-40B7-AF2E-4D9B09847B3E}"/>
</file>

<file path=customXml/itemProps2.xml><?xml version="1.0" encoding="utf-8"?>
<ds:datastoreItem xmlns:ds="http://schemas.openxmlformats.org/officeDocument/2006/customXml" ds:itemID="{6880B07A-1C06-4C7C-A005-7F38A7869F4D}"/>
</file>

<file path=customXml/itemProps3.xml><?xml version="1.0" encoding="utf-8"?>
<ds:datastoreItem xmlns:ds="http://schemas.openxmlformats.org/officeDocument/2006/customXml" ds:itemID="{23584B1B-8D85-40F3-A509-99DEFEFE7C82}"/>
</file>

<file path=docProps/app.xml><?xml version="1.0" encoding="utf-8"?>
<Properties xmlns="http://schemas.openxmlformats.org/officeDocument/2006/extended-properties" xmlns:vt="http://schemas.openxmlformats.org/officeDocument/2006/docPropsVTypes">
  <TotalTime>23</TotalTime>
  <Words>3180</Words>
  <Application>Microsoft Office PowerPoint</Application>
  <PresentationFormat>On-screen Show (16:9)</PresentationFormat>
  <Paragraphs>301</Paragraphs>
  <Slides>15</Slides>
  <Notes>15</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15</vt:i4>
      </vt:variant>
    </vt:vector>
  </HeadingPairs>
  <TitlesOfParts>
    <vt:vector size="21" baseType="lpstr">
      <vt:lpstr>Calibri</vt:lpstr>
      <vt:lpstr>Century Gothic</vt:lpstr>
      <vt:lpstr>Arial</vt:lpstr>
      <vt:lpstr>Overlock</vt:lpstr>
      <vt:lpstr>Office Theme</vt:lpstr>
      <vt:lpstr>Office Theme</vt:lpstr>
      <vt:lpstr>Grade 4: Module 3: Unit 3: Lesson 4 Teacher slide, before teaching.</vt:lpstr>
      <vt:lpstr>Grade 4: Module 3 Unit 3: Lesson 4 Teacher slide, before teaching.</vt:lpstr>
      <vt:lpstr>Grade 4: Module 3: Unit 3: Lesson 4 Teacher slide, before teaching.</vt:lpstr>
      <vt:lpstr>Grade 4: Module 3: Unit 3: Lesson 4 Teacher slide, before teaching.</vt:lpstr>
      <vt:lpstr>Grade 4: Module 3: Unit 3: Lesson 4 Teacher slide, before teaching. </vt:lpstr>
      <vt:lpstr>Grade 4: Module 3:  Unit 3: Lesson 4</vt:lpstr>
      <vt:lpstr>Hello, Students!</vt:lpstr>
      <vt:lpstr>Returning End-of-Unit 2 Assessments </vt:lpstr>
      <vt:lpstr>Learning Target</vt:lpstr>
      <vt:lpstr>Practice Using Opinion Words and Discussing Guiding Questions </vt:lpstr>
      <vt:lpstr>Mid-Unit 3 Assessment: Reading &amp; Answering Questions about an Opinion Text </vt:lpstr>
      <vt:lpstr>Tracking Progress </vt:lpstr>
      <vt:lpstr>Homework</vt:lpstr>
      <vt:lpstr>Homework: Accountable Research Reading</vt:lpstr>
      <vt:lpstr>Small Group Block /All Block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3: Unit 3: Lesson 4 Teacher slide, before teaching.</dc:title>
  <dc:creator>nbravo</dc:creator>
  <cp:lastModifiedBy>Nicole Bravo</cp:lastModifiedBy>
  <cp:revision>6</cp:revision>
  <dcterms:modified xsi:type="dcterms:W3CDTF">2018-11-07T21:43:52Z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