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4.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notesSlides/notesSlide12.xml" ContentType="application/vnd.openxmlformats-officedocument.presentationml.notesSlid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9.xml" ContentType="application/vnd.openxmlformats-officedocument.presentationml.slideLayout+xml"/>
  <Override PartName="/ppt/slideLayouts/slideLayout29.xml" ContentType="application/vnd.openxmlformats-officedocument.presentationml.slideLayout+xml"/>
  <Override PartName="/ppt/slideLayouts/slideLayout4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53.xml" ContentType="application/vnd.openxmlformats-officedocument.presentationml.slideLayout+xml"/>
  <Override PartName="/ppt/slideLayouts/slideLayout40.xml" ContentType="application/vnd.openxmlformats-officedocument.presentationml.slideLayout+xml"/>
  <Override PartName="/ppt/slideLayouts/slideLayout51.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7.xml" ContentType="application/vnd.openxmlformats-officedocument.presentationml.slideLayout+xml"/>
  <Override PartName="/ppt/slideLayouts/slideLayout52.xml" ContentType="application/vnd.openxmlformats-officedocument.presentationml.slideLayout+xml"/>
  <Override PartName="/ppt/slideLayouts/slideLayout48.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6.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Georgia" panose="02040502050405020303" pitchFamily="18"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A41B17-C206-4884-A95D-5C6976E14765}">
  <a:tblStyle styleId="{2FA41B17-C206-4884-A95D-5C6976E1476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2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12.fntdata"/><Relationship Id="rId42" Type="http://schemas.openxmlformats.org/officeDocument/2006/relationships/customXml" Target="../customXml/item3.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9.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982313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urriculum.eleducation.org/curriculum/ela/grade-4/module-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5"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05613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20 - 30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How Can We Make a Difference?: Action Plan anchor chart</a:t>
            </a:r>
            <a:r>
              <a:rPr lang="en" sz="1200" dirty="0">
                <a:latin typeface="Calibri"/>
                <a:ea typeface="Calibri"/>
                <a:cs typeface="Calibri"/>
                <a:sym typeface="Calibri"/>
              </a:rPr>
              <a:t>. Tell students that they will use their brainstorm from the Opening to make a plan about how they will take action in their community.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the question at the top of the anchor chart and invite students to read it chorally with you:</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1" dirty="0">
                <a:latin typeface="Calibri"/>
                <a:ea typeface="Calibri"/>
                <a:cs typeface="Calibri"/>
                <a:sym typeface="Calibri"/>
              </a:rPr>
              <a:t>“What problem is our class trying to address? Why is this important to our class?”</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the Chalk Talk posters and the patterns students noticed after the protocol, guide the class in choosing a problem to address in the community. Record the problem and why it is important to the class on the anchor chart. Refer to </a:t>
            </a:r>
            <a:r>
              <a:rPr lang="en" sz="1200" b="1" dirty="0">
                <a:latin typeface="Calibri"/>
                <a:ea typeface="Calibri"/>
                <a:cs typeface="Calibri"/>
                <a:sym typeface="Calibri"/>
              </a:rPr>
              <a:t>How Can We Make a Difference?: Action Plan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necessary,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“Can you say more about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“So, do you mean…?”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with the next two questions on the anchor chart: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solidFill>
                  <a:schemeClr val="dk1"/>
                </a:solidFill>
                <a:latin typeface="Calibri"/>
                <a:ea typeface="Calibri"/>
                <a:cs typeface="Calibri"/>
                <a:sym typeface="Calibri"/>
              </a:rPr>
              <a:t>“Describe the need for this problem to be addressed in our community. What facts/data show that this is a problem?”</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solidFill>
                  <a:schemeClr val="dk1"/>
                </a:solidFill>
                <a:latin typeface="Calibri"/>
                <a:ea typeface="Calibri"/>
                <a:cs typeface="Calibri"/>
                <a:sym typeface="Calibri"/>
              </a:rPr>
              <a:t>“What would you like to see change?”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each question chorally.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Chalk Talk posters and the patterns students noticed to discuss each question.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ideas on the anchor chart: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now that they know what problem they want to address and what they would like to see change, they can decide how they will take action.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following on the anchor chart. </a:t>
            </a:r>
            <a:r>
              <a:rPr lang="en" sz="1200" b="1" dirty="0">
                <a:latin typeface="Calibri"/>
                <a:ea typeface="Calibri"/>
                <a:cs typeface="Calibri"/>
                <a:sym typeface="Calibri"/>
              </a:rPr>
              <a:t>Refer to How Can We Make a Difference?: Action Plan anchor chart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Service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Show public support for and persuade important people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Raise funds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Raise Awareness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these are action strategies, which are ways they can take action to address the problem, and invite them to review what each one means.</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questions posed.</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working memory: (Highlighting Chosen Issue: Chalk Talk Posters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the class chooses an issue to address, consider inviting a few students to underline or highlight any references to the chosen issue on the Chalk Talk posters. This makes it easier for students to clearly see references to the issue being discussed, and increases their level of engagement and participation during the discussion.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Repeat, and Rephrase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repeat, and invite students to rephrase the lesson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(Paraphrasing Definitions: Action Strategies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paraphrased definitions of the action strategies to ensure student comprehension of each. Write the paraphrases on the board and invite students to write them in the margin on their own tip sheet. (Examples: </a:t>
            </a:r>
            <a:r>
              <a:rPr lang="en" sz="1200" b="0" i="1" dirty="0">
                <a:latin typeface="Calibri"/>
                <a:ea typeface="Calibri"/>
                <a:cs typeface="Calibri"/>
                <a:sym typeface="Calibri"/>
              </a:rPr>
              <a:t>Awareness</a:t>
            </a:r>
            <a:r>
              <a:rPr lang="en" sz="1200" b="0" dirty="0">
                <a:latin typeface="Calibri"/>
                <a:ea typeface="Calibri"/>
                <a:cs typeface="Calibri"/>
                <a:sym typeface="Calibri"/>
              </a:rPr>
              <a:t> = Tell people about the problem; </a:t>
            </a:r>
            <a:r>
              <a:rPr lang="en" sz="1200" b="0" i="1" dirty="0">
                <a:latin typeface="Calibri"/>
                <a:ea typeface="Calibri"/>
                <a:cs typeface="Calibri"/>
                <a:sym typeface="Calibri"/>
              </a:rPr>
              <a:t>Service</a:t>
            </a:r>
            <a:r>
              <a:rPr lang="en" sz="1200" b="0" dirty="0">
                <a:latin typeface="Calibri"/>
                <a:ea typeface="Calibri"/>
                <a:cs typeface="Calibri"/>
                <a:sym typeface="Calibri"/>
              </a:rPr>
              <a:t> = Volunteer</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 </a:t>
            </a:r>
            <a:r>
              <a:rPr lang="en" sz="1200" b="0" i="1" dirty="0" smtClean="0">
                <a:latin typeface="Calibri"/>
                <a:ea typeface="Calibri"/>
                <a:cs typeface="Calibri"/>
                <a:sym typeface="Calibri"/>
              </a:rPr>
              <a:t>Advocacy</a:t>
            </a:r>
            <a:r>
              <a:rPr lang="en" sz="1200" b="0" dirty="0" smtClean="0">
                <a:latin typeface="Calibri"/>
                <a:ea typeface="Calibri"/>
                <a:cs typeface="Calibri"/>
                <a:sym typeface="Calibri"/>
              </a:rPr>
              <a:t> </a:t>
            </a:r>
            <a:r>
              <a:rPr lang="en" sz="1200" b="0" dirty="0">
                <a:latin typeface="Calibri"/>
                <a:ea typeface="Calibri"/>
                <a:cs typeface="Calibri"/>
                <a:sym typeface="Calibri"/>
              </a:rPr>
              <a:t>= Ask leaders to do something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 </a:t>
            </a:r>
            <a:r>
              <a:rPr lang="en" sz="1200" b="0" i="1" dirty="0" smtClean="0">
                <a:latin typeface="Calibri"/>
                <a:ea typeface="Calibri"/>
                <a:cs typeface="Calibri"/>
                <a:sym typeface="Calibri"/>
              </a:rPr>
              <a:t>Philanthropy</a:t>
            </a:r>
            <a:r>
              <a:rPr lang="en" sz="1200" b="0" dirty="0">
                <a:latin typeface="Calibri"/>
                <a:ea typeface="Calibri"/>
                <a:cs typeface="Calibri"/>
                <a:sym typeface="Calibri"/>
              </a:rPr>
              <a:t>: Raise and/or donate money.) Alternatively, challenge students to generate their own paraphrases. </a:t>
            </a:r>
            <a:endParaRPr sz="1200" b="0" dirty="0">
              <a:latin typeface="Calibri"/>
              <a:ea typeface="Calibri"/>
              <a:cs typeface="Calibri"/>
              <a:sym typeface="Calibri"/>
            </a:endParaRPr>
          </a:p>
        </p:txBody>
      </p:sp>
      <p:sp>
        <p:nvSpPr>
          <p:cNvPr id="439" name="Google Shape;4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637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Taking Action Research note-catcher </a:t>
            </a:r>
            <a:r>
              <a:rPr lang="en" sz="1200" dirty="0">
                <a:latin typeface="Calibri"/>
                <a:ea typeface="Calibri"/>
                <a:cs typeface="Calibri"/>
                <a:sym typeface="Calibri"/>
              </a:rPr>
              <a:t>against the four action strategies listed on the anchor chart. Use a total participation technique to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“Thinking back to our research, who used this strategy to take action? Why do you think so?” </a:t>
            </a:r>
            <a:r>
              <a:rPr lang="en" sz="1200" b="1" dirty="0">
                <a:latin typeface="Calibri"/>
                <a:ea typeface="Calibri"/>
                <a:cs typeface="Calibri"/>
                <a:sym typeface="Calibri"/>
              </a:rPr>
              <a:t>(Responses will vary; students should name a person from their research and cite evidence from the corresponding research text.)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record each person’s action strategy in </a:t>
            </a:r>
            <a:r>
              <a:rPr lang="en" sz="1200" i="0" dirty="0">
                <a:latin typeface="Calibri"/>
                <a:ea typeface="Calibri"/>
                <a:cs typeface="Calibri"/>
                <a:sym typeface="Calibri"/>
              </a:rPr>
              <a:t>the “How did he or she take action?” </a:t>
            </a:r>
            <a:r>
              <a:rPr lang="en" sz="1200" dirty="0">
                <a:latin typeface="Calibri"/>
                <a:ea typeface="Calibri"/>
                <a:cs typeface="Calibri"/>
                <a:sym typeface="Calibri"/>
              </a:rPr>
              <a:t>column on </a:t>
            </a:r>
            <a:r>
              <a:rPr lang="en" sz="1200" b="0" dirty="0">
                <a:latin typeface="Calibri"/>
                <a:ea typeface="Calibri"/>
                <a:cs typeface="Calibri"/>
                <a:sym typeface="Calibri"/>
              </a:rPr>
              <a:t>their note-catchers.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one way they will take action is to build awareness about the problem they are trying to address through a PSA that they will write as a class. Tell students they will now choose as a class another action strategy for their project: through service, showing public support for and persuading important people, or fundraising.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the Chalk Talk posters, and the patterns students noticed, guide students to choose an action strategy, circling it on the anchor chart.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Refer to the </a:t>
            </a:r>
            <a:r>
              <a:rPr lang="en" sz="1200" b="1" dirty="0">
                <a:latin typeface="Calibri"/>
                <a:ea typeface="Calibri"/>
                <a:cs typeface="Calibri"/>
                <a:sym typeface="Calibri"/>
              </a:rPr>
              <a:t>list of projects</a:t>
            </a:r>
            <a:r>
              <a:rPr lang="en" sz="1200" dirty="0">
                <a:latin typeface="Calibri"/>
                <a:ea typeface="Calibri"/>
                <a:cs typeface="Calibri"/>
                <a:sym typeface="Calibri"/>
              </a:rPr>
              <a:t> for ideas of projects students can plan and carry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in using that action strategy to develop a project that addresses the problem in their community using the following sentence frame: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“Our class is going to support _____________ (cause/problem). We are going to __________ (description of project). Our goal is _________________ (vision).”</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project by “Our project” on the anchor chart.</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regarding the questions posed.</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working memory: (Highlighting Chosen Issue: Chalk Talk Posters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the class chooses an issue to address, consider inviting a few students to underline or highlight any references to the chosen issue on the Chalk Talk posters. This makes it easier for students to clearly see references to the issue being discussed, and increases their level of engagement and participation during the discussion.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Repeat, and Rephrase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repeat, and invite students to rephrase the lesson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(Paraphrasing Definitions: Action Strategies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paraphrased definitions of the action strategies to ensure student comprehension of each. Write the paraphrases on the board and invite students to write them in the margin on their own tip sheet. (Examples</a:t>
            </a:r>
            <a:r>
              <a:rPr lang="en" sz="1200" b="0" dirty="0">
                <a:latin typeface="Calibri"/>
                <a:ea typeface="Calibri"/>
                <a:cs typeface="Calibri"/>
                <a:sym typeface="Calibri"/>
              </a:rPr>
              <a:t>: </a:t>
            </a:r>
            <a:r>
              <a:rPr lang="en" sz="1200" b="0" i="1" dirty="0">
                <a:latin typeface="Calibri"/>
                <a:ea typeface="Calibri"/>
                <a:cs typeface="Calibri"/>
                <a:sym typeface="Calibri"/>
              </a:rPr>
              <a:t>Awareness</a:t>
            </a:r>
            <a:r>
              <a:rPr lang="en" sz="1200" b="0" dirty="0">
                <a:latin typeface="Calibri"/>
                <a:ea typeface="Calibri"/>
                <a:cs typeface="Calibri"/>
                <a:sym typeface="Calibri"/>
              </a:rPr>
              <a:t> = Tell people about the problem; </a:t>
            </a:r>
            <a:r>
              <a:rPr lang="en" sz="1200" b="0" i="1" dirty="0">
                <a:latin typeface="Calibri"/>
                <a:ea typeface="Calibri"/>
                <a:cs typeface="Calibri"/>
                <a:sym typeface="Calibri"/>
              </a:rPr>
              <a:t>Service</a:t>
            </a:r>
            <a:r>
              <a:rPr lang="en" sz="1200" b="0" dirty="0">
                <a:latin typeface="Calibri"/>
                <a:ea typeface="Calibri"/>
                <a:cs typeface="Calibri"/>
                <a:sym typeface="Calibri"/>
              </a:rPr>
              <a:t> = Volunteer</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 </a:t>
            </a:r>
            <a:r>
              <a:rPr lang="en" sz="1200" b="0" i="1" dirty="0" smtClean="0">
                <a:latin typeface="Calibri"/>
                <a:ea typeface="Calibri"/>
                <a:cs typeface="Calibri"/>
                <a:sym typeface="Calibri"/>
              </a:rPr>
              <a:t>Advocacy</a:t>
            </a:r>
            <a:r>
              <a:rPr lang="en" sz="1200" b="0" dirty="0" smtClean="0">
                <a:latin typeface="Calibri"/>
                <a:ea typeface="Calibri"/>
                <a:cs typeface="Calibri"/>
                <a:sym typeface="Calibri"/>
              </a:rPr>
              <a:t> </a:t>
            </a:r>
            <a:r>
              <a:rPr lang="en" sz="1200" b="0" dirty="0">
                <a:latin typeface="Calibri"/>
                <a:ea typeface="Calibri"/>
                <a:cs typeface="Calibri"/>
                <a:sym typeface="Calibri"/>
              </a:rPr>
              <a:t>= Ask leaders to do something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 </a:t>
            </a:r>
            <a:r>
              <a:rPr lang="en" sz="1200" b="0" i="1" dirty="0" smtClean="0">
                <a:latin typeface="Calibri"/>
                <a:ea typeface="Calibri"/>
                <a:cs typeface="Calibri"/>
                <a:sym typeface="Calibri"/>
              </a:rPr>
              <a:t>Philanthropy</a:t>
            </a:r>
            <a:r>
              <a:rPr lang="en" sz="1200" b="0" dirty="0">
                <a:latin typeface="Calibri"/>
                <a:ea typeface="Calibri"/>
                <a:cs typeface="Calibri"/>
                <a:sym typeface="Calibri"/>
              </a:rPr>
              <a:t>: Raise and/or donate money.) Alternatively, challenge students to generate their own paraphrases. </a:t>
            </a:r>
            <a:endParaRPr sz="1200" b="0" dirty="0">
              <a:latin typeface="Calibri"/>
              <a:ea typeface="Calibri"/>
              <a:cs typeface="Calibri"/>
              <a:sym typeface="Calibri"/>
            </a:endParaRPr>
          </a:p>
        </p:txBody>
      </p:sp>
      <p:sp>
        <p:nvSpPr>
          <p:cNvPr id="446" name="Google Shape;4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94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4" name="Google Shape;45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read </a:t>
            </a:r>
            <a:r>
              <a:rPr lang="en-US" sz="1200" dirty="0" smtClean="0">
                <a:latin typeface="Calibri"/>
                <a:ea typeface="Calibri"/>
                <a:cs typeface="Calibri"/>
                <a:sym typeface="Calibri"/>
              </a:rPr>
              <a:t>them </a:t>
            </a:r>
            <a:r>
              <a:rPr lang="en" sz="1200" dirty="0" smtClean="0">
                <a:latin typeface="Calibri"/>
                <a:ea typeface="Calibri"/>
                <a:cs typeface="Calibri"/>
                <a:sym typeface="Calibri"/>
              </a:rPr>
              <a:t>aloud</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discuss with my peers issues in our community and decide on an issue to take action on and improve.”</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develop an action plan with my peers outlining how we will address an issue in our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worked to </a:t>
            </a:r>
            <a:r>
              <a:rPr lang="en" sz="1200" i="1" dirty="0">
                <a:solidFill>
                  <a:schemeClr val="dk1"/>
                </a:solidFill>
                <a:latin typeface="Calibri"/>
                <a:ea typeface="Calibri"/>
                <a:cs typeface="Calibri"/>
                <a:sym typeface="Calibri"/>
              </a:rPr>
              <a:t>contribute to a better world</a:t>
            </a:r>
            <a:r>
              <a:rPr lang="en" sz="1200" dirty="0">
                <a:solidFill>
                  <a:schemeClr val="dk1"/>
                </a:solidFill>
                <a:latin typeface="Calibri"/>
                <a:ea typeface="Calibri"/>
                <a:cs typeface="Calibri"/>
                <a:sym typeface="Calibri"/>
              </a:rPr>
              <a:t> in this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4839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2" name="Google Shape;4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5 - 10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now that they have developed a basic plan for their project, in the next lesson they will break into teams to begin planning specific parts of the project: Advertising, Community Involvement, Gather Resources, and Organize Logistics.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Briefly explain what each team will do:</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Advertising: Get the word out about the project.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Community Involvement: Encourage the community to join in the project.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Gather Resources: Identify and get the materials you will need for the project.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Organize Logistics: Plan other details so the project runs smoothly.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and display </a:t>
            </a:r>
            <a:r>
              <a:rPr lang="en" sz="1200" b="0" dirty="0">
                <a:latin typeface="Calibri"/>
                <a:ea typeface="Calibri"/>
                <a:cs typeface="Calibri"/>
                <a:sym typeface="Calibri"/>
              </a:rPr>
              <a:t>Exit Ticket: Project Teams </a:t>
            </a:r>
            <a:r>
              <a:rPr lang="en" sz="1200" dirty="0">
                <a:latin typeface="Calibri"/>
                <a:ea typeface="Calibri"/>
                <a:cs typeface="Calibri"/>
                <a:sym typeface="Calibri"/>
              </a:rPr>
              <a:t>and read the directions aloud, inviting students to follow along on their copy.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complete their exit tickets. Collect and use students’ rankings to form groups before the next lesson. </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self-assessment using the </a:t>
            </a:r>
            <a:r>
              <a:rPr lang="en" sz="1200" b="0" dirty="0">
                <a:solidFill>
                  <a:schemeClr val="dk1"/>
                </a:solidFill>
                <a:latin typeface="Calibri"/>
                <a:ea typeface="Calibri"/>
                <a:cs typeface="Calibri"/>
                <a:sym typeface="Calibri"/>
              </a:rPr>
              <a:t>Exit Ticket:  Project Teams.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a:t>
            </a:r>
            <a:r>
              <a:rPr lang="en" sz="1200" dirty="0">
                <a:latin typeface="Calibri"/>
                <a:ea typeface="Calibri"/>
                <a:cs typeface="Calibri"/>
                <a:sym typeface="Calibri"/>
              </a:rPr>
              <a: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(Providing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support students in ranking their preferences, consider providing concrete examples of the kind of work students from previous years completed for each of the teams listed on the exit ticket.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sustained effort: (Revisiting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Revisit the learning targets introduced in Opening B. Invite students to rephrase them with specific examples.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dirty="0"/>
          </a:p>
        </p:txBody>
      </p:sp>
    </p:spTree>
    <p:extLst>
      <p:ext uri="{BB962C8B-B14F-4D97-AF65-F5344CB8AC3E}">
        <p14:creationId xmlns:p14="http://schemas.microsoft.com/office/powerpoint/2010/main" val="1823610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69" name="Google Shape;46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6969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6" name="Google Shape;47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98614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 name="Google Shape;483;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84" name="Google Shape;484;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3365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://curriculum.eleducation.org/curriculum/ela/grade-4/module-4/unit-3/lesson-5</a:t>
            </a:r>
            <a:r>
              <a:rPr lang="en" sz="1200" dirty="0">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students need additional support with identifying an issue to address or developing a project to address it, refer to the list of projects provided in the supporting materials. This list can be used as a jumping-off point for students as they brainstorm, or they can choose a project directly from it. It is important for student engagement and motivation that they are able to choose and develop the project themselves.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focus on working to contribute to a better world as they plan how to take action to make a difference in their community</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977836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Chalk Talk posters</a:t>
            </a:r>
            <a:r>
              <a:rPr lang="en" sz="1200" dirty="0">
                <a:solidFill>
                  <a:schemeClr val="dk1"/>
                </a:solidFill>
                <a:latin typeface="Calibri"/>
                <a:ea typeface="Calibri"/>
                <a:cs typeface="Calibri"/>
                <a:sym typeface="Calibri"/>
              </a:rPr>
              <a:t> (new; teacher-created; see 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Colored pencils or markers (various colors; one color per group)</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(two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Action Plan anchor chart</a:t>
            </a:r>
            <a:r>
              <a:rPr lang="en" sz="1200" dirty="0">
                <a:solidFill>
                  <a:schemeClr val="dk1"/>
                </a:solidFill>
                <a:latin typeface="Calibri"/>
                <a:ea typeface="Calibri"/>
                <a:cs typeface="Calibri"/>
                <a:sym typeface="Calibri"/>
              </a:rPr>
              <a:t> (new; co-created with students during Work Time A;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Can We Make a Difference?: Action Plan anchor chart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 of projects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Project Teams </a:t>
            </a:r>
            <a:r>
              <a:rPr lang="en" sz="1200" dirty="0">
                <a:solidFill>
                  <a:schemeClr val="dk1"/>
                </a:solidFill>
                <a:latin typeface="Calibri"/>
                <a:ea typeface="Calibri"/>
                <a:cs typeface="Calibri"/>
                <a:sym typeface="Calibri"/>
              </a:rPr>
              <a:t>(one per student and one to display</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(from Lesson 2; one per student and one to display</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Pre-determine four groups for the Chalk Talk protocol in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Prepare four identical </a:t>
            </a:r>
            <a:r>
              <a:rPr lang="en" sz="1200" b="1" dirty="0">
                <a:latin typeface="Calibri"/>
                <a:ea typeface="Calibri"/>
                <a:cs typeface="Calibri"/>
                <a:sym typeface="Calibri"/>
              </a:rPr>
              <a:t>Chalk Talk posters</a:t>
            </a:r>
            <a:r>
              <a:rPr lang="en" sz="1200" dirty="0">
                <a:latin typeface="Calibri"/>
                <a:ea typeface="Calibri"/>
                <a:cs typeface="Calibri"/>
                <a:sym typeface="Calibri"/>
              </a:rPr>
              <a:t> by writing the following questions on the top of a piece of chart paper:</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0" dirty="0">
                <a:latin typeface="Calibri"/>
                <a:ea typeface="Calibri"/>
                <a:cs typeface="Calibri"/>
                <a:sym typeface="Calibri"/>
              </a:rPr>
              <a:t>“What problems have you seen, heard, read about, or experienced in our community that you want to change?”</a:t>
            </a:r>
            <a:endParaRPr sz="1200" i="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0" dirty="0">
                <a:latin typeface="Calibri"/>
                <a:ea typeface="Calibri"/>
                <a:cs typeface="Calibri"/>
                <a:sym typeface="Calibri"/>
              </a:rPr>
              <a:t>“How can we make a difference?”</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lvl="0" indent="0" algn="l" rtl="0">
              <a:lnSpc>
                <a:spcPct val="100000"/>
              </a:lnSpc>
              <a:spcBef>
                <a:spcPts val="3500"/>
              </a:spcBef>
              <a:spcAft>
                <a:spcPts val="180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43944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Chalk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https://eleducation.org/resources/el-education-classroom-protocols</a:t>
            </a:r>
            <a:endParaRPr sz="1200" dirty="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6689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create sentence frames for students who need heavier support to use during the class discussion in Work Time A. (Examples: </a:t>
            </a:r>
            <a:r>
              <a:rPr lang="en" sz="1200" i="0" dirty="0">
                <a:latin typeface="Calibri"/>
                <a:ea typeface="Calibri"/>
                <a:cs typeface="Calibri"/>
                <a:sym typeface="Calibri"/>
              </a:rPr>
              <a:t>“The problem our class wants to address is ______. It is important to our class because ________.” “We know that ______ is a problem because _______. Something we want to change is _______.”)</a:t>
            </a:r>
            <a:endParaRPr sz="1200" i="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providing and discussing the questions for the Chalk Talk protocol with students before the lesson. Because the protocol is done in silence, giving students time to orally process their responses to the questions beforehand increases their meaningful participation in the activity.</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0185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6566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0624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15 - 20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solidFill>
                  <a:schemeClr val="dk1"/>
                </a:solidFill>
                <a:latin typeface="Calibri"/>
                <a:ea typeface="Calibri"/>
                <a:cs typeface="Calibri"/>
                <a:sym typeface="Calibri"/>
              </a:rPr>
              <a:t>Pre-determine four groups.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four identical </a:t>
            </a:r>
            <a:r>
              <a:rPr lang="en" sz="1200" b="1" dirty="0">
                <a:solidFill>
                  <a:schemeClr val="dk1"/>
                </a:solidFill>
                <a:latin typeface="Calibri"/>
                <a:ea typeface="Calibri"/>
                <a:cs typeface="Calibri"/>
                <a:sym typeface="Calibri"/>
              </a:rPr>
              <a:t>Chalk Talk posters</a:t>
            </a:r>
            <a:r>
              <a:rPr lang="en" sz="1200" dirty="0">
                <a:solidFill>
                  <a:schemeClr val="dk1"/>
                </a:solidFill>
                <a:latin typeface="Calibri"/>
                <a:ea typeface="Calibri"/>
                <a:cs typeface="Calibri"/>
                <a:sym typeface="Calibri"/>
              </a:rPr>
              <a:t> by writing the following questions on the top of a piece of chart paper: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“What problems have you seen, heard, read about, or experienced in our community that you want to change?”</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“How can we make a difference</a:t>
            </a:r>
            <a:r>
              <a:rPr lang="en" sz="1200" i="0" dirty="0" smtClean="0">
                <a:solidFill>
                  <a:schemeClr val="dk1"/>
                </a:solidFill>
                <a:latin typeface="Calibri"/>
                <a:ea typeface="Calibri"/>
                <a:cs typeface="Calibri"/>
                <a:sym typeface="Calibri"/>
              </a:rPr>
              <a:t>?”</a:t>
            </a:r>
            <a:endParaRPr lang="en-US" sz="1200" i="0" dirty="0" smtClean="0">
              <a:solidFill>
                <a:schemeClr val="dk1"/>
              </a:solidFill>
              <a:latin typeface="Calibri"/>
              <a:ea typeface="Calibri"/>
              <a:cs typeface="Calibri"/>
              <a:sym typeface="Calibri"/>
            </a:endParaRPr>
          </a:p>
          <a:p>
            <a:pPr marL="609600" lvl="1"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a:t>
            </a:r>
            <a:r>
              <a:rPr lang="en" sz="1200" b="1" dirty="0">
                <a:latin typeface="Calibri"/>
                <a:ea typeface="Calibri"/>
                <a:cs typeface="Calibri"/>
                <a:sym typeface="Calibri"/>
              </a:rPr>
              <a:t>Chalk Talk posters</a:t>
            </a:r>
            <a:r>
              <a:rPr lang="en" sz="1200" dirty="0">
                <a:latin typeface="Calibri"/>
                <a:ea typeface="Calibri"/>
                <a:cs typeface="Calibri"/>
                <a:sym typeface="Calibri"/>
              </a:rPr>
              <a:t> around the room and tell students they are going to use the Chalk Talk protocol. Remind students that they used this protocol in Module 2 and review as necessary. Refer to the Classroom Protocols for the full version of the protocol.  </a:t>
            </a:r>
            <a:r>
              <a:rPr lang="en" sz="1200" dirty="0">
                <a:solidFill>
                  <a:schemeClr val="dk1"/>
                </a:solidFill>
                <a:latin typeface="Calibri"/>
                <a:ea typeface="Calibri"/>
                <a:cs typeface="Calibri"/>
                <a:sym typeface="Calibri"/>
              </a:rPr>
              <a:t>Steps A - G below in step 4 detail the protocol in full.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colored pencils or markers </a:t>
            </a:r>
            <a:r>
              <a:rPr lang="en" sz="1200" dirty="0">
                <a:latin typeface="Calibri"/>
                <a:ea typeface="Calibri"/>
                <a:cs typeface="Calibri"/>
                <a:sym typeface="Calibri"/>
              </a:rPr>
              <a:t>and move students into pre-determined groups.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the protocol using the following questions:</a:t>
            </a:r>
            <a:endParaRPr sz="1200" dirty="0">
              <a:latin typeface="Calibri"/>
              <a:ea typeface="Calibri"/>
              <a:cs typeface="Calibri"/>
              <a:sym typeface="Calibri"/>
            </a:endParaRPr>
          </a:p>
          <a:p>
            <a:pPr marL="914400" lvl="1" indent="-298450" algn="l" rtl="0">
              <a:lnSpc>
                <a:spcPct val="100000"/>
              </a:lnSpc>
              <a:spcBef>
                <a:spcPts val="0"/>
              </a:spcBef>
              <a:spcAft>
                <a:spcPts val="0"/>
              </a:spcAft>
              <a:buSzPts val="1100"/>
              <a:buFont typeface="Georgia"/>
              <a:buChar char="○"/>
            </a:pPr>
            <a:r>
              <a:rPr lang="en" sz="1200" i="1" dirty="0">
                <a:latin typeface="Calibri"/>
                <a:ea typeface="Calibri"/>
                <a:cs typeface="Calibri"/>
                <a:sym typeface="Calibri"/>
              </a:rPr>
              <a:t>“What inequalities have you seen, heard, read about, or experienced in our community that you want to change?”</a:t>
            </a:r>
            <a:endParaRPr sz="1200" i="1" dirty="0">
              <a:latin typeface="Calibri"/>
              <a:ea typeface="Calibri"/>
              <a:cs typeface="Calibri"/>
              <a:sym typeface="Calibri"/>
            </a:endParaRPr>
          </a:p>
          <a:p>
            <a:pPr marL="914400" lvl="1" indent="-298450" algn="l" rtl="0">
              <a:lnSpc>
                <a:spcPct val="100000"/>
              </a:lnSpc>
              <a:spcBef>
                <a:spcPts val="0"/>
              </a:spcBef>
              <a:spcAft>
                <a:spcPts val="0"/>
              </a:spcAft>
              <a:buSzPts val="1100"/>
              <a:buFont typeface="Georgia"/>
              <a:buChar char="○"/>
            </a:pPr>
            <a:r>
              <a:rPr lang="en" sz="1200" i="1" dirty="0">
                <a:latin typeface="Calibri"/>
                <a:ea typeface="Calibri"/>
                <a:cs typeface="Calibri"/>
                <a:sym typeface="Calibri"/>
              </a:rPr>
              <a:t>“How can we make a difference?” </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The Chalk Talk protocol is as follows: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Set up norms for the Chalk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technique works only if everyone is writing and responding throughout the designated time period and remains silent throughout.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it clear that everyone is responsible for writing a comment, reading others’ comments, and responding to at least one to three comments on every chart paper.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No one should sit down until the time period is over.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Opinions must be freely expressed and honored.  No personal attacks are allowed.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Comments should be thoughtful and further the discussion.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Allow 10 minutes for the Chalk Talk.  It’s helpful to walk around, read, and gently point students to interesting comments.  All writing and responding is done in silence.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work through the protocol, reminding them that all writing and responding should be done in silence.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10 minutes, invite students to move to a Chalk Talk poster of their choice. Ensure students are evenly distributed among the posters.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t>
            </a:r>
            <a:r>
              <a:rPr lang="en" sz="1200" dirty="0">
                <a:latin typeface="Calibri"/>
                <a:ea typeface="Calibri"/>
                <a:cs typeface="Calibri"/>
                <a:sym typeface="Calibri"/>
              </a:rPr>
              <a:t>and invite students to read their poster, and then record what they notice and what they wonder about the responses recorded on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and conduct a whole-group share, inviting students to report out what they noticed and what they wondered until all groups have shared.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return to their seats.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Chalk Talk and the debrief afterwards.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beginning the Chalk Talk protocol, invite students to discuss in pairs some of the inequalities they have read or heard about in this module, and the various ways kids have taken action to make a difference with regard to those inequalities.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written expression: (Sentence Starters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various sentence starters on the Chalk Talk posters for students to choose from during the activity. (Examples: </a:t>
            </a:r>
            <a:r>
              <a:rPr lang="en" sz="1200" i="0" dirty="0">
                <a:latin typeface="Calibri"/>
                <a:ea typeface="Calibri"/>
                <a:cs typeface="Calibri"/>
                <a:sym typeface="Calibri"/>
              </a:rPr>
              <a:t>“One inequality I have seen in our community is______.” “One problem I have noticed in our community is _______.” “Something we can do to make a difference is __________.” “I think we can make a difference by _________.”) </a:t>
            </a:r>
            <a:endParaRPr sz="1200" i="0" dirty="0">
              <a:latin typeface="Calibri"/>
              <a:ea typeface="Calibri"/>
              <a:cs typeface="Calibri"/>
              <a:sym typeface="Calibri"/>
            </a:endParaRPr>
          </a:p>
        </p:txBody>
      </p:sp>
      <p:sp>
        <p:nvSpPr>
          <p:cNvPr id="424" name="Google Shape;4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2662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and remind them that they are working toward writing a press release describing how they took action in their community and the impact of their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discuss with my peers issues in our community and decide on an issue to take action on and improve.”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develop an action plan with my peers outlining how we will address an issue in our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and underline </a:t>
            </a:r>
            <a:r>
              <a:rPr lang="en" sz="1200" i="1" dirty="0">
                <a:latin typeface="Calibri"/>
                <a:ea typeface="Calibri"/>
                <a:cs typeface="Calibri"/>
                <a:sym typeface="Calibri"/>
              </a:rPr>
              <a:t>issue</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word could you use to replace the word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issue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in this learning target?” </a:t>
            </a:r>
            <a:r>
              <a:rPr lang="en" sz="1200" b="1" dirty="0">
                <a:latin typeface="Calibri"/>
                <a:ea typeface="Calibri"/>
                <a:cs typeface="Calibri"/>
                <a:sym typeface="Calibri"/>
              </a:rPr>
              <a:t>(problem)</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words </a:t>
            </a:r>
            <a:r>
              <a:rPr lang="en" sz="1200" i="1" dirty="0">
                <a:latin typeface="Calibri"/>
                <a:ea typeface="Calibri"/>
                <a:cs typeface="Calibri"/>
                <a:sym typeface="Calibri"/>
              </a:rPr>
              <a:t>action plan</a:t>
            </a:r>
            <a:r>
              <a:rPr lang="en" sz="1200" dirty="0">
                <a:latin typeface="Calibri"/>
                <a:ea typeface="Calibri"/>
                <a:cs typeface="Calibri"/>
                <a:sym typeface="Calibri"/>
              </a:rPr>
              <a:t>. Tell students that today they will work as a class to develop a plan for how they will take action to address something they want to change in their community.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take care of and improve our shared spaces and the environment</a:t>
            </a:r>
            <a:r>
              <a:rPr lang="en" sz="1200" dirty="0">
                <a:latin typeface="Calibri"/>
                <a:ea typeface="Calibri"/>
                <a:cs typeface="Calibri"/>
                <a:sym typeface="Calibri"/>
              </a:rPr>
              <a:t>, and </a:t>
            </a:r>
            <a:r>
              <a:rPr lang="en" sz="1200" i="1" dirty="0">
                <a:latin typeface="Calibri"/>
                <a:ea typeface="Calibri"/>
                <a:cs typeface="Calibri"/>
                <a:sym typeface="Calibri"/>
              </a:rPr>
              <a:t>apply my learning to help our school, the community, and the environment</a:t>
            </a:r>
            <a:r>
              <a:rPr lang="en" sz="1200" dirty="0">
                <a:latin typeface="Calibri"/>
                <a:ea typeface="Calibri"/>
                <a:cs typeface="Calibri"/>
                <a:sym typeface="Calibri"/>
              </a:rPr>
              <a:t>. Tell students that they will be focusing on both of these habits as they develop their action plan.</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vocabulary: (Word Meanings: Making Connections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discussing the word </a:t>
            </a:r>
            <a:r>
              <a:rPr lang="en" sz="1200" i="1" dirty="0">
                <a:latin typeface="Calibri"/>
                <a:ea typeface="Calibri"/>
                <a:cs typeface="Calibri"/>
                <a:sym typeface="Calibri"/>
              </a:rPr>
              <a:t>issue</a:t>
            </a:r>
            <a:r>
              <a:rPr lang="en" sz="1200" dirty="0">
                <a:latin typeface="Calibri"/>
                <a:ea typeface="Calibri"/>
                <a:cs typeface="Calibri"/>
                <a:sym typeface="Calibri"/>
              </a:rPr>
              <a:t>, point out that students discussed </a:t>
            </a:r>
            <a:r>
              <a:rPr lang="en" sz="1200" i="1" dirty="0">
                <a:latin typeface="Calibri"/>
                <a:ea typeface="Calibri"/>
                <a:cs typeface="Calibri"/>
                <a:sym typeface="Calibri"/>
              </a:rPr>
              <a:t>issues</a:t>
            </a:r>
            <a:r>
              <a:rPr lang="en" sz="1200" dirty="0">
                <a:latin typeface="Calibri"/>
                <a:ea typeface="Calibri"/>
                <a:cs typeface="Calibri"/>
                <a:sym typeface="Calibri"/>
              </a:rPr>
              <a:t> with their peers when they discussed </a:t>
            </a:r>
            <a:r>
              <a:rPr lang="en" sz="1200" i="1" dirty="0">
                <a:latin typeface="Calibri"/>
                <a:ea typeface="Calibri"/>
                <a:cs typeface="Calibri"/>
                <a:sym typeface="Calibri"/>
              </a:rPr>
              <a:t>inequalities </a:t>
            </a:r>
            <a:r>
              <a:rPr lang="en" sz="1200" dirty="0">
                <a:latin typeface="Calibri"/>
                <a:ea typeface="Calibri"/>
                <a:cs typeface="Calibri"/>
                <a:sym typeface="Calibri"/>
              </a:rPr>
              <a:t>during the Chalk Talk activity. Note that they will choose one of the </a:t>
            </a:r>
            <a:r>
              <a:rPr lang="en" sz="1200" i="1" dirty="0">
                <a:latin typeface="Calibri"/>
                <a:ea typeface="Calibri"/>
                <a:cs typeface="Calibri"/>
                <a:sym typeface="Calibri"/>
              </a:rPr>
              <a:t>inequalities</a:t>
            </a:r>
            <a:r>
              <a:rPr lang="en" sz="1200" dirty="0">
                <a:latin typeface="Calibri"/>
                <a:ea typeface="Calibri"/>
                <a:cs typeface="Calibri"/>
                <a:sym typeface="Calibri"/>
              </a:rPr>
              <a:t> listed on the Chalk Talk posters as the </a:t>
            </a:r>
            <a:r>
              <a:rPr lang="en" sz="1200" i="1" dirty="0">
                <a:latin typeface="Calibri"/>
                <a:ea typeface="Calibri"/>
                <a:cs typeface="Calibri"/>
                <a:sym typeface="Calibri"/>
              </a:rPr>
              <a:t>issue</a:t>
            </a:r>
            <a:r>
              <a:rPr lang="en" sz="1200" dirty="0">
                <a:latin typeface="Calibri"/>
                <a:ea typeface="Calibri"/>
                <a:cs typeface="Calibri"/>
                <a:sym typeface="Calibri"/>
              </a:rPr>
              <a:t>, or </a:t>
            </a:r>
            <a:r>
              <a:rPr lang="en" sz="1200" i="1" dirty="0">
                <a:latin typeface="Calibri"/>
                <a:ea typeface="Calibri"/>
                <a:cs typeface="Calibri"/>
                <a:sym typeface="Calibri"/>
              </a:rPr>
              <a:t>problem</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they will take action to address. Write the words </a:t>
            </a:r>
            <a:r>
              <a:rPr lang="en" sz="1200" i="1" dirty="0">
                <a:latin typeface="Calibri"/>
                <a:ea typeface="Calibri"/>
                <a:cs typeface="Calibri"/>
                <a:sym typeface="Calibri"/>
              </a:rPr>
              <a:t>inequality </a:t>
            </a:r>
            <a:r>
              <a:rPr lang="en" sz="1200" dirty="0">
                <a:latin typeface="Calibri"/>
                <a:ea typeface="Calibri"/>
                <a:cs typeface="Calibri"/>
                <a:sym typeface="Calibri"/>
              </a:rPr>
              <a:t>and </a:t>
            </a:r>
            <a:r>
              <a:rPr lang="en" sz="1200" i="1" dirty="0">
                <a:latin typeface="Calibri"/>
                <a:ea typeface="Calibri"/>
                <a:cs typeface="Calibri"/>
                <a:sym typeface="Calibri"/>
              </a:rPr>
              <a:t>problem </a:t>
            </a:r>
            <a:r>
              <a:rPr lang="en" sz="1200" dirty="0">
                <a:latin typeface="Calibri"/>
                <a:ea typeface="Calibri"/>
                <a:cs typeface="Calibri"/>
                <a:sym typeface="Calibri"/>
              </a:rPr>
              <a:t>above the word</a:t>
            </a:r>
            <a:r>
              <a:rPr lang="en" sz="1200" i="1" dirty="0">
                <a:latin typeface="Calibri"/>
                <a:ea typeface="Calibri"/>
                <a:cs typeface="Calibri"/>
                <a:sym typeface="Calibri"/>
              </a:rPr>
              <a:t> issue(s) </a:t>
            </a:r>
            <a:r>
              <a:rPr lang="en" sz="1200" dirty="0">
                <a:latin typeface="Calibri"/>
                <a:ea typeface="Calibri"/>
                <a:cs typeface="Calibri"/>
                <a:sym typeface="Calibri"/>
              </a:rPr>
              <a:t>in</a:t>
            </a:r>
            <a:r>
              <a:rPr lang="en" sz="1200" i="1" dirty="0">
                <a:latin typeface="Calibri"/>
                <a:ea typeface="Calibri"/>
                <a:cs typeface="Calibri"/>
                <a:sym typeface="Calibri"/>
              </a:rPr>
              <a:t> </a:t>
            </a:r>
            <a:r>
              <a:rPr lang="en" sz="1200" dirty="0">
                <a:latin typeface="Calibri"/>
                <a:ea typeface="Calibri"/>
                <a:cs typeface="Calibri"/>
                <a:sym typeface="Calibri"/>
              </a:rPr>
              <a:t>the learning targets.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motivation: (Summarizing the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summarize and then personalize the learning targets.</a:t>
            </a:r>
            <a:endParaRPr sz="1200" dirty="0">
              <a:latin typeface="Calibri"/>
              <a:ea typeface="Calibri"/>
              <a:cs typeface="Calibri"/>
              <a:sym typeface="Calibri"/>
            </a:endParaRPr>
          </a:p>
        </p:txBody>
      </p:sp>
      <p:sp>
        <p:nvSpPr>
          <p:cNvPr id="431" name="Google Shape;43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775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5"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0"/>
            <a:ext cx="7886700" cy="3766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60-104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r>
              <a:rPr lang="en" sz="1200" dirty="0">
                <a:solidFill>
                  <a:srgbClr val="000000"/>
                </a:solidFill>
                <a:latin typeface="Century Gothic"/>
                <a:ea typeface="Century Gothic"/>
                <a:cs typeface="Century Gothic"/>
                <a:sym typeface="Century Gothic"/>
              </a:rPr>
              <a:t>In this lesson, students begin planning the project their class will complete to take action and make a difference in their community. Students use the Chalk Talk protocol to initially brainstorm ideas. They then, with teacher guidance, choose an issue to address and plan their project, consulting their research notes as they decide how to address the issue.</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lvl="0" indent="-317500">
              <a:lnSpc>
                <a:spcPct val="100000"/>
              </a:lnSpc>
              <a:spcBef>
                <a:spcPts val="1800"/>
              </a:spcBef>
              <a:buSzPts val="1400"/>
              <a:buFont typeface="Century Gothic"/>
              <a:buAutoNum type="arabicPeriod"/>
            </a:pPr>
            <a:r>
              <a:rPr lang="en" sz="1400" dirty="0">
                <a:latin typeface="Century Gothic"/>
                <a:ea typeface="Century Gothic"/>
                <a:cs typeface="Century Gothic"/>
                <a:sym typeface="Century Gothic"/>
              </a:rPr>
              <a:t>I can discuss issues in our </a:t>
            </a:r>
            <a:r>
              <a:rPr lang="en" sz="1400" dirty="0" smtClean="0">
                <a:latin typeface="Century Gothic"/>
                <a:ea typeface="Century Gothic"/>
                <a:cs typeface="Century Gothic"/>
                <a:sym typeface="Century Gothic"/>
              </a:rPr>
              <a:t>community</a:t>
            </a:r>
            <a:r>
              <a:rPr lang="en-US" sz="140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with </a:t>
            </a:r>
            <a:r>
              <a:rPr lang="en" sz="1400" dirty="0">
                <a:latin typeface="Century Gothic"/>
                <a:ea typeface="Century Gothic"/>
                <a:cs typeface="Century Gothic"/>
                <a:sym typeface="Century Gothic"/>
              </a:rPr>
              <a:t>my peers </a:t>
            </a:r>
            <a:r>
              <a:rPr lang="en" sz="1400" dirty="0" smtClean="0">
                <a:latin typeface="Century Gothic"/>
                <a:ea typeface="Century Gothic"/>
                <a:cs typeface="Century Gothic"/>
                <a:sym typeface="Century Gothic"/>
              </a:rPr>
              <a:t>and </a:t>
            </a:r>
            <a:r>
              <a:rPr lang="en" sz="1400" dirty="0">
                <a:latin typeface="Century Gothic"/>
                <a:ea typeface="Century Gothic"/>
                <a:cs typeface="Century Gothic"/>
                <a:sym typeface="Century Gothic"/>
              </a:rPr>
              <a:t>decide on an issue to take action on and improve.</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develop an action plan with my peers outlining how we will address an issue in our community.</a:t>
            </a:r>
            <a:endParaRPr sz="1400" dirty="0">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70"/>
          <p:cNvSpPr txBox="1">
            <a:spLocks noGrp="1"/>
          </p:cNvSpPr>
          <p:nvPr>
            <p:ph type="title"/>
          </p:nvPr>
        </p:nvSpPr>
        <p:spPr>
          <a:xfrm>
            <a:off x="4124575" y="181750"/>
            <a:ext cx="4907700" cy="1314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Debrief:  Choosing a Cause and Developing a Plan</a:t>
            </a:r>
            <a:endParaRPr sz="3000" u="none" strike="noStrike" cap="none">
              <a:solidFill>
                <a:schemeClr val="dk1"/>
              </a:solidFill>
              <a:latin typeface="Century Gothic"/>
              <a:ea typeface="Century Gothic"/>
              <a:cs typeface="Century Gothic"/>
              <a:sym typeface="Century Gothic"/>
            </a:endParaRPr>
          </a:p>
        </p:txBody>
      </p:sp>
      <p:pic>
        <p:nvPicPr>
          <p:cNvPr id="442" name="Google Shape;442;p70"/>
          <p:cNvPicPr preferRelativeResize="0"/>
          <p:nvPr/>
        </p:nvPicPr>
        <p:blipFill rotWithShape="1">
          <a:blip r:embed="rId3">
            <a:alphaModFix/>
          </a:blip>
          <a:srcRect/>
          <a:stretch/>
        </p:blipFill>
        <p:spPr>
          <a:xfrm>
            <a:off x="320175" y="546769"/>
            <a:ext cx="3422100" cy="3844506"/>
          </a:xfrm>
          <a:prstGeom prst="rect">
            <a:avLst/>
          </a:prstGeom>
          <a:noFill/>
          <a:ln w="9525" cap="flat" cmpd="sng">
            <a:solidFill>
              <a:schemeClr val="dk2"/>
            </a:solidFill>
            <a:prstDash val="solid"/>
            <a:round/>
            <a:headEnd type="none" w="sm" len="sm"/>
            <a:tailEnd type="none" w="sm" len="sm"/>
          </a:ln>
        </p:spPr>
      </p:pic>
      <p:sp>
        <p:nvSpPr>
          <p:cNvPr id="443" name="Google Shape;443;p70"/>
          <p:cNvSpPr txBox="1"/>
          <p:nvPr/>
        </p:nvSpPr>
        <p:spPr>
          <a:xfrm>
            <a:off x="4166525" y="1845575"/>
            <a:ext cx="4572000" cy="19575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problem is our class trying to address?  Why is this important to our class?</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Describe the need for this problem to be addressed in our community.  What facts/data show that this is a problem?</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would like to see change?</a:t>
            </a:r>
            <a:endParaRPr sz="16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71"/>
          <p:cNvSpPr txBox="1">
            <a:spLocks noGrp="1"/>
          </p:cNvSpPr>
          <p:nvPr>
            <p:ph type="title"/>
          </p:nvPr>
        </p:nvSpPr>
        <p:spPr>
          <a:xfrm>
            <a:off x="4124575" y="181750"/>
            <a:ext cx="4907700" cy="1314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Debrief:  Choosing a Cause and Developing a Plan</a:t>
            </a:r>
            <a:endParaRPr sz="3000" u="none" strike="noStrike" cap="none">
              <a:solidFill>
                <a:schemeClr val="dk1"/>
              </a:solidFill>
              <a:latin typeface="Century Gothic"/>
              <a:ea typeface="Century Gothic"/>
              <a:cs typeface="Century Gothic"/>
              <a:sym typeface="Century Gothic"/>
            </a:endParaRPr>
          </a:p>
        </p:txBody>
      </p:sp>
      <p:pic>
        <p:nvPicPr>
          <p:cNvPr id="449" name="Google Shape;449;p71"/>
          <p:cNvPicPr preferRelativeResize="0"/>
          <p:nvPr/>
        </p:nvPicPr>
        <p:blipFill rotWithShape="1">
          <a:blip r:embed="rId3">
            <a:alphaModFix/>
          </a:blip>
          <a:srcRect/>
          <a:stretch/>
        </p:blipFill>
        <p:spPr>
          <a:xfrm>
            <a:off x="320175" y="546769"/>
            <a:ext cx="3422100" cy="3844506"/>
          </a:xfrm>
          <a:prstGeom prst="rect">
            <a:avLst/>
          </a:prstGeom>
          <a:noFill/>
          <a:ln w="9525" cap="flat" cmpd="sng">
            <a:solidFill>
              <a:schemeClr val="dk2"/>
            </a:solidFill>
            <a:prstDash val="solid"/>
            <a:round/>
            <a:headEnd type="none" w="sm" len="sm"/>
            <a:tailEnd type="none" w="sm" len="sm"/>
          </a:ln>
        </p:spPr>
      </p:pic>
      <p:sp>
        <p:nvSpPr>
          <p:cNvPr id="450" name="Google Shape;450;p71"/>
          <p:cNvSpPr txBox="1"/>
          <p:nvPr/>
        </p:nvSpPr>
        <p:spPr>
          <a:xfrm>
            <a:off x="4166525" y="1565925"/>
            <a:ext cx="4460100" cy="116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Thinking back to our research, who used this strategy to take action?  Why do you think so?</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How did he or she take action?</a:t>
            </a:r>
            <a:endParaRPr sz="1600" b="0" i="0" u="none" strike="noStrike" cap="none">
              <a:solidFill>
                <a:srgbClr val="000000"/>
              </a:solidFill>
              <a:latin typeface="Century Gothic"/>
              <a:ea typeface="Century Gothic"/>
              <a:cs typeface="Century Gothic"/>
              <a:sym typeface="Century Gothic"/>
            </a:endParaRPr>
          </a:p>
        </p:txBody>
      </p:sp>
      <p:sp>
        <p:nvSpPr>
          <p:cNvPr id="451" name="Google Shape;451;p71"/>
          <p:cNvSpPr txBox="1"/>
          <p:nvPr/>
        </p:nvSpPr>
        <p:spPr>
          <a:xfrm>
            <a:off x="4166525" y="2838300"/>
            <a:ext cx="4460100" cy="1733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Our Project</a:t>
            </a:r>
            <a:endParaRPr sz="18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Century Gothic"/>
                <a:ea typeface="Century Gothic"/>
                <a:cs typeface="Century Gothic"/>
                <a:sym typeface="Century Gothic"/>
              </a:rPr>
              <a:t>Our class is going to support </a:t>
            </a: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Century Gothic"/>
                <a:ea typeface="Century Gothic"/>
                <a:cs typeface="Century Gothic"/>
                <a:sym typeface="Century Gothic"/>
              </a:rPr>
              <a:t>_______________________ (cause/problem).  We are going to _______________________ (description of project).  Our goal is _______________________ (vision).</a:t>
            </a:r>
            <a:endParaRPr sz="16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7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457" name="Google Shape;457;p7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lvl="0" indent="-381000">
              <a:spcBef>
                <a:spcPts val="0"/>
              </a:spcBef>
              <a:buSzPts val="2400"/>
              <a:buFont typeface="Century Gothic"/>
              <a:buAutoNum type="arabicPeriod"/>
            </a:pPr>
            <a:r>
              <a:rPr lang="en" sz="2400" dirty="0"/>
              <a:t>I can discuss issues in our community with my peers </a:t>
            </a:r>
            <a:r>
              <a:rPr lang="en" sz="2400" dirty="0" smtClean="0"/>
              <a:t>and </a:t>
            </a:r>
            <a:r>
              <a:rPr lang="en" sz="2400" dirty="0"/>
              <a:t>decide on an issue to take action on and improve.</a:t>
            </a:r>
            <a:endParaRPr sz="2400" dirty="0"/>
          </a:p>
          <a:p>
            <a:pPr marL="457200" lvl="0" indent="-381000" algn="l" rtl="0">
              <a:lnSpc>
                <a:spcPct val="90000"/>
              </a:lnSpc>
              <a:spcBef>
                <a:spcPts val="0"/>
              </a:spcBef>
              <a:spcAft>
                <a:spcPts val="0"/>
              </a:spcAft>
              <a:buSzPts val="2400"/>
              <a:buFont typeface="Century Gothic"/>
              <a:buAutoNum type="arabicPeriod"/>
            </a:pPr>
            <a:r>
              <a:rPr lang="en" sz="2400" dirty="0"/>
              <a:t>I can develop an action plan with my peers outlining how we will address an issue in our community.</a:t>
            </a:r>
            <a:endParaRPr sz="2400" dirty="0"/>
          </a:p>
          <a:p>
            <a:pPr marL="0" lvl="0" indent="0" algn="l" rtl="0">
              <a:lnSpc>
                <a:spcPct val="90000"/>
              </a:lnSpc>
              <a:spcBef>
                <a:spcPts val="800"/>
              </a:spcBef>
              <a:spcAft>
                <a:spcPts val="0"/>
              </a:spcAft>
              <a:buSzPts val="2100"/>
              <a:buNone/>
            </a:pPr>
            <a:endParaRPr sz="2400" dirty="0"/>
          </a:p>
        </p:txBody>
      </p:sp>
      <p:pic>
        <p:nvPicPr>
          <p:cNvPr id="458" name="Google Shape;458;p72"/>
          <p:cNvPicPr preferRelativeResize="0"/>
          <p:nvPr/>
        </p:nvPicPr>
        <p:blipFill rotWithShape="1">
          <a:blip r:embed="rId3">
            <a:alphaModFix/>
          </a:blip>
          <a:srcRect/>
          <a:stretch/>
        </p:blipFill>
        <p:spPr>
          <a:xfrm>
            <a:off x="8425543" y="4332514"/>
            <a:ext cx="577307" cy="543855"/>
          </a:xfrm>
          <a:prstGeom prst="rect">
            <a:avLst/>
          </a:prstGeom>
          <a:noFill/>
          <a:ln>
            <a:noFill/>
          </a:ln>
        </p:spPr>
      </p:pic>
      <p:pic>
        <p:nvPicPr>
          <p:cNvPr id="459" name="Google Shape;459;p72"/>
          <p:cNvPicPr preferRelativeResize="0"/>
          <p:nvPr/>
        </p:nvPicPr>
        <p:blipFill rotWithShape="1">
          <a:blip r:embed="rId4">
            <a:alphaModFix/>
          </a:blip>
          <a:srcRect/>
          <a:stretch/>
        </p:blipFill>
        <p:spPr>
          <a:xfrm>
            <a:off x="7860027" y="4343090"/>
            <a:ext cx="599382" cy="5790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73"/>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3000"/>
              <a:t>Completing an Exit Ticket:  Project Teams</a:t>
            </a:r>
            <a:endParaRPr sz="3000"/>
          </a:p>
        </p:txBody>
      </p:sp>
      <p:pic>
        <p:nvPicPr>
          <p:cNvPr id="465" name="Google Shape;465;p73"/>
          <p:cNvPicPr preferRelativeResize="0"/>
          <p:nvPr/>
        </p:nvPicPr>
        <p:blipFill rotWithShape="1">
          <a:blip r:embed="rId3">
            <a:alphaModFix/>
          </a:blip>
          <a:srcRect/>
          <a:stretch/>
        </p:blipFill>
        <p:spPr>
          <a:xfrm>
            <a:off x="390075" y="838994"/>
            <a:ext cx="5021212" cy="3844506"/>
          </a:xfrm>
          <a:prstGeom prst="rect">
            <a:avLst/>
          </a:prstGeom>
          <a:noFill/>
          <a:ln w="9525" cap="flat" cmpd="sng">
            <a:solidFill>
              <a:schemeClr val="dk2"/>
            </a:solidFill>
            <a:prstDash val="solid"/>
            <a:round/>
            <a:headEnd type="none" w="sm" len="sm"/>
            <a:tailEnd type="none" w="sm" len="sm"/>
          </a:ln>
        </p:spPr>
      </p:pic>
      <p:sp>
        <p:nvSpPr>
          <p:cNvPr id="466" name="Google Shape;466;p73"/>
          <p:cNvSpPr txBox="1"/>
          <p:nvPr/>
        </p:nvSpPr>
        <p:spPr>
          <a:xfrm>
            <a:off x="5788400" y="839125"/>
            <a:ext cx="2782200" cy="3844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During the next lesson, we will break into teams to begin planning specific parts of our project: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Advertising</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Community Involvement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Gather Resources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Organize Logistics</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74"/>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72" name="Google Shape;472;p74"/>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73" name="Google Shape;473;p74"/>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7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79" name="Google Shape;479;p75"/>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80" name="Google Shape;480;p75"/>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7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87" name="Google Shape;487;p76"/>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88" name="Google Shape;488;p76"/>
          <p:cNvGraphicFramePr/>
          <p:nvPr/>
        </p:nvGraphicFramePr>
        <p:xfrm>
          <a:off x="952500" y="3122350"/>
          <a:ext cx="7239000" cy="1859219"/>
        </p:xfrm>
        <a:graphic>
          <a:graphicData uri="http://schemas.openxmlformats.org/drawingml/2006/table">
            <a:tbl>
              <a:tblPr>
                <a:noFill/>
                <a:tableStyleId>{2FA41B17-C206-4884-A95D-5C6976E14765}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5: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5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Chalk Talk:  Brainstorming How to Take Action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Debrief:  Choosing a Cause and Developing a Plan</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Completing an Exit Ticket:  Project Teams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5: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5: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Chalk Talk,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8377300" y="4182215"/>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7654440" y="4182800"/>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a:off x="6941125" y="4187587"/>
            <a:ext cx="561975" cy="561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5</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0" name="Google Shape;400;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5: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The basic design of this lesson supports students with the opportunity to engage in a class discussion and decision-making process about an issue students want to address as a class. Giving students the time and space to think about and share their concerns in a supportive environment, while guiding them to take action to make a difference, builds their confidence and sense of belonging in the community. </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000000"/>
                </a:solidFill>
                <a:latin typeface="Century Gothic"/>
                <a:ea typeface="Century Gothic"/>
                <a:cs typeface="Century Gothic"/>
                <a:sym typeface="Century Gothic"/>
              </a:rPr>
              <a:t>Students may find it challenging to participate in the Chalk Talk protocol without an opportunity to think about the questions and prepare responses beforehand. Students may also find it challenging to keep pace with and stay engaged during the class discussion during Work Time A. Check in with students periodically, ensuring that they understand the purpose of the activity and the discussion. Display, repeat, and rephrase discussion questions, and provide sentence starters to bolster student participation.</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401" name="Google Shape;401;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0"/>
        <p:cNvGrpSpPr/>
        <p:nvPr/>
      </p:nvGrpSpPr>
      <p:grpSpPr>
        <a:xfrm>
          <a:off x="0" y="0"/>
          <a:ext cx="0" cy="0"/>
          <a:chOff x="0" y="0"/>
          <a:chExt cx="0" cy="0"/>
        </a:xfrm>
      </p:grpSpPr>
      <p:pic>
        <p:nvPicPr>
          <p:cNvPr id="411" name="Google Shape;411;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2" name="Google Shape;412;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3" name="Google Shape;413;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414" name="Google Shape;414;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5" name="Google Shape;415;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1" name="Google Shape;421;p67"/>
          <p:cNvSpPr txBox="1">
            <a:spLocks noGrp="1"/>
          </p:cNvSpPr>
          <p:nvPr>
            <p:ph type="body" idx="1"/>
          </p:nvPr>
        </p:nvSpPr>
        <p:spPr>
          <a:xfrm>
            <a:off x="628650" y="1268044"/>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Chalk Talk:  Brainstorming How to Take Action;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Debrief:  Choosing a Cause and Developing a Plan</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Completing an Exit Ticket:  Project Teams</a:t>
            </a:r>
            <a:r>
              <a:rPr lang="en" sz="2400" i="1" dirty="0">
                <a:latin typeface="Century Gothic"/>
                <a:ea typeface="Century Gothic"/>
                <a:cs typeface="Century Gothic"/>
                <a:sym typeface="Century Gothic"/>
              </a:rPr>
              <a:t>;</a:t>
            </a:r>
            <a:r>
              <a:rPr lang="en" sz="2400" dirty="0">
                <a:latin typeface="Century Gothic"/>
                <a:ea typeface="Century Gothic"/>
                <a:cs typeface="Century Gothic"/>
                <a:sym typeface="Century Gothic"/>
              </a:rPr>
              <a:t> 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Chalk Talk:  Brainstorming How to Take Action</a:t>
            </a:r>
            <a:endParaRPr sz="3200" b="0" i="0" u="none" strike="noStrike" cap="none">
              <a:solidFill>
                <a:schemeClr val="dk1"/>
              </a:solidFill>
              <a:latin typeface="Century Gothic"/>
              <a:ea typeface="Century Gothic"/>
              <a:cs typeface="Century Gothic"/>
              <a:sym typeface="Century Gothic"/>
            </a:endParaRPr>
          </a:p>
        </p:txBody>
      </p:sp>
      <p:sp>
        <p:nvSpPr>
          <p:cNvPr id="427" name="Google Shape;427;p68"/>
          <p:cNvSpPr txBox="1">
            <a:spLocks noGrp="1"/>
          </p:cNvSpPr>
          <p:nvPr>
            <p:ph type="body" idx="1"/>
          </p:nvPr>
        </p:nvSpPr>
        <p:spPr>
          <a:xfrm>
            <a:off x="628650" y="1557600"/>
            <a:ext cx="7886700" cy="2028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a:latin typeface="Century Gothic"/>
                <a:ea typeface="Century Gothic"/>
                <a:cs typeface="Century Gothic"/>
                <a:sym typeface="Century Gothic"/>
              </a:rPr>
              <a:t>What inequalities have you seen, heard, read about, or experienced in our community that you want to change?</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a:latin typeface="Century Gothic"/>
                <a:ea typeface="Century Gothic"/>
                <a:cs typeface="Century Gothic"/>
                <a:sym typeface="Century Gothic"/>
              </a:rPr>
              <a:t>How can we make a difference?</a:t>
            </a:r>
            <a:endParaRPr sz="2400" b="0" i="0" u="none" strike="noStrike" cap="none">
              <a:solidFill>
                <a:schemeClr val="dk1"/>
              </a:solidFill>
              <a:latin typeface="Century Gothic"/>
              <a:ea typeface="Century Gothic"/>
              <a:cs typeface="Century Gothic"/>
              <a:sym typeface="Century Gothic"/>
            </a:endParaRPr>
          </a:p>
        </p:txBody>
      </p:sp>
      <p:pic>
        <p:nvPicPr>
          <p:cNvPr id="428" name="Google Shape;428;p68"/>
          <p:cNvPicPr preferRelativeResize="0"/>
          <p:nvPr/>
        </p:nvPicPr>
        <p:blipFill rotWithShape="1">
          <a:blip r:embed="rId3">
            <a:alphaModFix/>
          </a:blip>
          <a:srcRect/>
          <a:stretch/>
        </p:blipFill>
        <p:spPr>
          <a:xfrm>
            <a:off x="8403773" y="4332515"/>
            <a:ext cx="638903" cy="5950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6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434" name="Google Shape;434;p69"/>
          <p:cNvSpPr txBox="1">
            <a:spLocks noGrp="1"/>
          </p:cNvSpPr>
          <p:nvPr>
            <p:ph type="body" idx="1"/>
          </p:nvPr>
        </p:nvSpPr>
        <p:spPr>
          <a:xfrm>
            <a:off x="628649" y="1369219"/>
            <a:ext cx="8232321"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discuss with my peers issues in our community and decide on an </a:t>
            </a:r>
            <a:r>
              <a:rPr lang="en" sz="2400" u="sng" dirty="0">
                <a:latin typeface="Century Gothic"/>
                <a:ea typeface="Century Gothic"/>
                <a:cs typeface="Century Gothic"/>
                <a:sym typeface="Century Gothic"/>
              </a:rPr>
              <a:t>issue</a:t>
            </a:r>
            <a:r>
              <a:rPr lang="en" sz="2400" dirty="0">
                <a:latin typeface="Century Gothic"/>
                <a:ea typeface="Century Gothic"/>
                <a:cs typeface="Century Gothic"/>
                <a:sym typeface="Century Gothic"/>
              </a:rPr>
              <a:t> to take action on and improve.</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develop an </a:t>
            </a:r>
            <a:r>
              <a:rPr lang="en" sz="2400" u="sng" dirty="0">
                <a:latin typeface="Century Gothic"/>
                <a:ea typeface="Century Gothic"/>
                <a:cs typeface="Century Gothic"/>
                <a:sym typeface="Century Gothic"/>
              </a:rPr>
              <a:t>action plan</a:t>
            </a:r>
            <a:r>
              <a:rPr lang="en" sz="2400" dirty="0">
                <a:latin typeface="Century Gothic"/>
                <a:ea typeface="Century Gothic"/>
                <a:cs typeface="Century Gothic"/>
                <a:sym typeface="Century Gothic"/>
              </a:rPr>
              <a:t> with my peers outlining how we will address an issue in our community.</a:t>
            </a:r>
            <a:endParaRPr sz="2400" dirty="0">
              <a:latin typeface="Century Gothic"/>
              <a:ea typeface="Century Gothic"/>
              <a:cs typeface="Century Gothic"/>
              <a:sym typeface="Century Gothic"/>
            </a:endParaRPr>
          </a:p>
        </p:txBody>
      </p:sp>
      <p:pic>
        <p:nvPicPr>
          <p:cNvPr id="435" name="Google Shape;435;p69"/>
          <p:cNvPicPr preferRelativeResize="0"/>
          <p:nvPr/>
        </p:nvPicPr>
        <p:blipFill rotWithShape="1">
          <a:blip r:embed="rId3">
            <a:alphaModFix/>
          </a:blip>
          <a:srcRect/>
          <a:stretch/>
        </p:blipFill>
        <p:spPr>
          <a:xfrm>
            <a:off x="7933379" y="4406230"/>
            <a:ext cx="581971" cy="557286"/>
          </a:xfrm>
          <a:prstGeom prst="rect">
            <a:avLst/>
          </a:prstGeom>
          <a:noFill/>
          <a:ln>
            <a:noFill/>
          </a:ln>
        </p:spPr>
      </p:pic>
      <p:pic>
        <p:nvPicPr>
          <p:cNvPr id="436" name="Google Shape;436;p69"/>
          <p:cNvPicPr preferRelativeResize="0"/>
          <p:nvPr/>
        </p:nvPicPr>
        <p:blipFill rotWithShape="1">
          <a:blip r:embed="rId4">
            <a:alphaModFix/>
          </a:blip>
          <a:srcRect/>
          <a:stretch/>
        </p:blipFill>
        <p:spPr>
          <a:xfrm>
            <a:off x="8537122" y="4430485"/>
            <a:ext cx="476250" cy="5087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AEB45D-9FAA-41C7-8828-E43183A1F6F3}"/>
</file>

<file path=customXml/itemProps2.xml><?xml version="1.0" encoding="utf-8"?>
<ds:datastoreItem xmlns:ds="http://schemas.openxmlformats.org/officeDocument/2006/customXml" ds:itemID="{201726A2-D7C3-43E3-A774-77368D2CDF4B}"/>
</file>

<file path=customXml/itemProps3.xml><?xml version="1.0" encoding="utf-8"?>
<ds:datastoreItem xmlns:ds="http://schemas.openxmlformats.org/officeDocument/2006/customXml" ds:itemID="{67744547-34F4-4FCF-AE98-A3E94A4C4417}"/>
</file>

<file path=docProps/app.xml><?xml version="1.0" encoding="utf-8"?>
<Properties xmlns="http://schemas.openxmlformats.org/officeDocument/2006/extended-properties" xmlns:vt="http://schemas.openxmlformats.org/officeDocument/2006/docPropsVTypes">
  <TotalTime>31</TotalTime>
  <Words>4914</Words>
  <Application>Microsoft Office PowerPoint</Application>
  <PresentationFormat>On-screen Show (16:9)</PresentationFormat>
  <Paragraphs>369</Paragraphs>
  <Slides>16</Slides>
  <Notes>16</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16</vt:i4>
      </vt:variant>
    </vt:vector>
  </HeadingPairs>
  <TitlesOfParts>
    <vt:vector size="26" baseType="lpstr">
      <vt:lpstr>Calibri</vt:lpstr>
      <vt:lpstr>Century Gothic</vt:lpstr>
      <vt:lpstr>Georgia</vt:lpstr>
      <vt:lpstr>Arial</vt:lpstr>
      <vt:lpstr>Overlock</vt:lpstr>
      <vt:lpstr>Office Theme</vt:lpstr>
      <vt:lpstr>Office Theme</vt:lpstr>
      <vt:lpstr>Office Theme</vt:lpstr>
      <vt:lpstr>Simple Light</vt:lpstr>
      <vt:lpstr>Office Theme</vt:lpstr>
      <vt:lpstr>Grade 4: Module 4: Unit 3: Lesson 5 Teacher slide, before teaching.</vt:lpstr>
      <vt:lpstr>Grade 4: Module 4: Unit 3: Lesson 5 Teacher slide, before teaching.</vt:lpstr>
      <vt:lpstr>Grade 4: Module 4: Unit 3: Lesson 5 Teacher slide, before teaching.</vt:lpstr>
      <vt:lpstr>Grade 4: Module 4: Unit 3: Lesson 5 Teacher slide, before teaching.</vt:lpstr>
      <vt:lpstr>Grade 4: Module 4: Unit 3: Lesson 5 Teacher slide, before teaching. </vt:lpstr>
      <vt:lpstr>Grade 4: Module 4:  Unit 3: Lesson 5</vt:lpstr>
      <vt:lpstr>Hello, Students!</vt:lpstr>
      <vt:lpstr>Chalk Talk:  Brainstorming How to Take Action</vt:lpstr>
      <vt:lpstr>Reviewing Learning Targets</vt:lpstr>
      <vt:lpstr>Debrief:  Choosing a Cause and Developing a Plan</vt:lpstr>
      <vt:lpstr>Debrief:  Choosing a Cause and Developing a Plan</vt:lpstr>
      <vt:lpstr>Reviewing the Learning Targets</vt:lpstr>
      <vt:lpstr>Completing an Exit Ticket:  Project Teams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5 Teacher slide, before teaching.</dc:title>
  <dc:creator>nbravo</dc:creator>
  <cp:lastModifiedBy>Nicole Bravo</cp:lastModifiedBy>
  <cp:revision>11</cp:revision>
  <dcterms:modified xsi:type="dcterms:W3CDTF">2019-01-05T22:20:43Z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