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12.xml" ContentType="application/vnd.openxmlformats-officedocument.presentationml.notesSlid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4.xml" ContentType="application/vnd.openxmlformats-officedocument.presentationml.slideLayout+xml"/>
  <Override PartName="/ppt/slideLayouts/slideLayout20.xml" ContentType="application/vnd.openxmlformats-officedocument.presentationml.slideLayout+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25.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theme/theme3.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yan Ung"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4132" autoAdjust="0"/>
  </p:normalViewPr>
  <p:slideViewPr>
    <p:cSldViewPr snapToGrid="0">
      <p:cViewPr varScale="1">
        <p:scale>
          <a:sx n="45" d="100"/>
          <a:sy n="45" d="100"/>
        </p:scale>
        <p:origin x="-216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commentAuthors" Target="commentAuthors.xml"/><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printerSettings" Target="printerSettings/printerSettings1.bin"/><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617215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50-65 Minutes</a:t>
            </a:r>
            <a:endParaRPr sz="1200" b="1"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Engaging the Reader: </a:t>
            </a:r>
            <a:r>
              <a:rPr lang="en" sz="1200" b="1" dirty="0">
                <a:solidFill>
                  <a:schemeClr val="dk1"/>
                </a:solidFill>
                <a:latin typeface="Calibri"/>
                <a:ea typeface="Calibri"/>
                <a:cs typeface="Calibri"/>
                <a:sym typeface="Calibri"/>
              </a:rPr>
              <a:t>Vocabulary Squares </a:t>
            </a:r>
            <a:r>
              <a:rPr lang="en" sz="1200" dirty="0">
                <a:solidFill>
                  <a:schemeClr val="dk1"/>
                </a:solidFill>
                <a:latin typeface="Calibri"/>
                <a:ea typeface="Calibri"/>
                <a:cs typeface="Calibri"/>
                <a:sym typeface="Calibri"/>
              </a:rPr>
              <a:t>(5-6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Review Learning Targets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Character Study: Atticus and Mr. Gilmer (14-16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Fishbowl: Cross-Examination of Witnesses in Chapters 18 and 19 (30-35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A.   Preview Homework (2-3 minutes) Read Chapters 20 and 21 with structured notes.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0842f0bff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0842f0bff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25-28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(Broken into two groups for the Fishbowl activity)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1) Fishbowl: Cross-Examination of Witnesses in Chapter 18 and 19</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B. On this slide, students will participate in the Fishbowl protocol to discuss.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Fishbowl activity, both those in the inner and those in the outer circles have roles to fulfill. For this lesson, those in the center will discuss text-dependent questions. Those in the outer circle will act as observers and take notes on the conversation the inner circle is having.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Fishbowl protocol can be used to assess comprehension, to assess group work, to encourage constructive peer assessment, to discuss issues in the classroom, or to model specific techniques such as literature circles or Socratic Seminars.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chairs in the classroom in two concentric circles.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pairs who studied Atticus are going to sit in the inside circle first and the students who studied Mr. Gilmer will sit in the outside circle. The groups will switch halfway through.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group in the inner circle interacts by taking turns sharing out their answers. Those in the outer circle are silent but will complete the last column in their </a:t>
            </a:r>
            <a:r>
              <a:rPr lang="en" sz="1200" b="1" dirty="0">
                <a:solidFill>
                  <a:schemeClr val="dk1"/>
                </a:solidFill>
                <a:latin typeface="Calibri"/>
                <a:ea typeface="Calibri"/>
                <a:cs typeface="Calibri"/>
                <a:sym typeface="Calibri"/>
              </a:rPr>
              <a:t>Mr. Gilmer Cross- Examination Note-catcher </a:t>
            </a:r>
            <a:r>
              <a:rPr lang="en" sz="1200" dirty="0">
                <a:solidFill>
                  <a:schemeClr val="dk1"/>
                </a:solidFill>
                <a:latin typeface="Calibri"/>
                <a:ea typeface="Calibri"/>
                <a:cs typeface="Calibri"/>
                <a:sym typeface="Calibri"/>
              </a:rPr>
              <a:t>as the inside group is sharing.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all expected to contribute to the conversation when they are in the inside circle.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10 minutes for each circle to share their questions and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Look for students in the outer circle to be actively taking notes in their note-catchers on the discussion happening in the inner circle.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You may inform those who will be on the inside ahead of time to prepare quiet or reticent students, so they can be prepared for the activity.</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The teacher may have students take turns for discussion, consider other discussion protocols, or select a discussion facilitator.</a:t>
            </a: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3536492a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13536492a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(Broken into two groups for the Fishbowl activity)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2) Fishbowl: Cross-Examination of Witnesses in Chapter 18 and 19</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B. On this slide, students will debrief the discussion of the comparison of styles of cross-examination.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Once both groups have participated, debrief using the Debrief Fishbowl questions at the bottom of each Note-catcher:</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difference between Atticus and Mr. Gilmer?”</a:t>
            </a:r>
            <a:endParaRPr sz="1200" i="1"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the differences help you understand Atticus’s character?”</a:t>
            </a:r>
            <a:endParaRPr sz="1200" i="1"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connections can you draw to the Golden Rule?”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Think-Pair-Share and add to their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based on what they have learned about Atticus in this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referring back to the discussion during the protocol.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revising their note-catcher based on the protocol discussion and debrief conversation.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20 and 21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by reading the assignment aloud while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64" name="Google Shape;264;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(one for each pair)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Cross-Examination Note-catcher </a:t>
            </a:r>
            <a:r>
              <a:rPr lang="en" sz="1200" dirty="0">
                <a:solidFill>
                  <a:schemeClr val="dk1"/>
                </a:solidFill>
                <a:latin typeface="Calibri"/>
                <a:ea typeface="Calibri"/>
                <a:cs typeface="Calibri"/>
                <a:sym typeface="Calibri"/>
              </a:rPr>
              <a:t>(one for each student in half of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Mr. Gilmer Cross-Examination Note-catcher </a:t>
            </a:r>
            <a:r>
              <a:rPr lang="en" sz="1200" dirty="0">
                <a:solidFill>
                  <a:schemeClr val="dk1"/>
                </a:solidFill>
                <a:latin typeface="Calibri"/>
                <a:ea typeface="Calibri"/>
                <a:cs typeface="Calibri"/>
                <a:sym typeface="Calibri"/>
              </a:rPr>
              <a:t>(one for each student in the other half of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20 and 21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Chapters 20 and 21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(begun in Unit 1, Lesson 9)</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 partner assignments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Pre-plan use of space for the configuration of the two concentric circles for the Fishbowl protocol.</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Chapters 17-19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Squares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Fishbowl</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b64be031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b64be031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(Discussion Appointments)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Engaging the Reader: Vocabulary Squares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Discussion Partners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find their new Discussion Appointment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a:t>
            </a: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to each pair.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all of the lesson’s vocabulary words throughout the class (some groups will have duplicates).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complete their </a:t>
            </a: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and encourage them to use what they have written in their structured notes from Lesson 4 homework.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squares and post the exemplar student squares around the room.</a:t>
            </a:r>
            <a:endParaRPr sz="1200" i="1"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pairs to be using details from the text to build understanding of the word on the </a:t>
            </a:r>
            <a:r>
              <a:rPr lang="en" sz="1200" b="1" dirty="0">
                <a:solidFill>
                  <a:schemeClr val="dk1"/>
                </a:solidFill>
                <a:latin typeface="Calibri"/>
                <a:ea typeface="Calibri"/>
                <a:cs typeface="Calibri"/>
                <a:sym typeface="Calibri"/>
              </a:rPr>
              <a:t>Vocabulary Square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appropriate context of the given vocabulary word while pairs are completing the Square.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being strategic about the distribution of the vocabulary words to allow for students who may struggle to receive more familiar vocabulary words.</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0842f0bff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0842f0bf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four learning targets as students follow along in their head. Clarify,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they will study the scene in which Atticus questions Mayella and Mr. Gilmer questions Tom.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They will examine the strongest details in the chapter to help them better understand Atticus as a character.</a:t>
            </a:r>
            <a:endParaRPr sz="1200" i="1"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a2ea51330_1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(Discussion Appointments)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Character Study: Atticus and Mr. Gilmer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This </a:t>
            </a:r>
            <a:r>
              <a:rPr lang="en" sz="1200" dirty="0">
                <a:solidFill>
                  <a:schemeClr val="dk1"/>
                </a:solidFill>
                <a:latin typeface="Calibri"/>
                <a:ea typeface="Calibri"/>
                <a:cs typeface="Calibri"/>
                <a:sym typeface="Calibri"/>
              </a:rPr>
              <a:t>is Slide 1 o</a:t>
            </a:r>
            <a:r>
              <a:rPr lang="en" dirty="0"/>
              <a:t>f 2 for Work Time A. On this slide, students will skim Chapter 17 to discuss a first impression.</a:t>
            </a:r>
            <a:endParaRPr dirty="0"/>
          </a:p>
          <a:p>
            <a:pPr marL="457200" lvl="0" indent="-317500" algn="l" rtl="0">
              <a:spcBef>
                <a:spcPts val="0"/>
              </a:spcBef>
              <a:spcAft>
                <a:spcPts val="0"/>
              </a:spcAft>
              <a:buClr>
                <a:schemeClr val="dk1"/>
              </a:buClr>
              <a:buSzPts val="1400"/>
              <a:buChar char="●"/>
            </a:pPr>
            <a:r>
              <a:rPr lang="en" dirty="0"/>
              <a:t>Pairing students of mixed abilities for regular discussion and close-reading exercises provides a collaborative and supportive structure for reading complex texts.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continue to work in pairs for the first part of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first began to see the different approaches of Atticus and Mr. Gilmer in Chapter 17 during the testimonies of Heck Tate and Mr. Ewell.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directions for partner work on the slide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cold call several pairs to share out their first impressions.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Look for students to be referring back to Chapter 17 during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with reading grade-level text, consider chunking the text for them on separate sheets of paper. This makes the reading of complex texts more manageable and allows them to focus on one small section at a time.</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13536492a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413536492a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(Discussion Appointments)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Character Study: Atticus and Mr. Gilmer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This is Slide 2 of 2 for Work Time A. On this slide, students will work with a partner to answer text-dependent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Atticus Cross-Examination Note-catcher </a:t>
            </a:r>
            <a:r>
              <a:rPr lang="en" sz="1200" dirty="0">
                <a:solidFill>
                  <a:schemeClr val="dk1"/>
                </a:solidFill>
                <a:latin typeface="Calibri"/>
                <a:ea typeface="Calibri"/>
                <a:cs typeface="Calibri"/>
                <a:sym typeface="Calibri"/>
              </a:rPr>
              <a:t>to half of the pairs and the </a:t>
            </a:r>
            <a:r>
              <a:rPr lang="en" sz="1200" b="1" dirty="0">
                <a:solidFill>
                  <a:schemeClr val="dk1"/>
                </a:solidFill>
                <a:latin typeface="Calibri"/>
                <a:ea typeface="Calibri"/>
                <a:cs typeface="Calibri"/>
                <a:sym typeface="Calibri"/>
              </a:rPr>
              <a:t>Mr. Gilmer Cross-Examination Note-catcher </a:t>
            </a:r>
            <a:r>
              <a:rPr lang="en" sz="1200" dirty="0">
                <a:solidFill>
                  <a:schemeClr val="dk1"/>
                </a:solidFill>
                <a:latin typeface="Calibri"/>
                <a:ea typeface="Calibri"/>
                <a:cs typeface="Calibri"/>
                <a:sym typeface="Calibri"/>
              </a:rPr>
              <a:t>to the other half.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to the layout and questions on the Note-catchers.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work with their partner to answer the text-dependent questions. They will have the opportunity to discuss their responses to the questions with the other students who are studying the same character in a new protocol called a Fishbowl, which will be explained when they are ready to discuss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the next 8 minutes to work with their partners to answer the questions on the Note-catcher.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pairs to be working collaboratively to find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referring directly back to the text to ans</a:t>
            </a:r>
            <a:r>
              <a:rPr lang="en" dirty="0"/>
              <a:t>wer questions.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Support for Any Students Who Need It:</a:t>
            </a:r>
            <a:endParaRPr dirty="0"/>
          </a:p>
          <a:p>
            <a:pPr marL="457200" lvl="0" indent="-298450" algn="l" rtl="0">
              <a:spcBef>
                <a:spcPts val="0"/>
              </a:spcBef>
              <a:spcAft>
                <a:spcPts val="0"/>
              </a:spcAft>
              <a:buSzPts val="1100"/>
              <a:buChar char="●"/>
            </a:pPr>
            <a:r>
              <a:rPr lang="en" dirty="0"/>
              <a:t>Pairing students of mixed abilities for regular discussion and close-reading exercises provides a collaborative and supportive structure for reading complex texts.</a:t>
            </a:r>
            <a:endParaRPr dirty="0"/>
          </a:p>
          <a:p>
            <a:pPr marL="457200" lvl="0" indent="-298450" algn="l" rtl="0">
              <a:spcBef>
                <a:spcPts val="0"/>
              </a:spcBef>
              <a:spcAft>
                <a:spcPts val="0"/>
              </a:spcAft>
              <a:buSzPts val="1100"/>
              <a:buChar char="●"/>
            </a:pPr>
            <a:r>
              <a:rPr lang="en" dirty="0"/>
              <a:t>For students who struggle with reading grade-level text, consider chunking the text for them on separate sheets of paper. This makes the reading of complex texts more manageable and allows them to focus on one small section at a time.</a:t>
            </a:r>
            <a:endParaRPr sz="1200" dirty="0">
              <a:solidFill>
                <a:srgbClr val="444444"/>
              </a:solidFill>
              <a:latin typeface="Georgia"/>
              <a:ea typeface="Georgia"/>
              <a:cs typeface="Georgia"/>
              <a:sym typeface="Georgia"/>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82900" y="75258"/>
            <a:ext cx="8469470" cy="497441"/>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2:</a:t>
            </a:r>
            <a:r>
              <a:rPr lang="en" sz="3400" dirty="0"/>
              <a:t> Unit </a:t>
            </a:r>
            <a:r>
              <a:rPr lang="en" dirty="0"/>
              <a:t>2</a:t>
            </a:r>
            <a:r>
              <a:rPr lang="en" sz="3400" dirty="0"/>
              <a:t>: Lesson </a:t>
            </a:r>
            <a:r>
              <a:rPr lang="en" dirty="0"/>
              <a:t>5</a:t>
            </a:r>
            <a:r>
              <a:rPr lang="en" sz="3400" dirty="0"/>
              <a:t> </a:t>
            </a:r>
            <a:endParaRPr sz="34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85" name="Google Shape;185;p28"/>
          <p:cNvSpPr txBox="1">
            <a:spLocks noGrp="1"/>
          </p:cNvSpPr>
          <p:nvPr>
            <p:ph type="body" idx="1"/>
          </p:nvPr>
        </p:nvSpPr>
        <p:spPr>
          <a:xfrm>
            <a:off x="311700" y="764206"/>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500" dirty="0">
                <a:solidFill>
                  <a:schemeClr val="dk1"/>
                </a:solidFill>
              </a:rPr>
              <a:t>This lesson will take 50-65  minutes to complete. </a:t>
            </a:r>
            <a:endParaRPr sz="1500" dirty="0">
              <a:solidFill>
                <a:schemeClr val="dk1"/>
              </a:solidFill>
            </a:endParaRPr>
          </a:p>
          <a:p>
            <a:pPr marL="0" lvl="0" indent="0" algn="l" rtl="0">
              <a:spcBef>
                <a:spcPts val="800"/>
              </a:spcBef>
              <a:spcAft>
                <a:spcPts val="0"/>
              </a:spcAft>
              <a:buClr>
                <a:schemeClr val="dk1"/>
              </a:buClr>
              <a:buSzPts val="24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purpose of today’s lesson is to have students closely read to better understand Atticus as a character by comparing his and Mr. Gilmer’s approaches to cross-examination of witnesses.</a:t>
            </a:r>
            <a:endParaRPr sz="1500" dirty="0">
              <a:solidFill>
                <a:schemeClr val="dk1"/>
              </a:solidFill>
            </a:endParaRPr>
          </a:p>
          <a:p>
            <a:pPr marL="0" lvl="0" indent="0" algn="l" rtl="0">
              <a:spcBef>
                <a:spcPts val="800"/>
              </a:spcBef>
              <a:spcAft>
                <a:spcPts val="0"/>
              </a:spcAft>
              <a:buClr>
                <a:schemeClr val="dk1"/>
              </a:buClr>
              <a:buSzPts val="32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Learning Targets for students today are:</a:t>
            </a:r>
            <a:endParaRPr sz="1500" dirty="0">
              <a:solidFill>
                <a:schemeClr val="dk1"/>
              </a:solidFill>
            </a:endParaRPr>
          </a:p>
          <a:p>
            <a:pPr marL="457200" lvl="0" indent="-342900" algn="l" rtl="0">
              <a:spcBef>
                <a:spcPts val="1000"/>
              </a:spcBef>
              <a:spcAft>
                <a:spcPts val="0"/>
              </a:spcAft>
              <a:buClr>
                <a:schemeClr val="dk1"/>
              </a:buClr>
              <a:buSzPts val="1800"/>
              <a:buAutoNum type="arabicPeriod"/>
            </a:pPr>
            <a:r>
              <a:rPr lang="en" sz="1500" dirty="0">
                <a:solidFill>
                  <a:schemeClr val="dk1"/>
                </a:solidFill>
              </a:rPr>
              <a:t>I can use the strongest evidence from the text in my close reading of a scene in </a:t>
            </a:r>
            <a:r>
              <a:rPr lang="en" sz="1500" i="1" dirty="0">
                <a:solidFill>
                  <a:schemeClr val="dk1"/>
                </a:solidFill>
              </a:rPr>
              <a:t>To Kill a Mockingbird</a:t>
            </a:r>
            <a:r>
              <a:rPr lang="en" sz="1500" dirty="0">
                <a:solidFill>
                  <a:schemeClr val="dk1"/>
                </a:solidFill>
              </a:rPr>
              <a:t>.</a:t>
            </a:r>
            <a:endParaRPr sz="1500" dirty="0">
              <a:solidFill>
                <a:schemeClr val="dk1"/>
              </a:solidFill>
            </a:endParaRPr>
          </a:p>
          <a:p>
            <a:pPr marL="457200" lvl="0" indent="-342900" algn="l" rtl="0">
              <a:spcBef>
                <a:spcPts val="0"/>
              </a:spcBef>
              <a:spcAft>
                <a:spcPts val="0"/>
              </a:spcAft>
              <a:buClr>
                <a:schemeClr val="dk1"/>
              </a:buClr>
              <a:buSzPts val="1800"/>
              <a:buAutoNum type="arabicPeriod"/>
            </a:pPr>
            <a:r>
              <a:rPr lang="en" sz="1500" dirty="0">
                <a:solidFill>
                  <a:schemeClr val="dk1"/>
                </a:solidFill>
              </a:rPr>
              <a:t>I can analyze how Atticus’s questions reveal aspects of his character.</a:t>
            </a:r>
            <a:endParaRPr sz="1500" dirty="0">
              <a:solidFill>
                <a:schemeClr val="dk1"/>
              </a:solidFill>
            </a:endParaRPr>
          </a:p>
          <a:p>
            <a:pPr marL="457200" lvl="0" indent="-342900" algn="l" rtl="0">
              <a:spcBef>
                <a:spcPts val="0"/>
              </a:spcBef>
              <a:spcAft>
                <a:spcPts val="0"/>
              </a:spcAft>
              <a:buClr>
                <a:schemeClr val="dk1"/>
              </a:buClr>
              <a:buSzPts val="1800"/>
              <a:buAutoNum type="arabicPeriod"/>
            </a:pPr>
            <a:r>
              <a:rPr lang="en" sz="1500" dirty="0">
                <a:solidFill>
                  <a:schemeClr val="dk1"/>
                </a:solidFill>
              </a:rPr>
              <a:t>I can analyze the impact word choice has on meaning and tone as Atticus and Mr. Gilmer cross-examine witnesses.</a:t>
            </a:r>
            <a:endParaRPr sz="1500" dirty="0">
              <a:solidFill>
                <a:schemeClr val="dk1"/>
              </a:solidFill>
            </a:endParaRPr>
          </a:p>
          <a:p>
            <a:pPr marL="457200" lvl="0" indent="-342900" algn="l" rtl="0">
              <a:spcBef>
                <a:spcPts val="0"/>
              </a:spcBef>
              <a:spcAft>
                <a:spcPts val="0"/>
              </a:spcAft>
              <a:buClr>
                <a:schemeClr val="dk1"/>
              </a:buClr>
              <a:buSzPts val="1800"/>
              <a:buAutoNum type="arabicPeriod"/>
            </a:pPr>
            <a:r>
              <a:rPr lang="en" sz="1500" dirty="0">
                <a:solidFill>
                  <a:schemeClr val="dk1"/>
                </a:solidFill>
              </a:rPr>
              <a:t>I can share my ideas and build on other’s ideas during Fishbowl.</a:t>
            </a: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7"/>
          <p:cNvSpPr txBox="1">
            <a:spLocks noGrp="1"/>
          </p:cNvSpPr>
          <p:nvPr>
            <p:ph type="title"/>
          </p:nvPr>
        </p:nvSpPr>
        <p:spPr>
          <a:xfrm>
            <a:off x="311700" y="128425"/>
            <a:ext cx="8698500" cy="975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share our ideas and build on the responses of others in a Fishbowl activity.</a:t>
            </a:r>
            <a:endParaRPr/>
          </a:p>
        </p:txBody>
      </p:sp>
      <p:pic>
        <p:nvPicPr>
          <p:cNvPr id="246" name="Google Shape;246;p37"/>
          <p:cNvPicPr preferRelativeResize="0"/>
          <p:nvPr/>
        </p:nvPicPr>
        <p:blipFill>
          <a:blip r:embed="rId3">
            <a:alphaModFix/>
          </a:blip>
          <a:stretch>
            <a:fillRect/>
          </a:stretch>
        </p:blipFill>
        <p:spPr>
          <a:xfrm>
            <a:off x="8001200" y="3911155"/>
            <a:ext cx="1009000" cy="838650"/>
          </a:xfrm>
          <a:prstGeom prst="rect">
            <a:avLst/>
          </a:prstGeom>
          <a:noFill/>
          <a:ln>
            <a:noFill/>
          </a:ln>
        </p:spPr>
      </p:pic>
      <p:sp>
        <p:nvSpPr>
          <p:cNvPr id="247" name="Google Shape;247;p37"/>
          <p:cNvSpPr txBox="1"/>
          <p:nvPr/>
        </p:nvSpPr>
        <p:spPr>
          <a:xfrm>
            <a:off x="311700" y="1192450"/>
            <a:ext cx="7403700" cy="37929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dk1"/>
              </a:buClr>
              <a:buSzPts val="1800"/>
              <a:buFont typeface="Century Gothic"/>
              <a:buAutoNum type="arabicPeriod"/>
            </a:pPr>
            <a:r>
              <a:rPr lang="en" sz="1600" dirty="0">
                <a:solidFill>
                  <a:schemeClr val="dk1"/>
                </a:solidFill>
                <a:latin typeface="Century Gothic"/>
                <a:ea typeface="Century Gothic"/>
                <a:cs typeface="Century Gothic"/>
                <a:sym typeface="Century Gothic"/>
              </a:rPr>
              <a:t>Move to the appropriate circle.</a:t>
            </a:r>
            <a:endParaRPr sz="1600" dirty="0">
              <a:solidFill>
                <a:schemeClr val="dk1"/>
              </a:solidFill>
              <a:latin typeface="Century Gothic"/>
              <a:ea typeface="Century Gothic"/>
              <a:cs typeface="Century Gothic"/>
              <a:sym typeface="Century Gothic"/>
            </a:endParaRPr>
          </a:p>
          <a:p>
            <a:pPr marL="914400" lvl="0" indent="-342900" algn="l" rtl="0">
              <a:spcBef>
                <a:spcPts val="0"/>
              </a:spcBef>
              <a:spcAft>
                <a:spcPts val="0"/>
              </a:spcAft>
              <a:buClr>
                <a:schemeClr val="dk1"/>
              </a:buClr>
              <a:buSzPts val="1800"/>
              <a:buFont typeface="Century Gothic"/>
              <a:buChar char="●"/>
            </a:pPr>
            <a:r>
              <a:rPr lang="en" sz="1600" dirty="0">
                <a:solidFill>
                  <a:schemeClr val="dk1"/>
                </a:solidFill>
                <a:latin typeface="Century Gothic"/>
                <a:ea typeface="Century Gothic"/>
                <a:cs typeface="Century Gothic"/>
                <a:sym typeface="Century Gothic"/>
              </a:rPr>
              <a:t>Pairs who studied Atticus are going to sit in the inside circle first.</a:t>
            </a:r>
            <a:endParaRPr sz="1600" dirty="0">
              <a:solidFill>
                <a:schemeClr val="dk1"/>
              </a:solidFill>
              <a:latin typeface="Century Gothic"/>
              <a:ea typeface="Century Gothic"/>
              <a:cs typeface="Century Gothic"/>
              <a:sym typeface="Century Gothic"/>
            </a:endParaRPr>
          </a:p>
          <a:p>
            <a:pPr marL="914400" lvl="0" indent="-342900" algn="l" rtl="0">
              <a:spcBef>
                <a:spcPts val="0"/>
              </a:spcBef>
              <a:spcAft>
                <a:spcPts val="0"/>
              </a:spcAft>
              <a:buClr>
                <a:schemeClr val="dk1"/>
              </a:buClr>
              <a:buSzPts val="1800"/>
              <a:buFont typeface="Century Gothic"/>
              <a:buChar char="●"/>
            </a:pPr>
            <a:r>
              <a:rPr lang="en" sz="1600" dirty="0">
                <a:solidFill>
                  <a:schemeClr val="dk1"/>
                </a:solidFill>
                <a:latin typeface="Century Gothic"/>
                <a:ea typeface="Century Gothic"/>
                <a:cs typeface="Century Gothic"/>
                <a:sym typeface="Century Gothic"/>
              </a:rPr>
              <a:t>Students who studied Mr. Gilmer will sit in the outside circle. </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600" dirty="0">
                <a:solidFill>
                  <a:schemeClr val="dk1"/>
                </a:solidFill>
                <a:latin typeface="Century Gothic"/>
                <a:ea typeface="Century Gothic"/>
                <a:cs typeface="Century Gothic"/>
                <a:sym typeface="Century Gothic"/>
              </a:rPr>
              <a:t>Inner circle: Take turns sharing out your answers from the note-catcher.</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600" dirty="0">
                <a:solidFill>
                  <a:schemeClr val="dk1"/>
                </a:solidFill>
                <a:latin typeface="Century Gothic"/>
                <a:ea typeface="Century Gothic"/>
                <a:cs typeface="Century Gothic"/>
                <a:sym typeface="Century Gothic"/>
              </a:rPr>
              <a:t>Outer circle: Remain silent, but complete the last column in your </a:t>
            </a:r>
            <a:r>
              <a:rPr lang="en" sz="1600" b="1" dirty="0">
                <a:solidFill>
                  <a:schemeClr val="dk1"/>
                </a:solidFill>
                <a:latin typeface="Century Gothic"/>
                <a:ea typeface="Century Gothic"/>
                <a:cs typeface="Century Gothic"/>
                <a:sym typeface="Century Gothic"/>
              </a:rPr>
              <a:t>Mr. Gilmer Cross- Examination Note-catcher</a:t>
            </a:r>
            <a:r>
              <a:rPr lang="en" sz="1600" dirty="0">
                <a:solidFill>
                  <a:schemeClr val="dk1"/>
                </a:solidFill>
                <a:latin typeface="Century Gothic"/>
                <a:ea typeface="Century Gothic"/>
                <a:cs typeface="Century Gothic"/>
                <a:sym typeface="Century Gothic"/>
              </a:rPr>
              <a:t> as the inside group is sharing. </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600" dirty="0">
                <a:solidFill>
                  <a:schemeClr val="dk1"/>
                </a:solidFill>
                <a:latin typeface="Century Gothic"/>
                <a:ea typeface="Century Gothic"/>
                <a:cs typeface="Century Gothic"/>
                <a:sym typeface="Century Gothic"/>
              </a:rPr>
              <a:t>Groups will switch halfway through. </a:t>
            </a: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AutoNum type="arabicPeriod"/>
            </a:pPr>
            <a:r>
              <a:rPr lang="en" sz="1600" dirty="0">
                <a:solidFill>
                  <a:schemeClr val="dk1"/>
                </a:solidFill>
                <a:latin typeface="Century Gothic"/>
                <a:ea typeface="Century Gothic"/>
                <a:cs typeface="Century Gothic"/>
                <a:sym typeface="Century Gothic"/>
              </a:rPr>
              <a:t>Each circle group will have 10 minutes to share their questions and responses.</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8"/>
          <p:cNvSpPr txBox="1">
            <a:spLocks noGrp="1"/>
          </p:cNvSpPr>
          <p:nvPr>
            <p:ph type="title"/>
          </p:nvPr>
        </p:nvSpPr>
        <p:spPr>
          <a:xfrm>
            <a:off x="311700" y="128425"/>
            <a:ext cx="8520600" cy="1633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comparisons of the aspects of character of Atticus and Mr. Gilmer. </a:t>
            </a:r>
            <a:endParaRPr/>
          </a:p>
        </p:txBody>
      </p:sp>
      <p:pic>
        <p:nvPicPr>
          <p:cNvPr id="253" name="Google Shape;253;p38"/>
          <p:cNvPicPr preferRelativeResize="0"/>
          <p:nvPr/>
        </p:nvPicPr>
        <p:blipFill>
          <a:blip r:embed="rId3">
            <a:alphaModFix/>
          </a:blip>
          <a:stretch>
            <a:fillRect/>
          </a:stretch>
        </p:blipFill>
        <p:spPr>
          <a:xfrm>
            <a:off x="8139562" y="4137423"/>
            <a:ext cx="731650" cy="731650"/>
          </a:xfrm>
          <a:prstGeom prst="rect">
            <a:avLst/>
          </a:prstGeom>
          <a:noFill/>
          <a:ln>
            <a:noFill/>
          </a:ln>
        </p:spPr>
      </p:pic>
      <p:pic>
        <p:nvPicPr>
          <p:cNvPr id="254" name="Google Shape;254;p38"/>
          <p:cNvPicPr preferRelativeResize="0"/>
          <p:nvPr/>
        </p:nvPicPr>
        <p:blipFill>
          <a:blip r:embed="rId4">
            <a:alphaModFix/>
          </a:blip>
          <a:stretch>
            <a:fillRect/>
          </a:stretch>
        </p:blipFill>
        <p:spPr>
          <a:xfrm>
            <a:off x="1532309" y="1761925"/>
            <a:ext cx="5566076" cy="262315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9"/>
          <p:cNvSpPr txBox="1">
            <a:spLocks noGrp="1"/>
          </p:cNvSpPr>
          <p:nvPr>
            <p:ph type="title"/>
          </p:nvPr>
        </p:nvSpPr>
        <p:spPr>
          <a:xfrm>
            <a:off x="311700" y="314675"/>
            <a:ext cx="8520600" cy="1068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60" name="Google Shape;260;p39"/>
          <p:cNvSpPr txBox="1">
            <a:spLocks noGrp="1"/>
          </p:cNvSpPr>
          <p:nvPr>
            <p:ph type="body" idx="1"/>
          </p:nvPr>
        </p:nvSpPr>
        <p:spPr>
          <a:xfrm>
            <a:off x="311700" y="1383275"/>
            <a:ext cx="87408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600" dirty="0">
                <a:solidFill>
                  <a:schemeClr val="dk1"/>
                </a:solidFill>
              </a:rPr>
              <a:t>Complete a first read of Chapters 20 and 21 with structured notes.</a:t>
            </a:r>
            <a:endParaRPr sz="1600" dirty="0">
              <a:solidFill>
                <a:schemeClr val="dk1"/>
              </a:solidFill>
            </a:endParaRPr>
          </a:p>
          <a:p>
            <a:pPr marL="0" lvl="0" indent="0" algn="l" rtl="0">
              <a:spcBef>
                <a:spcPts val="800"/>
              </a:spcBef>
              <a:spcAft>
                <a:spcPts val="0"/>
              </a:spcAft>
              <a:buNone/>
            </a:pPr>
            <a:endParaRPr sz="1600" dirty="0">
              <a:solidFill>
                <a:schemeClr val="dk1"/>
              </a:solidFill>
            </a:endParaRPr>
          </a:p>
          <a:p>
            <a:pPr marL="0" lvl="0" indent="0" algn="l" rtl="0">
              <a:spcBef>
                <a:spcPts val="800"/>
              </a:spcBef>
              <a:spcAft>
                <a:spcPts val="0"/>
              </a:spcAft>
              <a:buClr>
                <a:schemeClr val="dk1"/>
              </a:buClr>
              <a:buSzPts val="1100"/>
              <a:buFont typeface="Arial"/>
              <a:buNone/>
            </a:pPr>
            <a:r>
              <a:rPr lang="en" sz="1600" dirty="0">
                <a:solidFill>
                  <a:schemeClr val="dk1"/>
                </a:solidFill>
              </a:rPr>
              <a:t>In at least a short paragraph, answer the focus question:</a:t>
            </a:r>
            <a:endParaRPr sz="1600" dirty="0">
              <a:solidFill>
                <a:schemeClr val="dk1"/>
              </a:solidFill>
            </a:endParaRPr>
          </a:p>
          <a:p>
            <a:pPr marL="0" lvl="0" indent="0" algn="l" rtl="0">
              <a:spcBef>
                <a:spcPts val="800"/>
              </a:spcBef>
              <a:spcAft>
                <a:spcPts val="0"/>
              </a:spcAft>
              <a:buNone/>
            </a:pPr>
            <a:r>
              <a:rPr lang="en" sz="1600" dirty="0">
                <a:solidFill>
                  <a:schemeClr val="dk1"/>
                </a:solidFill>
              </a:rPr>
              <a:t>“Mr. Raymond says, ‘Miss Jean Louise, you don’t know your pa’s not a run-of-the-mill man, it’ll take a few years for that to sink in—you haven’t seen enough of the world yet. You haven’t seen this town, but all you </a:t>
            </a:r>
            <a:r>
              <a:rPr lang="en" sz="1600" dirty="0" err="1">
                <a:solidFill>
                  <a:schemeClr val="dk1"/>
                </a:solidFill>
              </a:rPr>
              <a:t>gotta</a:t>
            </a:r>
            <a:r>
              <a:rPr lang="en" sz="1600" dirty="0">
                <a:solidFill>
                  <a:schemeClr val="dk1"/>
                </a:solidFill>
              </a:rPr>
              <a:t> do is step back inside the courthouse’ (269). What does Mr. Raymond mean</a:t>
            </a:r>
            <a:r>
              <a:rPr lang="en" sz="1600" dirty="0" smtClean="0">
                <a:solidFill>
                  <a:schemeClr val="dk1"/>
                </a:solidFill>
              </a:rPr>
              <a:t>?</a:t>
            </a:r>
            <a:r>
              <a:rPr lang="en-US" sz="1600" dirty="0" smtClean="0">
                <a:solidFill>
                  <a:schemeClr val="dk1"/>
                </a:solidFill>
              </a:rPr>
              <a:t>”</a:t>
            </a:r>
            <a:r>
              <a:rPr lang="en" sz="1600" dirty="0" smtClean="0">
                <a:solidFill>
                  <a:schemeClr val="dk1"/>
                </a:solidFill>
              </a:rPr>
              <a:t> </a:t>
            </a:r>
            <a:endParaRPr sz="1600" dirty="0">
              <a:solidFill>
                <a:schemeClr val="dk1"/>
              </a:solidFill>
            </a:endParaRPr>
          </a:p>
          <a:p>
            <a:pPr marL="0" lvl="0" indent="0" algn="l" rtl="0">
              <a:spcBef>
                <a:spcPts val="800"/>
              </a:spcBef>
              <a:spcAft>
                <a:spcPts val="0"/>
              </a:spcAft>
              <a:buNone/>
            </a:pPr>
            <a:endParaRPr sz="1600" dirty="0">
              <a:solidFill>
                <a:schemeClr val="dk1"/>
              </a:solidFill>
            </a:endParaRPr>
          </a:p>
          <a:p>
            <a:pPr marL="0" lvl="0" indent="0" algn="l" rtl="0">
              <a:spcBef>
                <a:spcPts val="800"/>
              </a:spcBef>
              <a:spcAft>
                <a:spcPts val="0"/>
              </a:spcAft>
              <a:buClr>
                <a:schemeClr val="dk1"/>
              </a:buClr>
              <a:buSzPts val="1100"/>
              <a:buFont typeface="Arial"/>
              <a:buNone/>
            </a:pPr>
            <a:r>
              <a:rPr lang="en-US" sz="1600" dirty="0" smtClean="0">
                <a:solidFill>
                  <a:schemeClr val="dk1"/>
                </a:solidFill>
              </a:rPr>
              <a:t>"</a:t>
            </a:r>
            <a:r>
              <a:rPr lang="en" sz="1600" dirty="0" smtClean="0">
                <a:solidFill>
                  <a:schemeClr val="dk1"/>
                </a:solidFill>
              </a:rPr>
              <a:t>Explain </a:t>
            </a:r>
            <a:r>
              <a:rPr lang="en" sz="1600" dirty="0">
                <a:solidFill>
                  <a:schemeClr val="dk1"/>
                </a:solidFill>
              </a:rPr>
              <a:t>using the strongest evidence from the novel to support your answer.”</a:t>
            </a:r>
            <a:endParaRPr sz="1600" dirty="0">
              <a:solidFill>
                <a:schemeClr val="dk1"/>
              </a:solidFill>
            </a:endParaRPr>
          </a:p>
          <a:p>
            <a:pPr marL="0" lvl="0" indent="0" algn="l" rtl="0">
              <a:spcBef>
                <a:spcPts val="800"/>
              </a:spcBef>
              <a:spcAft>
                <a:spcPts val="0"/>
              </a:spcAft>
              <a:buNone/>
            </a:pPr>
            <a:endParaRPr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67" name="Google Shape;267;p40"/>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5</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10986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600" b="1" dirty="0">
                <a:solidFill>
                  <a:schemeClr val="dk1"/>
                </a:solidFill>
              </a:rPr>
              <a:t>Preparing for Lesson 5:</a:t>
            </a:r>
            <a:r>
              <a:rPr lang="en" sz="1600" i="1" dirty="0">
                <a:solidFill>
                  <a:schemeClr val="dk1"/>
                </a:solidFill>
              </a:rPr>
              <a:t>  </a:t>
            </a:r>
            <a:r>
              <a:rPr lang="en" sz="1600" dirty="0">
                <a:solidFill>
                  <a:schemeClr val="dk1"/>
                </a:solidFill>
              </a:rPr>
              <a:t>Materials and classroom preparation</a:t>
            </a:r>
            <a:endParaRPr sz="1600" dirty="0">
              <a:solidFill>
                <a:schemeClr val="dk1"/>
              </a:solidFill>
            </a:endParaRPr>
          </a:p>
          <a:p>
            <a:pPr marL="0" lvl="0" indent="0" algn="l" rtl="0">
              <a:spcBef>
                <a:spcPts val="800"/>
              </a:spcBef>
              <a:spcAft>
                <a:spcPts val="0"/>
              </a:spcAft>
              <a:buClr>
                <a:schemeClr val="dk1"/>
              </a:buClr>
              <a:buSzPts val="2500"/>
              <a:buFont typeface="Arial"/>
              <a:buNone/>
            </a:pP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In advance, prepare:</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Vocabulary Square </a:t>
            </a:r>
            <a:r>
              <a:rPr lang="en" sz="1600" dirty="0">
                <a:solidFill>
                  <a:schemeClr val="dk1"/>
                </a:solidFill>
              </a:rPr>
              <a:t>(one for each pair)</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Atticus Cross-Examination Note-catcher </a:t>
            </a:r>
            <a:r>
              <a:rPr lang="en" sz="1600" dirty="0">
                <a:solidFill>
                  <a:schemeClr val="dk1"/>
                </a:solidFill>
              </a:rPr>
              <a:t>(one for each student in half of the class)</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Mr. Gilmer Cross-Examination Note-catcher </a:t>
            </a:r>
            <a:r>
              <a:rPr lang="en" sz="1600" dirty="0">
                <a:solidFill>
                  <a:schemeClr val="dk1"/>
                </a:solidFill>
              </a:rPr>
              <a:t>(one for each student in the other half of the class)</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i="1" dirty="0">
                <a:solidFill>
                  <a:schemeClr val="dk1"/>
                </a:solidFill>
              </a:rPr>
              <a:t>To Kill a Mockingbird</a:t>
            </a:r>
            <a:r>
              <a:rPr lang="en" sz="1600" b="1" dirty="0">
                <a:solidFill>
                  <a:schemeClr val="dk1"/>
                </a:solidFill>
              </a:rPr>
              <a:t> Structured Notes graphic organizer, Chapters 20 and 21</a:t>
            </a:r>
            <a:r>
              <a:rPr lang="en" sz="1600" dirty="0">
                <a:solidFill>
                  <a:schemeClr val="dk1"/>
                </a:solidFill>
              </a:rPr>
              <a:t> (one per student)</a:t>
            </a:r>
            <a:endParaRPr sz="1600" dirty="0">
              <a:solidFill>
                <a:schemeClr val="dk1"/>
              </a:solidFill>
            </a:endParaRPr>
          </a:p>
          <a:p>
            <a:pPr marL="914400" lvl="0" indent="0" algn="l" rtl="0">
              <a:spcBef>
                <a:spcPts val="800"/>
              </a:spcBef>
              <a:spcAft>
                <a:spcPts val="0"/>
              </a:spcAft>
              <a:buNone/>
            </a:pP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Post Learning targets.</a:t>
            </a:r>
            <a:endParaRPr sz="1600" dirty="0">
              <a:solidFill>
                <a:schemeClr val="dk1"/>
              </a:solidFill>
            </a:endParaRPr>
          </a:p>
          <a:p>
            <a:pPr marL="0" lvl="0" indent="0" algn="l" rtl="0">
              <a:spcBef>
                <a:spcPts val="800"/>
              </a:spcBef>
              <a:spcAft>
                <a:spcPts val="0"/>
              </a:spcAft>
              <a:buNone/>
            </a:pPr>
            <a:endParaRPr sz="16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5</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232409"/>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600" b="1" dirty="0">
                <a:solidFill>
                  <a:schemeClr val="dk1"/>
                </a:solidFill>
              </a:rPr>
              <a:t>Preparing for Lesson 5: </a:t>
            </a:r>
            <a:r>
              <a:rPr lang="en" sz="1600" dirty="0">
                <a:solidFill>
                  <a:schemeClr val="dk1"/>
                </a:solidFill>
              </a:rPr>
              <a:t>Reading and protocols to read in preparation:</a:t>
            </a:r>
            <a:endParaRPr sz="1600" dirty="0">
              <a:solidFill>
                <a:schemeClr val="dk1"/>
              </a:solidFill>
            </a:endParaRPr>
          </a:p>
          <a:p>
            <a:pPr marL="0" lvl="0" indent="0" algn="l" rtl="0">
              <a:spcBef>
                <a:spcPts val="800"/>
              </a:spcBef>
              <a:spcAft>
                <a:spcPts val="0"/>
              </a:spcAft>
              <a:buClr>
                <a:schemeClr val="dk1"/>
              </a:buClr>
              <a:buSzPts val="2500"/>
              <a:buFont typeface="Arial"/>
              <a:buNone/>
            </a:pP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Review the protocols used in this lesson:</a:t>
            </a:r>
            <a:endParaRPr sz="1600" dirty="0">
              <a:solidFill>
                <a:schemeClr val="dk1"/>
              </a:solidFill>
            </a:endParaRPr>
          </a:p>
          <a:p>
            <a:pPr marL="914400" lvl="1" indent="-342900" algn="l" rtl="0">
              <a:spcBef>
                <a:spcPts val="0"/>
              </a:spcBef>
              <a:spcAft>
                <a:spcPts val="0"/>
              </a:spcAft>
              <a:buClr>
                <a:schemeClr val="dk1"/>
              </a:buClr>
              <a:buSzPts val="1800"/>
              <a:buChar char="•"/>
            </a:pPr>
            <a:r>
              <a:rPr lang="en" sz="1600" dirty="0">
                <a:solidFill>
                  <a:schemeClr val="dk1"/>
                </a:solidFill>
              </a:rPr>
              <a:t>Vocabulary Squares (see Appendix or Unit 1, Lesson 11)</a:t>
            </a:r>
            <a:endParaRPr sz="1600" dirty="0">
              <a:solidFill>
                <a:schemeClr val="dk1"/>
              </a:solidFill>
            </a:endParaRPr>
          </a:p>
          <a:p>
            <a:pPr marL="914400" lvl="1" indent="-342900" algn="l" rtl="0">
              <a:spcBef>
                <a:spcPts val="0"/>
              </a:spcBef>
              <a:spcAft>
                <a:spcPts val="0"/>
              </a:spcAft>
              <a:buClr>
                <a:schemeClr val="dk1"/>
              </a:buClr>
              <a:buSzPts val="1800"/>
              <a:buChar char="•"/>
            </a:pPr>
            <a:r>
              <a:rPr lang="en" sz="1600" dirty="0">
                <a:solidFill>
                  <a:schemeClr val="dk1"/>
                </a:solidFill>
              </a:rPr>
              <a:t>Fishbowl protocol (Appendix).</a:t>
            </a:r>
            <a:endParaRPr sz="1600" dirty="0">
              <a:solidFill>
                <a:schemeClr val="dk1"/>
              </a:solidFill>
            </a:endParaRPr>
          </a:p>
          <a:p>
            <a:pPr marL="914400" lvl="0" indent="0" algn="l" rtl="0">
              <a:spcBef>
                <a:spcPts val="800"/>
              </a:spcBef>
              <a:spcAft>
                <a:spcPts val="0"/>
              </a:spcAft>
              <a:buNone/>
            </a:pPr>
            <a:endParaRPr sz="1600" dirty="0">
              <a:solidFill>
                <a:schemeClr val="dk1"/>
              </a:solidFill>
            </a:endParaRPr>
          </a:p>
          <a:p>
            <a:pPr marL="457200" lvl="0" indent="-342900" algn="l" rtl="0">
              <a:spcBef>
                <a:spcPts val="800"/>
              </a:spcBef>
              <a:spcAft>
                <a:spcPts val="0"/>
              </a:spcAft>
              <a:buClr>
                <a:schemeClr val="dk1"/>
              </a:buClr>
              <a:buSzPts val="1800"/>
              <a:buChar char="•"/>
            </a:pPr>
            <a:r>
              <a:rPr lang="en" sz="1600" dirty="0">
                <a:solidFill>
                  <a:schemeClr val="dk1"/>
                </a:solidFill>
              </a:rPr>
              <a:t>In preparation for monitoring and supporting the partner discussions and the Fishbowl protocol discussions, reread and annotate Chapters 17-19 for key details and pieces of evidence from the cross-examinations that reveal character.</a:t>
            </a:r>
            <a:endParaRPr sz="1600" dirty="0">
              <a:solidFill>
                <a:schemeClr val="dk1"/>
              </a:solidFill>
            </a:endParaRPr>
          </a:p>
          <a:p>
            <a:pPr marL="0" lvl="0" indent="0" algn="l" rtl="0">
              <a:spcBef>
                <a:spcPts val="800"/>
              </a:spcBef>
              <a:spcAft>
                <a:spcPts val="0"/>
              </a:spcAft>
              <a:buNone/>
            </a:pPr>
            <a:endParaRPr sz="16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5</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Clr>
                <a:schemeClr val="dk1"/>
              </a:buClr>
              <a:buSzPts val="1100"/>
              <a:buFont typeface="Arial"/>
              <a:buNone/>
            </a:pPr>
            <a:r>
              <a:rPr lang="en" sz="1600" dirty="0"/>
              <a:t>Today, you </a:t>
            </a:r>
            <a:r>
              <a:rPr lang="en" sz="1600" dirty="0">
                <a:solidFill>
                  <a:schemeClr val="dk1"/>
                </a:solidFill>
              </a:rPr>
              <a:t>will take a closer look at the scenes in which Atticus questions </a:t>
            </a:r>
            <a:r>
              <a:rPr lang="en" sz="1600" dirty="0" err="1">
                <a:solidFill>
                  <a:schemeClr val="dk1"/>
                </a:solidFill>
              </a:rPr>
              <a:t>Mayella</a:t>
            </a:r>
            <a:r>
              <a:rPr lang="en" sz="1600" dirty="0">
                <a:solidFill>
                  <a:schemeClr val="dk1"/>
                </a:solidFill>
              </a:rPr>
              <a:t> and Mr. Gilmer questions Tom. With a partner, you’ll have the opportunity to pull out the strongest details in the chapter to help you better understand Atticus as a character and then discuss with the whole group using a new protocol.</a:t>
            </a:r>
            <a:endParaRPr sz="1600" dirty="0"/>
          </a:p>
          <a:p>
            <a:pPr marL="0" lvl="0" indent="0" algn="l" rtl="0">
              <a:lnSpc>
                <a:spcPct val="100000"/>
              </a:lnSpc>
              <a:spcBef>
                <a:spcPts val="800"/>
              </a:spcBef>
              <a:spcAft>
                <a:spcPts val="0"/>
              </a:spcAft>
              <a:buNone/>
            </a:pPr>
            <a:endParaRPr sz="1600" dirty="0"/>
          </a:p>
          <a:p>
            <a:pPr marL="0" lvl="0" indent="0" algn="l" rtl="0">
              <a:lnSpc>
                <a:spcPct val="100000"/>
              </a:lnSpc>
              <a:spcBef>
                <a:spcPts val="800"/>
              </a:spcBef>
              <a:spcAft>
                <a:spcPts val="0"/>
              </a:spcAft>
              <a:buNone/>
            </a:pPr>
            <a:r>
              <a:rPr lang="en" sz="1600" dirty="0"/>
              <a:t>Here’s what you’ll be learning and doing today:</a:t>
            </a:r>
            <a:endParaRPr sz="1600" dirty="0"/>
          </a:p>
          <a:p>
            <a:pPr marL="457200" lvl="0" indent="-361950" algn="l" rtl="0">
              <a:lnSpc>
                <a:spcPct val="100000"/>
              </a:lnSpc>
              <a:spcBef>
                <a:spcPts val="800"/>
              </a:spcBef>
              <a:spcAft>
                <a:spcPts val="0"/>
              </a:spcAft>
              <a:buSzPts val="2100"/>
              <a:buChar char="•"/>
            </a:pPr>
            <a:r>
              <a:rPr lang="en" sz="1600" dirty="0"/>
              <a:t>Reviewing key vocabulary using a </a:t>
            </a:r>
            <a:r>
              <a:rPr lang="en" sz="1600" b="1" dirty="0"/>
              <a:t>Vocabulary Square</a:t>
            </a:r>
            <a:r>
              <a:rPr lang="en" sz="1600" dirty="0"/>
              <a:t>.</a:t>
            </a:r>
            <a:endParaRPr sz="1600" dirty="0"/>
          </a:p>
          <a:p>
            <a:pPr marL="457200" lvl="0" indent="-361950" algn="l" rtl="0">
              <a:lnSpc>
                <a:spcPct val="100000"/>
              </a:lnSpc>
              <a:spcBef>
                <a:spcPts val="0"/>
              </a:spcBef>
              <a:spcAft>
                <a:spcPts val="0"/>
              </a:spcAft>
              <a:buSzPts val="2100"/>
              <a:buChar char="•"/>
            </a:pPr>
            <a:r>
              <a:rPr lang="en" sz="1600" dirty="0"/>
              <a:t>Answer Text-Dependent Questions to compare the cross-examinations of Atticus and Mr. Gilmer.</a:t>
            </a:r>
            <a:endParaRPr sz="1600" dirty="0"/>
          </a:p>
          <a:p>
            <a:pPr marL="457200" lvl="0" indent="-361950" algn="l" rtl="0">
              <a:lnSpc>
                <a:spcPct val="100000"/>
              </a:lnSpc>
              <a:spcBef>
                <a:spcPts val="0"/>
              </a:spcBef>
              <a:spcAft>
                <a:spcPts val="0"/>
              </a:spcAft>
              <a:buSzPts val="2100"/>
              <a:buChar char="•"/>
            </a:pPr>
            <a:r>
              <a:rPr lang="en" sz="1600" dirty="0"/>
              <a:t>Participate in a Fishbowl protocol to discuss the character studies of Atticus and Mr. Gilmer.</a:t>
            </a:r>
            <a:endParaRPr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98175" y="345375"/>
            <a:ext cx="3479100" cy="1701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key vocabulary from the novel.</a:t>
            </a:r>
            <a:endParaRPr/>
          </a:p>
        </p:txBody>
      </p:sp>
      <p:pic>
        <p:nvPicPr>
          <p:cNvPr id="218" name="Google Shape;218;p33"/>
          <p:cNvPicPr preferRelativeResize="0"/>
          <p:nvPr/>
        </p:nvPicPr>
        <p:blipFill>
          <a:blip r:embed="rId3">
            <a:alphaModFix/>
          </a:blip>
          <a:stretch>
            <a:fillRect/>
          </a:stretch>
        </p:blipFill>
        <p:spPr>
          <a:xfrm>
            <a:off x="7991848" y="3958875"/>
            <a:ext cx="1009000" cy="838650"/>
          </a:xfrm>
          <a:prstGeom prst="rect">
            <a:avLst/>
          </a:prstGeom>
          <a:noFill/>
          <a:ln>
            <a:noFill/>
          </a:ln>
        </p:spPr>
      </p:pic>
      <p:pic>
        <p:nvPicPr>
          <p:cNvPr id="219" name="Google Shape;219;p33"/>
          <p:cNvPicPr preferRelativeResize="0"/>
          <p:nvPr/>
        </p:nvPicPr>
        <p:blipFill>
          <a:blip r:embed="rId4">
            <a:alphaModFix/>
          </a:blip>
          <a:stretch>
            <a:fillRect/>
          </a:stretch>
        </p:blipFill>
        <p:spPr>
          <a:xfrm>
            <a:off x="3577275" y="345375"/>
            <a:ext cx="3992449" cy="40328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today’s Learning Targets.</a:t>
            </a:r>
            <a:endParaRPr/>
          </a:p>
        </p:txBody>
      </p:sp>
      <p:sp>
        <p:nvSpPr>
          <p:cNvPr id="225" name="Google Shape;225;p34"/>
          <p:cNvSpPr txBox="1">
            <a:spLocks noGrp="1"/>
          </p:cNvSpPr>
          <p:nvPr>
            <p:ph type="body" idx="1"/>
          </p:nvPr>
        </p:nvSpPr>
        <p:spPr>
          <a:xfrm>
            <a:off x="311700" y="135915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a:solidFill>
                  <a:schemeClr val="dk1"/>
                </a:solidFill>
              </a:rPr>
              <a:t>The Learning Targets for today are:</a:t>
            </a:r>
            <a:endParaRPr>
              <a:solidFill>
                <a:schemeClr val="dk1"/>
              </a:solidFill>
            </a:endParaRPr>
          </a:p>
          <a:p>
            <a:pPr marL="457200" lvl="0" indent="-342900" algn="l" rtl="0">
              <a:lnSpc>
                <a:spcPct val="90000"/>
              </a:lnSpc>
              <a:spcBef>
                <a:spcPts val="1000"/>
              </a:spcBef>
              <a:spcAft>
                <a:spcPts val="0"/>
              </a:spcAft>
              <a:buClr>
                <a:schemeClr val="dk1"/>
              </a:buClr>
              <a:buSzPts val="1800"/>
              <a:buAutoNum type="arabicPeriod"/>
            </a:pPr>
            <a:r>
              <a:rPr lang="en">
                <a:solidFill>
                  <a:schemeClr val="dk1"/>
                </a:solidFill>
              </a:rPr>
              <a:t>I can use the strongest evidence from the text in my close reading of a scene in </a:t>
            </a:r>
            <a:r>
              <a:rPr lang="en" i="1">
                <a:solidFill>
                  <a:schemeClr val="dk1"/>
                </a:solidFill>
              </a:rPr>
              <a:t>To Kill a Mockingbird</a:t>
            </a:r>
            <a:r>
              <a:rPr lang="en">
                <a:solidFill>
                  <a:schemeClr val="dk1"/>
                </a:solidFill>
              </a:rPr>
              <a:t>.</a:t>
            </a:r>
            <a:endParaRPr>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a:solidFill>
                  <a:schemeClr val="dk1"/>
                </a:solidFill>
              </a:rPr>
              <a:t>I can analyze how Atticus’s questions reveal aspects of his character.</a:t>
            </a:r>
            <a:endParaRPr>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a:solidFill>
                  <a:schemeClr val="dk1"/>
                </a:solidFill>
              </a:rPr>
              <a:t>I can analyze the impact word choice has on meaning and tone as Atticus and Mr. Gilmer cross-examine witnesses.</a:t>
            </a:r>
            <a:endParaRPr>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a:solidFill>
                  <a:schemeClr val="dk1"/>
                </a:solidFill>
              </a:rPr>
              <a:t>I can share my ideas and build on other’s ideas during Fishbowl.</a:t>
            </a:r>
            <a:endParaRPr>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a:p>
        </p:txBody>
      </p:sp>
      <p:pic>
        <p:nvPicPr>
          <p:cNvPr id="226" name="Google Shape;226;p34"/>
          <p:cNvPicPr preferRelativeResize="0"/>
          <p:nvPr/>
        </p:nvPicPr>
        <p:blipFill>
          <a:blip r:embed="rId3">
            <a:alphaModFix/>
          </a:blip>
          <a:stretch>
            <a:fillRect/>
          </a:stretch>
        </p:blipFill>
        <p:spPr>
          <a:xfrm>
            <a:off x="7896906" y="3946810"/>
            <a:ext cx="1095650" cy="897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311700" y="128425"/>
            <a:ext cx="8520600" cy="129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333333"/>
                </a:solidFill>
                <a:highlight>
                  <a:srgbClr val="FFFFFF"/>
                </a:highlight>
              </a:rPr>
              <a:t>Let's analyze the characters: Atticus and Mr. Gilmer.</a:t>
            </a:r>
            <a:endParaRPr sz="3000"/>
          </a:p>
        </p:txBody>
      </p:sp>
      <p:pic>
        <p:nvPicPr>
          <p:cNvPr id="232" name="Google Shape;232;p35"/>
          <p:cNvPicPr preferRelativeResize="0"/>
          <p:nvPr/>
        </p:nvPicPr>
        <p:blipFill>
          <a:blip r:embed="rId3">
            <a:alphaModFix/>
          </a:blip>
          <a:stretch>
            <a:fillRect/>
          </a:stretch>
        </p:blipFill>
        <p:spPr>
          <a:xfrm>
            <a:off x="8077025" y="4121225"/>
            <a:ext cx="755275" cy="755275"/>
          </a:xfrm>
          <a:prstGeom prst="rect">
            <a:avLst/>
          </a:prstGeom>
          <a:noFill/>
          <a:ln>
            <a:noFill/>
          </a:ln>
        </p:spPr>
      </p:pic>
      <p:sp>
        <p:nvSpPr>
          <p:cNvPr id="233" name="Google Shape;233;p35"/>
          <p:cNvSpPr txBox="1"/>
          <p:nvPr/>
        </p:nvSpPr>
        <p:spPr>
          <a:xfrm>
            <a:off x="338150" y="1477200"/>
            <a:ext cx="7314900" cy="31323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Skim Chapter 17.</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Review the different approaches of Atticus and Mr. Gilmer.</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With a partner, discuss your first impression of each attorney’s style.</a:t>
            </a:r>
            <a:endParaRPr sz="18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6"/>
          <p:cNvSpPr txBox="1">
            <a:spLocks noGrp="1"/>
          </p:cNvSpPr>
          <p:nvPr>
            <p:ph type="title"/>
          </p:nvPr>
        </p:nvSpPr>
        <p:spPr>
          <a:xfrm>
            <a:off x="311700" y="128425"/>
            <a:ext cx="8520600" cy="1170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answer text-dependent questions to reveal more about character.</a:t>
            </a:r>
            <a:endParaRPr/>
          </a:p>
        </p:txBody>
      </p:sp>
      <p:pic>
        <p:nvPicPr>
          <p:cNvPr id="239" name="Google Shape;239;p36"/>
          <p:cNvPicPr preferRelativeResize="0"/>
          <p:nvPr/>
        </p:nvPicPr>
        <p:blipFill>
          <a:blip r:embed="rId3">
            <a:alphaModFix/>
          </a:blip>
          <a:stretch>
            <a:fillRect/>
          </a:stretch>
        </p:blipFill>
        <p:spPr>
          <a:xfrm>
            <a:off x="152400" y="1451725"/>
            <a:ext cx="4291599" cy="2511800"/>
          </a:xfrm>
          <a:prstGeom prst="rect">
            <a:avLst/>
          </a:prstGeom>
          <a:noFill/>
          <a:ln w="28575" cap="flat" cmpd="sng">
            <a:solidFill>
              <a:schemeClr val="dk2"/>
            </a:solidFill>
            <a:prstDash val="solid"/>
            <a:round/>
            <a:headEnd type="none" w="sm" len="sm"/>
            <a:tailEnd type="none" w="sm" len="sm"/>
          </a:ln>
        </p:spPr>
      </p:pic>
      <p:pic>
        <p:nvPicPr>
          <p:cNvPr id="240" name="Google Shape;240;p36"/>
          <p:cNvPicPr preferRelativeResize="0"/>
          <p:nvPr/>
        </p:nvPicPr>
        <p:blipFill>
          <a:blip r:embed="rId4">
            <a:alphaModFix/>
          </a:blip>
          <a:stretch>
            <a:fillRect/>
          </a:stretch>
        </p:blipFill>
        <p:spPr>
          <a:xfrm>
            <a:off x="4648427" y="1451725"/>
            <a:ext cx="4343173" cy="251180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BD883D0-351E-4D02-B990-DFA9ABB3D657}"/>
</file>

<file path=customXml/itemProps2.xml><?xml version="1.0" encoding="utf-8"?>
<ds:datastoreItem xmlns:ds="http://schemas.openxmlformats.org/officeDocument/2006/customXml" ds:itemID="{DB10A489-DFC2-4D5B-9897-91D1E037EEDC}"/>
</file>

<file path=customXml/itemProps3.xml><?xml version="1.0" encoding="utf-8"?>
<ds:datastoreItem xmlns:ds="http://schemas.openxmlformats.org/officeDocument/2006/customXml" ds:itemID="{4FAEC553-03A9-4FE7-99F4-57BFCC23CD50}"/>
</file>

<file path=docProps/app.xml><?xml version="1.0" encoding="utf-8"?>
<Properties xmlns="http://schemas.openxmlformats.org/officeDocument/2006/extended-properties" xmlns:vt="http://schemas.openxmlformats.org/officeDocument/2006/docPropsVTypes">
  <TotalTime>9</TotalTime>
  <Words>2556</Words>
  <Application>Microsoft Macintosh PowerPoint</Application>
  <PresentationFormat>On-screen Show (16:9)</PresentationFormat>
  <Paragraphs>256</Paragraphs>
  <Slides>13</Slides>
  <Notes>13</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Office Theme</vt:lpstr>
      <vt:lpstr>Office Theme</vt:lpstr>
      <vt:lpstr>Grade 8: Module 2: Unit 2: Lesson 5  Teacher slide, before teaching.</vt:lpstr>
      <vt:lpstr>Grade 8: Module 2: Unit 2: Lesson 5  Teacher slide, before teaching.</vt:lpstr>
      <vt:lpstr>Grade 8: Module 2: Unit 2: Lesson 5  Teacher slide, before teaching.</vt:lpstr>
      <vt:lpstr>Grade 8: Module 2:  Unit 2: Lesson 5</vt:lpstr>
      <vt:lpstr>Hello, Students!</vt:lpstr>
      <vt:lpstr>Let’s discuss key vocabulary from the novel.</vt:lpstr>
      <vt:lpstr>Let’s review today’s Learning Targets.</vt:lpstr>
      <vt:lpstr>Let's analyze the characters: Atticus and Mr. Gilmer.</vt:lpstr>
      <vt:lpstr>Let’s answer text-dependent questions to reveal more about character.</vt:lpstr>
      <vt:lpstr>Let’s share our ideas and build on the responses of others in a Fishbowl activity.</vt:lpstr>
      <vt:lpstr>Let’s discuss comparisons of the aspects of character of Atticus and Mr. Gilmer. </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5  Teacher slide, before teaching.</dc:title>
  <cp:lastModifiedBy>Alexander Specht</cp:lastModifiedBy>
  <cp:revision>5</cp:revision>
  <dcterms:modified xsi:type="dcterms:W3CDTF">2018-09-25T03:21:46Z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