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2.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3.xml" ContentType="application/vnd.openxmlformats-officedocument.presentationml.slide+xml"/>
  <Override PartName="/ppt/slideMasters/slideMaster3.xml" ContentType="application/vnd.openxmlformats-officedocument.presentationml.slideMaster+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Masters/slideMaster2.xml" ContentType="application/vnd.openxmlformats-officedocument.presentationml.slideMaster+xml"/>
  <Override PartName="/ppt/notesSlides/notesSlide10.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slideLayouts/slideLayout35.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3" r:id="rId1"/>
    <p:sldMasterId id="2147483684" r:id="rId2"/>
    <p:sldMasterId id="2147483685" r:id="rId3"/>
  </p:sldMasterIdLst>
  <p:notesMasterIdLst>
    <p:notesMasterId r:id="rId19"/>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0BB11ABE-55CD-42A1-A4CA-BFA7B339B9A5}">
  <a:tblStyle styleId="{0BB11ABE-55CD-42A1-A4CA-BFA7B339B9A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7350" autoAdjust="0"/>
  </p:normalViewPr>
  <p:slideViewPr>
    <p:cSldViewPr snapToGrid="0">
      <p:cViewPr varScale="1">
        <p:scale>
          <a:sx n="28" d="100"/>
          <a:sy n="28" d="100"/>
        </p:scale>
        <p:origin x="-1712" y="-104"/>
      </p:cViewPr>
      <p:guideLst>
        <p:guide orient="horz" pos="1620"/>
        <p:guide pos="2880"/>
      </p:guideLst>
    </p:cSldViewPr>
  </p:slideViewPr>
  <p:notesTextViewPr>
    <p:cViewPr>
      <p:scale>
        <a:sx n="1" d="1"/>
        <a:sy n="1" d="1"/>
      </p:scale>
      <p:origin x="0" y="269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6" Type="http://schemas.openxmlformats.org/officeDocument/2006/relationships/customXml" Target="../customXml/item2.xml"/><Relationship Id="rId2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5" Type="http://schemas.openxmlformats.org/officeDocument/2006/relationships/customXml" Target="../customXml/item1.xml"/><Relationship Id="rId20" Type="http://schemas.openxmlformats.org/officeDocument/2006/relationships/printerSettings" Target="printerSettings/printerSettings1.bin"/><Relationship Id="rId16" Type="http://schemas.openxmlformats.org/officeDocument/2006/relationships/slide" Target="slides/slide13.xml"/><Relationship Id="rId2" Type="http://schemas.openxmlformats.org/officeDocument/2006/relationships/slideMaster" Target="slideMasters/slideMaster2.xml"/><Relationship Id="rId24" Type="http://schemas.openxmlformats.org/officeDocument/2006/relationships/tableStyles" Target="tableStyle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theme" Target="theme/theme1.xml"/><Relationship Id="rId15" Type="http://schemas.openxmlformats.org/officeDocument/2006/relationships/slide" Target="slides/slide12.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notesMaster" Target="notesMasters/notesMaster1.xml"/><Relationship Id="rId9" Type="http://schemas.openxmlformats.org/officeDocument/2006/relationships/slide" Target="slides/slide6.xml"/><Relationship Id="rId22" Type="http://schemas.openxmlformats.org/officeDocument/2006/relationships/viewProps" Target="viewProps.xml"/><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46694711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The Opening instructional practice, Words Rule, replaces the regularly occurring Word Parts. This Opening teaches students to spell words with contractions with “are.” Students examine a short piece of text that uses the contractions “we’re,” “you’re,” and “they’re.” They identify words that share the same /r/ spelling pattern (“re”) at the end as they read the poem both aloud with the teacher and independently. They learn that the apostrophe represents the “a” in the word “are.” In the process, they explore the spelling generalization for “you’re,” learning that if the contracted word can be replaced with “you are” in the sentence, then the “-’re” is the desired spelling over another familiar spelling (“your”). In Cycle 24, students work with the homophones “their,” “there,” and “they’re” during the Opening of Lesson 119.</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 Work Time A, students first brainstorm a list of one- and two-syllable words with the “a-t-e” spelling at the end, writing them on their white boards, then checking with the larger group to ensure the correct spelling. Then, the teacher and class work together to compose and write a silly sentence using some of the words. Because these words are familiar, spell-</a:t>
            </a:r>
            <a:br>
              <a:rPr lang="en" sz="1200" dirty="0">
                <a:latin typeface="Calibri"/>
                <a:ea typeface="Calibri"/>
                <a:cs typeface="Calibri"/>
                <a:sym typeface="Calibri"/>
              </a:rPr>
            </a:br>
            <a:r>
              <a:rPr lang="en" sz="1200" dirty="0">
                <a:latin typeface="Calibri"/>
                <a:ea typeface="Calibri"/>
                <a:cs typeface="Calibri"/>
                <a:sym typeface="Calibri"/>
              </a:rPr>
              <a:t>ings should be accurate, not invented. Encourage students to recall the specific graphemes (letters) that represent those phonemes in a word. The goal is for students to develop automaticity with the correct spelling and pronunciation of the “a-t-e” in words.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recording the silly sentences produced each week during Interactive Writing on chart paper, sentence strips, or a book so those sentences can be displayed and practiced by the group, in pairs, or individually.</a:t>
            </a:r>
            <a:endParaRPr sz="1200" dirty="0">
              <a:latin typeface="Calibri"/>
              <a:ea typeface="Calibri"/>
              <a:cs typeface="Calibri"/>
              <a:sym typeface="Calibri"/>
            </a:endParaRPr>
          </a:p>
          <a:p>
            <a:pPr marL="457200" lvl="0" indent="0" algn="l" rtl="0">
              <a:lnSpc>
                <a:spcPct val="100000"/>
              </a:lnSpc>
              <a:spcBef>
                <a:spcPts val="500"/>
              </a:spcBef>
              <a:spcAft>
                <a:spcPts val="50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9717493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3d475dae1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3d475dae1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Distribute student pairs whiteboard, whiteboard markers and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Predetermine/preassign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rgbClr val="231F20"/>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Today we will use the words we know to make a silly sentence. We will use words that end with the letters ‘a-t-e’ that have the long ‘a’ sound or the schwa sound. Let’s think of words we can use</a:t>
            </a:r>
            <a:r>
              <a:rPr lang="en" sz="1200"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give us a word ending with ‘a-t-e’ that makes the long ‘a’ or the schwa sound /it/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offer a few words, records them on the board, and repeats them.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Great! Now it’s time to use your white boards to record the words. After we make our list, we will be writing a silly sentence together. The sentence has to have as many words ending with ‘a-t-e’ with the schwa sound or long ‘a’ sound as we can add. If we want our sentence to be really silly, we want to have lots of words to choose from. So we are going to work together to think of as many words as we can. You can now think of as many of these words as you can and write them on your white board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individually or with a partner for 1 - 2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Volunteers share out words from their lists. If a student spells a word incorrectly, guide student to make corrections.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students’ words to list.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Wow! Look at all the words we’ve listed! Now we are ready to write a silly sentence.  I think we should use a words or two from our word with Word Parts and a few high-frequency words.  I think we should use a contraction with ‘are,’ too.”</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 silly sentence makes us laugh because we use words that don’t usually go together. It gives us a funny picture in our head, or it sounds really silly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 silly sentence. Example (use student-generated words or offer students a choice from the suggested sentences): </a:t>
            </a:r>
            <a:r>
              <a:rPr lang="en" sz="1200" i="1" dirty="0">
                <a:solidFill>
                  <a:schemeClr val="dk1"/>
                </a:solidFill>
                <a:latin typeface="Calibri"/>
                <a:ea typeface="Calibri"/>
                <a:cs typeface="Calibri"/>
                <a:sym typeface="Calibri"/>
              </a:rPr>
              <a:t>“I see that you’re ready to decorate a delicate nameplate to put on your private gate.”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words are in the sentence?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16</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Yes! We will write this sentence with 16 words together</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pen with students to write the sentence together. Stop to review punctuation rules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Let’s read our silly sentence together.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sentence chorally with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/ə/ words spelled with “o or “e,” words with prefixes “im-,” “din-” in their shared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words from the </a:t>
            </a:r>
            <a:r>
              <a:rPr lang="en" sz="1200" b="1" dirty="0">
                <a:solidFill>
                  <a:schemeClr val="dk1"/>
                </a:solidFill>
                <a:latin typeface="Calibri"/>
                <a:ea typeface="Calibri"/>
                <a:cs typeface="Calibri"/>
                <a:sym typeface="Calibri"/>
              </a:rPr>
              <a:t>Interactive Word Wall </a:t>
            </a:r>
            <a:r>
              <a:rPr lang="en" sz="1200" dirty="0">
                <a:solidFill>
                  <a:schemeClr val="dk1"/>
                </a:solidFill>
                <a:latin typeface="Calibri"/>
                <a:ea typeface="Calibri"/>
                <a:cs typeface="Calibri"/>
                <a:sym typeface="Calibri"/>
              </a:rPr>
              <a:t>to create the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writing a sentence with shared writing, guided by teacher.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Guide students to make corrections in spellings and print concepts (capitalization, punctuation, spacing, etc.)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time is a consideration, shorten the lesson by calling on students to brainstorm words as a class under teacher guidance  instead of having them write words down on white 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 needs, allow students to air-write instead of using white boards and markers or before writing sentence with marker/pencil.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 sentence frame if students need the support to generate the silly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keeping silly sentences posted and creating a story or poem as more are created.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7803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3d41ec11de_0_1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9" name="Google Shape;289;g3d41ec11de_0_118: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901700" lvl="2"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sz="1200" dirty="0">
              <a:solidFill>
                <a:schemeClr val="dk1"/>
              </a:solidFill>
              <a:latin typeface="Calibri"/>
              <a:ea typeface="Calibri"/>
              <a:cs typeface="Calibri"/>
              <a:sym typeface="Calibri"/>
            </a:endParaRPr>
          </a:p>
          <a:p>
            <a:pPr marL="1536700" lvl="3" indent="-8890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reflect and share with a partner (or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does it mean to be independent?” (</a:t>
            </a:r>
            <a:r>
              <a:rPr lang="en" sz="1200" i="0" dirty="0">
                <a:solidFill>
                  <a:schemeClr val="dk1"/>
                </a:solidFill>
                <a:latin typeface="Calibri"/>
                <a:ea typeface="Calibri"/>
                <a:cs typeface="Calibri"/>
                <a:sym typeface="Calibri"/>
              </a:rPr>
              <a:t>examples: </a:t>
            </a:r>
            <a:r>
              <a:rPr lang="en" sz="1200" b="1" i="0" dirty="0">
                <a:solidFill>
                  <a:schemeClr val="dk1"/>
                </a:solidFill>
                <a:latin typeface="Calibri"/>
                <a:ea typeface="Calibri"/>
                <a:cs typeface="Calibri"/>
                <a:sym typeface="Calibri"/>
              </a:rPr>
              <a:t>be able to do something on your own, be able to help myself with something</a:t>
            </a:r>
            <a:r>
              <a:rPr lang="en" sz="1200" i="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does it mean to be an independent reader?” </a:t>
            </a:r>
            <a:r>
              <a:rPr lang="en" sz="1200" i="0" dirty="0">
                <a:solidFill>
                  <a:schemeClr val="dk1"/>
                </a:solidFill>
                <a:latin typeface="Calibri"/>
                <a:ea typeface="Calibri"/>
                <a:cs typeface="Calibri"/>
                <a:sym typeface="Calibri"/>
              </a:rPr>
              <a:t>(examples: </a:t>
            </a:r>
            <a:r>
              <a:rPr lang="en" sz="1200" b="1" i="0" dirty="0">
                <a:solidFill>
                  <a:schemeClr val="dk1"/>
                </a:solidFill>
                <a:latin typeface="Calibri"/>
                <a:ea typeface="Calibri"/>
                <a:cs typeface="Calibri"/>
                <a:sym typeface="Calibri"/>
              </a:rPr>
              <a:t>have knowledge and skills to problem solve words, have “stamina” or the ability to stick with reading for an extended period of time, know your strengths and weaknesses</a:t>
            </a:r>
            <a:r>
              <a:rPr lang="en" sz="1200" i="0" dirty="0">
                <a:solidFill>
                  <a:schemeClr val="dk1"/>
                </a:solidFill>
                <a:latin typeface="Calibri"/>
                <a:ea typeface="Calibri"/>
                <a:cs typeface="Calibri"/>
                <a:sym typeface="Calibri"/>
              </a:rPr>
              <a:t>)</a:t>
            </a:r>
            <a:endParaRPr sz="1200" b="1" i="0" dirty="0">
              <a:solidFill>
                <a:schemeClr val="dk1"/>
              </a:solidFill>
              <a:latin typeface="Calibri"/>
              <a:ea typeface="Calibri"/>
              <a:cs typeface="Calibri"/>
              <a:sym typeface="Calibri"/>
            </a:endParaRPr>
          </a:p>
          <a:p>
            <a:pPr marL="0" lvl="3" indent="0" algn="l" rtl="0">
              <a:spcBef>
                <a:spcPts val="0"/>
              </a:spcBef>
              <a:spcAft>
                <a:spcPts val="0"/>
              </a:spcAft>
              <a:buClr>
                <a:schemeClr val="dk1"/>
              </a:buClr>
              <a:buSzPts val="12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 include answers listed with questions or like responses.  Students are reflecting on what it means to be an independent reader.</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Consider providing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“One thing an independent reader has to be able to do is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“As an independent reader, I can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 can show independence by _____.”</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p:txBody>
      </p:sp>
      <p:sp>
        <p:nvSpPr>
          <p:cNvPr id="290" name="Google Shape;290;g3d41ec11de_0_118: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91" name="Google Shape;291;g3d41ec11de_0_118: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502824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3e8258026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3e8258026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Song sung to the tune of “The Farmer and the Dell.”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This song serves as both a transition and a student-friendly way of naming the specific skill they are about to work with.  They are about to create another silly sentence.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6378315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3e8258026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 name="Google Shape;304;g3e8258026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going to create another silly sentence.</a:t>
            </a:r>
            <a:r>
              <a:rPr lang="en" sz="1200" dirty="0">
                <a:solidFill>
                  <a:schemeClr val="dk1"/>
                </a:solidFill>
                <a:highlight>
                  <a:schemeClr val="lt1"/>
                </a:highlight>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16869882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44c6554bd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44c6554bd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Paper and pencils for Writing Pairs and Independent </a:t>
            </a:r>
            <a:r>
              <a:rPr lang="en" sz="1200" b="0" dirty="0" smtClean="0">
                <a:solidFill>
                  <a:schemeClr val="dk1"/>
                </a:solidFill>
                <a:latin typeface="Calibri"/>
                <a:ea typeface="Calibri"/>
                <a:cs typeface="Calibri"/>
                <a:sym typeface="Calibri"/>
              </a:rPr>
              <a:t>Writers</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Shared paper and pencil for Teacher Silly Sentence </a:t>
            </a:r>
            <a:r>
              <a:rPr lang="en" sz="1200" b="0" dirty="0" smtClean="0">
                <a:solidFill>
                  <a:schemeClr val="dk1"/>
                </a:solidFill>
                <a:latin typeface="Calibri"/>
                <a:ea typeface="Calibri"/>
                <a:cs typeface="Calibri"/>
                <a:sym typeface="Calibri"/>
              </a:rPr>
              <a:t>group</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for </a:t>
            </a:r>
            <a:r>
              <a:rPr lang="en" sz="1200" dirty="0">
                <a:solidFill>
                  <a:schemeClr val="dk1"/>
                </a:solidFill>
                <a:latin typeface="Calibri"/>
                <a:ea typeface="Calibri"/>
                <a:cs typeface="Calibri"/>
                <a:sym typeface="Calibri"/>
              </a:rPr>
              <a:t>reference,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working in pairs or independently that the expectation is that they take responsibility for their own work as possible and to ask another student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a:t>
            </a:r>
            <a:r>
              <a:rPr lang="en-US" sz="1200" smtClean="0">
                <a:solidFill>
                  <a:schemeClr val="dk1"/>
                </a:solidFill>
                <a:latin typeface="Calibri"/>
                <a:ea typeface="Calibri"/>
                <a:cs typeface="Calibri"/>
                <a:sym typeface="Calibri"/>
              </a:rPr>
              <a:t>on </a:t>
            </a:r>
            <a:r>
              <a:rPr lang="en" sz="1200" smtClean="0">
                <a:solidFill>
                  <a:schemeClr val="dk1"/>
                </a:solidFill>
                <a:latin typeface="Calibri"/>
                <a:ea typeface="Calibri"/>
                <a:cs typeface="Calibri"/>
                <a:sym typeface="Calibri"/>
              </a:rPr>
              <a:t>assigned </a:t>
            </a:r>
            <a:r>
              <a:rPr lang="en" sz="1200" dirty="0">
                <a:solidFill>
                  <a:schemeClr val="dk1"/>
                </a:solidFill>
                <a:latin typeface="Calibri"/>
                <a:ea typeface="Calibri"/>
                <a:cs typeface="Calibri"/>
                <a:sym typeface="Calibri"/>
              </a:rPr>
              <a:t>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checking sentences for spelling, punctuation and capitalization, making corrections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a:t>
            </a:r>
            <a:r>
              <a:rPr lang="en" sz="1200" b="1" dirty="0">
                <a:solidFill>
                  <a:schemeClr val="dk1"/>
                </a:solidFill>
                <a:latin typeface="Calibri"/>
                <a:ea typeface="Calibri"/>
                <a:cs typeface="Calibri"/>
                <a:sym typeface="Calibri"/>
              </a:rPr>
              <a:t>Interactive Word Wall </a:t>
            </a:r>
            <a:r>
              <a:rPr lang="en" sz="1200" dirty="0">
                <a:solidFill>
                  <a:schemeClr val="dk1"/>
                </a:solidFill>
                <a:latin typeface="Calibri"/>
                <a:ea typeface="Calibri"/>
                <a:cs typeface="Calibri"/>
                <a:sym typeface="Calibri"/>
              </a:rPr>
              <a:t>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refer to the Reader’s Toolbox if they have trouble reading any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4115724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4a673bb5ef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4a673bb5ef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14</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None/>
            </a:pPr>
            <a:endParaRPr dirty="0"/>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616988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Text: “We’re Going to Have Fun!” text (one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Silly sentence examples </a:t>
            </a:r>
            <a:r>
              <a:rPr lang="en" sz="1200" dirty="0">
                <a:solidFill>
                  <a:schemeClr val="dk1"/>
                </a:solidFill>
                <a:latin typeface="Calibri"/>
                <a:ea typeface="Calibri"/>
                <a:cs typeface="Calibri"/>
                <a:sym typeface="Calibri"/>
              </a:rPr>
              <a:t>(or generate with students), such as “I see that you’re ready to decorate a delicate nameplate to put on your private gate.” “Who’ll illustrate the book about the obstinate pirate you’re going to dedicate to Nate?”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 boards, white board markers and erasers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Predetermine student </a:t>
            </a:r>
            <a:r>
              <a:rPr lang="en" sz="1200" dirty="0" smtClean="0">
                <a:solidFill>
                  <a:schemeClr val="dk1"/>
                </a:solidFill>
                <a:latin typeface="Calibri"/>
                <a:ea typeface="Calibri"/>
                <a:cs typeface="Calibri"/>
                <a:sym typeface="Calibri"/>
              </a:rPr>
              <a:t>partners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592269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ce671ea3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3ce671ea3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read and review in preparation: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Handwriting Guidance Document </a:t>
            </a:r>
            <a:r>
              <a:rPr lang="en" sz="1200" dirty="0">
                <a:solidFill>
                  <a:schemeClr val="dk1"/>
                </a:solidFill>
                <a:latin typeface="Calibri"/>
                <a:ea typeface="Calibri"/>
                <a:cs typeface="Calibri"/>
                <a:sym typeface="Calibri"/>
              </a:rPr>
              <a:t>(found in the </a:t>
            </a:r>
            <a:r>
              <a:rPr lang="en" sz="1200" b="1" dirty="0">
                <a:solidFill>
                  <a:schemeClr val="dk1"/>
                </a:solidFill>
                <a:latin typeface="Calibri"/>
                <a:ea typeface="Calibri"/>
                <a:cs typeface="Calibri"/>
                <a:sym typeface="Calibri"/>
              </a:rPr>
              <a:t>K-2 Reading Foundations 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Syllable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Independent and Small Group Work guidance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 watch the video on the Interactive Writing Instructional Practice.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p>
        </p:txBody>
      </p:sp>
    </p:spTree>
    <p:extLst>
      <p:ext uri="{BB962C8B-B14F-4D97-AF65-F5344CB8AC3E}">
        <p14:creationId xmlns:p14="http://schemas.microsoft.com/office/powerpoint/2010/main" val="25088979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Building on Previous Work: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lesson addresses the spelling patterns and high-frequency words that have been used throughout the cycle (to decode in isolation, read in a text, and spell words). Students now apply all of these skills to construct a shared sentence. The chosen sentence also reinforces words from the decodable text.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Areas Students May Struggle: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ELLs: Consider using pictures to clarify any nouns or verbs in the sentence that may be new. Act out verbs for clarification. Letter sound connections are strengthened when students see the are tools that allow them to communicate an idea.</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students are writing familiar words, remind them that these are familiar words and they should try to remember how they were spelled when they read them. This supports the goal of automaticity with letter sound connections.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Ongoing Assessment(s):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Observe students to determine if they can:</a:t>
            </a:r>
            <a:endParaRPr sz="120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can read and spell contractions with “are” correctly.</a:t>
            </a:r>
            <a:endParaRPr sz="120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correctly spell “a-t-e” words with the schwa or long “a” vowel sounds, words with contractions with “are,” and</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high-frequency words.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Key Vocabulary: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apostrophe, contraction, homophone, similar (L)</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obstinate (T)</a:t>
            </a:r>
            <a:endParaRPr sz="1200">
              <a:latin typeface="Calibri"/>
              <a:ea typeface="Calibri"/>
              <a:cs typeface="Calibri"/>
              <a:sym typeface="Calibri"/>
            </a:endParaRPr>
          </a:p>
        </p:txBody>
      </p:sp>
    </p:spTree>
    <p:extLst>
      <p:ext uri="{BB962C8B-B14F-4D97-AF65-F5344CB8AC3E}">
        <p14:creationId xmlns:p14="http://schemas.microsoft.com/office/powerpoint/2010/main" val="29178513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‘build a new word using parts.’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2"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000153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working with contractions with ‘are.’ This can </a:t>
            </a:r>
            <a:r>
              <a:rPr lang="en" sz="1200" dirty="0">
                <a:solidFill>
                  <a:schemeClr val="dk1"/>
                </a:solidFill>
                <a:latin typeface="Calibri"/>
                <a:ea typeface="Calibri"/>
                <a:cs typeface="Calibri"/>
                <a:sym typeface="Calibri"/>
              </a:rPr>
              <a:t>be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4745323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8a4ca1da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48a4ca1da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giving students copies of the text.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Enlarged Text: “We’re Going to Have Fun!” and say: “Listen and watch carefully as I read this text aloud. See if there’s a spelling pattern that really jumps out at you in this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text aloud, exaggerating the contractions “we’re,” “you’re,” and “they’re.”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to an elbow partner and share what pattern they noticed a lot in the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one or two students to share out what they noticed. (the pattern “’re” at the end of “we’re,” “you’re,” and “they’re”)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words “we’re,” “you’re,” and “they’re” in the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apostrophe in each word and ask: “</a:t>
            </a:r>
            <a:r>
              <a:rPr lang="en" sz="1200" i="1" dirty="0">
                <a:solidFill>
                  <a:schemeClr val="dk1"/>
                </a:solidFill>
                <a:latin typeface="Calibri"/>
                <a:ea typeface="Calibri"/>
                <a:cs typeface="Calibri"/>
                <a:sym typeface="Calibri"/>
              </a:rPr>
              <a:t>What do we know about this symbol</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apostrophe; shows a contraction; shortening two words into one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That’s right. This is an apostrophe and it shows a contraction. We know that in a contraction two words are shortened to make one word.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sentence aloud and invites students to turn to an elbow partner to share what they think the two words are in the contraction “we’re” in the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 student to share. (“</a:t>
            </a:r>
            <a:r>
              <a:rPr lang="en" sz="1200" b="1" dirty="0">
                <a:solidFill>
                  <a:schemeClr val="dk1"/>
                </a:solidFill>
                <a:latin typeface="Calibri"/>
                <a:ea typeface="Calibri"/>
                <a:cs typeface="Calibri"/>
                <a:sym typeface="Calibri"/>
              </a:rPr>
              <a:t>we are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the words “we are” above the contraction in the sentence and </a:t>
            </a:r>
            <a:r>
              <a:rPr lang="en" sz="1200" dirty="0" smtClean="0">
                <a:solidFill>
                  <a:schemeClr val="dk1"/>
                </a:solidFill>
                <a:latin typeface="Calibri"/>
                <a:ea typeface="Calibri"/>
                <a:cs typeface="Calibri"/>
                <a:sym typeface="Calibri"/>
              </a:rPr>
              <a:t>invite </a:t>
            </a:r>
            <a:r>
              <a:rPr lang="en" sz="1200" dirty="0">
                <a:solidFill>
                  <a:schemeClr val="dk1"/>
                </a:solidFill>
                <a:latin typeface="Calibri"/>
                <a:ea typeface="Calibri"/>
                <a:cs typeface="Calibri"/>
                <a:sym typeface="Calibri"/>
              </a:rPr>
              <a:t>students to read the sentence aloud both ways </a:t>
            </a:r>
            <a:r>
              <a:rPr lang="en" sz="1200" dirty="0" smtClean="0">
                <a:solidFill>
                  <a:schemeClr val="dk1"/>
                </a:solidFill>
                <a:latin typeface="Calibri"/>
                <a:ea typeface="Calibri"/>
                <a:cs typeface="Calibri"/>
                <a:sym typeface="Calibri"/>
              </a:rPr>
              <a:t>(once </a:t>
            </a:r>
            <a:r>
              <a:rPr lang="en" sz="1200" dirty="0">
                <a:solidFill>
                  <a:schemeClr val="dk1"/>
                </a:solidFill>
                <a:latin typeface="Calibri"/>
                <a:ea typeface="Calibri"/>
                <a:cs typeface="Calibri"/>
                <a:sym typeface="Calibri"/>
              </a:rPr>
              <a:t>saying </a:t>
            </a:r>
            <a:r>
              <a:rPr lang="en" sz="1200" i="1" dirty="0">
                <a:solidFill>
                  <a:schemeClr val="dk1"/>
                </a:solidFill>
                <a:latin typeface="Calibri"/>
                <a:ea typeface="Calibri"/>
                <a:cs typeface="Calibri"/>
                <a:sym typeface="Calibri"/>
              </a:rPr>
              <a:t>“we’re</a:t>
            </a:r>
            <a:r>
              <a:rPr lang="en" sz="1200" dirty="0">
                <a:solidFill>
                  <a:schemeClr val="dk1"/>
                </a:solidFill>
                <a:latin typeface="Calibri"/>
                <a:ea typeface="Calibri"/>
                <a:cs typeface="Calibri"/>
                <a:sym typeface="Calibri"/>
              </a:rPr>
              <a:t>” and once saying “</a:t>
            </a:r>
            <a:r>
              <a:rPr lang="en" sz="1200" i="1" dirty="0">
                <a:solidFill>
                  <a:schemeClr val="dk1"/>
                </a:solidFill>
                <a:latin typeface="Calibri"/>
                <a:ea typeface="Calibri"/>
                <a:cs typeface="Calibri"/>
                <a:sym typeface="Calibri"/>
              </a:rPr>
              <a:t>we are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Yes. ‘we’re’ is the contraction for the words ‘we are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the remaining contractions in the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role of the apostrophe, explaining that the apostrophe’s job is to hold the place of one of the letters in the second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letter in the word ‘are’ is the apostrophe holding in these contractions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That’s right! When we make a contraction using the word ‘are,’ the apostrophe holds the place of the letter ‘a’ in ‘are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sentence containing “your” aloud: “</a:t>
            </a:r>
            <a:r>
              <a:rPr lang="en" sz="1200" i="1" dirty="0">
                <a:solidFill>
                  <a:schemeClr val="dk1"/>
                </a:solidFill>
                <a:latin typeface="Calibri"/>
                <a:ea typeface="Calibri"/>
                <a:cs typeface="Calibri"/>
                <a:sym typeface="Calibri"/>
              </a:rPr>
              <a:t>If your mother says you can go, we’re planning to pick you up too</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word “your” and ask: “</a:t>
            </a:r>
            <a:r>
              <a:rPr lang="en" sz="1200" i="1" dirty="0">
                <a:solidFill>
                  <a:schemeClr val="dk1"/>
                </a:solidFill>
                <a:latin typeface="Calibri"/>
                <a:ea typeface="Calibri"/>
                <a:cs typeface="Calibri"/>
                <a:sym typeface="Calibri"/>
              </a:rPr>
              <a:t>What’s going on with this ‘your’? Why doesn’t it have the apostrophe ‘-</a:t>
            </a:r>
            <a:r>
              <a:rPr lang="en" sz="1200" i="1" dirty="0" smtClean="0">
                <a:solidFill>
                  <a:schemeClr val="dk1"/>
                </a:solidFill>
                <a:latin typeface="Calibri"/>
                <a:ea typeface="Calibri"/>
                <a:cs typeface="Calibri"/>
                <a:sym typeface="Calibri"/>
              </a:rPr>
              <a:t>re</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share their ideas with an elbow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one or two students to share their ideas with the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“your” in this sentence does not mean “you are.”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“you’re” and “your” on the board and explains that these are homophones.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The way to know whether or not you should use ‘-re’ when writing ‘you’re’ is to think about whether or not you could replace it with ‘you are.’ We’ll practice that with our silly sentence writing today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individual copies of the text “We’re Going to Have Fun!” for students to follow along.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keeping a list of homophones, add the words “you’re” and “your” to it.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3559984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a:t>
            </a:r>
            <a:r>
              <a:rPr lang="en" sz="1200" dirty="0" smtClean="0">
                <a:solidFill>
                  <a:schemeClr val="dk1"/>
                </a:solidFill>
                <a:latin typeface="Calibri"/>
                <a:ea typeface="Calibri"/>
                <a:cs typeface="Calibri"/>
                <a:sym typeface="Calibri"/>
              </a:rPr>
              <a:t>Man</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“write words” to create a silly sentence.</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104263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3d41ec11de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 name="Google Shape;274;g3d41ec11de_0_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writing a sentence together using familiar words. They write the sentence with correct spelling, punctuation and capitalization rules. To build students’ academic vocabulary, take a moment to define “collaborate” by explaining that the class will work together as a team to write a sentence.  </a:t>
            </a:r>
            <a:endParaRPr sz="1200" dirty="0">
              <a:latin typeface="Calibri" panose="020F0502020204030204" pitchFamily="34" charset="0"/>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42058465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9"/>
        <p:cNvGrpSpPr/>
        <p:nvPr/>
      </p:nvGrpSpPr>
      <p:grpSpPr>
        <a:xfrm>
          <a:off x="0" y="0"/>
          <a:ext cx="0" cy="0"/>
          <a:chOff x="0" y="0"/>
          <a:chExt cx="0" cy="0"/>
        </a:xfrm>
      </p:grpSpPr>
      <p:sp>
        <p:nvSpPr>
          <p:cNvPr id="180" name="Google Shape;180;p28"/>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81" name="Google Shape;181;p28"/>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82" name="Google Shape;182;p2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3"/>
        <p:cNvGrpSpPr/>
        <p:nvPr/>
      </p:nvGrpSpPr>
      <p:grpSpPr>
        <a:xfrm>
          <a:off x="0" y="0"/>
          <a:ext cx="0" cy="0"/>
          <a:chOff x="0" y="0"/>
          <a:chExt cx="0" cy="0"/>
        </a:xfrm>
      </p:grpSpPr>
      <p:sp>
        <p:nvSpPr>
          <p:cNvPr id="184" name="Google Shape;184;p29"/>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85" name="Google Shape;185;p2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86"/>
        <p:cNvGrpSpPr/>
        <p:nvPr/>
      </p:nvGrpSpPr>
      <p:grpSpPr>
        <a:xfrm>
          <a:off x="0" y="0"/>
          <a:ext cx="0" cy="0"/>
          <a:chOff x="0" y="0"/>
          <a:chExt cx="0" cy="0"/>
        </a:xfrm>
      </p:grpSpPr>
      <p:sp>
        <p:nvSpPr>
          <p:cNvPr id="187" name="Google Shape;187;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8" name="Google Shape;188;p3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89" name="Google Shape;189;p3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0"/>
        <p:cNvGrpSpPr/>
        <p:nvPr/>
      </p:nvGrpSpPr>
      <p:grpSpPr>
        <a:xfrm>
          <a:off x="0" y="0"/>
          <a:ext cx="0" cy="0"/>
          <a:chOff x="0" y="0"/>
          <a:chExt cx="0" cy="0"/>
        </a:xfrm>
      </p:grpSpPr>
      <p:sp>
        <p:nvSpPr>
          <p:cNvPr id="191" name="Google Shape;191;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2" name="Google Shape;192;p31"/>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3" name="Google Shape;193;p31"/>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4" name="Google Shape;194;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95"/>
        <p:cNvGrpSpPr/>
        <p:nvPr/>
      </p:nvGrpSpPr>
      <p:grpSpPr>
        <a:xfrm>
          <a:off x="0" y="0"/>
          <a:ext cx="0" cy="0"/>
          <a:chOff x="0" y="0"/>
          <a:chExt cx="0" cy="0"/>
        </a:xfrm>
      </p:grpSpPr>
      <p:sp>
        <p:nvSpPr>
          <p:cNvPr id="196" name="Google Shape;196;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7" name="Google Shape;197;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98"/>
        <p:cNvGrpSpPr/>
        <p:nvPr/>
      </p:nvGrpSpPr>
      <p:grpSpPr>
        <a:xfrm>
          <a:off x="0" y="0"/>
          <a:ext cx="0" cy="0"/>
          <a:chOff x="0" y="0"/>
          <a:chExt cx="0" cy="0"/>
        </a:xfrm>
      </p:grpSpPr>
      <p:sp>
        <p:nvSpPr>
          <p:cNvPr id="199" name="Google Shape;199;p33"/>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00" name="Google Shape;200;p33"/>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01" name="Google Shape;201;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02"/>
        <p:cNvGrpSpPr/>
        <p:nvPr/>
      </p:nvGrpSpPr>
      <p:grpSpPr>
        <a:xfrm>
          <a:off x="0" y="0"/>
          <a:ext cx="0" cy="0"/>
          <a:chOff x="0" y="0"/>
          <a:chExt cx="0" cy="0"/>
        </a:xfrm>
      </p:grpSpPr>
      <p:sp>
        <p:nvSpPr>
          <p:cNvPr id="203" name="Google Shape;203;p34"/>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04" name="Google Shape;204;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05"/>
        <p:cNvGrpSpPr/>
        <p:nvPr/>
      </p:nvGrpSpPr>
      <p:grpSpPr>
        <a:xfrm>
          <a:off x="0" y="0"/>
          <a:ext cx="0" cy="0"/>
          <a:chOff x="0" y="0"/>
          <a:chExt cx="0" cy="0"/>
        </a:xfrm>
      </p:grpSpPr>
      <p:sp>
        <p:nvSpPr>
          <p:cNvPr id="206" name="Google Shape;206;p35"/>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35"/>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08" name="Google Shape;208;p35"/>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09" name="Google Shape;209;p35"/>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10" name="Google Shape;210;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11"/>
        <p:cNvGrpSpPr/>
        <p:nvPr/>
      </p:nvGrpSpPr>
      <p:grpSpPr>
        <a:xfrm>
          <a:off x="0" y="0"/>
          <a:ext cx="0" cy="0"/>
          <a:chOff x="0" y="0"/>
          <a:chExt cx="0" cy="0"/>
        </a:xfrm>
      </p:grpSpPr>
      <p:sp>
        <p:nvSpPr>
          <p:cNvPr id="212" name="Google Shape;212;p36"/>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13" name="Google Shape;213;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14"/>
        <p:cNvGrpSpPr/>
        <p:nvPr/>
      </p:nvGrpSpPr>
      <p:grpSpPr>
        <a:xfrm>
          <a:off x="0" y="0"/>
          <a:ext cx="0" cy="0"/>
          <a:chOff x="0" y="0"/>
          <a:chExt cx="0" cy="0"/>
        </a:xfrm>
      </p:grpSpPr>
      <p:sp>
        <p:nvSpPr>
          <p:cNvPr id="215" name="Google Shape;215;p37"/>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16" name="Google Shape;216;p37"/>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17" name="Google Shape;217;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8"/>
        <p:cNvGrpSpPr/>
        <p:nvPr/>
      </p:nvGrpSpPr>
      <p:grpSpPr>
        <a:xfrm>
          <a:off x="0" y="0"/>
          <a:ext cx="0" cy="0"/>
          <a:chOff x="0" y="0"/>
          <a:chExt cx="0" cy="0"/>
        </a:xfrm>
      </p:grpSpPr>
      <p:sp>
        <p:nvSpPr>
          <p:cNvPr id="219" name="Google Shape;219;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theme" Target="../theme/theme2.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5.xml"/><Relationship Id="rId12" Type="http://schemas.openxmlformats.org/officeDocument/2006/relationships/theme" Target="../theme/theme3.xml"/><Relationship Id="rId1" Type="http://schemas.openxmlformats.org/officeDocument/2006/relationships/slideLayout" Target="../slideLayouts/slideLayout25.xml"/><Relationship Id="rId2" Type="http://schemas.openxmlformats.org/officeDocument/2006/relationships/slideLayout" Target="../slideLayouts/slideLayout26.xml"/><Relationship Id="rId3" Type="http://schemas.openxmlformats.org/officeDocument/2006/relationships/slideLayout" Target="../slideLayouts/slideLayout27.xml"/><Relationship Id="rId4" Type="http://schemas.openxmlformats.org/officeDocument/2006/relationships/slideLayout" Target="../slideLayouts/slideLayout28.xml"/><Relationship Id="rId5" Type="http://schemas.openxmlformats.org/officeDocument/2006/relationships/slideLayout" Target="../slideLayouts/slideLayout29.xml"/><Relationship Id="rId6" Type="http://schemas.openxmlformats.org/officeDocument/2006/relationships/slideLayout" Target="../slideLayouts/slideLayout30.xml"/><Relationship Id="rId7" Type="http://schemas.openxmlformats.org/officeDocument/2006/relationships/slideLayout" Target="../slideLayouts/slideLayout31.xml"/><Relationship Id="rId8" Type="http://schemas.openxmlformats.org/officeDocument/2006/relationships/slideLayout" Target="../slideLayouts/slideLayout32.xml"/><Relationship Id="rId9" Type="http://schemas.openxmlformats.org/officeDocument/2006/relationships/slideLayout" Target="../slideLayouts/slideLayout33.xml"/><Relationship Id="rId10"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77" name="Google Shape;177;p2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178" name="Google Shape;178;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 Id="rId3"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7.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hyperlink" Target="https://vimeo.com/168991756"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9"/>
          <p:cNvSpPr txBox="1">
            <a:spLocks noGrp="1"/>
          </p:cNvSpPr>
          <p:nvPr>
            <p:ph type="title"/>
          </p:nvPr>
        </p:nvSpPr>
        <p:spPr>
          <a:xfrm>
            <a:off x="311700" y="279939"/>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2: Cycle 23: Lesson 113</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25" name="Google Shape;225;p39"/>
          <p:cNvSpPr txBox="1">
            <a:spLocks noGrp="1"/>
          </p:cNvSpPr>
          <p:nvPr>
            <p:ph type="body" idx="1"/>
          </p:nvPr>
        </p:nvSpPr>
        <p:spPr>
          <a:xfrm>
            <a:off x="311700" y="968107"/>
            <a:ext cx="8679900" cy="3516807"/>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700" i="1" dirty="0"/>
              <a:t>This lesson includes Words Rule (reading and writing contractions with “are”)and Interactive Writing, writing a silly sentence using words with “a-t-e” spelling pattern pronounced /ət/ and /āt/ and contractions with “are.” Words Rule replaces the usual Word Parts practice in this lesson. During Interactive Writing, students brainstorm and write a list of words, then check correct spelling with whole group. The class works together to compose and write a silly sentence using some of the words. Because these words are familiar, spellings should be accurate, not invented.</a:t>
            </a:r>
            <a:endParaRPr sz="1700" i="1" dirty="0"/>
          </a:p>
          <a:p>
            <a:pPr marL="0" lvl="0" indent="0" algn="l" rtl="0">
              <a:lnSpc>
                <a:spcPct val="70000"/>
              </a:lnSpc>
              <a:spcBef>
                <a:spcPts val="1000"/>
              </a:spcBef>
              <a:spcAft>
                <a:spcPts val="0"/>
              </a:spcAft>
              <a:buClr>
                <a:schemeClr val="dk1"/>
              </a:buClr>
              <a:buSzPts val="1100"/>
              <a:buFont typeface="Arial"/>
              <a:buNone/>
            </a:pPr>
            <a:r>
              <a:rPr lang="en" sz="1600" b="1" i="1" dirty="0">
                <a:solidFill>
                  <a:schemeClr val="dk1"/>
                </a:solidFill>
              </a:rPr>
              <a:t>Be sure that students pay careful attention to:</a:t>
            </a:r>
            <a:r>
              <a:rPr lang="en" sz="1600" dirty="0">
                <a:solidFill>
                  <a:schemeClr val="dk1"/>
                </a:solidFill>
              </a:rPr>
              <a:t> </a:t>
            </a:r>
            <a:endParaRPr sz="1600" dirty="0">
              <a:solidFill>
                <a:schemeClr val="dk1"/>
              </a:solidFill>
            </a:endParaRPr>
          </a:p>
          <a:p>
            <a:pPr marL="457200" lvl="0" indent="-336550" algn="l" rtl="0">
              <a:lnSpc>
                <a:spcPct val="100000"/>
              </a:lnSpc>
              <a:spcBef>
                <a:spcPts val="0"/>
              </a:spcBef>
              <a:spcAft>
                <a:spcPts val="0"/>
              </a:spcAft>
              <a:buClr>
                <a:schemeClr val="dk1"/>
              </a:buClr>
              <a:buSzPts val="1700"/>
              <a:buFont typeface="Arial"/>
              <a:buChar char="●"/>
            </a:pPr>
            <a:r>
              <a:rPr lang="en" sz="1700" dirty="0"/>
              <a:t>Reading and writing contractions with “are”</a:t>
            </a:r>
            <a:endParaRPr sz="1700" dirty="0"/>
          </a:p>
          <a:p>
            <a:pPr marL="457200" lvl="0" indent="-336550" algn="l" rtl="0">
              <a:lnSpc>
                <a:spcPct val="100000"/>
              </a:lnSpc>
              <a:spcBef>
                <a:spcPts val="1000"/>
              </a:spcBef>
              <a:spcAft>
                <a:spcPts val="0"/>
              </a:spcAft>
              <a:buClr>
                <a:schemeClr val="dk1"/>
              </a:buClr>
              <a:buSzPts val="1700"/>
              <a:buFont typeface="Arial"/>
              <a:buChar char="●"/>
            </a:pPr>
            <a:r>
              <a:rPr lang="en" sz="1700" dirty="0"/>
              <a:t>Words with “a-t-e” spelling pattern pronounced /ət/ and /āt/</a:t>
            </a:r>
            <a:endParaRPr sz="1700" dirty="0"/>
          </a:p>
          <a:p>
            <a:pPr marL="457200" lvl="0" indent="-336550" algn="l" rtl="0">
              <a:lnSpc>
                <a:spcPct val="100000"/>
              </a:lnSpc>
              <a:spcBef>
                <a:spcPts val="1000"/>
              </a:spcBef>
              <a:spcAft>
                <a:spcPts val="0"/>
              </a:spcAft>
              <a:buClr>
                <a:schemeClr val="dk1"/>
              </a:buClr>
              <a:buSzPts val="1700"/>
              <a:buFont typeface="Arial"/>
              <a:buChar char="●"/>
            </a:pPr>
            <a:r>
              <a:rPr lang="en" sz="1700" dirty="0"/>
              <a:t>Words dictated in a sentence</a:t>
            </a:r>
            <a:endParaRPr sz="1700" dirty="0"/>
          </a:p>
          <a:p>
            <a:pPr marL="457200" lvl="0" indent="-336550" algn="l" rtl="0">
              <a:lnSpc>
                <a:spcPct val="100000"/>
              </a:lnSpc>
              <a:spcBef>
                <a:spcPts val="1000"/>
              </a:spcBef>
              <a:spcAft>
                <a:spcPts val="0"/>
              </a:spcAft>
              <a:buClr>
                <a:schemeClr val="dk1"/>
              </a:buClr>
              <a:buSzPts val="1700"/>
              <a:buFont typeface="Arial"/>
              <a:buChar char="●"/>
            </a:pPr>
            <a:r>
              <a:rPr lang="en" sz="1700" dirty="0"/>
              <a:t>Sentence construction and writing</a:t>
            </a:r>
            <a:br>
              <a:rPr lang="en" sz="1700" dirty="0"/>
            </a:br>
            <a:endParaRPr sz="1700" dirty="0"/>
          </a:p>
          <a:p>
            <a:pPr marL="0" lvl="0" indent="0" algn="l" rtl="0">
              <a:lnSpc>
                <a:spcPct val="90000"/>
              </a:lnSpc>
              <a:spcBef>
                <a:spcPts val="1000"/>
              </a:spcBef>
              <a:spcAft>
                <a:spcPts val="0"/>
              </a:spcAft>
              <a:buClr>
                <a:schemeClr val="dk1"/>
              </a:buClr>
              <a:buSzPts val="1100"/>
              <a:buFont typeface="Arial"/>
              <a:buNone/>
            </a:pPr>
            <a:endParaRPr i="1" dirty="0">
              <a:solidFill>
                <a:schemeClr val="dk1"/>
              </a:solidFill>
            </a:endParaRPr>
          </a:p>
          <a:p>
            <a:pPr marL="0" lvl="0" indent="0" algn="l" rtl="0">
              <a:lnSpc>
                <a:spcPct val="90000"/>
              </a:lnSpc>
              <a:spcBef>
                <a:spcPts val="800"/>
              </a:spcBef>
              <a:spcAft>
                <a:spcPts val="0"/>
              </a:spcAft>
              <a:buClr>
                <a:schemeClr val="dk1"/>
              </a:buClr>
              <a:buSzPts val="1100"/>
              <a:buFont typeface="Arial"/>
              <a:buNone/>
            </a:pPr>
            <a:r>
              <a:rPr lang="en" i="1" dirty="0">
                <a:solidFill>
                  <a:schemeClr val="dk1"/>
                </a:solidFill>
              </a:rPr>
              <a:t> </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8"/>
          <p:cNvSpPr txBox="1">
            <a:spLocks noGrp="1"/>
          </p:cNvSpPr>
          <p:nvPr>
            <p:ph type="title"/>
          </p:nvPr>
        </p:nvSpPr>
        <p:spPr>
          <a:xfrm>
            <a:off x="233650" y="25799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Interactive Writing</a:t>
            </a:r>
            <a:endParaRPr dirty="0"/>
          </a:p>
        </p:txBody>
      </p:sp>
      <p:sp>
        <p:nvSpPr>
          <p:cNvPr id="284" name="Google Shape;284;p48"/>
          <p:cNvSpPr txBox="1"/>
          <p:nvPr/>
        </p:nvSpPr>
        <p:spPr>
          <a:xfrm>
            <a:off x="326100" y="336600"/>
            <a:ext cx="4485300" cy="312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dirty="0"/>
          </a:p>
          <a:p>
            <a:pPr marL="0" lvl="0" indent="0" algn="l" rtl="0">
              <a:spcBef>
                <a:spcPts val="0"/>
              </a:spcBef>
              <a:spcAft>
                <a:spcPts val="0"/>
              </a:spcAft>
              <a:buNone/>
            </a:pPr>
            <a:endParaRPr sz="3600" dirty="0">
              <a:latin typeface="Century Gothic"/>
              <a:ea typeface="Century Gothic"/>
              <a:cs typeface="Century Gothic"/>
              <a:sym typeface="Century Gothic"/>
            </a:endParaRPr>
          </a:p>
          <a:p>
            <a:pPr marL="0" lvl="0" indent="0" algn="l" rtl="0">
              <a:spcBef>
                <a:spcPts val="0"/>
              </a:spcBef>
              <a:spcAft>
                <a:spcPts val="0"/>
              </a:spcAft>
              <a:buNone/>
            </a:pPr>
            <a:r>
              <a:rPr lang="en" sz="3600" dirty="0">
                <a:latin typeface="Century Gothic"/>
                <a:ea typeface="Century Gothic"/>
                <a:cs typeface="Century Gothic"/>
                <a:sym typeface="Century Gothic"/>
              </a:rPr>
              <a:t>Let’s write a silly sentence together! </a:t>
            </a:r>
            <a:endParaRPr sz="3600" dirty="0">
              <a:latin typeface="Century Gothic"/>
              <a:ea typeface="Century Gothic"/>
              <a:cs typeface="Century Gothic"/>
              <a:sym typeface="Century Gothic"/>
            </a:endParaRPr>
          </a:p>
        </p:txBody>
      </p:sp>
      <p:pic>
        <p:nvPicPr>
          <p:cNvPr id="285" name="Google Shape;285;p48"/>
          <p:cNvPicPr preferRelativeResize="0"/>
          <p:nvPr/>
        </p:nvPicPr>
        <p:blipFill>
          <a:blip r:embed="rId3">
            <a:alphaModFix/>
          </a:blip>
          <a:stretch>
            <a:fillRect/>
          </a:stretch>
        </p:blipFill>
        <p:spPr>
          <a:xfrm>
            <a:off x="6353475" y="544340"/>
            <a:ext cx="2400775" cy="3281884"/>
          </a:xfrm>
          <a:prstGeom prst="rect">
            <a:avLst/>
          </a:prstGeom>
          <a:noFill/>
          <a:ln>
            <a:noFill/>
          </a:ln>
        </p:spPr>
      </p:pic>
      <p:pic>
        <p:nvPicPr>
          <p:cNvPr id="286" name="Google Shape;286;p48"/>
          <p:cNvPicPr preferRelativeResize="0"/>
          <p:nvPr/>
        </p:nvPicPr>
        <p:blipFill>
          <a:blip r:embed="rId4">
            <a:alphaModFix/>
          </a:blip>
          <a:stretch>
            <a:fillRect/>
          </a:stretch>
        </p:blipFill>
        <p:spPr>
          <a:xfrm rot="-1428840">
            <a:off x="4414025" y="478577"/>
            <a:ext cx="1756430" cy="12769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49"/>
          <p:cNvSpPr txBox="1">
            <a:spLocks noGrp="1"/>
          </p:cNvSpPr>
          <p:nvPr>
            <p:ph type="title"/>
          </p:nvPr>
        </p:nvSpPr>
        <p:spPr>
          <a:xfrm>
            <a:off x="428141" y="-2478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3000" b="0" i="0" u="none" strike="noStrike" cap="none">
                <a:solidFill>
                  <a:schemeClr val="dk1"/>
                </a:solidFill>
                <a:latin typeface="Century Gothic"/>
                <a:ea typeface="Century Gothic"/>
                <a:cs typeface="Century Gothic"/>
                <a:sym typeface="Century Gothic"/>
              </a:rPr>
              <a:t>Reflection Time</a:t>
            </a:r>
            <a:r>
              <a:rPr lang="en" sz="2400" b="0" i="0" u="none" strike="noStrike" cap="none">
                <a:solidFill>
                  <a:schemeClr val="dk1"/>
                </a:solidFill>
                <a:latin typeface="Century Gothic"/>
                <a:ea typeface="Century Gothic"/>
                <a:cs typeface="Century Gothic"/>
                <a:sym typeface="Century Gothic"/>
              </a:rPr>
              <a:t> </a:t>
            </a:r>
            <a:endParaRPr/>
          </a:p>
        </p:txBody>
      </p:sp>
      <p:sp>
        <p:nvSpPr>
          <p:cNvPr id="294" name="Google Shape;294;p49"/>
          <p:cNvSpPr txBox="1">
            <a:spLocks noGrp="1"/>
          </p:cNvSpPr>
          <p:nvPr>
            <p:ph type="body" idx="1"/>
          </p:nvPr>
        </p:nvSpPr>
        <p:spPr>
          <a:xfrm>
            <a:off x="3887391" y="1388919"/>
            <a:ext cx="4629300" cy="3655200"/>
          </a:xfrm>
          <a:prstGeom prst="rect">
            <a:avLst/>
          </a:prstGeom>
          <a:noFill/>
          <a:ln>
            <a:noFill/>
          </a:ln>
        </p:spPr>
        <p:txBody>
          <a:bodyPr spcFirstLastPara="1" wrap="square" lIns="68575" tIns="34275" rIns="68575" bIns="34275" anchor="t" anchorCtr="0">
            <a:noAutofit/>
          </a:bodyPr>
          <a:lstStyle/>
          <a:p>
            <a:pPr marL="342900" lvl="0" indent="-355600" algn="l" rtl="0">
              <a:spcBef>
                <a:spcPts val="0"/>
              </a:spcBef>
              <a:spcAft>
                <a:spcPts val="0"/>
              </a:spcAft>
              <a:buSzPts val="3000"/>
              <a:buFont typeface="Century Gothic"/>
              <a:buChar char="•"/>
            </a:pPr>
            <a:r>
              <a:rPr lang="en" sz="3000">
                <a:latin typeface="Century Gothic"/>
                <a:ea typeface="Century Gothic"/>
                <a:cs typeface="Century Gothic"/>
                <a:sym typeface="Century Gothic"/>
              </a:rPr>
              <a:t>What does it mean to be an independent reader? </a:t>
            </a:r>
            <a:br>
              <a:rPr lang="en" sz="3000">
                <a:latin typeface="Century Gothic"/>
                <a:ea typeface="Century Gothic"/>
                <a:cs typeface="Century Gothic"/>
                <a:sym typeface="Century Gothic"/>
              </a:rPr>
            </a:br>
            <a:endParaRPr sz="3000">
              <a:latin typeface="Century Gothic"/>
              <a:ea typeface="Century Gothic"/>
              <a:cs typeface="Century Gothic"/>
              <a:sym typeface="Century Gothic"/>
            </a:endParaRPr>
          </a:p>
        </p:txBody>
      </p:sp>
      <p:pic>
        <p:nvPicPr>
          <p:cNvPr id="295" name="Google Shape;295;p49"/>
          <p:cNvPicPr preferRelativeResize="0"/>
          <p:nvPr/>
        </p:nvPicPr>
        <p:blipFill>
          <a:blip r:embed="rId3">
            <a:alphaModFix/>
          </a:blip>
          <a:stretch>
            <a:fillRect/>
          </a:stretch>
        </p:blipFill>
        <p:spPr>
          <a:xfrm>
            <a:off x="506300" y="1175400"/>
            <a:ext cx="2792700" cy="2792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301" name="Google Shape;301;p5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a:solidFill>
                  <a:schemeClr val="dk1"/>
                </a:solidFill>
              </a:rPr>
              <a:t>It’s Time to Go to Work</a:t>
            </a:r>
            <a:endParaRPr sz="3000">
              <a:solidFill>
                <a:schemeClr val="dk1"/>
              </a:solidFill>
            </a:endParaRPr>
          </a:p>
          <a:p>
            <a:pPr marL="0" lvl="0" indent="0" algn="ctr" rtl="0">
              <a:spcBef>
                <a:spcPts val="800"/>
              </a:spcBef>
              <a:spcAft>
                <a:spcPts val="0"/>
              </a:spcAft>
              <a:buClr>
                <a:schemeClr val="dk1"/>
              </a:buClr>
              <a:buSzPts val="1100"/>
              <a:buFont typeface="Arial"/>
              <a:buNone/>
            </a:pP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2600" i="1">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5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307" name="Google Shape;307;p51"/>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457200" lvl="0" indent="-393700" algn="l" rtl="0">
              <a:lnSpc>
                <a:spcPct val="100000"/>
              </a:lnSpc>
              <a:spcBef>
                <a:spcPts val="800"/>
              </a:spcBef>
              <a:spcAft>
                <a:spcPts val="0"/>
              </a:spcAft>
              <a:buClr>
                <a:schemeClr val="dk1"/>
              </a:buClr>
              <a:buSzPts val="2600"/>
              <a:buChar char="•"/>
            </a:pPr>
            <a:r>
              <a:rPr lang="en" sz="2600">
                <a:solidFill>
                  <a:schemeClr val="dk1"/>
                </a:solidFill>
              </a:rPr>
              <a:t>I can</a:t>
            </a:r>
            <a:r>
              <a:rPr lang="en" sz="2600"/>
              <a:t> create and write a silly sentence using “a-t-e” words with the schwa or long “a” vowel sounds, words with contractions with “are,” and high-frequency words.</a:t>
            </a:r>
            <a:endParaRPr sz="2600"/>
          </a:p>
          <a:p>
            <a:pPr marL="457200" lvl="0" indent="-393700" algn="l" rtl="0">
              <a:lnSpc>
                <a:spcPct val="100000"/>
              </a:lnSpc>
              <a:spcBef>
                <a:spcPts val="1000"/>
              </a:spcBef>
              <a:spcAft>
                <a:spcPts val="0"/>
              </a:spcAft>
              <a:buClr>
                <a:schemeClr val="dk1"/>
              </a:buClr>
              <a:buSzPts val="2600"/>
              <a:buChar char="•"/>
            </a:pPr>
            <a:r>
              <a:rPr lang="en" sz="2600">
                <a:solidFill>
                  <a:schemeClr val="dk1"/>
                </a:solidFill>
              </a:rPr>
              <a:t>I can write sentences using correct spelling, punctuation and capitalization rules.</a:t>
            </a:r>
            <a:endParaRPr sz="2600"/>
          </a:p>
          <a:p>
            <a:pPr marL="0" lvl="0" indent="0" algn="l" rtl="0">
              <a:lnSpc>
                <a:spcPct val="115000"/>
              </a:lnSpc>
              <a:spcBef>
                <a:spcPts val="1000"/>
              </a:spcBef>
              <a:spcAft>
                <a:spcPts val="500"/>
              </a:spcAft>
              <a:buNone/>
            </a:pPr>
            <a:endParaRPr sz="2000"/>
          </a:p>
        </p:txBody>
      </p:sp>
      <p:pic>
        <p:nvPicPr>
          <p:cNvPr id="308" name="Google Shape;308;p51"/>
          <p:cNvPicPr preferRelativeResize="0"/>
          <p:nvPr/>
        </p:nvPicPr>
        <p:blipFill>
          <a:blip r:embed="rId3">
            <a:alphaModFix/>
          </a:blip>
          <a:stretch>
            <a:fillRect/>
          </a:stretch>
        </p:blipFill>
        <p:spPr>
          <a:xfrm>
            <a:off x="8269157" y="4205613"/>
            <a:ext cx="863957" cy="70590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graphicFrame>
        <p:nvGraphicFramePr>
          <p:cNvPr id="313" name="Google Shape;313;p52"/>
          <p:cNvGraphicFramePr/>
          <p:nvPr>
            <p:extLst>
              <p:ext uri="{D42A27DB-BD31-4B8C-83A1-F6EECF244321}">
                <p14:modId xmlns:p14="http://schemas.microsoft.com/office/powerpoint/2010/main" val="413537038"/>
              </p:ext>
            </p:extLst>
          </p:nvPr>
        </p:nvGraphicFramePr>
        <p:xfrm>
          <a:off x="0" y="0"/>
          <a:ext cx="9144000" cy="5143500"/>
        </p:xfrm>
        <a:graphic>
          <a:graphicData uri="http://schemas.openxmlformats.org/drawingml/2006/table">
            <a:tbl>
              <a:tblPr>
                <a:noFill/>
                <a:tableStyleId>{0BB11ABE-55CD-42A1-A4CA-BFA7B339B9A5}</a:tableStyleId>
              </a:tblPr>
              <a:tblGrid>
                <a:gridCol w="3038700"/>
                <a:gridCol w="3050000"/>
                <a:gridCol w="3055300"/>
              </a:tblGrid>
              <a:tr h="560225">
                <a:tc>
                  <a:txBody>
                    <a:bodyPr/>
                    <a:lstStyle/>
                    <a:p>
                      <a:pPr marL="0" lvl="0" indent="0" algn="ctr" rtl="0">
                        <a:spcBef>
                          <a:spcPts val="0"/>
                        </a:spcBef>
                        <a:spcAft>
                          <a:spcPts val="0"/>
                        </a:spcAft>
                        <a:buClr>
                          <a:schemeClr val="dk1"/>
                        </a:buClr>
                        <a:buSzPts val="1100"/>
                        <a:buFont typeface="Arial"/>
                        <a:buNone/>
                      </a:pPr>
                      <a:r>
                        <a:rPr lang="en" sz="2000" b="1" dirty="0">
                          <a:solidFill>
                            <a:schemeClr val="dk1"/>
                          </a:solidFill>
                          <a:latin typeface="Century Gothic"/>
                          <a:ea typeface="Century Gothic"/>
                          <a:cs typeface="Century Gothic"/>
                          <a:sym typeface="Century Gothic"/>
                        </a:rPr>
                        <a:t>Teacher Silly Sentence </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dirty="0">
                          <a:solidFill>
                            <a:schemeClr val="dk1"/>
                          </a:solidFill>
                          <a:latin typeface="Century Gothic"/>
                          <a:ea typeface="Century Gothic"/>
                          <a:cs typeface="Century Gothic"/>
                          <a:sym typeface="Century Gothic"/>
                        </a:rPr>
                        <a:t>Writing Pairs </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Independent Writing</a:t>
                      </a:r>
                      <a:endParaRPr sz="2000" b="1">
                        <a:latin typeface="Century Gothic"/>
                        <a:ea typeface="Century Gothic"/>
                        <a:cs typeface="Century Gothic"/>
                        <a:sym typeface="Century Gothic"/>
                      </a:endParaRPr>
                    </a:p>
                  </a:txBody>
                  <a:tcPr marL="91425" marR="91425" marT="91425" marB="91425"/>
                </a:tc>
              </a:tr>
              <a:tr h="4583275">
                <a:tc>
                  <a:txBody>
                    <a:bodyPr/>
                    <a:lstStyle/>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Create </a:t>
                      </a:r>
                      <a:r>
                        <a:rPr lang="en" sz="1400" dirty="0">
                          <a:solidFill>
                            <a:schemeClr val="dk1"/>
                          </a:solidFill>
                          <a:latin typeface="Century Gothic"/>
                          <a:ea typeface="Century Gothic"/>
                          <a:cs typeface="Century Gothic"/>
                          <a:sym typeface="Century Gothic"/>
                        </a:rPr>
                        <a:t>a silly </a:t>
                      </a:r>
                      <a:r>
                        <a:rPr lang="en" sz="1400" dirty="0" smtClean="0">
                          <a:solidFill>
                            <a:schemeClr val="dk1"/>
                          </a:solidFill>
                          <a:latin typeface="Century Gothic"/>
                          <a:ea typeface="Century Gothic"/>
                          <a:cs typeface="Century Gothic"/>
                          <a:sym typeface="Century Gothic"/>
                        </a:rPr>
                        <a:t>sentence!</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Use </a:t>
                      </a:r>
                      <a:r>
                        <a:rPr lang="en" sz="1400" dirty="0">
                          <a:solidFill>
                            <a:schemeClr val="dk1"/>
                          </a:solidFill>
                          <a:latin typeface="Century Gothic"/>
                          <a:ea typeface="Century Gothic"/>
                          <a:cs typeface="Century Gothic"/>
                          <a:sym typeface="Century Gothic"/>
                        </a:rPr>
                        <a:t>“a-t-e” words with the schwa or long “a” vowel sounds, words with contractions with “are,” and high-frequency </a:t>
                      </a:r>
                      <a:r>
                        <a:rPr lang="en" sz="1400" dirty="0" smtClean="0">
                          <a:solidFill>
                            <a:schemeClr val="dk1"/>
                          </a:solidFill>
                          <a:latin typeface="Century Gothic"/>
                          <a:ea typeface="Century Gothic"/>
                          <a:cs typeface="Century Gothic"/>
                          <a:sym typeface="Century Gothic"/>
                        </a:rPr>
                        <a:t>words.</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We’ll </a:t>
                      </a:r>
                      <a:r>
                        <a:rPr lang="en" sz="1400" dirty="0">
                          <a:solidFill>
                            <a:schemeClr val="dk1"/>
                          </a:solidFill>
                          <a:latin typeface="Century Gothic"/>
                          <a:ea typeface="Century Gothic"/>
                          <a:cs typeface="Century Gothic"/>
                          <a:sym typeface="Century Gothic"/>
                        </a:rPr>
                        <a:t>talk about our sentence until we agree on the sentence we will write. </a:t>
                      </a: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We </a:t>
                      </a:r>
                      <a:r>
                        <a:rPr lang="en" sz="1400" dirty="0">
                          <a:solidFill>
                            <a:schemeClr val="dk1"/>
                          </a:solidFill>
                          <a:latin typeface="Century Gothic"/>
                          <a:ea typeface="Century Gothic"/>
                          <a:cs typeface="Century Gothic"/>
                          <a:sym typeface="Century Gothic"/>
                        </a:rPr>
                        <a:t>will write our sentence together. We will check our sentence for spelling, capitalization and punctuation. We will make </a:t>
                      </a:r>
                      <a:r>
                        <a:rPr lang="en" sz="1400" dirty="0" smtClean="0">
                          <a:solidFill>
                            <a:schemeClr val="dk1"/>
                          </a:solidFill>
                          <a:latin typeface="Century Gothic"/>
                          <a:ea typeface="Century Gothic"/>
                          <a:cs typeface="Century Gothic"/>
                          <a:sym typeface="Century Gothic"/>
                        </a:rPr>
                        <a:t>corrections.</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Let’s </a:t>
                      </a:r>
                      <a:r>
                        <a:rPr lang="en" sz="1400" dirty="0">
                          <a:solidFill>
                            <a:schemeClr val="dk1"/>
                          </a:solidFill>
                          <a:latin typeface="Century Gothic"/>
                          <a:ea typeface="Century Gothic"/>
                          <a:cs typeface="Century Gothic"/>
                          <a:sym typeface="Century Gothic"/>
                        </a:rPr>
                        <a:t>read together. If we come to a word we don’t know, we’ll use our Reader’s Toolbox</a:t>
                      </a:r>
                      <a:r>
                        <a:rPr lang="en" sz="1400" dirty="0" smtClean="0">
                          <a:solidFill>
                            <a:schemeClr val="dk1"/>
                          </a:solidFill>
                          <a:latin typeface="Century Gothic"/>
                          <a:ea typeface="Century Gothic"/>
                          <a:cs typeface="Century Gothic"/>
                          <a:sym typeface="Century Gothic"/>
                        </a:rPr>
                        <a:t>.</a:t>
                      </a:r>
                      <a:endParaRPr sz="14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Create </a:t>
                      </a:r>
                      <a:r>
                        <a:rPr lang="en" sz="1450" dirty="0">
                          <a:solidFill>
                            <a:schemeClr val="dk1"/>
                          </a:solidFill>
                          <a:latin typeface="Century Gothic"/>
                          <a:ea typeface="Century Gothic"/>
                          <a:cs typeface="Century Gothic"/>
                          <a:sym typeface="Century Gothic"/>
                        </a:rPr>
                        <a:t>a silly </a:t>
                      </a:r>
                      <a:r>
                        <a:rPr lang="en" sz="1450" dirty="0" smtClean="0">
                          <a:solidFill>
                            <a:schemeClr val="dk1"/>
                          </a:solidFill>
                          <a:latin typeface="Century Gothic"/>
                          <a:ea typeface="Century Gothic"/>
                          <a:cs typeface="Century Gothic"/>
                          <a:sym typeface="Century Gothic"/>
                        </a:rPr>
                        <a:t>sentence!</a:t>
                      </a:r>
                      <a:endParaRPr lang="en" sz="14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Use  </a:t>
                      </a:r>
                      <a:r>
                        <a:rPr lang="en" sz="1450" dirty="0">
                          <a:solidFill>
                            <a:schemeClr val="dk1"/>
                          </a:solidFill>
                          <a:latin typeface="Century Gothic"/>
                          <a:ea typeface="Century Gothic"/>
                          <a:cs typeface="Century Gothic"/>
                          <a:sym typeface="Century Gothic"/>
                        </a:rPr>
                        <a:t>“a-t-e” words with the schwa or long “a” vowel sounds, words with contractions with “are,” and high-frequency </a:t>
                      </a:r>
                      <a:r>
                        <a:rPr lang="en" sz="1450" dirty="0" smtClean="0">
                          <a:solidFill>
                            <a:schemeClr val="dk1"/>
                          </a:solidFill>
                          <a:latin typeface="Century Gothic"/>
                          <a:ea typeface="Century Gothic"/>
                          <a:cs typeface="Century Gothic"/>
                          <a:sym typeface="Century Gothic"/>
                        </a:rPr>
                        <a:t>words.</a:t>
                      </a:r>
                      <a:endParaRPr lang="en" sz="14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Talk </a:t>
                      </a:r>
                      <a:r>
                        <a:rPr lang="en" sz="1450" dirty="0">
                          <a:solidFill>
                            <a:schemeClr val="dk1"/>
                          </a:solidFill>
                          <a:latin typeface="Century Gothic"/>
                          <a:ea typeface="Century Gothic"/>
                          <a:cs typeface="Century Gothic"/>
                          <a:sym typeface="Century Gothic"/>
                        </a:rPr>
                        <a:t>about your sentence until you agree on the sentence you will write on your paper.  Write the sentence on your </a:t>
                      </a:r>
                      <a:r>
                        <a:rPr lang="en" sz="1450" dirty="0" smtClean="0">
                          <a:solidFill>
                            <a:schemeClr val="dk1"/>
                          </a:solidFill>
                          <a:latin typeface="Century Gothic"/>
                          <a:ea typeface="Century Gothic"/>
                          <a:cs typeface="Century Gothic"/>
                          <a:sym typeface="Century Gothic"/>
                        </a:rPr>
                        <a:t>paper.</a:t>
                      </a:r>
                      <a:endParaRPr lang="en" sz="14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Check </a:t>
                      </a:r>
                      <a:r>
                        <a:rPr lang="en" sz="1450" dirty="0">
                          <a:solidFill>
                            <a:schemeClr val="dk1"/>
                          </a:solidFill>
                          <a:latin typeface="Century Gothic"/>
                          <a:ea typeface="Century Gothic"/>
                          <a:cs typeface="Century Gothic"/>
                          <a:sym typeface="Century Gothic"/>
                        </a:rPr>
                        <a:t>&amp; make corrections as needed to  capitalization </a:t>
                      </a:r>
                      <a:r>
                        <a:rPr lang="en-US" sz="1450" dirty="0" smtClean="0">
                          <a:solidFill>
                            <a:schemeClr val="dk1"/>
                          </a:solidFill>
                          <a:latin typeface="Century Gothic"/>
                          <a:ea typeface="Century Gothic"/>
                          <a:cs typeface="Century Gothic"/>
                          <a:sym typeface="Century Gothic"/>
                        </a:rPr>
                        <a:t>and</a:t>
                      </a:r>
                      <a:r>
                        <a:rPr lang="en" sz="1450" dirty="0" smtClean="0">
                          <a:solidFill>
                            <a:schemeClr val="dk1"/>
                          </a:solidFill>
                          <a:latin typeface="Century Gothic"/>
                          <a:ea typeface="Century Gothic"/>
                          <a:cs typeface="Century Gothic"/>
                          <a:sym typeface="Century Gothic"/>
                        </a:rPr>
                        <a:t> </a:t>
                      </a:r>
                      <a:r>
                        <a:rPr lang="en" sz="1450" dirty="0">
                          <a:solidFill>
                            <a:schemeClr val="dk1"/>
                          </a:solidFill>
                          <a:latin typeface="Century Gothic"/>
                          <a:ea typeface="Century Gothic"/>
                          <a:cs typeface="Century Gothic"/>
                          <a:sym typeface="Century Gothic"/>
                        </a:rPr>
                        <a:t>punctuation </a:t>
                      </a:r>
                      <a:r>
                        <a:rPr lang="en-US" sz="1450" dirty="0" smtClean="0">
                          <a:solidFill>
                            <a:schemeClr val="dk1"/>
                          </a:solidFill>
                          <a:latin typeface="Century Gothic"/>
                          <a:ea typeface="Century Gothic"/>
                          <a:cs typeface="Century Gothic"/>
                          <a:sym typeface="Century Gothic"/>
                        </a:rPr>
                        <a:t>and</a:t>
                      </a:r>
                      <a:r>
                        <a:rPr lang="en" sz="1450" dirty="0" smtClean="0">
                          <a:solidFill>
                            <a:schemeClr val="dk1"/>
                          </a:solidFill>
                          <a:latin typeface="Century Gothic"/>
                          <a:ea typeface="Century Gothic"/>
                          <a:cs typeface="Century Gothic"/>
                          <a:sym typeface="Century Gothic"/>
                        </a:rPr>
                        <a:t> spelling.</a:t>
                      </a:r>
                      <a:endParaRPr lang="en" sz="14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Share </a:t>
                      </a:r>
                      <a:r>
                        <a:rPr lang="en" sz="1450" dirty="0">
                          <a:solidFill>
                            <a:schemeClr val="dk1"/>
                          </a:solidFill>
                          <a:latin typeface="Century Gothic"/>
                          <a:ea typeface="Century Gothic"/>
                          <a:cs typeface="Century Gothic"/>
                          <a:sym typeface="Century Gothic"/>
                        </a:rPr>
                        <a:t>your sentence with another writing pair &amp; refer to the Reader’s Toolbox if you need it.</a:t>
                      </a:r>
                      <a:endParaRPr sz="14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Create </a:t>
                      </a:r>
                      <a:r>
                        <a:rPr lang="en" sz="1450" dirty="0">
                          <a:solidFill>
                            <a:schemeClr val="dk1"/>
                          </a:solidFill>
                          <a:latin typeface="Century Gothic"/>
                          <a:ea typeface="Century Gothic"/>
                          <a:cs typeface="Century Gothic"/>
                          <a:sym typeface="Century Gothic"/>
                        </a:rPr>
                        <a:t>a silly </a:t>
                      </a:r>
                      <a:r>
                        <a:rPr lang="en" sz="1450" dirty="0" smtClean="0">
                          <a:solidFill>
                            <a:schemeClr val="dk1"/>
                          </a:solidFill>
                          <a:latin typeface="Century Gothic"/>
                          <a:ea typeface="Century Gothic"/>
                          <a:cs typeface="Century Gothic"/>
                          <a:sym typeface="Century Gothic"/>
                        </a:rPr>
                        <a:t>sentence!</a:t>
                      </a:r>
                      <a:endParaRPr lang="en" sz="14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Use </a:t>
                      </a:r>
                      <a:r>
                        <a:rPr lang="en" sz="1450" dirty="0">
                          <a:solidFill>
                            <a:schemeClr val="dk1"/>
                          </a:solidFill>
                          <a:latin typeface="Century Gothic"/>
                          <a:ea typeface="Century Gothic"/>
                          <a:cs typeface="Century Gothic"/>
                          <a:sym typeface="Century Gothic"/>
                        </a:rPr>
                        <a:t>“a-t-e” words with the schwa or long “a” vowel sounds, words with contractions with “are,” and high-frequency </a:t>
                      </a:r>
                      <a:r>
                        <a:rPr lang="en" sz="1450" dirty="0" smtClean="0">
                          <a:solidFill>
                            <a:schemeClr val="dk1"/>
                          </a:solidFill>
                          <a:latin typeface="Century Gothic"/>
                          <a:ea typeface="Century Gothic"/>
                          <a:cs typeface="Century Gothic"/>
                          <a:sym typeface="Century Gothic"/>
                        </a:rPr>
                        <a:t>words.</a:t>
                      </a:r>
                      <a:endParaRPr lang="en" sz="14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Write </a:t>
                      </a:r>
                      <a:r>
                        <a:rPr lang="en" sz="1450" dirty="0">
                          <a:solidFill>
                            <a:schemeClr val="dk1"/>
                          </a:solidFill>
                          <a:latin typeface="Century Gothic"/>
                          <a:ea typeface="Century Gothic"/>
                          <a:cs typeface="Century Gothic"/>
                          <a:sym typeface="Century Gothic"/>
                        </a:rPr>
                        <a:t>your silly </a:t>
                      </a:r>
                      <a:r>
                        <a:rPr lang="en" sz="1450" dirty="0" smtClean="0">
                          <a:solidFill>
                            <a:schemeClr val="dk1"/>
                          </a:solidFill>
                          <a:latin typeface="Century Gothic"/>
                          <a:ea typeface="Century Gothic"/>
                          <a:cs typeface="Century Gothic"/>
                          <a:sym typeface="Century Gothic"/>
                        </a:rPr>
                        <a:t>sentence.</a:t>
                      </a:r>
                      <a:endParaRPr lang="en" sz="14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Check </a:t>
                      </a:r>
                      <a:r>
                        <a:rPr lang="en" sz="1450" dirty="0">
                          <a:solidFill>
                            <a:schemeClr val="dk1"/>
                          </a:solidFill>
                          <a:latin typeface="Century Gothic"/>
                          <a:ea typeface="Century Gothic"/>
                          <a:cs typeface="Century Gothic"/>
                          <a:sym typeface="Century Gothic"/>
                        </a:rPr>
                        <a:t>your sentence for spelling, capitalization and punctuation. Make edits and corrections as </a:t>
                      </a:r>
                      <a:r>
                        <a:rPr lang="en" sz="1450" dirty="0" smtClean="0">
                          <a:solidFill>
                            <a:schemeClr val="dk1"/>
                          </a:solidFill>
                          <a:latin typeface="Century Gothic"/>
                          <a:ea typeface="Century Gothic"/>
                          <a:cs typeface="Century Gothic"/>
                          <a:sym typeface="Century Gothic"/>
                        </a:rPr>
                        <a:t>needed.</a:t>
                      </a:r>
                      <a:endParaRPr lang="en" sz="14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Share </a:t>
                      </a:r>
                      <a:r>
                        <a:rPr lang="en" sz="1450" dirty="0">
                          <a:solidFill>
                            <a:schemeClr val="dk1"/>
                          </a:solidFill>
                          <a:latin typeface="Century Gothic"/>
                          <a:ea typeface="Century Gothic"/>
                          <a:cs typeface="Century Gothic"/>
                          <a:sym typeface="Century Gothic"/>
                        </a:rPr>
                        <a:t>your silly sentence with another independent </a:t>
                      </a:r>
                      <a:r>
                        <a:rPr lang="en" sz="1450" dirty="0" smtClean="0">
                          <a:solidFill>
                            <a:schemeClr val="dk1"/>
                          </a:solidFill>
                          <a:latin typeface="Century Gothic"/>
                          <a:ea typeface="Century Gothic"/>
                          <a:cs typeface="Century Gothic"/>
                          <a:sym typeface="Century Gothic"/>
                        </a:rPr>
                        <a:t>writer.</a:t>
                      </a:r>
                      <a:endParaRPr lang="en" sz="14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Check </a:t>
                      </a:r>
                      <a:r>
                        <a:rPr lang="en" sz="1450" dirty="0">
                          <a:solidFill>
                            <a:schemeClr val="dk1"/>
                          </a:solidFill>
                          <a:latin typeface="Century Gothic"/>
                          <a:ea typeface="Century Gothic"/>
                          <a:cs typeface="Century Gothic"/>
                          <a:sym typeface="Century Gothic"/>
                        </a:rPr>
                        <a:t>each other’s sentences and make any corrections needed. Refer to the Reader’s Toolbox if you need it</a:t>
                      </a:r>
                      <a:r>
                        <a:rPr lang="en" sz="1450" dirty="0" smtClean="0">
                          <a:solidFill>
                            <a:schemeClr val="dk1"/>
                          </a:solidFill>
                          <a:latin typeface="Century Gothic"/>
                          <a:ea typeface="Century Gothic"/>
                          <a:cs typeface="Century Gothic"/>
                          <a:sym typeface="Century Gothic"/>
                        </a:rPr>
                        <a:t>.</a:t>
                      </a:r>
                      <a:endParaRPr sz="1450" dirty="0">
                        <a:solidFill>
                          <a:schemeClr val="dk1"/>
                        </a:solidFill>
                        <a:latin typeface="Century Gothic"/>
                        <a:ea typeface="Century Gothic"/>
                        <a:cs typeface="Century Gothic"/>
                        <a:sym typeface="Century Gothic"/>
                      </a:endParaRPr>
                    </a:p>
                  </a:txBody>
                  <a:tcPr marL="91425" marR="91425" marT="91425" marB="91425"/>
                </a:tc>
              </a:tr>
            </a:tbl>
          </a:graphicData>
        </a:graphic>
      </p:graphicFrame>
      <p:pic>
        <p:nvPicPr>
          <p:cNvPr id="314" name="Google Shape;314;p52"/>
          <p:cNvPicPr preferRelativeResize="0"/>
          <p:nvPr/>
        </p:nvPicPr>
        <p:blipFill>
          <a:blip r:embed="rId3">
            <a:alphaModFix/>
          </a:blip>
          <a:stretch>
            <a:fillRect/>
          </a:stretch>
        </p:blipFill>
        <p:spPr>
          <a:xfrm rot="9312407">
            <a:off x="5487475" y="61706"/>
            <a:ext cx="855925" cy="498512"/>
          </a:xfrm>
          <a:prstGeom prst="rect">
            <a:avLst/>
          </a:prstGeom>
          <a:noFill/>
          <a:ln>
            <a:noFill/>
          </a:ln>
        </p:spPr>
      </p:pic>
      <p:pic>
        <p:nvPicPr>
          <p:cNvPr id="315" name="Google Shape;315;p52"/>
          <p:cNvPicPr preferRelativeResize="0"/>
          <p:nvPr/>
        </p:nvPicPr>
        <p:blipFill>
          <a:blip r:embed="rId3">
            <a:alphaModFix/>
          </a:blip>
          <a:stretch>
            <a:fillRect/>
          </a:stretch>
        </p:blipFill>
        <p:spPr>
          <a:xfrm rot="737910">
            <a:off x="2911375" y="61706"/>
            <a:ext cx="855925" cy="49851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53"/>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321" name="Google Shape;321;p53"/>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322" name="Google Shape;322;p53"/>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323" name="Google Shape;323;p53"/>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324" name="Google Shape;324;p53"/>
          <p:cNvGraphicFramePr/>
          <p:nvPr>
            <p:extLst>
              <p:ext uri="{D42A27DB-BD31-4B8C-83A1-F6EECF244321}">
                <p14:modId xmlns:p14="http://schemas.microsoft.com/office/powerpoint/2010/main" val="584165992"/>
              </p:ext>
            </p:extLst>
          </p:nvPr>
        </p:nvGraphicFramePr>
        <p:xfrm>
          <a:off x="4572000" y="19125"/>
          <a:ext cx="4328900" cy="4792150"/>
        </p:xfrm>
        <a:graphic>
          <a:graphicData uri="http://schemas.openxmlformats.org/drawingml/2006/table">
            <a:tbl>
              <a:tblPr>
                <a:noFill/>
                <a:tableStyleId>{0BB11ABE-55CD-42A1-A4CA-BFA7B339B9A5}</a:tableStyleId>
              </a:tblPr>
              <a:tblGrid>
                <a:gridCol w="537150"/>
                <a:gridCol w="3791750"/>
              </a:tblGrid>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tr>
              <a:tr h="58925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tr>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Word Parts</a:t>
                      </a:r>
                      <a:r>
                        <a:rPr lang="en" sz="1300">
                          <a:latin typeface="Century Gothic"/>
                          <a:ea typeface="Century Gothic"/>
                          <a:cs typeface="Century Gothic"/>
                          <a:sym typeface="Century Gothic"/>
                        </a:rPr>
                        <a:t> - Does the word have suffixes or prefixes?  Read the word parts first, then use what you know about spelling patterns to read the base word.  Put the parts together to read the word.</a:t>
                      </a:r>
                      <a:endParaRPr sz="1300">
                        <a:latin typeface="Century Gothic"/>
                        <a:ea typeface="Century Gothic"/>
                        <a:cs typeface="Century Gothic"/>
                        <a:sym typeface="Century Gothic"/>
                      </a:endParaRPr>
                    </a:p>
                  </a:txBody>
                  <a:tcPr marL="91425" marR="91425" marT="91425" marB="91425"/>
                </a:tc>
              </a:tr>
              <a:tr h="7943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 Frequency Words: </a:t>
                      </a:r>
                      <a:r>
                        <a:rPr lang="en" sz="1300" dirty="0">
                          <a:latin typeface="Century Gothic"/>
                          <a:ea typeface="Century Gothic"/>
                          <a:cs typeface="Century Gothic"/>
                          <a:sym typeface="Century Gothic"/>
                        </a:rPr>
                        <a:t>Read high frequency words in a SNAP.  Look to the </a:t>
                      </a:r>
                      <a:r>
                        <a:rPr lang="en" sz="1300" b="1" dirty="0">
                          <a:latin typeface="Century Gothic"/>
                          <a:ea typeface="Century Gothic"/>
                          <a:cs typeface="Century Gothic"/>
                          <a:sym typeface="Century Gothic"/>
                        </a:rPr>
                        <a:t>Interactive Word Wall </a:t>
                      </a:r>
                      <a:r>
                        <a:rPr lang="en" sz="1300" dirty="0">
                          <a:latin typeface="Century Gothic"/>
                          <a:ea typeface="Century Gothic"/>
                          <a:cs typeface="Century Gothic"/>
                          <a:sym typeface="Century Gothic"/>
                        </a:rPr>
                        <a:t>for help, then try to read the word.</a:t>
                      </a:r>
                      <a:endParaRPr sz="1300" dirty="0">
                        <a:latin typeface="Century Gothic"/>
                        <a:ea typeface="Century Gothic"/>
                        <a:cs typeface="Century Gothic"/>
                        <a:sym typeface="Century Gothic"/>
                      </a:endParaRPr>
                    </a:p>
                  </a:txBody>
                  <a:tcPr marL="91425" marR="91425" marT="91425" marB="91425"/>
                </a:tc>
              </a:tr>
              <a:tr h="9992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 </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tr>
            </a:tbl>
          </a:graphicData>
        </a:graphic>
      </p:graphicFrame>
      <p:pic>
        <p:nvPicPr>
          <p:cNvPr id="325" name="Google Shape;325;p53"/>
          <p:cNvPicPr preferRelativeResize="0"/>
          <p:nvPr/>
        </p:nvPicPr>
        <p:blipFill>
          <a:blip r:embed="rId4">
            <a:alphaModFix/>
          </a:blip>
          <a:stretch>
            <a:fillRect/>
          </a:stretch>
        </p:blipFill>
        <p:spPr>
          <a:xfrm>
            <a:off x="4572000" y="4268125"/>
            <a:ext cx="449825" cy="381000"/>
          </a:xfrm>
          <a:prstGeom prst="rect">
            <a:avLst/>
          </a:prstGeom>
          <a:noFill/>
          <a:ln>
            <a:noFill/>
          </a:ln>
        </p:spPr>
      </p:pic>
      <p:pic>
        <p:nvPicPr>
          <p:cNvPr id="326" name="Google Shape;326;p53"/>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327" name="Google Shape;327;p53"/>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328" name="Google Shape;328;p53"/>
          <p:cNvPicPr preferRelativeResize="0"/>
          <p:nvPr/>
        </p:nvPicPr>
        <p:blipFill>
          <a:blip r:embed="rId4">
            <a:alphaModFix/>
          </a:blip>
          <a:stretch>
            <a:fillRect/>
          </a:stretch>
        </p:blipFill>
        <p:spPr>
          <a:xfrm rot="-10799989">
            <a:off x="4572012" y="3431087"/>
            <a:ext cx="449825" cy="381000"/>
          </a:xfrm>
          <a:prstGeom prst="rect">
            <a:avLst/>
          </a:prstGeom>
          <a:noFill/>
          <a:ln>
            <a:noFill/>
          </a:ln>
        </p:spPr>
      </p:pic>
      <p:pic>
        <p:nvPicPr>
          <p:cNvPr id="329" name="Google Shape;329;p53"/>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40"/>
          <p:cNvSpPr txBox="1">
            <a:spLocks noGrp="1"/>
          </p:cNvSpPr>
          <p:nvPr>
            <p:ph type="body" idx="1"/>
          </p:nvPr>
        </p:nvSpPr>
        <p:spPr>
          <a:xfrm>
            <a:off x="311700" y="1052350"/>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 </a:t>
            </a:r>
            <a:r>
              <a:rPr lang="en" b="1" dirty="0"/>
              <a:t>113</a:t>
            </a:r>
            <a:endParaRPr b="1" dirty="0"/>
          </a:p>
          <a:p>
            <a:pPr marL="0" lvl="0" indent="0" algn="l" rtl="0">
              <a:lnSpc>
                <a:spcPct val="90000"/>
              </a:lnSpc>
              <a:spcBef>
                <a:spcPts val="800"/>
              </a:spcBef>
              <a:spcAft>
                <a:spcPts val="0"/>
              </a:spcAft>
              <a:buClr>
                <a:schemeClr val="dk1"/>
              </a:buClr>
              <a:buSzPts val="2500"/>
              <a:buFont typeface="Arial"/>
              <a:buNone/>
            </a:pPr>
            <a:r>
              <a:rPr lang="en" sz="1800" b="1" dirty="0">
                <a:solidFill>
                  <a:schemeClr val="dk1"/>
                </a:solidFill>
              </a:rPr>
              <a:t>New Materials to Prepare in Advance: </a:t>
            </a:r>
            <a:endParaRPr sz="1800" b="1" dirty="0">
              <a:solidFill>
                <a:schemeClr val="dk1"/>
              </a:solidFill>
            </a:endParaRPr>
          </a:p>
          <a:p>
            <a:pPr marL="457200" lvl="0" indent="-342900" algn="l" rtl="0">
              <a:spcBef>
                <a:spcPts val="800"/>
              </a:spcBef>
              <a:spcAft>
                <a:spcPts val="0"/>
              </a:spcAft>
              <a:buClr>
                <a:schemeClr val="dk1"/>
              </a:buClr>
              <a:buSzPts val="1800"/>
              <a:buChar char="•"/>
            </a:pPr>
            <a:r>
              <a:rPr lang="en" sz="1800" dirty="0"/>
              <a:t>Enlarged Text: “We’re Going to Have Fun!” text (one for display)</a:t>
            </a:r>
            <a:endParaRPr sz="1800" dirty="0"/>
          </a:p>
          <a:p>
            <a:pPr marL="457200" lvl="0" indent="-342900" algn="l" rtl="0">
              <a:spcBef>
                <a:spcPts val="1000"/>
              </a:spcBef>
              <a:spcAft>
                <a:spcPts val="0"/>
              </a:spcAft>
              <a:buClr>
                <a:schemeClr val="dk1"/>
              </a:buClr>
              <a:buSzPts val="1800"/>
              <a:buChar char="•"/>
            </a:pPr>
            <a:r>
              <a:rPr lang="en" sz="1800" b="1" dirty="0"/>
              <a:t>Silly sentence examples </a:t>
            </a:r>
            <a:r>
              <a:rPr lang="en" sz="1800" dirty="0"/>
              <a:t>(optional)</a:t>
            </a:r>
            <a:endParaRPr sz="1800" dirty="0"/>
          </a:p>
          <a:p>
            <a:pPr marL="0" lvl="0" indent="0" algn="l" rtl="0">
              <a:spcBef>
                <a:spcPts val="1000"/>
              </a:spcBef>
              <a:spcAft>
                <a:spcPts val="0"/>
              </a:spcAft>
              <a:buNone/>
            </a:pPr>
            <a:r>
              <a:rPr lang="en" sz="1800" b="1" dirty="0">
                <a:solidFill>
                  <a:schemeClr val="dk1"/>
                </a:solidFill>
              </a:rPr>
              <a:t>Materials to Gather from Previous Lessons:</a:t>
            </a:r>
            <a:endParaRPr sz="1800" dirty="0">
              <a:solidFill>
                <a:schemeClr val="dk1"/>
              </a:solidFill>
            </a:endParaRPr>
          </a:p>
          <a:p>
            <a:pPr marL="457200" lvl="0" indent="-342900" algn="l" rtl="0">
              <a:spcBef>
                <a:spcPts val="1000"/>
              </a:spcBef>
              <a:spcAft>
                <a:spcPts val="0"/>
              </a:spcAft>
              <a:buClr>
                <a:schemeClr val="dk1"/>
              </a:buClr>
              <a:buSzPts val="1800"/>
              <a:buChar char="•"/>
            </a:pPr>
            <a:r>
              <a:rPr lang="en" sz="1800" dirty="0"/>
              <a:t>White boards, white board markers and erasers</a:t>
            </a:r>
            <a:endParaRPr sz="1800" dirty="0">
              <a:solidFill>
                <a:schemeClr val="dk1"/>
              </a:solidFill>
            </a:endParaRPr>
          </a:p>
          <a:p>
            <a:pPr marL="0" lvl="0" indent="0" algn="l" rtl="0">
              <a:spcBef>
                <a:spcPts val="1000"/>
              </a:spcBef>
              <a:spcAft>
                <a:spcPts val="0"/>
              </a:spcAft>
              <a:buNone/>
            </a:pPr>
            <a:endParaRPr sz="2200" dirty="0">
              <a:solidFill>
                <a:schemeClr val="dk1"/>
              </a:solidFill>
            </a:endParaRPr>
          </a:p>
          <a:p>
            <a:pPr marL="0" lvl="0" indent="0" algn="l" rtl="0">
              <a:lnSpc>
                <a:spcPct val="90000"/>
              </a:lnSpc>
              <a:spcBef>
                <a:spcPts val="1000"/>
              </a:spcBef>
              <a:spcAft>
                <a:spcPts val="0"/>
              </a:spcAft>
              <a:buNone/>
            </a:pPr>
            <a:endParaRPr dirty="0">
              <a:solidFill>
                <a:schemeClr val="dk1"/>
              </a:solidFill>
            </a:endParaRPr>
          </a:p>
        </p:txBody>
      </p:sp>
      <p:sp>
        <p:nvSpPr>
          <p:cNvPr id="231" name="Google Shape;231;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2: Cycle 23: Lesson 113</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1"/>
          <p:cNvSpPr txBox="1">
            <a:spLocks noGrp="1"/>
          </p:cNvSpPr>
          <p:nvPr>
            <p:ph type="body" idx="1"/>
          </p:nvPr>
        </p:nvSpPr>
        <p:spPr>
          <a:xfrm>
            <a:off x="311700" y="1015500"/>
            <a:ext cx="8520600" cy="3416400"/>
          </a:xfrm>
          <a:prstGeom prst="rect">
            <a:avLst/>
          </a:prstGeom>
        </p:spPr>
        <p:txBody>
          <a:bodyPr spcFirstLastPara="1" wrap="square" lIns="68575" tIns="34275" rIns="68575" bIns="34275" anchor="t" anchorCtr="0">
            <a:noAutofit/>
          </a:bodyPr>
          <a:lstStyle/>
          <a:p>
            <a:pPr marL="0" lvl="0" indent="0" algn="l" rtl="0">
              <a:lnSpc>
                <a:spcPct val="108000"/>
              </a:lnSpc>
              <a:spcBef>
                <a:spcPts val="800"/>
              </a:spcBef>
              <a:spcAft>
                <a:spcPts val="0"/>
              </a:spcAft>
              <a:buClr>
                <a:schemeClr val="dk1"/>
              </a:buClr>
              <a:buSzPts val="1100"/>
              <a:buFont typeface="Arial"/>
              <a:buNone/>
            </a:pPr>
            <a:r>
              <a:rPr lang="en" sz="2300" b="1" dirty="0">
                <a:solidFill>
                  <a:schemeClr val="dk1"/>
                </a:solidFill>
              </a:rPr>
              <a:t>Preparing for Lesson #: </a:t>
            </a:r>
            <a:r>
              <a:rPr lang="en" sz="2300" b="1" dirty="0"/>
              <a:t>113</a:t>
            </a:r>
            <a:endParaRPr sz="2300" dirty="0">
              <a:solidFill>
                <a:schemeClr val="dk1"/>
              </a:solidFill>
            </a:endParaRPr>
          </a:p>
          <a:p>
            <a:pPr marL="0" lvl="0" indent="0" algn="l" rtl="0">
              <a:lnSpc>
                <a:spcPct val="108000"/>
              </a:lnSpc>
              <a:spcBef>
                <a:spcPts val="1300"/>
              </a:spcBef>
              <a:spcAft>
                <a:spcPts val="0"/>
              </a:spcAft>
              <a:buClr>
                <a:schemeClr val="dk1"/>
              </a:buClr>
              <a:buSzPts val="1100"/>
              <a:buFont typeface="Arial"/>
              <a:buNone/>
            </a:pPr>
            <a:r>
              <a:rPr lang="en" sz="1800" dirty="0">
                <a:solidFill>
                  <a:schemeClr val="dk1"/>
                </a:solidFill>
              </a:rPr>
              <a:t>Reading and protocols to read in preparation:</a:t>
            </a:r>
            <a:endParaRPr sz="1800" dirty="0">
              <a:solidFill>
                <a:schemeClr val="dk1"/>
              </a:solidFill>
            </a:endParaRPr>
          </a:p>
          <a:p>
            <a:pPr marL="457200" lvl="0" indent="-342900" algn="l" rtl="0">
              <a:lnSpc>
                <a:spcPct val="120000"/>
              </a:lnSpc>
              <a:spcBef>
                <a:spcPts val="800"/>
              </a:spcBef>
              <a:spcAft>
                <a:spcPts val="0"/>
              </a:spcAft>
              <a:buClr>
                <a:schemeClr val="dk1"/>
              </a:buClr>
              <a:buSzPts val="1800"/>
              <a:buChar char="•"/>
            </a:pPr>
            <a:r>
              <a:rPr lang="en" sz="1800" b="1" dirty="0">
                <a:solidFill>
                  <a:schemeClr val="dk1"/>
                </a:solidFill>
              </a:rPr>
              <a:t>Handwriting Guidance Document </a:t>
            </a:r>
            <a:r>
              <a:rPr lang="en" sz="1800" dirty="0">
                <a:solidFill>
                  <a:schemeClr val="dk1"/>
                </a:solidFill>
              </a:rPr>
              <a:t>(found in the</a:t>
            </a:r>
            <a:r>
              <a:rPr lang="en" sz="1800" b="1" dirty="0">
                <a:solidFill>
                  <a:schemeClr val="dk1"/>
                </a:solidFill>
              </a:rPr>
              <a:t> K-2 Reading Foundations Skills Block Resource Manual</a:t>
            </a:r>
            <a:r>
              <a:rPr lang="en" sz="1800" dirty="0">
                <a:solidFill>
                  <a:schemeClr val="dk1"/>
                </a:solidFill>
              </a:rPr>
              <a:t>)</a:t>
            </a:r>
            <a:endParaRPr sz="1800" dirty="0">
              <a:solidFill>
                <a:schemeClr val="dk1"/>
              </a:solidFill>
            </a:endParaRPr>
          </a:p>
          <a:p>
            <a:pPr marL="457200" lvl="0" indent="-342900" algn="l" rtl="0">
              <a:lnSpc>
                <a:spcPct val="120000"/>
              </a:lnSpc>
              <a:spcBef>
                <a:spcPts val="0"/>
              </a:spcBef>
              <a:spcAft>
                <a:spcPts val="0"/>
              </a:spcAft>
              <a:buSzPts val="1800"/>
              <a:buChar char="•"/>
            </a:pPr>
            <a:r>
              <a:rPr lang="en" sz="1800" dirty="0"/>
              <a:t>Review the </a:t>
            </a:r>
            <a:r>
              <a:rPr lang="en" sz="1800" b="1" dirty="0"/>
              <a:t>Syllable Guidance Document </a:t>
            </a:r>
            <a:r>
              <a:rPr lang="en" sz="1800" dirty="0"/>
              <a:t>(pages 27-29 in </a:t>
            </a:r>
            <a:r>
              <a:rPr lang="en" sz="1800" b="1" dirty="0"/>
              <a:t>Skills Block Resource Manual</a:t>
            </a:r>
            <a:r>
              <a:rPr lang="en" sz="1800" dirty="0"/>
              <a:t>)</a:t>
            </a:r>
            <a:endParaRPr sz="1800" dirty="0"/>
          </a:p>
          <a:p>
            <a:pPr marL="457200" lvl="0" indent="-342900" algn="l" rtl="0">
              <a:lnSpc>
                <a:spcPct val="120000"/>
              </a:lnSpc>
              <a:spcBef>
                <a:spcPts val="0"/>
              </a:spcBef>
              <a:spcAft>
                <a:spcPts val="0"/>
              </a:spcAft>
              <a:buSzPts val="1800"/>
              <a:buChar char="•"/>
            </a:pPr>
            <a:r>
              <a:rPr lang="en" sz="1800" dirty="0"/>
              <a:t>Review </a:t>
            </a:r>
            <a:r>
              <a:rPr lang="en" sz="1800" b="1" dirty="0"/>
              <a:t>Independent and Small Group Work guidance </a:t>
            </a:r>
            <a:r>
              <a:rPr lang="en" sz="1800" dirty="0"/>
              <a:t>(</a:t>
            </a:r>
            <a:r>
              <a:rPr lang="en" sz="1800" b="1" dirty="0"/>
              <a:t>Skills Block Resource Manual</a:t>
            </a:r>
            <a:r>
              <a:rPr lang="en" sz="1800" dirty="0"/>
              <a:t>)</a:t>
            </a:r>
            <a:endParaRPr sz="1800" dirty="0"/>
          </a:p>
          <a:p>
            <a:pPr marL="0" lvl="0" indent="0" algn="l" rtl="0">
              <a:lnSpc>
                <a:spcPct val="120000"/>
              </a:lnSpc>
              <a:spcBef>
                <a:spcPts val="800"/>
              </a:spcBef>
              <a:spcAft>
                <a:spcPts val="0"/>
              </a:spcAft>
              <a:buClr>
                <a:schemeClr val="dk1"/>
              </a:buClr>
              <a:buSzPts val="1100"/>
              <a:buFont typeface="Arial"/>
              <a:buNone/>
            </a:pPr>
            <a:r>
              <a:rPr lang="en" sz="1800" dirty="0">
                <a:solidFill>
                  <a:srgbClr val="333333"/>
                </a:solidFill>
                <a:highlight>
                  <a:srgbClr val="FFFFFF"/>
                </a:highlight>
              </a:rPr>
              <a:t>See the Video, Interactive Writing:</a:t>
            </a:r>
            <a:r>
              <a:rPr lang="en" sz="1800" dirty="0">
                <a:solidFill>
                  <a:srgbClr val="333333"/>
                </a:solidFill>
                <a:highlight>
                  <a:srgbClr val="FFFFFF"/>
                </a:highlight>
                <a:uFill>
                  <a:noFill/>
                </a:uFill>
                <a:hlinkClick r:id="rId3"/>
              </a:rPr>
              <a:t> </a:t>
            </a:r>
            <a:r>
              <a:rPr lang="en" sz="1800" u="sng" dirty="0">
                <a:solidFill>
                  <a:srgbClr val="0563C1"/>
                </a:solidFill>
                <a:highlight>
                  <a:srgbClr val="FFFFFF"/>
                </a:highlight>
                <a:hlinkClick r:id="rId3"/>
              </a:rPr>
              <a:t>https://vimeo.com/168991757</a:t>
            </a:r>
            <a:endParaRPr sz="1800" u="sng" dirty="0">
              <a:solidFill>
                <a:srgbClr val="0563C1"/>
              </a:solidFill>
              <a:highlight>
                <a:srgbClr val="FFFFFF"/>
              </a:highlight>
              <a:hlinkClick r:id="rId3"/>
            </a:endParaRPr>
          </a:p>
          <a:p>
            <a:pPr marL="0" lvl="0" indent="0" algn="l" rtl="0">
              <a:lnSpc>
                <a:spcPct val="115000"/>
              </a:lnSpc>
              <a:spcBef>
                <a:spcPts val="800"/>
              </a:spcBef>
              <a:spcAft>
                <a:spcPts val="0"/>
              </a:spcAft>
              <a:buClr>
                <a:schemeClr val="dk1"/>
              </a:buClr>
              <a:buSzPts val="1100"/>
              <a:buFont typeface="Arial"/>
              <a:buNone/>
            </a:pPr>
            <a:endParaRPr sz="2400" u="sng" dirty="0">
              <a:solidFill>
                <a:srgbClr val="0563C1"/>
              </a:solidFill>
              <a:highlight>
                <a:srgbClr val="FFFFFF"/>
              </a:highlight>
              <a:hlinkClick r:id="rId3"/>
            </a:endParaRPr>
          </a:p>
          <a:p>
            <a:pPr marL="0" lvl="0" indent="0" algn="l" rtl="0">
              <a:spcBef>
                <a:spcPts val="800"/>
              </a:spcBef>
              <a:spcAft>
                <a:spcPts val="0"/>
              </a:spcAft>
              <a:buNone/>
            </a:pPr>
            <a:endParaRPr dirty="0"/>
          </a:p>
        </p:txBody>
      </p:sp>
      <p:sp>
        <p:nvSpPr>
          <p:cNvPr id="237" name="Google Shape;237;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2: Cycle 23: Lesson </a:t>
            </a:r>
            <a:r>
              <a:rPr lang="en" sz="2800" dirty="0" smtClean="0"/>
              <a:t>113</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pic>
        <p:nvPicPr>
          <p:cNvPr id="242" name="Google Shape;242;p42"/>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3" name="Google Shape;243;p42"/>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4" name="Google Shape;244;p42"/>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23: Lesson 113</a:t>
            </a:r>
            <a:endParaRPr sz="3200" b="1">
              <a:solidFill>
                <a:srgbClr val="404040"/>
              </a:solidFill>
              <a:latin typeface="Century Gothic"/>
              <a:ea typeface="Century Gothic"/>
              <a:cs typeface="Century Gothic"/>
              <a:sym typeface="Century Gothic"/>
            </a:endParaRPr>
          </a:p>
        </p:txBody>
      </p:sp>
      <p:pic>
        <p:nvPicPr>
          <p:cNvPr id="245" name="Google Shape;245;p42"/>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46" name="Google Shape;246;p42"/>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52" name="Google Shape;252;p43"/>
          <p:cNvSpPr txBox="1">
            <a:spLocks noGrp="1"/>
          </p:cNvSpPr>
          <p:nvPr>
            <p:ph type="body" idx="1"/>
          </p:nvPr>
        </p:nvSpPr>
        <p:spPr>
          <a:xfrm>
            <a:off x="311700" y="505200"/>
            <a:ext cx="8520600" cy="4638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None/>
            </a:pPr>
            <a:endParaRPr sz="2400">
              <a:solidFill>
                <a:schemeClr val="dk1"/>
              </a:solidFill>
            </a:endParaRPr>
          </a:p>
          <a:p>
            <a:pPr marL="0" lvl="0" indent="0" algn="l" rtl="0">
              <a:lnSpc>
                <a:spcPct val="150000"/>
              </a:lnSpc>
              <a:spcBef>
                <a:spcPts val="1000"/>
              </a:spcBef>
              <a:spcAft>
                <a:spcPts val="0"/>
              </a:spcAft>
              <a:buNone/>
            </a:pPr>
            <a:r>
              <a:rPr lang="en" sz="2400" b="1">
                <a:solidFill>
                  <a:srgbClr val="FF0000"/>
                </a:solidFill>
              </a:rPr>
              <a:t>Teacher: </a:t>
            </a:r>
            <a:r>
              <a:rPr lang="en" sz="2400">
                <a:solidFill>
                  <a:srgbClr val="FF0000"/>
                </a:solidFill>
              </a:rPr>
              <a:t>“Can you take a closer look, a closer look, a closer look? Can you take a closer look at these words today?”</a:t>
            </a:r>
            <a:endParaRPr sz="2400">
              <a:solidFill>
                <a:srgbClr val="FF0000"/>
              </a:solidFill>
            </a:endParaRPr>
          </a:p>
          <a:p>
            <a:pPr marL="0" lvl="0" indent="0" algn="l" rtl="0">
              <a:lnSpc>
                <a:spcPct val="150000"/>
              </a:lnSpc>
              <a:spcBef>
                <a:spcPts val="1000"/>
              </a:spcBef>
              <a:spcAft>
                <a:spcPts val="0"/>
              </a:spcAft>
              <a:buNone/>
            </a:pPr>
            <a:r>
              <a:rPr lang="en" sz="2400" b="1">
                <a:solidFill>
                  <a:srgbClr val="FF0000"/>
                </a:solidFill>
              </a:rPr>
              <a:t>Students: </a:t>
            </a:r>
            <a:r>
              <a:rPr lang="en" sz="2400">
                <a:solidFill>
                  <a:srgbClr val="FF0000"/>
                </a:solidFill>
              </a:rPr>
              <a:t>“Yes, we’ll take a closer look, a closer look, a closer look. Yes, we’ll take a closer look at these words today.”</a:t>
            </a:r>
            <a:endParaRPr sz="2400" i="1">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58" name="Google Shape;258;p44"/>
          <p:cNvSpPr txBox="1">
            <a:spLocks noGrp="1"/>
          </p:cNvSpPr>
          <p:nvPr>
            <p:ph type="body" idx="1"/>
          </p:nvPr>
        </p:nvSpPr>
        <p:spPr>
          <a:xfrm>
            <a:off x="311700" y="1488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endParaRPr sz="2800"/>
          </a:p>
          <a:p>
            <a:pPr marL="0" lvl="0" indent="0" algn="l" rtl="0">
              <a:lnSpc>
                <a:spcPct val="90000"/>
              </a:lnSpc>
              <a:spcBef>
                <a:spcPts val="1000"/>
              </a:spcBef>
              <a:spcAft>
                <a:spcPts val="0"/>
              </a:spcAft>
              <a:buNone/>
            </a:pPr>
            <a:endParaRPr sz="2800"/>
          </a:p>
          <a:p>
            <a:pPr marL="457200" lvl="0" indent="-406400" algn="l" rtl="0">
              <a:lnSpc>
                <a:spcPct val="90000"/>
              </a:lnSpc>
              <a:spcBef>
                <a:spcPts val="1000"/>
              </a:spcBef>
              <a:spcAft>
                <a:spcPts val="1000"/>
              </a:spcAft>
              <a:buSzPts val="2800"/>
              <a:buChar char="•"/>
            </a:pPr>
            <a:r>
              <a:rPr lang="en" sz="2800"/>
              <a:t>I can use what I know about spelling patterns to read and write words, including contractions with “are.”</a:t>
            </a:r>
            <a:endParaRPr sz="2800"/>
          </a:p>
        </p:txBody>
      </p:sp>
      <p:pic>
        <p:nvPicPr>
          <p:cNvPr id="259" name="Google Shape;259;p44"/>
          <p:cNvPicPr preferRelativeResize="0"/>
          <p:nvPr/>
        </p:nvPicPr>
        <p:blipFill>
          <a:blip r:embed="rId3">
            <a:alphaModFix/>
          </a:blip>
          <a:stretch>
            <a:fillRect/>
          </a:stretch>
        </p:blipFill>
        <p:spPr>
          <a:xfrm>
            <a:off x="8229600" y="4223657"/>
            <a:ext cx="836157" cy="68318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pic>
        <p:nvPicPr>
          <p:cNvPr id="264" name="Google Shape;264;p45"/>
          <p:cNvPicPr preferRelativeResize="0"/>
          <p:nvPr/>
        </p:nvPicPr>
        <p:blipFill>
          <a:blip r:embed="rId3">
            <a:alphaModFix/>
          </a:blip>
          <a:stretch>
            <a:fillRect/>
          </a:stretch>
        </p:blipFill>
        <p:spPr>
          <a:xfrm>
            <a:off x="2041975" y="937488"/>
            <a:ext cx="6721600" cy="3556675"/>
          </a:xfrm>
          <a:prstGeom prst="rect">
            <a:avLst/>
          </a:prstGeom>
          <a:noFill/>
          <a:ln>
            <a:noFill/>
          </a:ln>
        </p:spPr>
      </p:pic>
      <p:pic>
        <p:nvPicPr>
          <p:cNvPr id="265" name="Google Shape;265;p45"/>
          <p:cNvPicPr preferRelativeResize="0"/>
          <p:nvPr/>
        </p:nvPicPr>
        <p:blipFill>
          <a:blip r:embed="rId4">
            <a:alphaModFix/>
          </a:blip>
          <a:stretch>
            <a:fillRect/>
          </a:stretch>
        </p:blipFill>
        <p:spPr>
          <a:xfrm>
            <a:off x="0" y="0"/>
            <a:ext cx="2708625" cy="205130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71" name="Google Shape;271;p46"/>
          <p:cNvSpPr txBox="1">
            <a:spLocks noGrp="1"/>
          </p:cNvSpPr>
          <p:nvPr>
            <p:ph type="body" idx="1"/>
          </p:nvPr>
        </p:nvSpPr>
        <p:spPr>
          <a:xfrm>
            <a:off x="311700" y="105162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200" b="1" i="1">
                <a:solidFill>
                  <a:srgbClr val="FF0000"/>
                </a:solidFill>
              </a:rPr>
              <a:t>Teacher</a:t>
            </a:r>
            <a:r>
              <a:rPr lang="en" sz="2200" i="1">
                <a:solidFill>
                  <a:srgbClr val="FF0000"/>
                </a:solidFill>
              </a:rPr>
              <a:t>: “Do you know the words we’ll write, the words we’ll write, the words we’ll write? Do you know the words we’ll write on our boards today? </a:t>
            </a:r>
            <a:endParaRPr sz="2200" i="1">
              <a:solidFill>
                <a:srgbClr val="FF0000"/>
              </a:solidFill>
            </a:endParaRPr>
          </a:p>
          <a:p>
            <a:pPr marL="0" lvl="0" indent="0" algn="l" rtl="0">
              <a:lnSpc>
                <a:spcPct val="150000"/>
              </a:lnSpc>
              <a:spcBef>
                <a:spcPts val="1000"/>
              </a:spcBef>
              <a:spcAft>
                <a:spcPts val="0"/>
              </a:spcAft>
              <a:buNone/>
            </a:pPr>
            <a:r>
              <a:rPr lang="en" sz="2200" b="1" i="1">
                <a:solidFill>
                  <a:srgbClr val="FF0000"/>
                </a:solidFill>
              </a:rPr>
              <a:t>Students</a:t>
            </a:r>
            <a:r>
              <a:rPr lang="en" sz="2200" i="1">
                <a:solidFill>
                  <a:srgbClr val="FF0000"/>
                </a:solidFill>
              </a:rPr>
              <a:t>: “Yes, we know the words we’ll write, the words we’ll write, the words we’ll write. Yes, we know the words we’ll write on our boards today!”</a:t>
            </a:r>
            <a:endParaRPr sz="2200" i="1">
              <a:solidFill>
                <a:srgbClr val="FF0000"/>
              </a:solidFill>
            </a:endParaRPr>
          </a:p>
          <a:p>
            <a:pPr marL="0" lvl="0" indent="0" algn="l" rtl="0">
              <a:spcBef>
                <a:spcPts val="800"/>
              </a:spcBef>
              <a:spcAft>
                <a:spcPts val="0"/>
              </a:spcAft>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7"/>
          <p:cNvSpPr txBox="1">
            <a:spLocks noGrp="1"/>
          </p:cNvSpPr>
          <p:nvPr>
            <p:ph type="title"/>
          </p:nvPr>
        </p:nvSpPr>
        <p:spPr>
          <a:xfrm>
            <a:off x="239650" y="246822"/>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Work Time: Learning Targets</a:t>
            </a:r>
            <a:endParaRPr dirty="0"/>
          </a:p>
        </p:txBody>
      </p:sp>
      <p:sp>
        <p:nvSpPr>
          <p:cNvPr id="277" name="Google Shape;277;p47"/>
          <p:cNvSpPr txBox="1">
            <a:spLocks noGrp="1"/>
          </p:cNvSpPr>
          <p:nvPr>
            <p:ph type="body" idx="1"/>
          </p:nvPr>
        </p:nvSpPr>
        <p:spPr>
          <a:xfrm>
            <a:off x="101050" y="895722"/>
            <a:ext cx="87978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800"/>
              </a:spcBef>
              <a:spcAft>
                <a:spcPts val="0"/>
              </a:spcAft>
              <a:buSzPts val="2400"/>
              <a:buChar char="•"/>
            </a:pPr>
            <a:r>
              <a:rPr lang="en" sz="2400" dirty="0"/>
              <a:t>I can collaborate with my teacher to write a sentence using “a-t-e” words with the schwa or long “a” vowel sounds, words with contractions with “are,” and high-frequency words. </a:t>
            </a:r>
            <a:endParaRPr sz="2400" dirty="0"/>
          </a:p>
          <a:p>
            <a:pPr marL="457200" lvl="0" indent="-381000" algn="l" rtl="0">
              <a:lnSpc>
                <a:spcPct val="115000"/>
              </a:lnSpc>
              <a:spcBef>
                <a:spcPts val="1000"/>
              </a:spcBef>
              <a:spcAft>
                <a:spcPts val="0"/>
              </a:spcAft>
              <a:buSzPts val="2400"/>
              <a:buChar char="•"/>
            </a:pPr>
            <a:r>
              <a:rPr lang="en" sz="2400" dirty="0"/>
              <a:t>I can use what I know about spelling patterns to correctly spell words.</a:t>
            </a:r>
            <a:endParaRPr sz="2400" dirty="0"/>
          </a:p>
          <a:p>
            <a:pPr marL="177800" lvl="0" indent="0" algn="l" rtl="0">
              <a:lnSpc>
                <a:spcPct val="115000"/>
              </a:lnSpc>
              <a:spcBef>
                <a:spcPts val="1000"/>
              </a:spcBef>
              <a:spcAft>
                <a:spcPts val="0"/>
              </a:spcAft>
              <a:buNone/>
            </a:pPr>
            <a:endParaRPr sz="2400" dirty="0"/>
          </a:p>
          <a:p>
            <a:pPr marL="0" lvl="0" indent="0" algn="l" rtl="0">
              <a:lnSpc>
                <a:spcPct val="115000"/>
              </a:lnSpc>
              <a:spcBef>
                <a:spcPts val="1000"/>
              </a:spcBef>
              <a:spcAft>
                <a:spcPts val="500"/>
              </a:spcAft>
              <a:buNone/>
            </a:pPr>
            <a:endParaRPr sz="2000" dirty="0"/>
          </a:p>
        </p:txBody>
      </p:sp>
      <p:pic>
        <p:nvPicPr>
          <p:cNvPr id="278" name="Google Shape;278;p47"/>
          <p:cNvPicPr preferRelativeResize="0"/>
          <p:nvPr/>
        </p:nvPicPr>
        <p:blipFill>
          <a:blip r:embed="rId3">
            <a:alphaModFix/>
          </a:blip>
          <a:stretch>
            <a:fillRect/>
          </a:stretch>
        </p:blipFill>
        <p:spPr>
          <a:xfrm>
            <a:off x="8290928" y="4201886"/>
            <a:ext cx="831300" cy="695018"/>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65AAC92-0E56-43BF-BBAD-AF5F94CC7F33}"/>
</file>

<file path=customXml/itemProps2.xml><?xml version="1.0" encoding="utf-8"?>
<ds:datastoreItem xmlns:ds="http://schemas.openxmlformats.org/officeDocument/2006/customXml" ds:itemID="{0272B31E-1F26-4F44-A1E7-6CC5DEBD678D}"/>
</file>

<file path=customXml/itemProps3.xml><?xml version="1.0" encoding="utf-8"?>
<ds:datastoreItem xmlns:ds="http://schemas.openxmlformats.org/officeDocument/2006/customXml" ds:itemID="{B9A2A7A3-BA84-45EB-A60C-7276B3681F80}"/>
</file>

<file path=docProps/app.xml><?xml version="1.0" encoding="utf-8"?>
<Properties xmlns="http://schemas.openxmlformats.org/officeDocument/2006/extended-properties" xmlns:vt="http://schemas.openxmlformats.org/officeDocument/2006/docPropsVTypes">
  <TotalTime>22</TotalTime>
  <Words>4162</Words>
  <Application>Microsoft Macintosh PowerPoint</Application>
  <PresentationFormat>On-screen Show (16:9)</PresentationFormat>
  <Paragraphs>336</Paragraphs>
  <Slides>15</Slides>
  <Notes>15</Notes>
  <HiddenSlides>0</HiddenSlides>
  <MMClips>0</MMClips>
  <ScaleCrop>false</ScaleCrop>
  <HeadingPairs>
    <vt:vector size="4" baseType="variant">
      <vt:variant>
        <vt:lpstr>Theme</vt:lpstr>
      </vt:variant>
      <vt:variant>
        <vt:i4>3</vt:i4>
      </vt:variant>
      <vt:variant>
        <vt:lpstr>Slide Titles</vt:lpstr>
      </vt:variant>
      <vt:variant>
        <vt:i4>15</vt:i4>
      </vt:variant>
    </vt:vector>
  </HeadingPairs>
  <TitlesOfParts>
    <vt:vector size="18" baseType="lpstr">
      <vt:lpstr>Office Theme</vt:lpstr>
      <vt:lpstr>Office Theme</vt:lpstr>
      <vt:lpstr>Simple Light</vt:lpstr>
      <vt:lpstr>Grade 2: Module 4: Part 2: Cycle 23: Lesson 113 Teacher slide, before teaching.</vt:lpstr>
      <vt:lpstr>Grade 2: Module 4: Part 2: Cycle 23: Lesson 113 Teacher slide, before teaching.</vt:lpstr>
      <vt:lpstr>Grade 2: Module 4: Part 2: Cycle 23: Lesson 113 Teacher slide, before teaching.</vt:lpstr>
      <vt:lpstr>PowerPoint Presentation</vt:lpstr>
      <vt:lpstr>Transition Song</vt:lpstr>
      <vt:lpstr>Opening: Learning Targets</vt:lpstr>
      <vt:lpstr>PowerPoint Presentation</vt:lpstr>
      <vt:lpstr>Transition Song</vt:lpstr>
      <vt:lpstr>Work Time: Learning Targets</vt:lpstr>
      <vt:lpstr>Interactive Writing</vt:lpstr>
      <vt:lpstr>Reflection Time </vt:lpstr>
      <vt:lpstr>Transition Song</vt:lpstr>
      <vt:lpstr>Independent Work: Learning Targets</vt:lpstr>
      <vt:lpstr>PowerPoint Presentation</vt:lpstr>
      <vt:lpstr>Reader’s Toolbox:  Use what you know!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2: Cycle 23: Lesson 113 Teacher slide, before teaching.</dc:title>
  <dc:creator>nbravo</dc:creator>
  <cp:lastModifiedBy>Alexander Specht</cp:lastModifiedBy>
  <cp:revision>8</cp:revision>
  <dcterms:modified xsi:type="dcterms:W3CDTF">2019-01-08T21:58:46Z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