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6.xml" ContentType="application/vnd.openxmlformats-officedocument.presentationml.slide+xml"/>
  <Override PartName="/ppt/slides/slide11.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5.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8.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7.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slideLayouts/slideLayout19.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8.xml" ContentType="application/vnd.openxmlformats-officedocument.presentationml.slideLayout+xml"/>
  <Override PartName="/ppt/slideLayouts/slideLayout34.xml" ContentType="application/vnd.openxmlformats-officedocument.presentationml.slideLayout+xml"/>
  <Override PartName="/ppt/slideLayouts/slideLayout32.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33.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8" r:id="rId1"/>
    <p:sldMasterId id="2147483689" r:id="rId2"/>
    <p:sldMasterId id="2147483690"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5B524BC-5C43-4950-AD97-D050694157AA}">
  <a:tblStyle styleId="{15B524BC-5C43-4950-AD97-D050694157A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17" d="100"/>
          <a:sy n="17" d="100"/>
        </p:scale>
        <p:origin x="2676" y="18"/>
      </p:cViewPr>
      <p:guideLst/>
    </p:cSldViewPr>
  </p:slideViewPr>
  <p:notesTextViewPr>
    <p:cViewPr>
      <p:scale>
        <a:sx n="1" d="1"/>
        <a:sy n="1" d="1"/>
      </p:scale>
      <p:origin x="0" y="-189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782481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Snap or Trap Review and Fluency. Fluency is defined as reading smoothly, with expression, not too fast or too slow, and reflecting the meaning of the story. Students will be familiar with both practices.</a:t>
            </a:r>
            <a:endParaRPr dirty="0"/>
          </a:p>
          <a:p>
            <a:pPr marL="457200" lvl="0" indent="-304800" algn="l" rtl="0">
              <a:spcBef>
                <a:spcPts val="0"/>
              </a:spcBef>
              <a:spcAft>
                <a:spcPts val="0"/>
              </a:spcAft>
              <a:buSzPts val="1200"/>
              <a:buChar char="●"/>
            </a:pPr>
            <a:r>
              <a:rPr lang="en-US" dirty="0"/>
              <a:t>Students will identify words that are regularly spelled or ‘snap’ words vs. words that are irregularly spelled or ‘trap’ words. Regularly spelled or “snap” words will be added to the Interactive Word Wall in this lesson (irregularly spelled or “trap” words were added in Lesson 22.</a:t>
            </a:r>
            <a:endParaRPr dirty="0"/>
          </a:p>
          <a:p>
            <a:pPr marL="457200" lvl="0" indent="-304800" algn="l" rtl="0">
              <a:spcBef>
                <a:spcPts val="0"/>
              </a:spcBef>
              <a:spcAft>
                <a:spcPts val="0"/>
              </a:spcAft>
              <a:buSzPts val="1200"/>
              <a:buChar char="●"/>
            </a:pPr>
            <a:r>
              <a:rPr lang="en-US" dirty="0"/>
              <a:t>Students will support their identification of “snap” words </a:t>
            </a:r>
            <a:r>
              <a:rPr lang="en-US" dirty="0" smtClean="0"/>
              <a:t>by </a:t>
            </a:r>
            <a:r>
              <a:rPr lang="en-US" dirty="0"/>
              <a:t>articulating the </a:t>
            </a:r>
            <a:r>
              <a:rPr lang="en-US" dirty="0" err="1"/>
              <a:t>grapho</a:t>
            </a:r>
            <a:r>
              <a:rPr lang="en-US" dirty="0"/>
              <a:t>-phonemic (letter sound) connections that make those words snap words (i.e., the spelling sound correspondences make them easily decodable) while providing a review of already-taught and easily decodable high-frequency words</a:t>
            </a:r>
            <a:endParaRPr dirty="0"/>
          </a:p>
          <a:p>
            <a:pPr marL="457200" lvl="0" indent="-304800" algn="l" rtl="0">
              <a:spcBef>
                <a:spcPts val="0"/>
              </a:spcBef>
              <a:spcAft>
                <a:spcPts val="0"/>
              </a:spcAft>
              <a:buSzPts val="1200"/>
              <a:buChar char="●"/>
            </a:pPr>
            <a:r>
              <a:rPr lang="en-US" dirty="0"/>
              <a:t>Students will interact with an excerpt from the decodable reader “Friends at School” to work together to read the excerpt fluently. They will think about how to apply phrasing, expression, and other rules of fluency and offer each other feedback.</a:t>
            </a:r>
            <a:endParaRPr dirty="0"/>
          </a:p>
          <a:p>
            <a:pPr marL="457200" lvl="0" indent="-304800" algn="l" rtl="0">
              <a:spcBef>
                <a:spcPts val="0"/>
              </a:spcBef>
              <a:spcAft>
                <a:spcPts val="0"/>
              </a:spcAft>
              <a:buClr>
                <a:schemeClr val="dk1"/>
              </a:buClr>
              <a:buSzPts val="1200"/>
              <a:buChar char="●"/>
            </a:pPr>
            <a:r>
              <a:rPr lang="en-US" dirty="0"/>
              <a:t>All the elements of fluency (smoothly, with expression, not too fast or slow, with meaning) will be visited while students read the excerpt. In future lessons, students may be focusing only on one or two elements of fluency. Over the course of Module 1, fluency lessons will build toward a feedback protocol.</a:t>
            </a:r>
            <a:endParaRPr dirty="0"/>
          </a:p>
          <a:p>
            <a:pPr marL="457200" lvl="0" indent="-304800" algn="l" rtl="0">
              <a:spcBef>
                <a:spcPts val="0"/>
              </a:spcBef>
              <a:spcAft>
                <a:spcPts val="0"/>
              </a:spcAft>
              <a:buSzPts val="1200"/>
              <a:buChar char="●"/>
            </a:pPr>
            <a:r>
              <a:rPr lang="en-US" dirty="0"/>
              <a:t>Consider collecting the sentences and excerpts of text used in the Work Time on chart paper in such a way that they can be practiced either by the group, in pairs, or individually. This might involve collecting them into a class notebook, individual notebooks, or displaying them on chart paper.</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292" name="Google Shape;292;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18987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 name="Google Shape;370;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a:t>
            </a:r>
            <a:r>
              <a:rPr lang="en-US" dirty="0" smtClean="0"/>
              <a:t>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71" name="Google Shape;371;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72" name="Google Shape;372;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77074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8" name="Google Shape;378;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t>
            </a:r>
            <a:r>
              <a:rPr lang="en-US" dirty="0" smtClean="0"/>
              <a:t>read fluently. </a:t>
            </a:r>
            <a:r>
              <a:rPr lang="en-US" dirty="0"/>
              <a:t>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9" name="Google Shape;379;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62586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a:t>
            </a:r>
            <a:r>
              <a:rPr lang="en-US" b="1" dirty="0"/>
              <a:t>copies of the excerpt </a:t>
            </a:r>
            <a:r>
              <a:rPr lang="en-US" dirty="0"/>
              <a:t>for students to follow along (or using page 6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a:t>
            </a:r>
            <a:r>
              <a:rPr lang="en-US" b="1" dirty="0"/>
              <a:t>Decodable Reader: “Friends at School.”</a:t>
            </a:r>
            <a:endParaRPr b="1" dirty="0"/>
          </a:p>
          <a:p>
            <a:pPr marL="457200" lvl="0" indent="-304800" algn="l" rtl="0">
              <a:spcBef>
                <a:spcPts val="0"/>
              </a:spcBef>
              <a:spcAft>
                <a:spcPts val="0"/>
              </a:spcAft>
              <a:buSzPts val="1200"/>
              <a:buFont typeface="Calibri"/>
              <a:buAutoNum type="arabicPeriod"/>
            </a:pPr>
            <a:r>
              <a:rPr lang="en-US" dirty="0"/>
              <a:t>Explain this is an “excerpt” or part of the story from their </a:t>
            </a:r>
            <a:r>
              <a:rPr lang="en-US" b="1" dirty="0"/>
              <a:t>decodable reader “Friends at School.”</a:t>
            </a:r>
            <a:endParaRPr b="1" dirty="0"/>
          </a:p>
          <a:p>
            <a:pPr marL="457200" lvl="0" indent="-304800" algn="l" rtl="0">
              <a:spcBef>
                <a:spcPts val="0"/>
              </a:spcBef>
              <a:spcAft>
                <a:spcPts val="0"/>
              </a:spcAft>
              <a:buSzPts val="1200"/>
              <a:buFont typeface="Calibri"/>
              <a:buAutoNum type="arabicPeriod"/>
            </a:pPr>
            <a:r>
              <a:rPr lang="en-US" dirty="0"/>
              <a:t>Display and read aloud the </a:t>
            </a:r>
            <a:r>
              <a:rPr lang="en-US" b="1" dirty="0"/>
              <a:t>Rules of Fluency index cards </a:t>
            </a:r>
            <a:r>
              <a:rPr lang="en-US" dirty="0"/>
              <a:t>(“smoothly,” “with expression,” “with meaning,” and “just the right speed”) on the board.</a:t>
            </a:r>
            <a:endParaRPr dirty="0"/>
          </a:p>
          <a:p>
            <a:pPr marL="457200" lvl="0" indent="-304800" algn="l" rtl="0">
              <a:spcBef>
                <a:spcPts val="0"/>
              </a:spcBef>
              <a:spcAft>
                <a:spcPts val="0"/>
              </a:spcAft>
              <a:buSzPts val="1200"/>
              <a:buFont typeface="Calibri"/>
              <a:buAutoNum type="arabicPeriod"/>
            </a:pPr>
            <a:r>
              <a:rPr lang="en-US" dirty="0"/>
              <a:t>Remind students that these are four important rules of fluency that were mentioned in the song and invite them to think about these elements as they listen while the excerpt is being read.</a:t>
            </a:r>
            <a:endParaRPr dirty="0"/>
          </a:p>
          <a:p>
            <a:pPr marL="457200" lvl="0" indent="-304800" algn="l" rtl="0">
              <a:spcBef>
                <a:spcPts val="0"/>
              </a:spcBef>
              <a:spcAft>
                <a:spcPts val="0"/>
              </a:spcAft>
              <a:buSzPts val="1200"/>
              <a:buFont typeface="Calibri"/>
              <a:buAutoNum type="arabicPeriod"/>
            </a:pPr>
            <a:r>
              <a:rPr lang="en-US" dirty="0"/>
              <a:t>Read the excerpt word by word in a </a:t>
            </a:r>
            <a:r>
              <a:rPr lang="en-US" dirty="0" smtClean="0"/>
              <a:t>monotone voice, </a:t>
            </a:r>
            <a:r>
              <a:rPr lang="en-US" dirty="0"/>
              <a:t>skipping over punctuation, with little to no expression.</a:t>
            </a:r>
            <a:endParaRPr dirty="0"/>
          </a:p>
          <a:p>
            <a:pPr marL="457200" lvl="0" indent="-304800" algn="l" rtl="0">
              <a:spcBef>
                <a:spcPts val="0"/>
              </a:spcBef>
              <a:spcAft>
                <a:spcPts val="0"/>
              </a:spcAft>
              <a:buSzPts val="1200"/>
              <a:buFont typeface="Calibri"/>
              <a:buAutoNum type="arabicPeriod"/>
            </a:pPr>
            <a:r>
              <a:rPr lang="en-US" dirty="0"/>
              <a:t>Invite students to turn to an elbow partner and share what they noticed about how the teacher read the excerpt.</a:t>
            </a:r>
            <a:endParaRPr dirty="0"/>
          </a:p>
          <a:p>
            <a:pPr marL="457200" lvl="0" indent="-304800" algn="l" rtl="0">
              <a:spcBef>
                <a:spcPts val="0"/>
              </a:spcBef>
              <a:spcAft>
                <a:spcPts val="0"/>
              </a:spcAft>
              <a:buSzPts val="1200"/>
              <a:buFont typeface="Calibri"/>
              <a:buAutoNum type="arabicPeriod"/>
            </a:pPr>
            <a:r>
              <a:rPr lang="en-US" dirty="0"/>
              <a:t>Invite two or three student volunteers to share what they noticed with their partners (examples: </a:t>
            </a:r>
            <a:r>
              <a:rPr lang="en-US" b="1" dirty="0"/>
              <a:t>sounded word by word</a:t>
            </a:r>
            <a:r>
              <a:rPr lang="en-US" dirty="0"/>
              <a:t>, </a:t>
            </a:r>
            <a:r>
              <a:rPr lang="en-US" b="1" dirty="0"/>
              <a:t>sounded too slow or too fast, sounded “boring”</a:t>
            </a:r>
            <a:r>
              <a:rPr lang="en-US" dirty="0"/>
              <a:t>); prompt students to name specific examples in the text (i.e., naming a place </a:t>
            </a:r>
            <a:r>
              <a:rPr lang="en-US" b="0" dirty="0"/>
              <a:t>where it was word by word, where punctuation was skipped).</a:t>
            </a:r>
            <a:endParaRPr b="0" dirty="0"/>
          </a:p>
          <a:p>
            <a:pPr marL="457200" lvl="0" indent="-304800" algn="l" rtl="0">
              <a:spcBef>
                <a:spcPts val="0"/>
              </a:spcBef>
              <a:spcAft>
                <a:spcPts val="0"/>
              </a:spcAft>
              <a:buSzPts val="1200"/>
              <a:buFont typeface="Calibri"/>
              <a:buAutoNum type="arabicPeriod"/>
            </a:pPr>
            <a:r>
              <a:rPr lang="en-US" dirty="0"/>
              <a:t>Ask: “</a:t>
            </a:r>
            <a:r>
              <a:rPr lang="en-US" i="1" dirty="0"/>
              <a:t>Does anyone have any suggestions for how I could make this more fluent</a:t>
            </a:r>
            <a:r>
              <a:rPr lang="en-US" dirty="0"/>
              <a:t>?” (</a:t>
            </a:r>
            <a:r>
              <a:rPr lang="en-US" b="1" dirty="0"/>
              <a:t>Responses will vary. Examples: stop at the periods; pause at the comma; make it sound like talking when Sam is speaking; say groups of words together</a:t>
            </a:r>
            <a:r>
              <a:rPr lang="en-US" dirty="0"/>
              <a:t>.)</a:t>
            </a:r>
            <a:endParaRPr dirty="0"/>
          </a:p>
          <a:p>
            <a:pPr marL="457200" lvl="0" indent="-304800" algn="l" rtl="0">
              <a:spcBef>
                <a:spcPts val="0"/>
              </a:spcBef>
              <a:spcAft>
                <a:spcPts val="0"/>
              </a:spcAft>
              <a:buSzPts val="1200"/>
              <a:buFont typeface="Calibri"/>
              <a:buAutoNum type="arabicPeriod"/>
            </a:pPr>
            <a:r>
              <a:rPr lang="en-US" dirty="0"/>
              <a:t>Read the excerpt again, incorporating students’ suggestions.</a:t>
            </a:r>
            <a:endParaRPr dirty="0"/>
          </a:p>
          <a:p>
            <a:pPr marL="457200" lvl="0" indent="-304800" algn="l" rtl="0">
              <a:spcBef>
                <a:spcPts val="0"/>
              </a:spcBef>
              <a:spcAft>
                <a:spcPts val="0"/>
              </a:spcAft>
              <a:buSzPts val="1200"/>
              <a:buFont typeface="Calibri"/>
              <a:buAutoNum type="arabicPeriod"/>
            </a:pPr>
            <a:r>
              <a:rPr lang="en-US" dirty="0"/>
              <a:t>Invite students to think about the meaning of the selected text. Ask: “</a:t>
            </a:r>
            <a:r>
              <a:rPr lang="en-US" i="1" dirty="0"/>
              <a:t>What is happening here in this excerpt?</a:t>
            </a:r>
            <a:r>
              <a:rPr lang="en-US" dirty="0"/>
              <a:t>” </a:t>
            </a:r>
            <a:r>
              <a:rPr lang="en-US" b="1" dirty="0" smtClean="0"/>
              <a:t>(Dad </a:t>
            </a:r>
            <a:r>
              <a:rPr lang="en-US" b="1" dirty="0"/>
              <a:t>and Sam are having a conversation at breakfast about the first day of school.)</a:t>
            </a:r>
            <a:endParaRPr dirty="0"/>
          </a:p>
          <a:p>
            <a:pPr marL="457200" lvl="0" indent="-304800" algn="l" rtl="0">
              <a:spcBef>
                <a:spcPts val="0"/>
              </a:spcBef>
              <a:spcAft>
                <a:spcPts val="0"/>
              </a:spcAft>
              <a:buSzPts val="1200"/>
              <a:buFont typeface="Calibri"/>
              <a:buAutoNum type="arabicPeriod"/>
            </a:pPr>
            <a:r>
              <a:rPr lang="en-US" dirty="0"/>
              <a:t>Ask: “</a:t>
            </a:r>
            <a:r>
              <a:rPr lang="en-US" i="1" dirty="0"/>
              <a:t>What do we know about Sam’s feelings based on this excerpt?”</a:t>
            </a:r>
            <a:r>
              <a:rPr lang="en-US" dirty="0"/>
              <a:t> (</a:t>
            </a:r>
            <a:r>
              <a:rPr lang="en-US" b="1" dirty="0"/>
              <a:t>The text says he is “unsure” whether he is ready for the first day of school; that means he is not sure. He is worried he may not have any friends in class</a:t>
            </a:r>
            <a:r>
              <a:rPr lang="en-US" dirty="0"/>
              <a:t>.)</a:t>
            </a:r>
            <a:endParaRPr dirty="0"/>
          </a:p>
          <a:p>
            <a:pPr marL="457200" lvl="0" indent="-304800" algn="l" rtl="0">
              <a:spcBef>
                <a:spcPts val="0"/>
              </a:spcBef>
              <a:spcAft>
                <a:spcPts val="0"/>
              </a:spcAft>
              <a:buSzPts val="1200"/>
              <a:buFont typeface="Calibri"/>
              <a:buAutoNum type="arabicPeriod"/>
            </a:pPr>
            <a:r>
              <a:rPr lang="en-US" dirty="0"/>
              <a:t>Point to the </a:t>
            </a:r>
            <a:r>
              <a:rPr lang="en-US" b="1" dirty="0"/>
              <a:t>card </a:t>
            </a:r>
            <a:r>
              <a:rPr lang="en-US" dirty="0"/>
              <a:t>labeled “with meaning” and Say: “</a:t>
            </a:r>
            <a:r>
              <a:rPr lang="en-US" i="1" dirty="0"/>
              <a:t>Reading this fluently includes making it match the meaning or feeling of the words. Sam seems unsure, but Dad seems pretty confident. He tells </a:t>
            </a:r>
            <a:r>
              <a:rPr lang="en-US" i="1" dirty="0" smtClean="0"/>
              <a:t>him, “you </a:t>
            </a:r>
            <a:r>
              <a:rPr lang="en-US" i="1" dirty="0"/>
              <a:t>will meet new friends</a:t>
            </a:r>
            <a:r>
              <a:rPr lang="en-US" i="1" dirty="0" smtClean="0"/>
              <a:t>!””</a:t>
            </a:r>
            <a:endParaRPr dirty="0"/>
          </a:p>
          <a:p>
            <a:pPr marL="457200" lvl="0" indent="-304800" algn="l" rtl="0">
              <a:spcBef>
                <a:spcPts val="0"/>
              </a:spcBef>
              <a:spcAft>
                <a:spcPts val="0"/>
              </a:spcAft>
              <a:buSzPts val="1200"/>
              <a:buFont typeface="Calibri"/>
              <a:buAutoNum type="arabicPeriod"/>
            </a:pPr>
            <a:r>
              <a:rPr lang="en-US" dirty="0"/>
              <a:t>Invite two student volunteers to come up. One student will act as Sam and one will act as Dad.</a:t>
            </a:r>
            <a:endParaRPr dirty="0"/>
          </a:p>
          <a:p>
            <a:pPr marL="457200" lvl="0" indent="-304800" algn="l" rtl="0">
              <a:spcBef>
                <a:spcPts val="0"/>
              </a:spcBef>
              <a:spcAft>
                <a:spcPts val="0"/>
              </a:spcAft>
              <a:buSzPts val="1200"/>
              <a:buFont typeface="Calibri"/>
              <a:buAutoNum type="arabicPeriod"/>
            </a:pPr>
            <a:r>
              <a:rPr lang="en-US" dirty="0"/>
              <a:t>Explain that you will </a:t>
            </a:r>
            <a:r>
              <a:rPr lang="en-US" dirty="0" smtClean="0"/>
              <a:t>read </a:t>
            </a:r>
            <a:r>
              <a:rPr lang="en-US" dirty="0"/>
              <a:t>the words outside of the quotation marks, and that when the volunteers for “Sam” and “Dad” read their parts of the text, they will need to read with expression (like talking) and with meaning (reflecting the feeling of the character) and read the excerpt.</a:t>
            </a:r>
            <a:endParaRPr dirty="0"/>
          </a:p>
          <a:p>
            <a:pPr marL="457200" lvl="0" indent="-304800" algn="l" rtl="0">
              <a:spcBef>
                <a:spcPts val="0"/>
              </a:spcBef>
              <a:spcAft>
                <a:spcPts val="0"/>
              </a:spcAft>
              <a:buSzPts val="1200"/>
              <a:buFont typeface="Calibri"/>
              <a:buAutoNum type="arabicPeriod"/>
            </a:pPr>
            <a:r>
              <a:rPr lang="en-US" dirty="0"/>
              <a:t>Invite the rest of the group to name where they heard “expression” and “meaning.”</a:t>
            </a:r>
            <a:endParaRPr dirty="0"/>
          </a:p>
          <a:p>
            <a:pPr marL="457200" lvl="0" indent="-304800" algn="l" rtl="0">
              <a:spcBef>
                <a:spcPts val="0"/>
              </a:spcBef>
              <a:spcAft>
                <a:spcPts val="0"/>
              </a:spcAft>
              <a:buSzPts val="1200"/>
              <a:buFont typeface="Calibri"/>
              <a:buAutoNum type="arabicPeriod"/>
            </a:pPr>
            <a:r>
              <a:rPr lang="en-US" dirty="0"/>
              <a:t>Remind students of the elements of fluent reading (smoothly, with expression, with meaning, and at just the right speed).</a:t>
            </a:r>
            <a:endParaRPr dirty="0"/>
          </a:p>
          <a:p>
            <a:pPr marL="457200" lvl="0" indent="-304800" algn="l" rtl="0">
              <a:spcBef>
                <a:spcPts val="0"/>
              </a:spcBef>
              <a:spcAft>
                <a:spcPts val="0"/>
              </a:spcAft>
              <a:buSzPts val="1200"/>
              <a:buFont typeface="Calibri"/>
              <a:buAutoNum type="arabicPeriod"/>
            </a:pPr>
            <a:r>
              <a:rPr lang="en-US" dirty="0"/>
              <a:t>Distribute individual copies of excerpt from the </a:t>
            </a:r>
            <a:r>
              <a:rPr lang="en-US" b="1" dirty="0"/>
              <a:t>Decodable Reader: “Friends at School” </a:t>
            </a:r>
            <a:r>
              <a:rPr lang="en-US" dirty="0"/>
              <a:t>(or students can use pages 1-2 </a:t>
            </a:r>
            <a:r>
              <a:rPr lang="en-US" dirty="0" smtClean="0"/>
              <a:t>from </a:t>
            </a:r>
            <a:r>
              <a:rPr lang="en-US" dirty="0"/>
              <a:t>decodable).</a:t>
            </a:r>
            <a:endParaRPr dirty="0"/>
          </a:p>
          <a:p>
            <a:pPr marL="457200" lvl="0" indent="-304800" algn="l" rtl="0">
              <a:spcBef>
                <a:spcPts val="0"/>
              </a:spcBef>
              <a:spcAft>
                <a:spcPts val="0"/>
              </a:spcAft>
              <a:buSzPts val="1200"/>
              <a:buFont typeface="Calibri"/>
              <a:buAutoNum type="arabicPeriod"/>
            </a:pPr>
            <a:r>
              <a:rPr lang="en-US" dirty="0"/>
              <a:t>Teacher pairs students up and invites them </a:t>
            </a:r>
            <a:r>
              <a:rPr lang="en-US" dirty="0" smtClean="0"/>
              <a:t>to:</a:t>
            </a:r>
            <a:endParaRPr lang="en-US" dirty="0"/>
          </a:p>
          <a:p>
            <a:pPr marL="914400" lvl="1" indent="-304800" algn="l" rtl="0">
              <a:spcBef>
                <a:spcPts val="0"/>
              </a:spcBef>
              <a:spcAft>
                <a:spcPts val="0"/>
              </a:spcAft>
              <a:buSzPts val="1200"/>
              <a:buFont typeface="Courier New" panose="02070309020205020404" pitchFamily="49" charset="0"/>
              <a:buChar char="o"/>
            </a:pPr>
            <a:r>
              <a:rPr lang="en-US" dirty="0" smtClean="0"/>
              <a:t>First </a:t>
            </a:r>
            <a:r>
              <a:rPr lang="en-US" dirty="0"/>
              <a:t>read the entire excerpt a few times to themselves, practicing the rules of fluency</a:t>
            </a:r>
            <a:br>
              <a:rPr lang="en-US" dirty="0"/>
            </a:br>
            <a:r>
              <a:rPr lang="en-US" dirty="0"/>
              <a:t>on their </a:t>
            </a:r>
            <a:r>
              <a:rPr lang="en-US" dirty="0" smtClean="0"/>
              <a:t>own.</a:t>
            </a:r>
            <a:endParaRPr lang="en-US" dirty="0"/>
          </a:p>
          <a:p>
            <a:pPr marL="914400" lvl="1" indent="-304800" algn="l" rtl="0">
              <a:spcBef>
                <a:spcPts val="0"/>
              </a:spcBef>
              <a:spcAft>
                <a:spcPts val="0"/>
              </a:spcAft>
              <a:buSzPts val="1200"/>
              <a:buFont typeface="Courier New" panose="02070309020205020404" pitchFamily="49" charset="0"/>
              <a:buChar char="o"/>
            </a:pPr>
            <a:r>
              <a:rPr lang="en-US" dirty="0" smtClean="0"/>
              <a:t>Then </a:t>
            </a:r>
            <a:r>
              <a:rPr lang="en-US" dirty="0"/>
              <a:t>choose one partner to be “Sam” and one to be “Dad” and read just the lines in quotation marks with expression and </a:t>
            </a:r>
            <a:r>
              <a:rPr lang="en-US" dirty="0" smtClean="0"/>
              <a:t>meaning.</a:t>
            </a:r>
            <a:endParaRPr lang="en-US" dirty="0"/>
          </a:p>
          <a:p>
            <a:pPr marL="914400" lvl="1" indent="-304800" algn="l" rtl="0">
              <a:spcBef>
                <a:spcPts val="0"/>
              </a:spcBef>
              <a:spcAft>
                <a:spcPts val="0"/>
              </a:spcAft>
              <a:buSzPts val="1200"/>
              <a:buFont typeface="Courier New" panose="02070309020205020404" pitchFamily="49" charset="0"/>
              <a:buChar char="o"/>
            </a:pPr>
            <a:r>
              <a:rPr lang="en-US" dirty="0" smtClean="0"/>
              <a:t>Then </a:t>
            </a:r>
            <a:r>
              <a:rPr lang="en-US" dirty="0"/>
              <a:t>trade parts.</a:t>
            </a:r>
            <a:endParaRPr dirty="0"/>
          </a:p>
          <a:p>
            <a:pPr marL="457200" lvl="0" indent="-304800" algn="l" rtl="0">
              <a:spcBef>
                <a:spcPts val="0"/>
              </a:spcBef>
              <a:spcAft>
                <a:spcPts val="0"/>
              </a:spcAft>
              <a:buSzPts val="1200"/>
              <a:buFont typeface="Calibri"/>
              <a:buAutoNum type="arabicPeriod"/>
            </a:pPr>
            <a:r>
              <a:rPr lang="en-US" dirty="0"/>
              <a:t>Students practice reading fluently with their partner.</a:t>
            </a:r>
            <a:endParaRPr dirty="0"/>
          </a:p>
          <a:p>
            <a:pPr marL="457200" lvl="0" indent="-304800" algn="l" rtl="0">
              <a:spcBef>
                <a:spcPts val="0"/>
              </a:spcBef>
              <a:spcAft>
                <a:spcPts val="0"/>
              </a:spcAft>
              <a:buSzPts val="1200"/>
              <a:buFont typeface="Calibri"/>
              <a:buAutoNum type="arabicPeriod"/>
            </a:pPr>
            <a:r>
              <a:rPr lang="en-US" dirty="0"/>
              <a:t>If time allows, consider inviting a pair of students to come up and read Sam and Dad’s conversation to the group. When they are done, consider inviting students to name one star (positive comment naming a rule of fluency that was evident) and one step (a rule of fluency that wasn’t evident or could be worked on).</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As you circulate to monitor student pairs reading, consider “dropping in” and begin a brief choral read with the student reading, especially for students that would benefit most from a choral read with a fluent reader.</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for students to use when partnering up and practicing fluent reading or assigning some students the excerpt and others the entire decodable, depending on student need.</a:t>
            </a:r>
            <a:endParaRPr dirty="0"/>
          </a:p>
          <a:p>
            <a:pPr marL="45720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88" name="Google Shape;388;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9" name="Google Shape;389;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8282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7" name="Google Shape;397;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914400" marR="0" lvl="2"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Char char="●"/>
            </a:pPr>
            <a:r>
              <a:rPr lang="en-US" dirty="0"/>
              <a:t>Reflect with students after Spelling Assessment has been graded. Use results from assessment to fill out </a:t>
            </a:r>
            <a:r>
              <a:rPr lang="en-US" b="1" dirty="0"/>
              <a:t>Goal Setting sheet</a:t>
            </a:r>
            <a:r>
              <a:rPr lang="en-US" dirty="0"/>
              <a:t>. This might mean students reflect in a different part of the day, to give you time to grade all assessments.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spcBef>
                <a:spcPts val="0"/>
              </a:spcBef>
              <a:spcAft>
                <a:spcPts val="0"/>
              </a:spcAft>
              <a:buClr>
                <a:schemeClr val="dk1"/>
              </a:buClr>
              <a:buSzPts val="1200"/>
              <a:buFont typeface="Calibri"/>
              <a:buAutoNum type="arabicPeriod"/>
            </a:pPr>
            <a:r>
              <a:rPr lang="en-US" dirty="0"/>
              <a:t>Tell students to think of one goal they are working towards to be better reader. Define “goal” for students. (Something specific they are working towards to help them be a more proficient reader and writer.)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respond to the reflection question and share with a partner. </a:t>
            </a:r>
            <a:endParaRPr dirty="0"/>
          </a:p>
          <a:p>
            <a:pPr marL="1630604" marR="0" lvl="3" indent="-156742"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Responses will vary. Example: “</a:t>
            </a:r>
            <a:r>
              <a:rPr lang="en-US" b="1" dirty="0"/>
              <a:t>When I read the excerpt, I thought about reading smoothly, with expression. I need to work on reading not too slow.</a:t>
            </a:r>
            <a:r>
              <a:rPr lang="en-US" dirty="0"/>
              <a:t>”</a:t>
            </a:r>
            <a:endParaRPr dirty="0"/>
          </a:p>
          <a:p>
            <a:pPr marL="1572368" marR="0" lvl="3" indent="-98507"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US" dirty="0"/>
              <a:t>Student Supports/Meeting Student Needs: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Provide sentence frames. Examples:</a:t>
            </a:r>
            <a:endParaRPr dirty="0"/>
          </a:p>
          <a:p>
            <a:pPr marL="609600" marR="0" lvl="1" indent="0" algn="l" rtl="0">
              <a:spcBef>
                <a:spcPts val="0"/>
              </a:spcBef>
              <a:spcAft>
                <a:spcPts val="0"/>
              </a:spcAft>
              <a:buClr>
                <a:schemeClr val="dk1"/>
              </a:buClr>
              <a:buSzPts val="1200"/>
              <a:buFont typeface="Calibri"/>
              <a:buNone/>
            </a:pPr>
            <a:r>
              <a:rPr lang="en-US" dirty="0"/>
              <a:t>— “When I read the excerpt I thought about ___, and I _____.”</a:t>
            </a:r>
            <a:br>
              <a:rPr lang="en-US" dirty="0"/>
            </a:br>
            <a:r>
              <a:rPr lang="en-US" dirty="0"/>
              <a:t>— “After I got feedback about _____ from _____, I read the excerpt again and made</a:t>
            </a:r>
            <a:br>
              <a:rPr lang="en-US" dirty="0"/>
            </a:br>
            <a:r>
              <a:rPr lang="en-US" dirty="0"/>
              <a:t>it sound _____.”</a:t>
            </a:r>
            <a:endParaRPr sz="1200" b="0" i="0" u="none" strike="noStrike" cap="none" dirty="0">
              <a:solidFill>
                <a:schemeClr val="dk1"/>
              </a:solidFill>
              <a:latin typeface="Calibri"/>
              <a:ea typeface="Calibri"/>
              <a:cs typeface="Calibri"/>
              <a:sym typeface="Calibri"/>
            </a:endParaRPr>
          </a:p>
        </p:txBody>
      </p:sp>
      <p:sp>
        <p:nvSpPr>
          <p:cNvPr id="398" name="Google Shape;398;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9" name="Google Shape;399;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935465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a:t>Suggested slide pacing:  3-5 minutes</a:t>
            </a:r>
            <a:endParaRPr b="1"/>
          </a:p>
          <a:p>
            <a:pPr marL="457200" lvl="1" indent="0" algn="l" rtl="0">
              <a:spcBef>
                <a:spcPts val="0"/>
              </a:spcBef>
              <a:spcAft>
                <a:spcPts val="0"/>
              </a:spcAft>
              <a:buClr>
                <a:schemeClr val="dk1"/>
              </a:buClr>
              <a:buFont typeface="Arial"/>
              <a:buNone/>
            </a:pPr>
            <a:endParaRPr/>
          </a:p>
          <a:p>
            <a:pPr marL="0" lvl="0" indent="0" algn="l" rtl="0">
              <a:spcBef>
                <a:spcPts val="0"/>
              </a:spcBef>
              <a:spcAft>
                <a:spcPts val="0"/>
              </a:spcAft>
              <a:buClr>
                <a:schemeClr val="dk1"/>
              </a:buClr>
              <a:buSzPts val="1100"/>
              <a:buFont typeface="Arial"/>
              <a:buNone/>
            </a:pPr>
            <a:r>
              <a:rPr lang="en-US"/>
              <a:t>Teaching Notes: </a:t>
            </a:r>
            <a:endParaRPr/>
          </a:p>
          <a:p>
            <a:pPr marL="457200" lvl="0" indent="-304800" algn="l" rtl="0">
              <a:spcBef>
                <a:spcPts val="0"/>
              </a:spcBef>
              <a:spcAft>
                <a:spcPts val="0"/>
              </a:spcAft>
              <a:buClr>
                <a:schemeClr val="dk1"/>
              </a:buClr>
              <a:buSzPts val="1200"/>
              <a:buFont typeface="Calibri"/>
              <a:buChar char="●"/>
            </a:pPr>
            <a:r>
              <a:rPr lang="en-US"/>
              <a:t>Song sung to the tune of “The Farmer and the Dell.” </a:t>
            </a:r>
            <a:endParaRPr/>
          </a:p>
          <a:p>
            <a:pPr marL="457200" lvl="0" indent="-304800" algn="l" rtl="0">
              <a:spcBef>
                <a:spcPts val="0"/>
              </a:spcBef>
              <a:spcAft>
                <a:spcPts val="0"/>
              </a:spcAft>
              <a:buClr>
                <a:schemeClr val="dk1"/>
              </a:buClr>
              <a:buSzPts val="1200"/>
              <a:buFont typeface="Calibri"/>
              <a:buChar char="●"/>
            </a:pPr>
            <a:r>
              <a:rPr lang="en-US"/>
              <a:t>This song serves as both a transition and a student-friendly way of naming the specific skill they are about to work with.  They are about to read the decodable story, using one-to-one correspondence, while pointing left to right.</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Teacher Actions:</a:t>
            </a:r>
            <a:endParaRPr/>
          </a:p>
          <a:p>
            <a:pPr marL="457200" lvl="0" indent="-304800" algn="l" rtl="0">
              <a:spcBef>
                <a:spcPts val="0"/>
              </a:spcBef>
              <a:spcAft>
                <a:spcPts val="0"/>
              </a:spcAft>
              <a:buClr>
                <a:schemeClr val="dk1"/>
              </a:buClr>
              <a:buSzPts val="1200"/>
              <a:buFont typeface="Calibri"/>
              <a:buAutoNum type="arabicPeriod"/>
            </a:pPr>
            <a:r>
              <a:rPr lang="en-US"/>
              <a:t>Sing transition song to get students prepared for the lesson.  If you would rather chant than sing this will work as well. </a:t>
            </a:r>
            <a:endParaRPr/>
          </a:p>
          <a:p>
            <a:pPr marL="1164717" lvl="0" indent="-156743"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Look-fors/Listen-fors:</a:t>
            </a:r>
            <a:endParaRPr/>
          </a:p>
          <a:p>
            <a:pPr marL="457200" lvl="0" indent="-304800" algn="l" rtl="0">
              <a:spcBef>
                <a:spcPts val="0"/>
              </a:spcBef>
              <a:spcAft>
                <a:spcPts val="0"/>
              </a:spcAft>
              <a:buClr>
                <a:schemeClr val="dk1"/>
              </a:buClr>
              <a:buSzPts val="1200"/>
              <a:buFont typeface="Calibri"/>
              <a:buChar char="●"/>
            </a:pPr>
            <a:r>
              <a:rPr lang="en-US"/>
              <a:t>Students sing the transition song and move into position for learning. </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Supports/Meeting Student Needs: None</a:t>
            </a:r>
            <a:endParaRPr/>
          </a:p>
          <a:p>
            <a:pPr marL="0" lvl="0" indent="0" algn="l" rtl="0">
              <a:spcBef>
                <a:spcPts val="0"/>
              </a:spcBef>
              <a:spcAft>
                <a:spcPts val="0"/>
              </a:spcAft>
              <a:buNone/>
            </a:pPr>
            <a:endParaRPr/>
          </a:p>
        </p:txBody>
      </p:sp>
      <p:sp>
        <p:nvSpPr>
          <p:cNvPr id="407" name="Google Shape;407;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8154847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45681ba620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g45681ba620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13" name="Google Shape;413;g45681ba620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74945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Google Shape;420;g4665e2e195_0_99: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1" name="Google Shape;421;g4665e2e195_0_99: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At this point in the year, students can begin to complete independent rotations to review the spelling pattern taught by completing different activities. Choices for these activities are described below, and can also be found after each lesson in Module 1 Teacher Guide. To differentiate further, change the difficulty of text based on the ability of the student (See notes in ‘Student Supports/Meeting Student Needs’ below).</a:t>
            </a:r>
            <a:r>
              <a:rPr lang="en-US" dirty="0">
                <a:highlight>
                  <a:srgbClr val="FFFF00"/>
                </a:highlight>
              </a:rPr>
              <a:t>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Monitor partners as they work until students become familiar with working independent from teacher guidance. One suggested group today is a teacher-directed group.</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a:t>
            </a:r>
            <a:r>
              <a:rPr lang="en-US" dirty="0" smtClean="0"/>
              <a:t>of </a:t>
            </a:r>
            <a:r>
              <a:rPr lang="en-US" dirty="0"/>
              <a:t>“</a:t>
            </a:r>
            <a:r>
              <a:rPr lang="en-US" b="1" dirty="0"/>
              <a:t>Friends at School</a:t>
            </a:r>
            <a:r>
              <a:rPr lang="en-US" dirty="0"/>
              <a:t>”</a:t>
            </a:r>
            <a:r>
              <a:rPr lang="en-US" b="1" dirty="0"/>
              <a:t> decodable text</a:t>
            </a:r>
            <a:r>
              <a:rPr lang="en-US" dirty="0"/>
              <a:t>; </a:t>
            </a:r>
            <a:r>
              <a:rPr lang="en-US" b="1" dirty="0"/>
              <a:t>Rules of Fluency cards, anchor chart, etc</a:t>
            </a:r>
            <a:r>
              <a:rPr lang="en-US" dirty="0"/>
              <a:t>. for student reference.</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a:t>
            </a:r>
            <a:r>
              <a:rPr lang="en-US" dirty="0" smtClean="0"/>
              <a:t>with </a:t>
            </a:r>
            <a:r>
              <a:rPr lang="en-US" dirty="0"/>
              <a:t>the assigned activity before asking the teacher.</a:t>
            </a:r>
            <a:endParaRPr dirty="0"/>
          </a:p>
          <a:p>
            <a:pPr marL="457200" lvl="0" indent="-304800" algn="l" rtl="0">
              <a:spcBef>
                <a:spcPts val="0"/>
              </a:spcBef>
              <a:spcAft>
                <a:spcPts val="0"/>
              </a:spcAft>
              <a:buClr>
                <a:schemeClr val="dk1"/>
              </a:buClr>
              <a:buSzPts val="1200"/>
              <a:buFont typeface="Calibri"/>
              <a:buChar char="●"/>
            </a:pPr>
            <a:r>
              <a:rPr lang="en-US" dirty="0"/>
              <a:t>Encourage students to use the </a:t>
            </a:r>
            <a:r>
              <a:rPr lang="en-US" b="1" dirty="0"/>
              <a:t>Interactive Word Wall and any anchor charts, etc. </a:t>
            </a:r>
            <a:r>
              <a:rPr lang="en-US" dirty="0"/>
              <a:t>posted in the classroom that may be used as a reference during activity work.</a:t>
            </a:r>
            <a:endParaRPr dirty="0"/>
          </a:p>
          <a:p>
            <a:pPr marL="457200" lvl="0" indent="-298450" algn="l" rtl="0">
              <a:spcBef>
                <a:spcPts val="0"/>
              </a:spcBef>
              <a:spcAft>
                <a:spcPts val="0"/>
              </a:spcAft>
              <a:buClr>
                <a:schemeClr val="dk1"/>
              </a:buClr>
              <a:buSzPts val="1100"/>
              <a:buChar char="●"/>
            </a:pPr>
            <a:r>
              <a:rPr lang="en-US" dirty="0"/>
              <a:t>Consider assigning </a:t>
            </a:r>
            <a:r>
              <a:rPr lang="en-US" b="1" dirty="0"/>
              <a:t>Engagement Text</a:t>
            </a:r>
            <a:r>
              <a:rPr lang="en-US" dirty="0"/>
              <a: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128040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a:t>New Materials to Prepare in Advance: </a:t>
            </a:r>
            <a:endParaRPr/>
          </a:p>
          <a:p>
            <a:pPr marL="457200" lvl="0" indent="-304800" algn="l" rtl="0">
              <a:spcBef>
                <a:spcPts val="0"/>
              </a:spcBef>
              <a:spcAft>
                <a:spcPts val="0"/>
              </a:spcAft>
              <a:buSzPts val="1200"/>
              <a:buChar char="●"/>
            </a:pPr>
            <a:r>
              <a:rPr lang="en-US"/>
              <a:t>Snap or Trap Word List and T-chart</a:t>
            </a:r>
            <a:endParaRPr/>
          </a:p>
          <a:p>
            <a:pPr marL="457200" lvl="0" indent="-304800" algn="l" rtl="0">
              <a:spcBef>
                <a:spcPts val="0"/>
              </a:spcBef>
              <a:spcAft>
                <a:spcPts val="0"/>
              </a:spcAft>
              <a:buSzPts val="1200"/>
              <a:buChar char="●"/>
            </a:pPr>
            <a:r>
              <a:rPr lang="en-US"/>
              <a:t>Rules of Fluency written on Index Cards (</a:t>
            </a:r>
            <a:r>
              <a:rPr lang="en-US" i="1"/>
              <a:t>Smoothly, With Expression, With Meaning, Just the Right Speed)</a:t>
            </a:r>
            <a:endParaRPr i="1"/>
          </a:p>
          <a:p>
            <a:pPr marL="457200" lvl="0" indent="-304800" algn="l" rtl="0">
              <a:spcBef>
                <a:spcPts val="0"/>
              </a:spcBef>
              <a:spcAft>
                <a:spcPts val="0"/>
              </a:spcAft>
              <a:buSzPts val="1200"/>
              <a:buChar char="●"/>
            </a:pPr>
            <a:r>
              <a:rPr lang="en-US"/>
              <a:t>Enlarged excerpt from “Friends at School” (see supporting materials)</a:t>
            </a:r>
            <a:endParaRPr/>
          </a:p>
          <a:p>
            <a:pPr marL="457200" lvl="0" indent="-304800" algn="l" rtl="0">
              <a:spcBef>
                <a:spcPts val="0"/>
              </a:spcBef>
              <a:spcAft>
                <a:spcPts val="0"/>
              </a:spcAft>
              <a:buSzPts val="1200"/>
              <a:buChar char="●"/>
            </a:pPr>
            <a:r>
              <a:rPr lang="en-US"/>
              <a:t>Student copies of excerpt from decodable “Friends at School” (pages 1 - 2 of decodable, optional)</a:t>
            </a:r>
            <a:endParaRPr/>
          </a:p>
          <a:p>
            <a:pPr marL="0" lvl="0" indent="0" algn="l" rtl="0">
              <a:spcBef>
                <a:spcPts val="0"/>
              </a:spcBef>
              <a:spcAft>
                <a:spcPts val="0"/>
              </a:spcAft>
              <a:buNone/>
            </a:pPr>
            <a:endParaRPr/>
          </a:p>
          <a:p>
            <a:pPr marL="0" lvl="0" indent="0" algn="l" rtl="0">
              <a:spcBef>
                <a:spcPts val="0"/>
              </a:spcBef>
              <a:spcAft>
                <a:spcPts val="0"/>
              </a:spcAft>
              <a:buNone/>
            </a:pPr>
            <a:r>
              <a:rPr lang="en-US"/>
              <a:t>Materials to Gather from Previous Lessons: </a:t>
            </a:r>
            <a:endParaRPr/>
          </a:p>
          <a:p>
            <a:pPr marL="457200" lvl="0" indent="-304800" algn="l" rtl="0">
              <a:spcBef>
                <a:spcPts val="0"/>
              </a:spcBef>
              <a:spcAft>
                <a:spcPts val="0"/>
              </a:spcAft>
              <a:buSzPts val="1200"/>
              <a:buChar char="●"/>
            </a:pPr>
            <a:r>
              <a:rPr lang="en-US"/>
              <a:t>The Fluency Song (one to display) </a:t>
            </a:r>
            <a:endParaRPr/>
          </a:p>
          <a:p>
            <a:pPr marL="457200" lvl="0" indent="0" algn="l" rtl="0">
              <a:spcBef>
                <a:spcPts val="1000"/>
              </a:spcBef>
              <a:spcAft>
                <a:spcPts val="1000"/>
              </a:spcAft>
              <a:buNone/>
            </a:pPr>
            <a:endParaRPr/>
          </a:p>
        </p:txBody>
      </p:sp>
      <p:sp>
        <p:nvSpPr>
          <p:cNvPr id="299" name="Google Shape;299;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685280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a:t>Review Independent and Small Group Work guidance (Skills Block Resource Manual)</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844697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665e2e195_0_9: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4665e2e195_0_9: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69900" lvl="0" indent="-241300" algn="l" rtl="0">
              <a:spcBef>
                <a:spcPts val="0"/>
              </a:spcBef>
              <a:spcAft>
                <a:spcPts val="0"/>
              </a:spcAft>
              <a:buClr>
                <a:schemeClr val="dk1"/>
              </a:buClr>
              <a:buSzPts val="1200"/>
              <a:buFont typeface="Calibri"/>
              <a:buNone/>
            </a:pPr>
            <a:r>
              <a:rPr lang="en-US"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
            </a:r>
            <a:br>
              <a:rPr lang="en-US" sz="1200">
                <a:solidFill>
                  <a:schemeClr val="dk1"/>
                </a:solidFill>
                <a:latin typeface="Calibri"/>
                <a:ea typeface="Calibri"/>
                <a:cs typeface="Calibri"/>
                <a:sym typeface="Calibri"/>
              </a:rPr>
            </a:br>
            <a:r>
              <a:rPr lang="en-US" sz="1200">
                <a:solidFill>
                  <a:schemeClr val="dk1"/>
                </a:solidFill>
                <a:latin typeface="Calibri"/>
                <a:ea typeface="Calibri"/>
                <a:cs typeface="Calibri"/>
                <a:sym typeface="Calibri"/>
              </a:rPr>
              <a:t/>
            </a:r>
            <a:br>
              <a:rPr lang="en-US"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08587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Clr>
                <a:srgbClr val="333333"/>
              </a:buClr>
              <a:buSzPts val="1200"/>
              <a:buChar char="●"/>
            </a:pPr>
            <a:r>
              <a:rPr lang="en-US" dirty="0"/>
              <a:t>Students work with regularly spelled high-frequency words from Grade 1 cycles and new high-frequency words introduced in this cycle. Regular examination of those words for known </a:t>
            </a:r>
            <a:r>
              <a:rPr lang="en-US" dirty="0" err="1"/>
              <a:t>graphophonemic</a:t>
            </a:r>
            <a:r>
              <a:rPr lang="en-US" dirty="0"/>
              <a:t> (letter sound) patterns supports automaticity and commitment of those patterns to memory.</a:t>
            </a:r>
            <a:endParaRPr dirty="0"/>
          </a:p>
          <a:p>
            <a:pPr marL="457200" marR="0" lvl="0" indent="-304800" algn="l" rtl="0">
              <a:spcBef>
                <a:spcPts val="0"/>
              </a:spcBef>
              <a:spcAft>
                <a:spcPts val="0"/>
              </a:spcAft>
              <a:buSzPts val="1200"/>
              <a:buChar char="●"/>
            </a:pPr>
            <a:r>
              <a:rPr lang="en-US" dirty="0"/>
              <a:t>Students work with short pieces of text containing patterns worked with in this cycle and previous cycles to develop fluency (phrasing, expression, speed, and meaning).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need encouragement </a:t>
            </a:r>
            <a:r>
              <a:rPr lang="en-US" dirty="0" smtClean="0"/>
              <a:t>to </a:t>
            </a:r>
            <a:r>
              <a:rPr lang="en-US" dirty="0"/>
              <a:t>grapple with the snap and trap instructional </a:t>
            </a:r>
            <a:r>
              <a:rPr lang="en-US" dirty="0" smtClean="0"/>
              <a:t>practice.</a:t>
            </a:r>
            <a:endParaRPr dirty="0"/>
          </a:p>
          <a:p>
            <a:pPr marL="457200" marR="0" lvl="0" indent="-304800" algn="l" rtl="0">
              <a:spcBef>
                <a:spcPts val="0"/>
              </a:spcBef>
              <a:spcAft>
                <a:spcPts val="0"/>
              </a:spcAft>
              <a:buSzPts val="1200"/>
              <a:buChar char="●"/>
            </a:pPr>
            <a:r>
              <a:rPr lang="en-US" dirty="0"/>
              <a:t>Students may be unfamiliar with the word “excerpt.”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Assess if students can identify regularly spelled high-frequency words and explain what makes them “regularly spelled.”</a:t>
            </a:r>
            <a:endParaRPr dirty="0"/>
          </a:p>
          <a:p>
            <a:pPr marL="457200" marR="0" lvl="0" indent="-304800" algn="l" rtl="0">
              <a:spcBef>
                <a:spcPts val="0"/>
              </a:spcBef>
              <a:spcAft>
                <a:spcPts val="0"/>
              </a:spcAft>
              <a:buSzPts val="1200"/>
              <a:buChar char="●"/>
            </a:pPr>
            <a:r>
              <a:rPr lang="en-US" dirty="0"/>
              <a:t>Assess</a:t>
            </a:r>
            <a:r>
              <a:rPr lang="en-US" dirty="0">
                <a:solidFill>
                  <a:srgbClr val="000000"/>
                </a:solidFill>
              </a:rPr>
              <a:t> student fluency (</a:t>
            </a:r>
            <a:r>
              <a:rPr lang="en-US" dirty="0"/>
              <a:t>phrasing, expression, speed, and meaning).</a:t>
            </a:r>
            <a:endParaRPr dirty="0">
              <a:solidFill>
                <a:srgbClr val="000000"/>
              </a:solidFill>
              <a:highlight>
                <a:srgbClr val="FFFF00"/>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excerpt, expression, fluency, frequently, grapple, phrase</a:t>
            </a:r>
            <a:endParaRPr b="0" i="0" strike="noStrike" cap="none" dirty="0">
              <a:solidFill>
                <a:schemeClr val="dk1"/>
              </a:solidFill>
              <a:latin typeface="Calibri"/>
              <a:ea typeface="Calibri"/>
              <a:cs typeface="Calibri"/>
              <a:sym typeface="Calibri"/>
            </a:endParaRPr>
          </a:p>
        </p:txBody>
      </p:sp>
      <p:sp>
        <p:nvSpPr>
          <p:cNvPr id="318" name="Google Shape;318;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9" name="Google Shape;319;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18218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Wobble.”</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high-frequency words.</a:t>
            </a:r>
            <a:endParaRPr dirty="0"/>
          </a:p>
          <a:p>
            <a:pPr marL="457200" lvl="0" indent="-304800" algn="l" rtl="0">
              <a:spcBef>
                <a:spcPts val="0"/>
              </a:spcBef>
              <a:spcAft>
                <a:spcPts val="0"/>
              </a:spcAft>
              <a:buSzPts val="1200"/>
              <a:buChar char="●"/>
            </a:pPr>
            <a:r>
              <a:rPr lang="en-US" dirty="0"/>
              <a:t>Explain that to “grapple” is to keep working at a problem, even if it takes a lot of work.  I like to work on crossword puzzles, but sometimes I have to grapple with an answer before I can figure it out.</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29" name="Google Shape;329;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0" name="Google Shape;330;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03590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37" name="Google Shape;337;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64879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Snap or Trap is a</a:t>
            </a:r>
            <a:r>
              <a:rPr lang="en-US" dirty="0"/>
              <a:t>n </a:t>
            </a:r>
            <a:r>
              <a:rPr lang="en-US" sz="1200" dirty="0">
                <a:solidFill>
                  <a:schemeClr val="dk1"/>
                </a:solidFill>
                <a:latin typeface="Calibri"/>
                <a:ea typeface="Calibri"/>
                <a:cs typeface="Calibri"/>
                <a:sym typeface="Calibri"/>
              </a:rPr>
              <a:t>instructional practice </a:t>
            </a:r>
            <a:r>
              <a:rPr lang="en-US" dirty="0"/>
              <a:t>introduced in Cycle 2, Lesson 7</a:t>
            </a:r>
            <a:r>
              <a:rPr lang="en-US" sz="1200" dirty="0">
                <a:solidFill>
                  <a:schemeClr val="dk1"/>
                </a:solidFill>
                <a:latin typeface="Calibri"/>
                <a:ea typeface="Calibri"/>
                <a:cs typeface="Calibri"/>
                <a:sym typeface="Calibri"/>
              </a:rPr>
              <a:t>.  Be prepared to model and guide students </a:t>
            </a:r>
            <a:r>
              <a:rPr lang="en-US" dirty="0"/>
              <a:t>as needed</a:t>
            </a:r>
            <a:r>
              <a:rPr lang="en-US" sz="1200" dirty="0">
                <a:solidFill>
                  <a:schemeClr val="dk1"/>
                </a:solidFill>
                <a:latin typeface="Calibri"/>
                <a:ea typeface="Calibri"/>
                <a:cs typeface="Calibri"/>
                <a:sym typeface="Calibri"/>
              </a:rPr>
              <a:t>.  </a:t>
            </a:r>
            <a:r>
              <a:rPr lang="en-US" dirty="0"/>
              <a:t>Earlier this cycle, students focused on the “trap” words; students focus on the “snap” words in this lesson.</a:t>
            </a:r>
            <a:endParaRPr dirty="0"/>
          </a:p>
          <a:p>
            <a:pPr marL="469900" lvl="0" indent="-317500" algn="l" rtl="0">
              <a:spcBef>
                <a:spcPts val="0"/>
              </a:spcBef>
              <a:spcAft>
                <a:spcPts val="0"/>
              </a:spcAft>
              <a:buClr>
                <a:schemeClr val="dk1"/>
              </a:buClr>
              <a:buSzPts val="1200"/>
              <a:buFont typeface="Calibri"/>
              <a:buChar char="●"/>
            </a:pPr>
            <a:r>
              <a:rPr lang="en-US" dirty="0"/>
              <a:t>Consider snapping fingers after saying “snap” and pretending to “trap” a word with hands cupped and clapped together when a word is a “trap.”</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the Snap or Trap Word List: “school,” “sure,” “none,” “friends,” “know,” “each,” “these,” “same,” “use,” “just,” “show” (mix of high-frequency regularly spelled words and high-frequency irregularly spelled words) and the Snap or </a:t>
            </a:r>
            <a:r>
              <a:rPr lang="en-US" dirty="0" err="1"/>
              <a:t>TrapT</a:t>
            </a:r>
            <a:r>
              <a:rPr lang="en-US" dirty="0"/>
              <a:t>-chart.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dirty="0" smtClean="0"/>
              <a:t>“</a:t>
            </a:r>
            <a:r>
              <a:rPr lang="en-US" i="1" dirty="0" smtClean="0"/>
              <a:t>We </a:t>
            </a:r>
            <a:r>
              <a:rPr lang="en-US" i="1" dirty="0"/>
              <a:t>know some words are used frequently in reading a writing</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‘frequently’ mean</a:t>
            </a:r>
            <a:r>
              <a:rPr lang="en-US" dirty="0"/>
              <a:t>?” (</a:t>
            </a:r>
            <a:r>
              <a:rPr lang="en-US" b="1" dirty="0"/>
              <a:t>a lot</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High-frequency words need to be recognized </a:t>
            </a:r>
            <a:r>
              <a:rPr lang="en-US" i="1" dirty="0" smtClean="0"/>
              <a:t>in </a:t>
            </a:r>
            <a:r>
              <a:rPr lang="en-US" i="1" dirty="0"/>
              <a:t>a </a:t>
            </a:r>
            <a:r>
              <a:rPr lang="en-US" i="1" dirty="0" smtClean="0"/>
              <a:t>snap </a:t>
            </a:r>
            <a:r>
              <a:rPr lang="en-US" i="1" dirty="0"/>
              <a:t>or instantly to support reading all kinds of texts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How does knowing a word </a:t>
            </a:r>
            <a:r>
              <a:rPr lang="en-US" i="1" dirty="0" smtClean="0"/>
              <a:t>in </a:t>
            </a:r>
            <a:r>
              <a:rPr lang="en-US" i="1" dirty="0"/>
              <a:t>a </a:t>
            </a:r>
            <a:r>
              <a:rPr lang="en-US" i="1" dirty="0" smtClean="0"/>
              <a:t>snap </a:t>
            </a:r>
            <a:r>
              <a:rPr lang="en-US" i="1" dirty="0"/>
              <a:t>support reading all kinds of texts?</a:t>
            </a:r>
            <a:r>
              <a:rPr lang="en-US" dirty="0"/>
              <a:t>” (</a:t>
            </a:r>
            <a:r>
              <a:rPr lang="en-US" b="1" dirty="0"/>
              <a:t>frees our brains to figure out new words; more fluent because we don’t have to keep stopping to figure out words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Some of the words on the list are snap words and some are trap words. Today we are going to identify the high-frequency words that are snap words.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it mean to be a </a:t>
            </a:r>
            <a:r>
              <a:rPr lang="en-US" i="1" dirty="0" smtClean="0"/>
              <a:t>trap </a:t>
            </a:r>
            <a:r>
              <a:rPr lang="en-US" i="1" dirty="0"/>
              <a:t>word</a:t>
            </a:r>
            <a:r>
              <a:rPr lang="en-US" dirty="0"/>
              <a:t>?” (</a:t>
            </a:r>
            <a:r>
              <a:rPr lang="en-US" b="1" dirty="0"/>
              <a:t>Trap words are irregularly spelled.  They don’t make regular sounds. They trap us.  Trap words don’t ‘play fair.’ They don’t follow the rules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Yes! Your job is to find the words that are high-frequency but not trap words.  We will call them snap words because we can figure them out easily. We know them in a snap</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all the words listed.</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Re-read the word “</a:t>
            </a:r>
            <a:r>
              <a:rPr lang="en-US" i="1" dirty="0"/>
              <a:t>each</a:t>
            </a:r>
            <a:r>
              <a:rPr lang="en-US" dirty="0"/>
              <a: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“I notice the vowel team ‘ea.’ I know that when vowels are in a team like that, we sometimes hear the name of the first vowel. We’ll try it out to see if it makes the long ‘e’ sound. I also know that when ‘c’ and ‘h’ are together, they make the /</a:t>
            </a:r>
            <a:r>
              <a:rPr lang="en-US" i="1" dirty="0" err="1"/>
              <a:t>ch</a:t>
            </a:r>
            <a:r>
              <a:rPr lang="en-US" i="1" dirty="0"/>
              <a:t>/ sound. I know all the letter sound patterns in this word, and it sounds just like it’s supposed to sound. It’s a snap! The word ‘each’ goes in the Snap column.”</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Place the word ‘</a:t>
            </a:r>
            <a:r>
              <a:rPr lang="en-US" dirty="0"/>
              <a:t>each</a:t>
            </a:r>
            <a:r>
              <a:rPr lang="en-US" sz="1200" dirty="0">
                <a:solidFill>
                  <a:schemeClr val="dk1"/>
                </a:solidFill>
                <a:latin typeface="Calibri"/>
                <a:ea typeface="Calibri"/>
                <a:cs typeface="Calibri"/>
                <a:sym typeface="Calibri"/>
              </a:rPr>
              <a:t>’ in the </a:t>
            </a:r>
            <a:r>
              <a:rPr lang="en-US" dirty="0" smtClean="0"/>
              <a:t>Snap</a:t>
            </a:r>
            <a:r>
              <a:rPr lang="en-US" sz="1200" dirty="0" smtClean="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column.</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Ask: “</a:t>
            </a:r>
            <a:r>
              <a:rPr lang="en-US" sz="1200" i="1" dirty="0">
                <a:solidFill>
                  <a:schemeClr val="dk1"/>
                </a:solidFill>
                <a:latin typeface="Calibri"/>
                <a:ea typeface="Calibri"/>
                <a:cs typeface="Calibri"/>
                <a:sym typeface="Calibri"/>
              </a:rPr>
              <a:t>Can anyone see any other </a:t>
            </a:r>
            <a:r>
              <a:rPr lang="en-US" i="1" dirty="0"/>
              <a:t>sn</a:t>
            </a:r>
            <a:r>
              <a:rPr lang="en-US" sz="1200" i="1" dirty="0">
                <a:solidFill>
                  <a:schemeClr val="dk1"/>
                </a:solidFill>
                <a:latin typeface="Calibri"/>
                <a:ea typeface="Calibri"/>
                <a:cs typeface="Calibri"/>
                <a:sym typeface="Calibri"/>
              </a:rPr>
              <a:t>ap words? </a:t>
            </a:r>
            <a:r>
              <a:rPr lang="en-US" i="1" dirty="0"/>
              <a:t>Even if you are not sure, grapple with it until you come up with a possible answer.</a:t>
            </a:r>
            <a:r>
              <a:rPr lang="en-US" sz="1200" i="1"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(for example</a:t>
            </a:r>
            <a:r>
              <a:rPr lang="en-US" dirty="0"/>
              <a:t>, ‘use’ is a snap word)</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Great!</a:t>
            </a:r>
            <a:r>
              <a:rPr lang="en-US" dirty="0"/>
              <a:t>” and Ask: “</a:t>
            </a:r>
            <a:r>
              <a:rPr lang="en-US" i="1" dirty="0"/>
              <a:t>Why do you think “use”  is a snap word</a:t>
            </a:r>
            <a:r>
              <a:rPr lang="en-US" dirty="0"/>
              <a:t>?”</a:t>
            </a:r>
            <a:r>
              <a:rPr lang="en-US" b="1" dirty="0"/>
              <a:t>(Example: because the magic “e” makes the “u” say its name)</a:t>
            </a:r>
            <a:endParaRPr b="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“Yes! ‘use’ is a snap word because it follows an easily decodable pattern and the magic ‘e’ makes the ‘u; say its name. It belongs in the Snap column.”</a:t>
            </a:r>
            <a:endParaRPr sz="1200" dirty="0">
              <a:solidFill>
                <a:schemeClr val="dk1"/>
              </a:solidFill>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Add snap word “use” to Snap column on T-chart.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Repeat steps with the remaining snap words (“these,” “same,” “just,” “show”).</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Students and teacher read snap words. When finished, words are placed on the Interactive Word Wall.</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grappling/working with effort </a:t>
            </a:r>
            <a:r>
              <a:rPr lang="en-US" dirty="0"/>
              <a:t>while </a:t>
            </a:r>
            <a:r>
              <a:rPr lang="en-US" sz="1200" dirty="0">
                <a:solidFill>
                  <a:schemeClr val="dk1"/>
                </a:solidFill>
                <a:latin typeface="Calibri"/>
                <a:ea typeface="Calibri"/>
                <a:cs typeface="Calibri"/>
                <a:sym typeface="Calibri"/>
              </a:rPr>
              <a:t> reading the high-frequency words</a:t>
            </a:r>
            <a:r>
              <a:rPr lang="en-US" dirty="0"/>
              <a:t> and explaining how words with regular spelling patterns are ‘snap’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grapple.  Model the struggle. Think aloud about how to read the words and analyzing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read high-frequency as whole words and analyze the words after reading them.</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Use the phrases from Grade 1 ‘play fair’ for ‘snap’ words and ‘don’t play fair’ for ‘trap’ words if needed to clarify task.</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Offer student-friendly definitions as needed.  For example: “Grapple” means to wrestle with something, to keep trying and keep working even a problem is not easy to figure out.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To deepen analysis, consider asking students to identify the number of syllables in each word and the vowel sound(s) they hear. Because these are regularly spelled words, they provide an opportunity for students to consider the relationship between the spelling pattern and the vowel sound. Example:</a:t>
            </a:r>
            <a:br>
              <a:rPr lang="en-US" dirty="0"/>
            </a:br>
            <a:r>
              <a:rPr lang="en-US" dirty="0"/>
              <a:t>— If the word is “same,” students explain that the long “a” sound is shown via </a:t>
            </a:r>
            <a:r>
              <a:rPr lang="en-US" dirty="0" smtClean="0"/>
              <a:t>the</a:t>
            </a:r>
            <a:r>
              <a:rPr lang="en-US" baseline="0" dirty="0" smtClean="0"/>
              <a:t> </a:t>
            </a:r>
            <a:r>
              <a:rPr lang="en-US" dirty="0" smtClean="0"/>
              <a:t>magic </a:t>
            </a:r>
            <a:r>
              <a:rPr lang="en-US" dirty="0"/>
              <a:t>“e.” This not only supports the goal of automaticity with spelling patterns</a:t>
            </a:r>
            <a:br>
              <a:rPr lang="en-US" dirty="0"/>
            </a:br>
            <a:r>
              <a:rPr lang="en-US" dirty="0"/>
              <a:t>but also reinforces the understanding that these words are “regularly spelled.”</a:t>
            </a: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8372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g435f6140b3_0_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9" name="Google Shape;359;g435f6140b3_0_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a:t>Teacher Notes:</a:t>
            </a:r>
            <a:endParaRPr/>
          </a:p>
          <a:p>
            <a:pPr marL="457200" lvl="0" indent="-304800" algn="l" rtl="0">
              <a:spcBef>
                <a:spcPts val="0"/>
              </a:spcBef>
              <a:spcAft>
                <a:spcPts val="0"/>
              </a:spcAft>
              <a:buSzPts val="1200"/>
              <a:buChar char="●"/>
            </a:pPr>
            <a:r>
              <a:rPr lang="en-US"/>
              <a:t>Snap or Trap T-chart for teacher reference</a:t>
            </a:r>
            <a:endParaRPr/>
          </a:p>
          <a:p>
            <a:pPr marL="457200" lvl="0" indent="-304800" algn="l" rtl="0">
              <a:spcBef>
                <a:spcPts val="0"/>
              </a:spcBef>
              <a:spcAft>
                <a:spcPts val="0"/>
              </a:spcAft>
              <a:buSzPts val="1200"/>
              <a:buChar char="●"/>
            </a:pPr>
            <a:r>
              <a:rPr lang="en-US"/>
              <a:t>Only Snap words are added to the Interactive Word Wall for this lesson.  </a:t>
            </a:r>
            <a:endParaRPr/>
          </a:p>
          <a:p>
            <a:pPr marL="457200" lvl="0" indent="0" algn="l" rtl="0">
              <a:spcBef>
                <a:spcPts val="0"/>
              </a:spcBef>
              <a:spcAft>
                <a:spcPts val="0"/>
              </a:spcAft>
              <a:buNone/>
            </a:pPr>
            <a:endParaRPr/>
          </a:p>
          <a:p>
            <a:pPr marL="0" marR="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endParaRPr/>
          </a:p>
        </p:txBody>
      </p:sp>
      <p:sp>
        <p:nvSpPr>
          <p:cNvPr id="360" name="Google Shape;360;g435f6140b3_0_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1" name="Google Shape;361;g435f6140b3_0_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947974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3.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40.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4"/>
          <p:cNvSpPr txBox="1">
            <a:spLocks noGrp="1"/>
          </p:cNvSpPr>
          <p:nvPr>
            <p:ph type="body" idx="1"/>
          </p:nvPr>
        </p:nvSpPr>
        <p:spPr>
          <a:xfrm>
            <a:off x="838200" y="1419125"/>
            <a:ext cx="10515600" cy="49404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000"/>
              </a:spcBef>
              <a:spcAft>
                <a:spcPts val="0"/>
              </a:spcAft>
              <a:buNone/>
            </a:pPr>
            <a:r>
              <a:rPr lang="en-US" sz="2200" dirty="0">
                <a:solidFill>
                  <a:srgbClr val="333333"/>
                </a:solidFill>
                <a:highlight>
                  <a:srgbClr val="FFFFFF"/>
                </a:highlight>
              </a:rPr>
              <a:t>This lesson includes two instructional practices: Snap or Trap Review and Fluency. Students will identify the “snap” or regularly spelled high-frequency words in this lesson. Fluency is defined as reading smoothly, with expression, not too fast or too slow, and reflecting the meaning of the story. Students will interact with an excerpt from the decodable reader “Friends at School” to work together to read the excerpt fluently, considering how to apply phrasing, expression, and other rules of fluency and offer each other feedback.</a:t>
            </a:r>
            <a:endParaRPr sz="2200" i="1" dirty="0"/>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reading smooth, blending letter sounds together in words</a:t>
            </a:r>
            <a:endParaRPr sz="2200" b="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1000"/>
              </a:spcAft>
              <a:buClr>
                <a:schemeClr val="dk1"/>
              </a:buClr>
              <a:buSzPts val="2200"/>
              <a:buFont typeface="Century Gothic"/>
              <a:buChar char="●"/>
            </a:pPr>
            <a:r>
              <a:rPr lang="en-US" sz="2200" dirty="0"/>
              <a:t>spelling patterns, syllable types and vowel sounds </a:t>
            </a:r>
            <a:endParaRPr sz="2200" b="0" i="0" u="none" strike="noStrike" cap="none" dirty="0">
              <a:solidFill>
                <a:schemeClr val="dk1"/>
              </a:solidFill>
              <a:latin typeface="Century Gothic"/>
              <a:ea typeface="Century Gothic"/>
              <a:cs typeface="Century Gothic"/>
              <a:sym typeface="Century Gothic"/>
            </a:endParaRPr>
          </a:p>
        </p:txBody>
      </p:sp>
      <p:sp>
        <p:nvSpPr>
          <p:cNvPr id="295" name="Google Shape;295;p44"/>
          <p:cNvSpPr txBox="1">
            <a:spLocks noGrp="1"/>
          </p:cNvSpPr>
          <p:nvPr>
            <p:ph type="title"/>
          </p:nvPr>
        </p:nvSpPr>
        <p:spPr>
          <a:xfrm>
            <a:off x="838200" y="28785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1: Part 2: Cycle 5: Lesson 24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53"/>
          <p:cNvSpPr txBox="1">
            <a:spLocks noGrp="1"/>
          </p:cNvSpPr>
          <p:nvPr>
            <p:ph type="title"/>
          </p:nvPr>
        </p:nvSpPr>
        <p:spPr>
          <a:xfrm>
            <a:off x="428363" y="2000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75" name="Google Shape;375;p53"/>
          <p:cNvSpPr txBox="1">
            <a:spLocks noGrp="1"/>
          </p:cNvSpPr>
          <p:nvPr>
            <p:ph type="body" idx="2"/>
          </p:nvPr>
        </p:nvSpPr>
        <p:spPr>
          <a:xfrm>
            <a:off x="667500" y="1112837"/>
            <a:ext cx="10514100" cy="511098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dirty="0">
                <a:solidFill>
                  <a:srgbClr val="FF0000"/>
                </a:solidFill>
              </a:rPr>
              <a:t>“Can you read this fluently? Smoothly, with expression, please. Can you read it smoothly with expression and meaning?</a:t>
            </a:r>
            <a:r>
              <a:rPr lang="en-US" u="none" strike="noStrike" cap="none" dirty="0">
                <a:solidFill>
                  <a:srgbClr val="FF0000"/>
                </a:solidFill>
              </a:rPr>
              <a:t>”</a:t>
            </a:r>
            <a:endParaRPr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dirty="0">
                <a:solidFill>
                  <a:srgbClr val="FF0000"/>
                </a:solidFill>
              </a:rPr>
              <a:t>“Yes, we’ll read it fluently. Not </a:t>
            </a:r>
            <a:r>
              <a:rPr lang="en-US" dirty="0" smtClean="0">
                <a:solidFill>
                  <a:srgbClr val="FF0000"/>
                </a:solidFill>
              </a:rPr>
              <a:t>too </a:t>
            </a:r>
            <a:r>
              <a:rPr lang="en-US" dirty="0">
                <a:solidFill>
                  <a:srgbClr val="FF0000"/>
                </a:solidFill>
              </a:rPr>
              <a:t>fast and not </a:t>
            </a:r>
            <a:r>
              <a:rPr lang="en-US" dirty="0" smtClean="0">
                <a:solidFill>
                  <a:srgbClr val="FF0000"/>
                </a:solidFill>
              </a:rPr>
              <a:t>too </a:t>
            </a:r>
            <a:r>
              <a:rPr lang="en-US" dirty="0">
                <a:solidFill>
                  <a:srgbClr val="FF0000"/>
                </a:solidFill>
              </a:rPr>
              <a:t>slow. Yes, we’ll read it fluently at just the right speed.” </a:t>
            </a: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80"/>
        <p:cNvGrpSpPr/>
        <p:nvPr/>
      </p:nvGrpSpPr>
      <p:grpSpPr>
        <a:xfrm>
          <a:off x="0" y="0"/>
          <a:ext cx="0" cy="0"/>
          <a:chOff x="0" y="0"/>
          <a:chExt cx="0" cy="0"/>
        </a:xfrm>
      </p:grpSpPr>
      <p:sp>
        <p:nvSpPr>
          <p:cNvPr id="381" name="Google Shape;381;p5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82" name="Google Shape;382;p5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100000"/>
              </a:lnSpc>
              <a:spcBef>
                <a:spcPts val="1000"/>
              </a:spcBef>
              <a:spcAft>
                <a:spcPts val="0"/>
              </a:spcAft>
              <a:buClr>
                <a:srgbClr val="333333"/>
              </a:buClr>
              <a:buSzPts val="3000"/>
              <a:buChar char="●"/>
            </a:pPr>
            <a:r>
              <a:rPr lang="en-US" sz="3000" dirty="0">
                <a:solidFill>
                  <a:srgbClr val="333333"/>
                </a:solidFill>
                <a:highlight>
                  <a:srgbClr val="FFFFFF"/>
                </a:highlight>
              </a:rPr>
              <a:t>I can read fluently (smoothly, with expression and meaning, rereading and self-correcting when necessary).</a:t>
            </a:r>
            <a:endParaRPr sz="3000"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83" name="Google Shape;383;p5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4" name="Google Shape;384;p54"/>
          <p:cNvPicPr preferRelativeResize="0"/>
          <p:nvPr/>
        </p:nvPicPr>
        <p:blipFill>
          <a:blip r:embed="rId4">
            <a:alphaModFix/>
          </a:blip>
          <a:stretch>
            <a:fillRect/>
          </a:stretch>
        </p:blipFill>
        <p:spPr>
          <a:xfrm>
            <a:off x="11079751" y="5772152"/>
            <a:ext cx="968187" cy="7498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55"/>
          <p:cNvSpPr txBox="1"/>
          <p:nvPr/>
        </p:nvSpPr>
        <p:spPr>
          <a:xfrm>
            <a:off x="457200" y="249600"/>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4200">
                <a:latin typeface="Century Gothic"/>
                <a:ea typeface="Century Gothic"/>
                <a:cs typeface="Century Gothic"/>
                <a:sym typeface="Century Gothic"/>
              </a:rPr>
              <a:t>Fluency </a:t>
            </a:r>
            <a:endParaRPr sz="4200">
              <a:latin typeface="Century Gothic"/>
              <a:ea typeface="Century Gothic"/>
              <a:cs typeface="Century Gothic"/>
              <a:sym typeface="Century Gothic"/>
            </a:endParaRPr>
          </a:p>
        </p:txBody>
      </p:sp>
      <p:sp>
        <p:nvSpPr>
          <p:cNvPr id="392" name="Google Shape;392;p55"/>
          <p:cNvSpPr txBox="1"/>
          <p:nvPr/>
        </p:nvSpPr>
        <p:spPr>
          <a:xfrm>
            <a:off x="258874" y="1201675"/>
            <a:ext cx="4839900" cy="4639525"/>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3000" b="1">
                <a:latin typeface="Century Gothic"/>
                <a:ea typeface="Century Gothic"/>
                <a:cs typeface="Century Gothic"/>
                <a:sym typeface="Century Gothic"/>
              </a:rPr>
              <a:t>Rules of Fluency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smoothly </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expression</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with meaning</a:t>
            </a:r>
            <a:endParaRPr sz="3000" b="1">
              <a:latin typeface="Century Gothic"/>
              <a:ea typeface="Century Gothic"/>
              <a:cs typeface="Century Gothic"/>
              <a:sym typeface="Century Gothic"/>
            </a:endParaRPr>
          </a:p>
          <a:p>
            <a:pPr marL="0" lvl="0" indent="0" algn="l" rtl="0">
              <a:spcBef>
                <a:spcPts val="0"/>
              </a:spcBef>
              <a:spcAft>
                <a:spcPts val="0"/>
              </a:spcAft>
              <a:buNone/>
            </a:pPr>
            <a:endParaRPr sz="30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3000" b="1">
                <a:latin typeface="Century Gothic"/>
                <a:ea typeface="Century Gothic"/>
                <a:cs typeface="Century Gothic"/>
                <a:sym typeface="Century Gothic"/>
              </a:rPr>
              <a:t>just the right speed </a:t>
            </a:r>
            <a:endParaRPr sz="3000" b="1">
              <a:latin typeface="Century Gothic"/>
              <a:ea typeface="Century Gothic"/>
              <a:cs typeface="Century Gothic"/>
              <a:sym typeface="Century Gothic"/>
            </a:endParaRPr>
          </a:p>
        </p:txBody>
      </p:sp>
      <p:pic>
        <p:nvPicPr>
          <p:cNvPr id="393" name="Google Shape;393;p55"/>
          <p:cNvPicPr preferRelativeResize="0"/>
          <p:nvPr/>
        </p:nvPicPr>
        <p:blipFill>
          <a:blip r:embed="rId3">
            <a:alphaModFix/>
          </a:blip>
          <a:stretch>
            <a:fillRect/>
          </a:stretch>
        </p:blipFill>
        <p:spPr>
          <a:xfrm>
            <a:off x="5168350" y="249600"/>
            <a:ext cx="6758600" cy="3642575"/>
          </a:xfrm>
          <a:prstGeom prst="rect">
            <a:avLst/>
          </a:prstGeom>
          <a:noFill/>
          <a:ln>
            <a:noFill/>
          </a:ln>
        </p:spPr>
      </p:pic>
      <p:pic>
        <p:nvPicPr>
          <p:cNvPr id="394" name="Google Shape;394;p55"/>
          <p:cNvPicPr preferRelativeResize="0"/>
          <p:nvPr/>
        </p:nvPicPr>
        <p:blipFill>
          <a:blip r:embed="rId4">
            <a:alphaModFix/>
          </a:blip>
          <a:stretch>
            <a:fillRect/>
          </a:stretch>
        </p:blipFill>
        <p:spPr>
          <a:xfrm>
            <a:off x="5168350" y="3753025"/>
            <a:ext cx="6689024" cy="20881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5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402" name="Google Shape;402;p56"/>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is one goal you are working on to become a more proficient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403" name="Google Shape;403;p56"/>
          <p:cNvPicPr preferRelativeResize="0"/>
          <p:nvPr/>
        </p:nvPicPr>
        <p:blipFill>
          <a:blip r:embed="rId3">
            <a:alphaModFix/>
          </a:blip>
          <a:stretch>
            <a:fillRect/>
          </a:stretch>
        </p:blipFill>
        <p:spPr>
          <a:xfrm>
            <a:off x="767062" y="2057701"/>
            <a:ext cx="4077573" cy="38115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57"/>
          <p:cNvSpPr txBox="1"/>
          <p:nvPr/>
        </p:nvSpPr>
        <p:spPr>
          <a:xfrm>
            <a:off x="442452" y="2300749"/>
            <a:ext cx="11397000" cy="383881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332;p4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5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16" name="Google Shape;416;p58"/>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100000"/>
              </a:lnSpc>
              <a:spcBef>
                <a:spcPts val="1000"/>
              </a:spcBef>
              <a:spcAft>
                <a:spcPts val="0"/>
              </a:spcAft>
              <a:buClr>
                <a:srgbClr val="333333"/>
              </a:buClr>
              <a:buSzPts val="3000"/>
              <a:buChar char="●"/>
            </a:pPr>
            <a:r>
              <a:rPr lang="en-US" sz="3000" dirty="0">
                <a:solidFill>
                  <a:srgbClr val="333333"/>
                </a:solidFill>
                <a:highlight>
                  <a:srgbClr val="FFFFFF"/>
                </a:highlight>
              </a:rPr>
              <a:t>I can read fluently (smoothly, with expression and meaning, rereading and self-correcting when necessary).</a:t>
            </a:r>
            <a:endParaRPr sz="3000"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417" name="Google Shape;417;p5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8" name="Google Shape;418;p58"/>
          <p:cNvPicPr preferRelativeResize="0"/>
          <p:nvPr/>
        </p:nvPicPr>
        <p:blipFill>
          <a:blip r:embed="rId4">
            <a:alphaModFix/>
          </a:blip>
          <a:stretch>
            <a:fillRect/>
          </a:stretch>
        </p:blipFill>
        <p:spPr>
          <a:xfrm>
            <a:off x="11024900" y="5715000"/>
            <a:ext cx="939612" cy="7784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22"/>
        <p:cNvGrpSpPr/>
        <p:nvPr/>
      </p:nvGrpSpPr>
      <p:grpSpPr>
        <a:xfrm>
          <a:off x="0" y="0"/>
          <a:ext cx="0" cy="0"/>
          <a:chOff x="0" y="0"/>
          <a:chExt cx="0" cy="0"/>
        </a:xfrm>
      </p:grpSpPr>
      <p:graphicFrame>
        <p:nvGraphicFramePr>
          <p:cNvPr id="423" name="Google Shape;423;p59"/>
          <p:cNvGraphicFramePr/>
          <p:nvPr>
            <p:extLst>
              <p:ext uri="{D42A27DB-BD31-4B8C-83A1-F6EECF244321}">
                <p14:modId xmlns:p14="http://schemas.microsoft.com/office/powerpoint/2010/main" val="1203738036"/>
              </p:ext>
            </p:extLst>
          </p:nvPr>
        </p:nvGraphicFramePr>
        <p:xfrm>
          <a:off x="0" y="0"/>
          <a:ext cx="12192000" cy="7215910"/>
        </p:xfrm>
        <a:graphic>
          <a:graphicData uri="http://schemas.openxmlformats.org/drawingml/2006/table">
            <a:tbl>
              <a:tblPr>
                <a:noFill/>
                <a:tableStyleId>{15B524BC-5C43-4950-AD97-D050694157AA}</a:tableStyleId>
              </a:tblPr>
              <a:tblGrid>
                <a:gridCol w="4132725"/>
                <a:gridCol w="4024425"/>
                <a:gridCol w="4034850"/>
              </a:tblGrid>
              <a:tr h="738950">
                <a:tc>
                  <a:txBody>
                    <a:bodyPr/>
                    <a:lstStyle/>
                    <a:p>
                      <a:pPr marL="0" lvl="0" indent="0" algn="l" rtl="0">
                        <a:spcBef>
                          <a:spcPts val="0"/>
                        </a:spcBef>
                        <a:spcAft>
                          <a:spcPts val="0"/>
                        </a:spcAft>
                        <a:buClr>
                          <a:schemeClr val="dk1"/>
                        </a:buClr>
                        <a:buSzPts val="1500"/>
                        <a:buFont typeface="Arial"/>
                        <a:buNone/>
                      </a:pPr>
                      <a:r>
                        <a:rPr lang="en-US" sz="2700" b="1" dirty="0">
                          <a:solidFill>
                            <a:schemeClr val="dk1"/>
                          </a:solidFill>
                          <a:latin typeface="Century Gothic"/>
                          <a:ea typeface="Century Gothic"/>
                          <a:cs typeface="Century Gothic"/>
                          <a:sym typeface="Century Gothic"/>
                        </a:rPr>
                        <a:t>Punctuation Detective</a:t>
                      </a:r>
                      <a:endParaRPr sz="27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700">
                          <a:solidFill>
                            <a:schemeClr val="dk1"/>
                          </a:solidFill>
                          <a:latin typeface="Century Gothic"/>
                          <a:ea typeface="Century Gothic"/>
                          <a:cs typeface="Century Gothic"/>
                          <a:sym typeface="Century Gothic"/>
                        </a:rPr>
                        <a:t> </a:t>
                      </a:r>
                      <a:r>
                        <a:rPr lang="en-US" sz="2700" b="1">
                          <a:solidFill>
                            <a:schemeClr val="dk1"/>
                          </a:solidFill>
                          <a:latin typeface="Century Gothic"/>
                          <a:ea typeface="Century Gothic"/>
                          <a:cs typeface="Century Gothic"/>
                          <a:sym typeface="Century Gothic"/>
                        </a:rPr>
                        <a:t>Acting with Expression</a:t>
                      </a:r>
                      <a:endParaRPr sz="2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500" b="1">
                          <a:solidFill>
                            <a:schemeClr val="dk1"/>
                          </a:solidFill>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1900" marR="121900" marT="121900" marB="121900"/>
                </a:tc>
              </a:tr>
              <a:tr h="6252050">
                <a:tc>
                  <a:txBody>
                    <a:bodyPr/>
                    <a:lstStyle/>
                    <a:p>
                      <a:pPr marL="0" lvl="0" indent="0" algn="l" rtl="0">
                        <a:spcBef>
                          <a:spcPts val="0"/>
                        </a:spcBef>
                        <a:spcAft>
                          <a:spcPts val="0"/>
                        </a:spcAft>
                        <a:buClr>
                          <a:schemeClr val="dk1"/>
                        </a:buClr>
                        <a:buSzPts val="1500"/>
                        <a:buFont typeface="Arial"/>
                        <a:buNone/>
                      </a:pPr>
                      <a:r>
                        <a:rPr lang="en-US" sz="1950" b="1" dirty="0">
                          <a:solidFill>
                            <a:schemeClr val="dk1"/>
                          </a:solidFill>
                          <a:latin typeface="Century Gothic"/>
                          <a:ea typeface="Century Gothic"/>
                          <a:cs typeface="Century Gothic"/>
                          <a:sym typeface="Century Gothic"/>
                        </a:rPr>
                        <a:t>Teacher Group.</a:t>
                      </a:r>
                      <a:endParaRPr sz="195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Chorally </a:t>
                      </a:r>
                      <a:r>
                        <a:rPr lang="en-US" sz="1950" dirty="0">
                          <a:solidFill>
                            <a:schemeClr val="dk1"/>
                          </a:solidFill>
                          <a:latin typeface="Century Gothic"/>
                          <a:ea typeface="Century Gothic"/>
                          <a:cs typeface="Century Gothic"/>
                          <a:sym typeface="Century Gothic"/>
                        </a:rPr>
                        <a:t>reread the excerpt from “Friends at School,” pp. 1-2 of the decodable </a:t>
                      </a:r>
                      <a:r>
                        <a:rPr lang="en-US" sz="1950" dirty="0" smtClean="0">
                          <a:solidFill>
                            <a:schemeClr val="dk1"/>
                          </a:solidFill>
                          <a:latin typeface="Century Gothic"/>
                          <a:ea typeface="Century Gothic"/>
                          <a:cs typeface="Century Gothic"/>
                          <a:sym typeface="Century Gothic"/>
                        </a:rPr>
                        <a:t>reader.</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Find </a:t>
                      </a:r>
                      <a:r>
                        <a:rPr lang="en-US" sz="1950" dirty="0">
                          <a:solidFill>
                            <a:schemeClr val="dk1"/>
                          </a:solidFill>
                          <a:latin typeface="Century Gothic"/>
                          <a:ea typeface="Century Gothic"/>
                          <a:cs typeface="Century Gothic"/>
                          <a:sym typeface="Century Gothic"/>
                        </a:rPr>
                        <a:t>and circle all the punctuation marks (periods, question marks, exclamation marks, commas, quotation marks). Talk about what the marks mean to a </a:t>
                      </a:r>
                      <a:r>
                        <a:rPr lang="en-US" sz="1950" dirty="0" smtClean="0">
                          <a:solidFill>
                            <a:schemeClr val="dk1"/>
                          </a:solidFill>
                          <a:latin typeface="Century Gothic"/>
                          <a:ea typeface="Century Gothic"/>
                          <a:cs typeface="Century Gothic"/>
                          <a:sym typeface="Century Gothic"/>
                        </a:rPr>
                        <a:t>reader.</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Read </a:t>
                      </a:r>
                      <a:r>
                        <a:rPr lang="en-US" sz="1950" dirty="0">
                          <a:solidFill>
                            <a:schemeClr val="dk1"/>
                          </a:solidFill>
                          <a:latin typeface="Century Gothic"/>
                          <a:ea typeface="Century Gothic"/>
                          <a:cs typeface="Century Gothic"/>
                          <a:sym typeface="Century Gothic"/>
                        </a:rPr>
                        <a:t>the excerpt again.  This time, pause at the commas, stop at the periods, use an asking voice for the question marks and an excited voice for the exclamation marks.</a:t>
                      </a:r>
                      <a:endParaRPr sz="19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500"/>
                        <a:buFont typeface="Arial"/>
                        <a:buNone/>
                      </a:pPr>
                      <a:endParaRPr sz="2300" dirty="0">
                        <a:solidFill>
                          <a:schemeClr val="dk1"/>
                        </a:solidFill>
                      </a:endParaRPr>
                    </a:p>
                    <a:p>
                      <a:pPr marL="0" lvl="0" indent="0" algn="l" rtl="0">
                        <a:spcBef>
                          <a:spcPts val="0"/>
                        </a:spcBef>
                        <a:spcAft>
                          <a:spcPts val="0"/>
                        </a:spcAft>
                        <a:buClr>
                          <a:schemeClr val="dk1"/>
                        </a:buClr>
                        <a:buSzPts val="1500"/>
                        <a:buFont typeface="Arial"/>
                        <a:buNone/>
                      </a:pPr>
                      <a:endParaRPr sz="2300" dirty="0">
                        <a:solidFill>
                          <a:schemeClr val="dk1"/>
                        </a:solidFill>
                        <a:highlight>
                          <a:srgbClr val="FFFF00"/>
                        </a:highlight>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50" b="1" dirty="0">
                          <a:solidFill>
                            <a:schemeClr val="dk1"/>
                          </a:solidFill>
                          <a:latin typeface="Century Gothic"/>
                          <a:ea typeface="Century Gothic"/>
                          <a:cs typeface="Century Gothic"/>
                          <a:sym typeface="Century Gothic"/>
                        </a:rPr>
                        <a:t>Work in a group of three.</a:t>
                      </a:r>
                      <a:endParaRPr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Find </a:t>
                      </a:r>
                      <a:r>
                        <a:rPr lang="en-US" sz="1950" dirty="0">
                          <a:solidFill>
                            <a:schemeClr val="dk1"/>
                          </a:solidFill>
                          <a:latin typeface="Century Gothic"/>
                          <a:ea typeface="Century Gothic"/>
                          <a:cs typeface="Century Gothic"/>
                          <a:sym typeface="Century Gothic"/>
                        </a:rPr>
                        <a:t>and circle all the punctuation marks (periods, question &amp; exclamation marks, commas, quotation marks) in the excerpt from “Friends at School,” pp. 1-2 of the decodable </a:t>
                      </a:r>
                      <a:r>
                        <a:rPr lang="en-US" sz="1950" dirty="0" smtClean="0">
                          <a:solidFill>
                            <a:schemeClr val="dk1"/>
                          </a:solidFill>
                          <a:latin typeface="Century Gothic"/>
                          <a:ea typeface="Century Gothic"/>
                          <a:cs typeface="Century Gothic"/>
                          <a:sym typeface="Century Gothic"/>
                        </a:rPr>
                        <a:t>reader.</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Determine </a:t>
                      </a:r>
                      <a:r>
                        <a:rPr lang="en-US" sz="1950" dirty="0">
                          <a:solidFill>
                            <a:schemeClr val="dk1"/>
                          </a:solidFill>
                          <a:latin typeface="Century Gothic"/>
                          <a:ea typeface="Century Gothic"/>
                          <a:cs typeface="Century Gothic"/>
                          <a:sym typeface="Century Gothic"/>
                        </a:rPr>
                        <a:t>who will act as the narrator, who will act as Sam and who will be </a:t>
                      </a:r>
                      <a:r>
                        <a:rPr lang="en-US" sz="1950" dirty="0" smtClean="0">
                          <a:solidFill>
                            <a:schemeClr val="dk1"/>
                          </a:solidFill>
                          <a:latin typeface="Century Gothic"/>
                          <a:ea typeface="Century Gothic"/>
                          <a:cs typeface="Century Gothic"/>
                          <a:sym typeface="Century Gothic"/>
                        </a:rPr>
                        <a:t>Dad.</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As </a:t>
                      </a:r>
                      <a:r>
                        <a:rPr lang="en-US" sz="1950" dirty="0">
                          <a:solidFill>
                            <a:schemeClr val="dk1"/>
                          </a:solidFill>
                          <a:latin typeface="Century Gothic"/>
                          <a:ea typeface="Century Gothic"/>
                          <a:cs typeface="Century Gothic"/>
                          <a:sym typeface="Century Gothic"/>
                        </a:rPr>
                        <a:t>you act out your parts, pause at commas, stop at periods, use an asking voice for question marks and an excited voice at exclamation marks.</a:t>
                      </a:r>
                      <a:endParaRPr sz="195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50" b="1" dirty="0">
                          <a:solidFill>
                            <a:schemeClr val="dk1"/>
                          </a:solidFill>
                          <a:latin typeface="Century Gothic"/>
                          <a:ea typeface="Century Gothic"/>
                          <a:cs typeface="Century Gothic"/>
                          <a:sym typeface="Century Gothic"/>
                        </a:rPr>
                        <a:t>Work with a partner.</a:t>
                      </a:r>
                      <a:endParaRPr sz="195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Take </a:t>
                      </a:r>
                      <a:r>
                        <a:rPr lang="en-US" sz="1950" dirty="0">
                          <a:solidFill>
                            <a:schemeClr val="dk1"/>
                          </a:solidFill>
                          <a:latin typeface="Century Gothic"/>
                          <a:ea typeface="Century Gothic"/>
                          <a:cs typeface="Century Gothic"/>
                          <a:sym typeface="Century Gothic"/>
                        </a:rPr>
                        <a:t>turns reporting </a:t>
                      </a:r>
                      <a:r>
                        <a:rPr lang="en-US" sz="1950" dirty="0" smtClean="0">
                          <a:solidFill>
                            <a:schemeClr val="dk1"/>
                          </a:solidFill>
                          <a:latin typeface="Century Gothic"/>
                          <a:ea typeface="Century Gothic"/>
                          <a:cs typeface="Century Gothic"/>
                          <a:sym typeface="Century Gothic"/>
                        </a:rPr>
                        <a:t>on </a:t>
                      </a:r>
                      <a:r>
                        <a:rPr lang="en-US" sz="1950" dirty="0">
                          <a:solidFill>
                            <a:schemeClr val="dk1"/>
                          </a:solidFill>
                          <a:latin typeface="Century Gothic"/>
                          <a:ea typeface="Century Gothic"/>
                          <a:cs typeface="Century Gothic"/>
                          <a:sym typeface="Century Gothic"/>
                        </a:rPr>
                        <a:t>Sam’s friends at school by reading the decodable being a reporter or a camera person </a:t>
                      </a:r>
                      <a:r>
                        <a:rPr lang="en-US" sz="1950" dirty="0" smtClean="0">
                          <a:solidFill>
                            <a:schemeClr val="dk1"/>
                          </a:solidFill>
                          <a:latin typeface="Century Gothic"/>
                          <a:ea typeface="Century Gothic"/>
                          <a:cs typeface="Century Gothic"/>
                          <a:sym typeface="Century Gothic"/>
                        </a:rPr>
                        <a:t>filming.</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Change </a:t>
                      </a:r>
                      <a:r>
                        <a:rPr lang="en-US" sz="1950" dirty="0">
                          <a:solidFill>
                            <a:schemeClr val="dk1"/>
                          </a:solidFill>
                          <a:latin typeface="Century Gothic"/>
                          <a:ea typeface="Century Gothic"/>
                          <a:cs typeface="Century Gothic"/>
                          <a:sym typeface="Century Gothic"/>
                        </a:rPr>
                        <a:t>roles every page. (whoever “reports” the first page will “film” the second page</a:t>
                      </a:r>
                      <a:r>
                        <a:rPr lang="en-US" sz="1950" dirty="0" smtClean="0">
                          <a:solidFill>
                            <a:schemeClr val="dk1"/>
                          </a:solidFill>
                          <a:latin typeface="Century Gothic"/>
                          <a:ea typeface="Century Gothic"/>
                          <a:cs typeface="Century Gothic"/>
                          <a:sym typeface="Century Gothic"/>
                        </a:rPr>
                        <a:t>).</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If </a:t>
                      </a:r>
                      <a:r>
                        <a:rPr lang="en-US" sz="1950" dirty="0">
                          <a:solidFill>
                            <a:schemeClr val="dk1"/>
                          </a:solidFill>
                          <a:latin typeface="Century Gothic"/>
                          <a:ea typeface="Century Gothic"/>
                          <a:cs typeface="Century Gothic"/>
                          <a:sym typeface="Century Gothic"/>
                        </a:rPr>
                        <a:t>time permits, read the story again changing the partner that starts as the “reporter” on the first </a:t>
                      </a:r>
                      <a:r>
                        <a:rPr lang="en-US" sz="1950" dirty="0" smtClean="0">
                          <a:solidFill>
                            <a:schemeClr val="dk1"/>
                          </a:solidFill>
                          <a:latin typeface="Century Gothic"/>
                          <a:ea typeface="Century Gothic"/>
                          <a:cs typeface="Century Gothic"/>
                          <a:sym typeface="Century Gothic"/>
                        </a:rPr>
                        <a:t>page.</a:t>
                      </a:r>
                      <a:endParaRPr lang="en-US" sz="195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50" dirty="0" smtClean="0">
                          <a:solidFill>
                            <a:schemeClr val="dk1"/>
                          </a:solidFill>
                          <a:latin typeface="Century Gothic"/>
                          <a:ea typeface="Century Gothic"/>
                          <a:cs typeface="Century Gothic"/>
                          <a:sym typeface="Century Gothic"/>
                        </a:rPr>
                        <a:t>Compliment </a:t>
                      </a:r>
                      <a:r>
                        <a:rPr lang="en-US" sz="1950" dirty="0">
                          <a:solidFill>
                            <a:schemeClr val="dk1"/>
                          </a:solidFill>
                          <a:latin typeface="Century Gothic"/>
                          <a:ea typeface="Century Gothic"/>
                          <a:cs typeface="Century Gothic"/>
                          <a:sym typeface="Century Gothic"/>
                        </a:rPr>
                        <a:t>your partner on how he/she reads fluently and help your partner if he/she is not fluent. </a:t>
                      </a:r>
                      <a:endParaRPr sz="1950" dirty="0">
                        <a:solidFill>
                          <a:schemeClr val="dk1"/>
                        </a:solidFill>
                        <a:latin typeface="Century Gothic"/>
                        <a:ea typeface="Century Gothic"/>
                        <a:cs typeface="Century Gothic"/>
                        <a:sym typeface="Century Gothic"/>
                      </a:endParaRPr>
                    </a:p>
                  </a:txBody>
                  <a:tcPr marL="121900" marR="121900" marT="121900" marB="121900"/>
                </a:tc>
              </a:tr>
            </a:tbl>
          </a:graphicData>
        </a:graphic>
      </p:graphicFrame>
      <p:pic>
        <p:nvPicPr>
          <p:cNvPr id="424" name="Google Shape;424;p59"/>
          <p:cNvPicPr preferRelativeResize="0"/>
          <p:nvPr/>
        </p:nvPicPr>
        <p:blipFill>
          <a:blip r:embed="rId3">
            <a:alphaModFix/>
          </a:blip>
          <a:stretch>
            <a:fillRect/>
          </a:stretch>
        </p:blipFill>
        <p:spPr>
          <a:xfrm rot="-1022085">
            <a:off x="7336075" y="658030"/>
            <a:ext cx="744175" cy="671650"/>
          </a:xfrm>
          <a:prstGeom prst="rect">
            <a:avLst/>
          </a:prstGeom>
          <a:noFill/>
          <a:ln>
            <a:noFill/>
          </a:ln>
        </p:spPr>
      </p:pic>
      <p:pic>
        <p:nvPicPr>
          <p:cNvPr id="425" name="Google Shape;425;p59"/>
          <p:cNvPicPr preferRelativeResize="0"/>
          <p:nvPr/>
        </p:nvPicPr>
        <p:blipFill>
          <a:blip r:embed="rId4">
            <a:alphaModFix/>
          </a:blip>
          <a:stretch>
            <a:fillRect/>
          </a:stretch>
        </p:blipFill>
        <p:spPr>
          <a:xfrm>
            <a:off x="11505066" y="117986"/>
            <a:ext cx="686934" cy="1040493"/>
          </a:xfrm>
          <a:prstGeom prst="rect">
            <a:avLst/>
          </a:prstGeom>
          <a:noFill/>
          <a:ln>
            <a:noFill/>
          </a:ln>
        </p:spPr>
      </p:pic>
      <p:pic>
        <p:nvPicPr>
          <p:cNvPr id="426" name="Google Shape;426;p59"/>
          <p:cNvPicPr preferRelativeResize="0"/>
          <p:nvPr/>
        </p:nvPicPr>
        <p:blipFill>
          <a:blip r:embed="rId5">
            <a:alphaModFix/>
          </a:blip>
          <a:stretch>
            <a:fillRect/>
          </a:stretch>
        </p:blipFill>
        <p:spPr>
          <a:xfrm rot="18020962">
            <a:off x="2744026" y="320436"/>
            <a:ext cx="1010029" cy="943377"/>
          </a:xfrm>
          <a:prstGeom prst="rect">
            <a:avLst/>
          </a:prstGeom>
          <a:noFill/>
          <a:ln>
            <a:noFill/>
          </a:ln>
        </p:spPr>
      </p:pic>
      <p:sp>
        <p:nvSpPr>
          <p:cNvPr id="427" name="Google Shape;427;p59"/>
          <p:cNvSpPr txBox="1"/>
          <p:nvPr/>
        </p:nvSpPr>
        <p:spPr>
          <a:xfrm>
            <a:off x="2607850" y="559925"/>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t>“?!.,”</a:t>
            </a:r>
            <a:endParaRPr sz="24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5"/>
          <p:cNvSpPr txBox="1">
            <a:spLocks noGrp="1"/>
          </p:cNvSpPr>
          <p:nvPr>
            <p:ph type="body" idx="1"/>
          </p:nvPr>
        </p:nvSpPr>
        <p:spPr>
          <a:xfrm>
            <a:off x="838200" y="1226250"/>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a:t>Preparing for Lesson #: </a:t>
            </a:r>
            <a:r>
              <a:rPr lang="en-US" sz="2400"/>
              <a:t>24</a:t>
            </a:r>
            <a:endParaRPr sz="2400"/>
          </a:p>
          <a:p>
            <a:pPr marL="0" lvl="0" indent="0" algn="l" rtl="0">
              <a:lnSpc>
                <a:spcPct val="100000"/>
              </a:lnSpc>
              <a:spcBef>
                <a:spcPts val="0"/>
              </a:spcBef>
              <a:spcAft>
                <a:spcPts val="0"/>
              </a:spcAft>
              <a:buClr>
                <a:schemeClr val="dk1"/>
              </a:buClr>
              <a:buSzPts val="1100"/>
              <a:buFont typeface="Arial"/>
              <a:buNone/>
            </a:pPr>
            <a:endParaRPr sz="2400" b="1"/>
          </a:p>
          <a:p>
            <a:pPr marL="0" lvl="0" indent="0" algn="l" rtl="0">
              <a:lnSpc>
                <a:spcPct val="100000"/>
              </a:lnSpc>
              <a:spcBef>
                <a:spcPts val="0"/>
              </a:spcBef>
              <a:spcAft>
                <a:spcPts val="0"/>
              </a:spcAft>
              <a:buClr>
                <a:schemeClr val="dk1"/>
              </a:buClr>
              <a:buSzPts val="1100"/>
              <a:buFont typeface="Arial"/>
              <a:buNone/>
            </a:pPr>
            <a:r>
              <a:rPr lang="en-US" sz="2400" b="1"/>
              <a:t>New Materials to Prepare in Advance: </a:t>
            </a:r>
            <a:endParaRPr sz="2400" b="1"/>
          </a:p>
          <a:p>
            <a:pPr marL="457200" lvl="0" indent="-381000" algn="l" rtl="0">
              <a:lnSpc>
                <a:spcPct val="100000"/>
              </a:lnSpc>
              <a:spcBef>
                <a:spcPts val="0"/>
              </a:spcBef>
              <a:spcAft>
                <a:spcPts val="0"/>
              </a:spcAft>
              <a:buSzPts val="2400"/>
              <a:buFont typeface="Century Gothic"/>
              <a:buChar char="●"/>
            </a:pPr>
            <a:r>
              <a:rPr lang="en-US" sz="2400"/>
              <a:t>Snap or Trap Word List and T-chart</a:t>
            </a:r>
            <a:endParaRPr sz="2400"/>
          </a:p>
          <a:p>
            <a:pPr marL="457200" lvl="0" indent="-381000" algn="l" rtl="0">
              <a:lnSpc>
                <a:spcPct val="100000"/>
              </a:lnSpc>
              <a:spcBef>
                <a:spcPts val="1000"/>
              </a:spcBef>
              <a:spcAft>
                <a:spcPts val="0"/>
              </a:spcAft>
              <a:buSzPts val="2400"/>
              <a:buFont typeface="Century Gothic"/>
              <a:buChar char="●"/>
            </a:pPr>
            <a:r>
              <a:rPr lang="en-US" sz="2400"/>
              <a:t>Rules of Fluency written on index Cards (</a:t>
            </a:r>
            <a:r>
              <a:rPr lang="en-US" sz="2400" i="1"/>
              <a:t>Smoothly, With Expression, With Meaning, Just the Right Speed)</a:t>
            </a:r>
            <a:endParaRPr sz="2400" i="1"/>
          </a:p>
          <a:p>
            <a:pPr marL="457200" marR="0" lvl="0" indent="-381000" algn="l" rtl="0">
              <a:lnSpc>
                <a:spcPct val="100000"/>
              </a:lnSpc>
              <a:spcBef>
                <a:spcPts val="1000"/>
              </a:spcBef>
              <a:spcAft>
                <a:spcPts val="0"/>
              </a:spcAft>
              <a:buClr>
                <a:schemeClr val="dk1"/>
              </a:buClr>
              <a:buSzPts val="2400"/>
              <a:buFont typeface="Century Gothic"/>
              <a:buChar char="●"/>
            </a:pPr>
            <a:r>
              <a:rPr lang="en-US" sz="2400"/>
              <a:t>Enlarged excerpt from “Friends at School”</a:t>
            </a:r>
            <a:endParaRPr sz="2400"/>
          </a:p>
          <a:p>
            <a:pPr marL="457200" marR="0" lvl="0" indent="-381000" algn="l" rtl="0">
              <a:lnSpc>
                <a:spcPct val="100000"/>
              </a:lnSpc>
              <a:spcBef>
                <a:spcPts val="1000"/>
              </a:spcBef>
              <a:spcAft>
                <a:spcPts val="0"/>
              </a:spcAft>
              <a:buSzPts val="2400"/>
              <a:buFont typeface="Century Gothic"/>
              <a:buChar char="●"/>
            </a:pPr>
            <a:r>
              <a:rPr lang="en-US" sz="2400"/>
              <a:t>Student copies of excerpt from decodable “Friends at School” (pages 1-2 of decodable; optional)</a:t>
            </a:r>
            <a:endParaRPr sz="2400"/>
          </a:p>
          <a:p>
            <a:pPr marL="0" lvl="0" indent="0" algn="l" rtl="0">
              <a:lnSpc>
                <a:spcPct val="100000"/>
              </a:lnSpc>
              <a:spcBef>
                <a:spcPts val="1000"/>
              </a:spcBef>
              <a:spcAft>
                <a:spcPts val="0"/>
              </a:spcAft>
              <a:buNone/>
            </a:pPr>
            <a:r>
              <a:rPr lang="en-US" sz="2400" b="1"/>
              <a:t>Materials to Gather from Previous Lessons:</a:t>
            </a:r>
            <a:endParaRPr sz="2400" b="1"/>
          </a:p>
          <a:p>
            <a:pPr marL="457200" lvl="0" indent="-381000" algn="l" rtl="0">
              <a:lnSpc>
                <a:spcPct val="100000"/>
              </a:lnSpc>
              <a:spcBef>
                <a:spcPts val="0"/>
              </a:spcBef>
              <a:spcAft>
                <a:spcPts val="0"/>
              </a:spcAft>
              <a:buSzPts val="2400"/>
              <a:buChar char="●"/>
            </a:pPr>
            <a:r>
              <a:rPr lang="en-US" sz="2400"/>
              <a:t>The Fluency Song (one to display; on slide, see supporting materials)</a:t>
            </a:r>
            <a:endParaRPr sz="2400"/>
          </a:p>
          <a:p>
            <a:pPr marL="457200" lvl="0" indent="-355600" algn="l" rtl="0">
              <a:lnSpc>
                <a:spcPct val="100000"/>
              </a:lnSpc>
              <a:spcBef>
                <a:spcPts val="0"/>
              </a:spcBef>
              <a:spcAft>
                <a:spcPts val="0"/>
              </a:spcAft>
              <a:buSzPts val="2000"/>
              <a:buChar char="●"/>
            </a:pPr>
            <a:endParaRPr sz="2000"/>
          </a:p>
          <a:p>
            <a:pPr marL="0" lvl="0" indent="0" algn="l" rtl="0">
              <a:lnSpc>
                <a:spcPct val="100000"/>
              </a:lnSpc>
              <a:spcBef>
                <a:spcPts val="1000"/>
              </a:spcBef>
              <a:spcAft>
                <a:spcPts val="0"/>
              </a:spcAft>
              <a:buNone/>
            </a:pPr>
            <a:endParaRPr sz="2000"/>
          </a:p>
          <a:p>
            <a:pPr marL="0" lvl="0" indent="0" algn="l" rtl="0">
              <a:lnSpc>
                <a:spcPct val="100000"/>
              </a:lnSpc>
              <a:spcBef>
                <a:spcPts val="1000"/>
              </a:spcBef>
              <a:spcAft>
                <a:spcPts val="1000"/>
              </a:spcAft>
              <a:buNone/>
            </a:pPr>
            <a:endParaRPr sz="2200"/>
          </a:p>
        </p:txBody>
      </p:sp>
      <p:sp>
        <p:nvSpPr>
          <p:cNvPr id="302" name="Google Shape;302;p45"/>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1: Part 2: Cycle 5: Lesson 24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body" idx="1"/>
          </p:nvPr>
        </p:nvSpPr>
        <p:spPr>
          <a:xfrm>
            <a:off x="415600" y="1990425"/>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a:solidFill>
                  <a:schemeClr val="dk1"/>
                </a:solidFill>
                <a:latin typeface="Century Gothic"/>
                <a:ea typeface="Century Gothic"/>
                <a:cs typeface="Century Gothic"/>
                <a:sym typeface="Century Gothic"/>
              </a:rPr>
              <a:t>Preparing for Lesson #: </a:t>
            </a:r>
            <a:r>
              <a:rPr lang="en-US">
                <a:latin typeface="Century Gothic"/>
                <a:ea typeface="Century Gothic"/>
                <a:cs typeface="Century Gothic"/>
                <a:sym typeface="Century Gothic"/>
              </a:rPr>
              <a:t>24</a:t>
            </a:r>
            <a:endParaRPr>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a:solidFill>
                  <a:schemeClr val="dk1"/>
                </a:solidFill>
                <a:latin typeface="Century Gothic"/>
                <a:ea typeface="Century Gothic"/>
                <a:cs typeface="Century Gothic"/>
                <a:sym typeface="Century Gothic"/>
              </a:rPr>
              <a:t>Reading and protocols to read in preparation:</a:t>
            </a:r>
            <a:endParaRPr>
              <a:latin typeface="Century Gothic"/>
              <a:ea typeface="Century Gothic"/>
              <a:cs typeface="Century Gothic"/>
              <a:sym typeface="Century Gothic"/>
            </a:endParaRPr>
          </a:p>
          <a:p>
            <a:pPr marL="457200" lvl="0" indent="-381000" algn="l" rtl="0">
              <a:lnSpc>
                <a:spcPct val="120000"/>
              </a:lnSpc>
              <a:spcBef>
                <a:spcPts val="800"/>
              </a:spcBef>
              <a:spcAft>
                <a:spcPts val="0"/>
              </a:spcAft>
              <a:buSzPts val="2400"/>
              <a:buFont typeface="Century Gothic"/>
              <a:buChar char="•"/>
            </a:pPr>
            <a:r>
              <a:rPr lang="en-US" sz="2400">
                <a:latin typeface="Century Gothic"/>
                <a:ea typeface="Century Gothic"/>
                <a:cs typeface="Century Gothic"/>
                <a:sym typeface="Century Gothic"/>
              </a:rPr>
              <a:t>Review Independent and Small Group Work guidance (Skills Block Resource Manual)</a:t>
            </a:r>
            <a:endParaRPr sz="2400">
              <a:latin typeface="Century Gothic"/>
              <a:ea typeface="Century Gothic"/>
              <a:cs typeface="Century Gothic"/>
              <a:sym typeface="Century Gothic"/>
            </a:endParaRPr>
          </a:p>
          <a:p>
            <a:pPr marL="0" lvl="0" indent="0" algn="l" rtl="0">
              <a:lnSpc>
                <a:spcPct val="90000"/>
              </a:lnSpc>
              <a:spcBef>
                <a:spcPts val="1300"/>
              </a:spcBef>
              <a:spcAft>
                <a:spcPts val="0"/>
              </a:spcAft>
              <a:buNone/>
            </a:pPr>
            <a:endParaRPr/>
          </a:p>
          <a:p>
            <a:pPr marL="0" lvl="0" indent="0" algn="l" rtl="0">
              <a:spcBef>
                <a:spcPts val="1100"/>
              </a:spcBef>
              <a:spcAft>
                <a:spcPts val="0"/>
              </a:spcAft>
              <a:buNone/>
            </a:pPr>
            <a:endParaRPr>
              <a:solidFill>
                <a:srgbClr val="333333"/>
              </a:solidFill>
              <a:highlight>
                <a:schemeClr val="lt1"/>
              </a:highlight>
            </a:endParaRPr>
          </a:p>
          <a:p>
            <a:pPr marL="0" lvl="0" indent="0" algn="l" rtl="0">
              <a:spcBef>
                <a:spcPts val="1100"/>
              </a:spcBef>
              <a:spcAft>
                <a:spcPts val="0"/>
              </a:spcAft>
              <a:buNone/>
            </a:pPr>
            <a:endParaRPr>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a:solidFill>
                <a:srgbClr val="333333"/>
              </a:solidFill>
              <a:highlight>
                <a:schemeClr val="lt1"/>
              </a:highlight>
            </a:endParaRPr>
          </a:p>
          <a:p>
            <a:pPr marL="0" lvl="0" indent="0" algn="l" rtl="0">
              <a:lnSpc>
                <a:spcPct val="90000"/>
              </a:lnSpc>
              <a:spcBef>
                <a:spcPts val="1300"/>
              </a:spcBef>
              <a:spcAft>
                <a:spcPts val="0"/>
              </a:spcAft>
              <a:buNone/>
            </a:pPr>
            <a:endParaRPr>
              <a:solidFill>
                <a:schemeClr val="dk1"/>
              </a:solidFill>
            </a:endParaRPr>
          </a:p>
          <a:p>
            <a:pPr marL="0" lvl="0" indent="0" algn="l" rtl="0">
              <a:lnSpc>
                <a:spcPct val="90000"/>
              </a:lnSpc>
              <a:spcBef>
                <a:spcPts val="1300"/>
              </a:spcBef>
              <a:spcAft>
                <a:spcPts val="0"/>
              </a:spcAft>
              <a:buNone/>
            </a:pPr>
            <a:endParaRPr>
              <a:solidFill>
                <a:schemeClr val="dk1"/>
              </a:solidFill>
            </a:endParaRPr>
          </a:p>
        </p:txBody>
      </p:sp>
      <p:sp>
        <p:nvSpPr>
          <p:cNvPr id="308" name="Google Shape;308;p46"/>
          <p:cNvSpPr txBox="1">
            <a:spLocks noGrp="1"/>
          </p:cNvSpPr>
          <p:nvPr>
            <p:ph type="title"/>
          </p:nvPr>
        </p:nvSpPr>
        <p:spPr>
          <a:xfrm>
            <a:off x="415600" y="445567"/>
            <a:ext cx="113607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a:latin typeface="Century Gothic"/>
                <a:ea typeface="Century Gothic"/>
                <a:cs typeface="Century Gothic"/>
                <a:sym typeface="Century Gothic"/>
              </a:rPr>
              <a:t>Grade 2: Module 1: Part 2: Cycle 5: Lesson 24</a:t>
            </a:r>
            <a:endParaRPr sz="40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a:latin typeface="Century Gothic"/>
                <a:ea typeface="Century Gothic"/>
                <a:cs typeface="Century Gothic"/>
                <a:sym typeface="Century Gothic"/>
              </a:rPr>
              <a:t>Teacher slide, before teaching.</a:t>
            </a:r>
            <a:endParaRPr sz="24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7"/>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noAutofit/>
          </a:bodyPr>
          <a:lstStyle/>
          <a:p>
            <a:pPr marL="241300" lvl="0" indent="0" algn="l" rtl="0">
              <a:spcBef>
                <a:spcPts val="1100"/>
              </a:spcBef>
              <a:spcAft>
                <a:spcPts val="0"/>
              </a:spcAft>
              <a:buNone/>
            </a:pPr>
            <a:r>
              <a:rPr lang="en-US" sz="2100" b="1"/>
              <a:t>Essential Revision to Independent Work Time</a:t>
            </a:r>
            <a:r>
              <a:rPr lang="en-US" sz="21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2100"/>
          </a:p>
          <a:p>
            <a:pPr marL="241300" lvl="0" indent="0" algn="l" rtl="0">
              <a:spcBef>
                <a:spcPts val="1100"/>
              </a:spcBef>
              <a:spcAft>
                <a:spcPts val="0"/>
              </a:spcAft>
              <a:buNone/>
            </a:pPr>
            <a:r>
              <a:rPr lang="en-US" sz="2100"/>
              <a:t>Once students understand what to do during Independent Work Time, it is possible to pull small groups or conference with students to give direct instruction. </a:t>
            </a:r>
            <a:endParaRPr sz="2100"/>
          </a:p>
          <a:p>
            <a:pPr marL="0" lvl="0" indent="0" algn="l" rtl="0">
              <a:lnSpc>
                <a:spcPct val="115000"/>
              </a:lnSpc>
              <a:spcBef>
                <a:spcPts val="1100"/>
              </a:spcBef>
              <a:spcAft>
                <a:spcPts val="0"/>
              </a:spcAft>
              <a:buNone/>
            </a:pPr>
            <a:endParaRPr>
              <a:solidFill>
                <a:schemeClr val="dk1"/>
              </a:solidFill>
              <a:latin typeface="Times New Roman"/>
              <a:ea typeface="Times New Roman"/>
              <a:cs typeface="Times New Roman"/>
              <a:sym typeface="Times New Roman"/>
            </a:endParaRPr>
          </a:p>
          <a:p>
            <a:pPr marL="609600" lvl="0" indent="0" algn="l" rtl="0">
              <a:lnSpc>
                <a:spcPct val="90000"/>
              </a:lnSpc>
              <a:spcBef>
                <a:spcPts val="1300"/>
              </a:spcBef>
              <a:spcAft>
                <a:spcPts val="0"/>
              </a:spcAft>
              <a:buNone/>
            </a:pPr>
            <a:endParaRPr>
              <a:solidFill>
                <a:schemeClr val="dk1"/>
              </a:solidFill>
            </a:endParaRPr>
          </a:p>
        </p:txBody>
      </p:sp>
      <p:sp>
        <p:nvSpPr>
          <p:cNvPr id="314" name="Google Shape;314;p47"/>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700"/>
              <a:t>Grade 2: Module 1: Part 2: Cycle 5: Lesson 24</a:t>
            </a:r>
            <a:endParaRPr sz="3700"/>
          </a:p>
          <a:p>
            <a:pPr marL="0" lvl="0" indent="0" algn="l" rtl="0">
              <a:lnSpc>
                <a:spcPct val="90000"/>
              </a:lnSpc>
              <a:spcBef>
                <a:spcPts val="0"/>
              </a:spcBef>
              <a:spcAft>
                <a:spcPts val="0"/>
              </a:spcAft>
              <a:buClr>
                <a:schemeClr val="dk1"/>
              </a:buClr>
              <a:buSzPts val="1500"/>
              <a:buFont typeface="Arial"/>
              <a:buNone/>
            </a:pPr>
            <a:r>
              <a:rPr lang="en-US" sz="2400" b="1"/>
              <a:t>Teacher slide, before teaching.</a:t>
            </a:r>
            <a:endParaRPr sz="24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p48"/>
          <p:cNvPicPr preferRelativeResize="0"/>
          <p:nvPr/>
        </p:nvPicPr>
        <p:blipFill rotWithShape="1">
          <a:blip r:embed="rId3">
            <a:alphaModFix/>
          </a:blip>
          <a:srcRect/>
          <a:stretch/>
        </p:blipFill>
        <p:spPr>
          <a:xfrm>
            <a:off x="1909595" y="518972"/>
            <a:ext cx="8107484" cy="3358034"/>
          </a:xfrm>
          <a:prstGeom prst="rect">
            <a:avLst/>
          </a:prstGeom>
          <a:noFill/>
          <a:ln>
            <a:noFill/>
          </a:ln>
        </p:spPr>
      </p:pic>
      <p:sp>
        <p:nvSpPr>
          <p:cNvPr id="322" name="Google Shape;322;p48"/>
          <p:cNvSpPr/>
          <p:nvPr/>
        </p:nvSpPr>
        <p:spPr>
          <a:xfrm>
            <a:off x="0" y="5208161"/>
            <a:ext cx="12192000" cy="1684962"/>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23" name="Google Shape;323;p48"/>
          <p:cNvSpPr txBox="1"/>
          <p:nvPr/>
        </p:nvSpPr>
        <p:spPr>
          <a:xfrm>
            <a:off x="1909595" y="4320724"/>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dirty="0">
                <a:solidFill>
                  <a:srgbClr val="404040"/>
                </a:solidFill>
                <a:latin typeface="Century Gothic"/>
                <a:ea typeface="Century Gothic"/>
                <a:cs typeface="Century Gothic"/>
                <a:sym typeface="Century Gothic"/>
              </a:rPr>
              <a:t>Grade 2: Module 1: Part 2: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dirty="0">
                <a:solidFill>
                  <a:srgbClr val="404040"/>
                </a:solidFill>
                <a:latin typeface="Century Gothic"/>
                <a:ea typeface="Century Gothic"/>
                <a:cs typeface="Century Gothic"/>
                <a:sym typeface="Century Gothic"/>
              </a:rPr>
              <a:t>Cycle 5: Lesson 24</a:t>
            </a:r>
            <a:endParaRPr sz="3200" b="1" dirty="0">
              <a:solidFill>
                <a:srgbClr val="404040"/>
              </a:solidFill>
              <a:latin typeface="Century Gothic"/>
              <a:ea typeface="Century Gothic"/>
              <a:cs typeface="Century Gothic"/>
              <a:sym typeface="Century Gothic"/>
            </a:endParaRPr>
          </a:p>
        </p:txBody>
      </p:sp>
      <p:pic>
        <p:nvPicPr>
          <p:cNvPr id="324" name="Google Shape;324;p48"/>
          <p:cNvPicPr preferRelativeResize="0"/>
          <p:nvPr/>
        </p:nvPicPr>
        <p:blipFill rotWithShape="1">
          <a:blip r:embed="rId4">
            <a:alphaModFix/>
          </a:blip>
          <a:srcRect/>
          <a:stretch/>
        </p:blipFill>
        <p:spPr>
          <a:xfrm>
            <a:off x="0" y="6231465"/>
            <a:ext cx="735156" cy="626535"/>
          </a:xfrm>
          <a:prstGeom prst="rect">
            <a:avLst/>
          </a:prstGeom>
          <a:noFill/>
          <a:ln>
            <a:noFill/>
          </a:ln>
        </p:spPr>
      </p:pic>
      <p:pic>
        <p:nvPicPr>
          <p:cNvPr id="325" name="Google Shape;325;p48"/>
          <p:cNvPicPr preferRelativeResize="0"/>
          <p:nvPr/>
        </p:nvPicPr>
        <p:blipFill rotWithShape="1">
          <a:blip r:embed="rId5">
            <a:alphaModFix/>
          </a:blip>
          <a:srcRect/>
          <a:stretch/>
        </p:blipFill>
        <p:spPr>
          <a:xfrm>
            <a:off x="11042602" y="6637598"/>
            <a:ext cx="1149398" cy="2204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33" name="Google Shape;333;p49"/>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dirty="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30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40" name="Google Shape;340;p50"/>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100000"/>
              </a:lnSpc>
              <a:spcBef>
                <a:spcPts val="1000"/>
              </a:spcBef>
              <a:spcAft>
                <a:spcPts val="0"/>
              </a:spcAft>
              <a:buClr>
                <a:schemeClr val="dk1"/>
              </a:buClr>
              <a:buSzPts val="3000"/>
              <a:buFont typeface="Century Gothic"/>
              <a:buChar char="●"/>
            </a:pPr>
            <a:r>
              <a:rPr lang="en-US" sz="3000" dirty="0">
                <a:solidFill>
                  <a:srgbClr val="333333"/>
                </a:solidFill>
                <a:highlight>
                  <a:srgbClr val="FFFFFF"/>
                </a:highlight>
              </a:rPr>
              <a:t>I can read high-frequency words that are a “snap” and play fair and words that are a “trap” and don’t play fair.</a:t>
            </a:r>
            <a:br>
              <a:rPr lang="en-US" sz="3000" dirty="0">
                <a:solidFill>
                  <a:srgbClr val="333333"/>
                </a:solidFill>
                <a:highlight>
                  <a:srgbClr val="FFFFFF"/>
                </a:highlight>
              </a:rPr>
            </a:b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41" name="Google Shape;341;p50"/>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42" name="Google Shape;342;p50"/>
          <p:cNvPicPr preferRelativeResize="0"/>
          <p:nvPr/>
        </p:nvPicPr>
        <p:blipFill>
          <a:blip r:embed="rId4">
            <a:alphaModFix/>
          </a:blip>
          <a:stretch>
            <a:fillRect/>
          </a:stretch>
        </p:blipFill>
        <p:spPr>
          <a:xfrm>
            <a:off x="11107606" y="5806181"/>
            <a:ext cx="867612" cy="68873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1"/>
          <p:cNvSpPr txBox="1">
            <a:spLocks noGrp="1"/>
          </p:cNvSpPr>
          <p:nvPr>
            <p:ph type="title"/>
          </p:nvPr>
        </p:nvSpPr>
        <p:spPr>
          <a:xfrm>
            <a:off x="415600" y="26093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a:t>Snap or Trap</a:t>
            </a:r>
            <a:endParaRPr b="1"/>
          </a:p>
        </p:txBody>
      </p:sp>
      <p:sp>
        <p:nvSpPr>
          <p:cNvPr id="348" name="Google Shape;348;p51"/>
          <p:cNvSpPr txBox="1">
            <a:spLocks noGrp="1"/>
          </p:cNvSpPr>
          <p:nvPr>
            <p:ph type="title"/>
          </p:nvPr>
        </p:nvSpPr>
        <p:spPr>
          <a:xfrm>
            <a:off x="415600" y="260933"/>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a:t>Snap or Trap</a:t>
            </a:r>
            <a:endParaRPr b="1"/>
          </a:p>
        </p:txBody>
      </p:sp>
      <p:sp>
        <p:nvSpPr>
          <p:cNvPr id="349" name="Google Shape;349;p51"/>
          <p:cNvSpPr txBox="1">
            <a:spLocks noGrp="1"/>
          </p:cNvSpPr>
          <p:nvPr>
            <p:ph type="body" idx="1"/>
          </p:nvPr>
        </p:nvSpPr>
        <p:spPr>
          <a:xfrm>
            <a:off x="316175" y="1315659"/>
            <a:ext cx="5269200" cy="4411850"/>
          </a:xfrm>
          <a:prstGeom prst="rect">
            <a:avLst/>
          </a:prstGeom>
        </p:spPr>
        <p:txBody>
          <a:bodyPr spcFirstLastPara="1" wrap="square" lIns="91425" tIns="45700" rIns="91425" bIns="45700" anchor="t" anchorCtr="0">
            <a:noAutofit/>
          </a:bodyPr>
          <a:lstStyle/>
          <a:p>
            <a:pPr marL="0" lvl="0" indent="0" algn="l" rtl="0">
              <a:spcBef>
                <a:spcPts val="1100"/>
              </a:spcBef>
              <a:spcAft>
                <a:spcPts val="0"/>
              </a:spcAft>
              <a:buNone/>
            </a:pPr>
            <a:r>
              <a:rPr lang="en-US" sz="3800" dirty="0"/>
              <a:t>school		</a:t>
            </a:r>
            <a:r>
              <a:rPr lang="en-US" sz="3800" dirty="0" smtClean="0"/>
              <a:t>sure</a:t>
            </a:r>
            <a:endParaRPr sz="3800" dirty="0"/>
          </a:p>
          <a:p>
            <a:pPr marL="0" lvl="0" indent="0" algn="l" rtl="0">
              <a:spcBef>
                <a:spcPts val="1100"/>
              </a:spcBef>
              <a:spcAft>
                <a:spcPts val="0"/>
              </a:spcAft>
              <a:buNone/>
            </a:pPr>
            <a:r>
              <a:rPr lang="en-US" sz="3800" dirty="0"/>
              <a:t>none		</a:t>
            </a:r>
            <a:r>
              <a:rPr lang="en-US" sz="3800" dirty="0" smtClean="0"/>
              <a:t>friends</a:t>
            </a:r>
            <a:endParaRPr sz="3800" dirty="0"/>
          </a:p>
          <a:p>
            <a:pPr marL="0" lvl="0" indent="0" algn="l" rtl="0">
              <a:spcBef>
                <a:spcPts val="1100"/>
              </a:spcBef>
              <a:spcAft>
                <a:spcPts val="0"/>
              </a:spcAft>
              <a:buNone/>
            </a:pPr>
            <a:r>
              <a:rPr lang="en-US" sz="3800" dirty="0"/>
              <a:t>know		</a:t>
            </a:r>
            <a:r>
              <a:rPr lang="en-US" sz="3800" dirty="0" smtClean="0"/>
              <a:t>each</a:t>
            </a:r>
            <a:endParaRPr sz="3800" dirty="0"/>
          </a:p>
          <a:p>
            <a:pPr marL="0" lvl="0" indent="0" algn="l" rtl="0">
              <a:spcBef>
                <a:spcPts val="1100"/>
              </a:spcBef>
              <a:spcAft>
                <a:spcPts val="0"/>
              </a:spcAft>
              <a:buNone/>
            </a:pPr>
            <a:r>
              <a:rPr lang="en-US" sz="3800" dirty="0"/>
              <a:t>these		</a:t>
            </a:r>
            <a:r>
              <a:rPr lang="en-US" sz="3800" dirty="0" smtClean="0"/>
              <a:t>same</a:t>
            </a:r>
            <a:endParaRPr sz="3800" dirty="0"/>
          </a:p>
          <a:p>
            <a:pPr marL="0" lvl="0" indent="0" algn="l" rtl="0">
              <a:spcBef>
                <a:spcPts val="1100"/>
              </a:spcBef>
              <a:spcAft>
                <a:spcPts val="0"/>
              </a:spcAft>
              <a:buNone/>
            </a:pPr>
            <a:r>
              <a:rPr lang="en-US" sz="3800" dirty="0"/>
              <a:t>use			</a:t>
            </a:r>
            <a:r>
              <a:rPr lang="en-US" sz="3800" dirty="0" smtClean="0"/>
              <a:t>just</a:t>
            </a:r>
            <a:r>
              <a:rPr lang="en-US" sz="3800" dirty="0"/>
              <a:t>	</a:t>
            </a:r>
            <a:endParaRPr sz="3800" dirty="0"/>
          </a:p>
          <a:p>
            <a:pPr marL="0" lvl="0" indent="0" algn="l" rtl="0">
              <a:spcBef>
                <a:spcPts val="1100"/>
              </a:spcBef>
              <a:spcAft>
                <a:spcPts val="0"/>
              </a:spcAft>
              <a:buNone/>
            </a:pPr>
            <a:r>
              <a:rPr lang="en-US" sz="3800" dirty="0"/>
              <a:t>show			</a:t>
            </a:r>
            <a:endParaRPr sz="3800" dirty="0"/>
          </a:p>
          <a:p>
            <a:pPr marL="1219200" lvl="0" indent="0" algn="l" rtl="0">
              <a:spcBef>
                <a:spcPts val="1100"/>
              </a:spcBef>
              <a:spcAft>
                <a:spcPts val="0"/>
              </a:spcAft>
              <a:buNone/>
            </a:pPr>
            <a:r>
              <a:rPr lang="en-US" sz="3200" dirty="0"/>
              <a:t>                                        </a:t>
            </a:r>
            <a:endParaRPr sz="3200" dirty="0"/>
          </a:p>
        </p:txBody>
      </p:sp>
      <p:graphicFrame>
        <p:nvGraphicFramePr>
          <p:cNvPr id="350" name="Google Shape;350;p51"/>
          <p:cNvGraphicFramePr/>
          <p:nvPr/>
        </p:nvGraphicFramePr>
        <p:xfrm>
          <a:off x="6133375" y="798600"/>
          <a:ext cx="5642950" cy="5228670"/>
        </p:xfrm>
        <a:graphic>
          <a:graphicData uri="http://schemas.openxmlformats.org/drawingml/2006/table">
            <a:tbl>
              <a:tblPr>
                <a:noFill/>
                <a:tableStyleId>{15B524BC-5C43-4950-AD97-D050694157AA}</a:tableStyleId>
              </a:tblPr>
              <a:tblGrid>
                <a:gridCol w="2821475"/>
                <a:gridCol w="2821475"/>
              </a:tblGrid>
              <a:tr h="738100">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Snap</a:t>
                      </a:r>
                      <a:endParaRPr/>
                    </a:p>
                  </a:txBody>
                  <a:tcPr marL="91425" marR="91425" marT="91425" marB="91425"/>
                </a:tc>
                <a:tc>
                  <a:txBody>
                    <a:bodyPr/>
                    <a:lstStyle/>
                    <a:p>
                      <a:pPr marL="0" lvl="0" indent="0" algn="ctr" rtl="0">
                        <a:lnSpc>
                          <a:spcPct val="90000"/>
                        </a:lnSpc>
                        <a:spcBef>
                          <a:spcPts val="0"/>
                        </a:spcBef>
                        <a:spcAft>
                          <a:spcPts val="0"/>
                        </a:spcAft>
                        <a:buNone/>
                      </a:pPr>
                      <a:r>
                        <a:rPr lang="en-US" sz="4500" b="1">
                          <a:solidFill>
                            <a:schemeClr val="dk1"/>
                          </a:solidFill>
                          <a:latin typeface="Century Gothic"/>
                          <a:ea typeface="Century Gothic"/>
                          <a:cs typeface="Century Gothic"/>
                          <a:sym typeface="Century Gothic"/>
                        </a:rPr>
                        <a:t>Trap</a:t>
                      </a: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110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110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351" name="Google Shape;351;p51"/>
          <p:cNvSpPr txBox="1"/>
          <p:nvPr/>
        </p:nvSpPr>
        <p:spPr>
          <a:xfrm>
            <a:off x="6408725" y="1451350"/>
            <a:ext cx="2457000" cy="763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a:solidFill>
                  <a:schemeClr val="dk1"/>
                </a:solidFill>
                <a:latin typeface="Century Gothic"/>
                <a:ea typeface="Century Gothic"/>
                <a:cs typeface="Century Gothic"/>
                <a:sym typeface="Century Gothic"/>
              </a:rPr>
              <a:t>each</a:t>
            </a:r>
            <a:endParaRPr/>
          </a:p>
        </p:txBody>
      </p:sp>
      <p:sp>
        <p:nvSpPr>
          <p:cNvPr id="352" name="Google Shape;352;p51"/>
          <p:cNvSpPr txBox="1"/>
          <p:nvPr/>
        </p:nvSpPr>
        <p:spPr>
          <a:xfrm>
            <a:off x="6535725" y="2214850"/>
            <a:ext cx="20580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a:solidFill>
                  <a:schemeClr val="dk1"/>
                </a:solidFill>
                <a:latin typeface="Century Gothic"/>
                <a:ea typeface="Century Gothic"/>
                <a:cs typeface="Century Gothic"/>
                <a:sym typeface="Century Gothic"/>
              </a:rPr>
              <a:t>use</a:t>
            </a:r>
            <a:endParaRPr/>
          </a:p>
          <a:p>
            <a:pPr marL="0" lvl="0" indent="0" algn="l" rtl="0">
              <a:spcBef>
                <a:spcPts val="0"/>
              </a:spcBef>
              <a:spcAft>
                <a:spcPts val="0"/>
              </a:spcAft>
              <a:buNone/>
            </a:pPr>
            <a:endParaRPr/>
          </a:p>
        </p:txBody>
      </p:sp>
      <p:sp>
        <p:nvSpPr>
          <p:cNvPr id="353" name="Google Shape;353;p51"/>
          <p:cNvSpPr txBox="1"/>
          <p:nvPr/>
        </p:nvSpPr>
        <p:spPr>
          <a:xfrm>
            <a:off x="6412125" y="2946200"/>
            <a:ext cx="23052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a:solidFill>
                  <a:schemeClr val="dk1"/>
                </a:solidFill>
                <a:latin typeface="Century Gothic"/>
                <a:ea typeface="Century Gothic"/>
                <a:cs typeface="Century Gothic"/>
                <a:sym typeface="Century Gothic"/>
              </a:rPr>
              <a:t>these</a:t>
            </a:r>
            <a:endParaRPr/>
          </a:p>
          <a:p>
            <a:pPr marL="0" lvl="0" indent="0" algn="l" rtl="0">
              <a:spcBef>
                <a:spcPts val="0"/>
              </a:spcBef>
              <a:spcAft>
                <a:spcPts val="0"/>
              </a:spcAft>
              <a:buNone/>
            </a:pPr>
            <a:endParaRPr/>
          </a:p>
        </p:txBody>
      </p:sp>
      <p:sp>
        <p:nvSpPr>
          <p:cNvPr id="354" name="Google Shape;354;p51"/>
          <p:cNvSpPr txBox="1"/>
          <p:nvPr/>
        </p:nvSpPr>
        <p:spPr>
          <a:xfrm>
            <a:off x="6476025" y="3647021"/>
            <a:ext cx="21774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dirty="0">
                <a:solidFill>
                  <a:schemeClr val="dk1"/>
                </a:solidFill>
                <a:latin typeface="Century Gothic"/>
                <a:ea typeface="Century Gothic"/>
                <a:cs typeface="Century Gothic"/>
                <a:sym typeface="Century Gothic"/>
              </a:rPr>
              <a:t>same</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55" name="Google Shape;355;p51"/>
          <p:cNvSpPr txBox="1"/>
          <p:nvPr/>
        </p:nvSpPr>
        <p:spPr>
          <a:xfrm>
            <a:off x="6595500" y="4420775"/>
            <a:ext cx="20580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dirty="0">
                <a:solidFill>
                  <a:schemeClr val="dk1"/>
                </a:solidFill>
                <a:latin typeface="Century Gothic"/>
                <a:ea typeface="Century Gothic"/>
                <a:cs typeface="Century Gothic"/>
                <a:sym typeface="Century Gothic"/>
              </a:rPr>
              <a:t>just</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
        <p:nvSpPr>
          <p:cNvPr id="356" name="Google Shape;356;p51"/>
          <p:cNvSpPr txBox="1"/>
          <p:nvPr/>
        </p:nvSpPr>
        <p:spPr>
          <a:xfrm>
            <a:off x="6535800" y="5183174"/>
            <a:ext cx="2177400" cy="763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r>
              <a:rPr lang="en-US" sz="4800" dirty="0">
                <a:solidFill>
                  <a:schemeClr val="dk1"/>
                </a:solidFill>
                <a:latin typeface="Century Gothic"/>
                <a:ea typeface="Century Gothic"/>
                <a:cs typeface="Century Gothic"/>
                <a:sym typeface="Century Gothic"/>
              </a:rPr>
              <a:t>show</a:t>
            </a:r>
            <a:endParaRPr dirty="0"/>
          </a:p>
          <a:p>
            <a:pPr marL="0" lvl="0" indent="0" algn="l" rtl="0">
              <a:spcBef>
                <a:spcPts val="0"/>
              </a:spcBef>
              <a:spcAft>
                <a:spcPts val="0"/>
              </a:spcAft>
              <a:buNone/>
            </a:pPr>
            <a:endParaRPr dirty="0"/>
          </a:p>
          <a:p>
            <a:pPr marL="0" lvl="0" indent="0" algn="l" rtl="0">
              <a:spcBef>
                <a:spcPts val="0"/>
              </a:spcBef>
              <a:spcAft>
                <a:spcPts val="0"/>
              </a:spcAft>
              <a:buNone/>
            </a:pP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1"/>
                                        </p:tgtEl>
                                        <p:attrNameLst>
                                          <p:attrName>style.visibility</p:attrName>
                                        </p:attrNameLst>
                                      </p:cBhvr>
                                      <p:to>
                                        <p:strVal val="visible"/>
                                      </p:to>
                                    </p:set>
                                    <p:animEffect transition="in" filter="fade">
                                      <p:cBhvr>
                                        <p:cTn id="7" dur="1000"/>
                                        <p:tgtEl>
                                          <p:spTgt spid="35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2"/>
                                        </p:tgtEl>
                                        <p:attrNameLst>
                                          <p:attrName>style.visibility</p:attrName>
                                        </p:attrNameLst>
                                      </p:cBhvr>
                                      <p:to>
                                        <p:strVal val="visible"/>
                                      </p:to>
                                    </p:set>
                                    <p:animEffect transition="in" filter="fade">
                                      <p:cBhvr>
                                        <p:cTn id="12" dur="1000"/>
                                        <p:tgtEl>
                                          <p:spTgt spid="35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53"/>
                                        </p:tgtEl>
                                        <p:attrNameLst>
                                          <p:attrName>style.visibility</p:attrName>
                                        </p:attrNameLst>
                                      </p:cBhvr>
                                      <p:to>
                                        <p:strVal val="visible"/>
                                      </p:to>
                                    </p:set>
                                    <p:animEffect transition="in" filter="fade">
                                      <p:cBhvr>
                                        <p:cTn id="17" dur="1000"/>
                                        <p:tgtEl>
                                          <p:spTgt spid="35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54"/>
                                        </p:tgtEl>
                                        <p:attrNameLst>
                                          <p:attrName>style.visibility</p:attrName>
                                        </p:attrNameLst>
                                      </p:cBhvr>
                                      <p:to>
                                        <p:strVal val="visible"/>
                                      </p:to>
                                    </p:set>
                                    <p:animEffect transition="in" filter="fade">
                                      <p:cBhvr>
                                        <p:cTn id="22" dur="1000"/>
                                        <p:tgtEl>
                                          <p:spTgt spid="35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55"/>
                                        </p:tgtEl>
                                        <p:attrNameLst>
                                          <p:attrName>style.visibility</p:attrName>
                                        </p:attrNameLst>
                                      </p:cBhvr>
                                      <p:to>
                                        <p:strVal val="visible"/>
                                      </p:to>
                                    </p:set>
                                    <p:animEffect transition="in" filter="fade">
                                      <p:cBhvr>
                                        <p:cTn id="27" dur="1000"/>
                                        <p:tgtEl>
                                          <p:spTgt spid="35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56"/>
                                        </p:tgtEl>
                                        <p:attrNameLst>
                                          <p:attrName>style.visibility</p:attrName>
                                        </p:attrNameLst>
                                      </p:cBhvr>
                                      <p:to>
                                        <p:strVal val="visible"/>
                                      </p:to>
                                    </p:set>
                                    <p:animEffect transition="in" filter="fade">
                                      <p:cBhvr>
                                        <p:cTn id="32" dur="1000"/>
                                        <p:tgtEl>
                                          <p:spTgt spid="3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62"/>
        <p:cNvGrpSpPr/>
        <p:nvPr/>
      </p:nvGrpSpPr>
      <p:grpSpPr>
        <a:xfrm>
          <a:off x="0" y="0"/>
          <a:ext cx="0" cy="0"/>
          <a:chOff x="0" y="0"/>
          <a:chExt cx="0" cy="0"/>
        </a:xfrm>
      </p:grpSpPr>
      <p:sp>
        <p:nvSpPr>
          <p:cNvPr id="363" name="Google Shape;363;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p:txBody>
      </p:sp>
      <p:pic>
        <p:nvPicPr>
          <p:cNvPr id="364" name="Google Shape;364;p52"/>
          <p:cNvPicPr preferRelativeResize="0"/>
          <p:nvPr/>
        </p:nvPicPr>
        <p:blipFill rotWithShape="1">
          <a:blip r:embed="rId3">
            <a:alphaModFix/>
          </a:blip>
          <a:srcRect t="18040"/>
          <a:stretch/>
        </p:blipFill>
        <p:spPr>
          <a:xfrm>
            <a:off x="1101425" y="1085850"/>
            <a:ext cx="9825599" cy="4933550"/>
          </a:xfrm>
          <a:prstGeom prst="rect">
            <a:avLst/>
          </a:prstGeom>
          <a:noFill/>
          <a:ln>
            <a:noFill/>
          </a:ln>
        </p:spPr>
      </p:pic>
      <p:sp>
        <p:nvSpPr>
          <p:cNvPr id="365" name="Google Shape;365;p52"/>
          <p:cNvSpPr txBox="1"/>
          <p:nvPr/>
        </p:nvSpPr>
        <p:spPr>
          <a:xfrm>
            <a:off x="3064600" y="2294725"/>
            <a:ext cx="2018400" cy="194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school</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sure</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none</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friends</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366" name="Google Shape;366;p52"/>
          <p:cNvSpPr txBox="1"/>
          <p:nvPr/>
        </p:nvSpPr>
        <p:spPr>
          <a:xfrm>
            <a:off x="7474650" y="2257350"/>
            <a:ext cx="2784300" cy="410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each</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use</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these</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same</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just</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show</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367" name="Google Shape;367;p52"/>
          <p:cNvSpPr txBox="1"/>
          <p:nvPr/>
        </p:nvSpPr>
        <p:spPr>
          <a:xfrm>
            <a:off x="1427950" y="5366325"/>
            <a:ext cx="5768100" cy="124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latin typeface="Century Gothic"/>
              <a:ea typeface="Century Gothic"/>
              <a:cs typeface="Century Gothic"/>
              <a:sym typeface="Century Gothic"/>
            </a:endParaRPr>
          </a:p>
        </p:txBody>
      </p:sp>
      <p:pic>
        <p:nvPicPr>
          <p:cNvPr id="2" name="Picture 1"/>
          <p:cNvPicPr>
            <a:picLocks noChangeAspect="1"/>
          </p:cNvPicPr>
          <p:nvPr/>
        </p:nvPicPr>
        <p:blipFill>
          <a:blip r:embed="rId4"/>
          <a:stretch>
            <a:fillRect/>
          </a:stretch>
        </p:blipFill>
        <p:spPr>
          <a:xfrm>
            <a:off x="3728950" y="235031"/>
            <a:ext cx="4445896" cy="512988"/>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BFF2CAC-FE52-4A3C-89F9-A8BF40D8731D}"/>
</file>

<file path=customXml/itemProps2.xml><?xml version="1.0" encoding="utf-8"?>
<ds:datastoreItem xmlns:ds="http://schemas.openxmlformats.org/officeDocument/2006/customXml" ds:itemID="{D6E1E568-E263-46BD-9D08-5975A49A142C}"/>
</file>

<file path=customXml/itemProps3.xml><?xml version="1.0" encoding="utf-8"?>
<ds:datastoreItem xmlns:ds="http://schemas.openxmlformats.org/officeDocument/2006/customXml" ds:itemID="{C8ECA93B-AF0B-449F-9769-4C6E588D196A}"/>
</file>

<file path=docProps/app.xml><?xml version="1.0" encoding="utf-8"?>
<Properties xmlns="http://schemas.openxmlformats.org/officeDocument/2006/extended-properties" xmlns:vt="http://schemas.openxmlformats.org/officeDocument/2006/docPropsVTypes">
  <TotalTime>19</TotalTime>
  <Words>4513</Words>
  <Application>Microsoft Office PowerPoint</Application>
  <PresentationFormat>Widescreen</PresentationFormat>
  <Paragraphs>368</Paragraphs>
  <Slides>16</Slides>
  <Notes>16</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16</vt:i4>
      </vt:variant>
    </vt:vector>
  </HeadingPairs>
  <TitlesOfParts>
    <vt:vector size="24" baseType="lpstr">
      <vt:lpstr>Calibri</vt:lpstr>
      <vt:lpstr>Century Gothic</vt:lpstr>
      <vt:lpstr>Times New Roman</vt:lpstr>
      <vt:lpstr>Arial</vt:lpstr>
      <vt:lpstr>Courier New</vt:lpstr>
      <vt:lpstr>Office Theme</vt:lpstr>
      <vt:lpstr>Office Theme</vt:lpstr>
      <vt:lpstr>Office Theme</vt:lpstr>
      <vt:lpstr>Grade 2: Module 1: Part 2: Cycle 5: Lesson 24 Teacher slide, before teaching.</vt:lpstr>
      <vt:lpstr>Grade 2: Module 1: Part 2: Cycle 5: Lesson 24 Teacher slide, before teaching.</vt:lpstr>
      <vt:lpstr>Grade 2: Module 1: Part 2: Cycle 5: Lesson 24 Teacher slide, before teaching.</vt:lpstr>
      <vt:lpstr>Grade 2: Module 1: Part 2: Cycle 5: Lesson 24 Teacher slide, before teaching.</vt:lpstr>
      <vt:lpstr>PowerPoint Presentation</vt:lpstr>
      <vt:lpstr>Transition Song  </vt:lpstr>
      <vt:lpstr> Opening Learning Targets</vt:lpstr>
      <vt:lpstr>Snap or Trap</vt:lpstr>
      <vt:lpstr>PowerPoint Presentation</vt:lpstr>
      <vt:lpstr>Transition Song  </vt:lpstr>
      <vt:lpstr> Work Time Learning Targets</vt:lpstr>
      <vt:lpstr>PowerPoint Presentation</vt:lpstr>
      <vt:lpstr>Reflection Time </vt:lpstr>
      <vt:lpstr>Transition Song  </vt:lpstr>
      <vt:lpstr> Independent Work Learning Target</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5: Lesson 24 Teacher slide, before teaching.</dc:title>
  <dc:creator>nbravo</dc:creator>
  <cp:lastModifiedBy>Nicole Bravo</cp:lastModifiedBy>
  <cp:revision>4</cp:revision>
  <dcterms:modified xsi:type="dcterms:W3CDTF">2018-11-07T15:26:37Z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