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4"/>
  </p:sldMasterIdLst>
  <p:notesMasterIdLst>
    <p:notesMasterId r:id="rId22"/>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Lst>
  <p:sldSz cx="9144000" cy="5143500" type="screen16x9"/>
  <p:notesSz cx="6858000" cy="9144000"/>
  <p:embeddedFontLst>
    <p:embeddedFont>
      <p:font typeface="Calibri" panose="020F0502020204030204" pitchFamily="34" charset="0"/>
      <p:regular r:id="rId23"/>
      <p:bold r:id="rId24"/>
      <p:italic r:id="rId25"/>
      <p:boldItalic r:id="rId26"/>
    </p:embeddedFont>
    <p:embeddedFont>
      <p:font typeface="Century Gothic" panose="020B0502020202020204" pitchFamily="34" charset="0"/>
      <p:regular r:id="rId27"/>
      <p:bold r:id="rId28"/>
      <p:italic r:id="rId29"/>
      <p:boldItalic r:id="rId30"/>
    </p:embeddedFont>
    <p:embeddedFont>
      <p:font typeface="Overlock" panose="020B0604020202020204" charset="0"/>
      <p:regular r:id="rId31"/>
      <p:bold r:id="rId32"/>
      <p:italic r:id="rId33"/>
      <p:boldItalic r:id="rId3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lexander Specht" initials="AH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17B4A04-2288-4292-9E71-EB1A885BD9E3}" v="19" dt="2018-09-02T15:24:37.22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3483" autoAdjust="0"/>
  </p:normalViewPr>
  <p:slideViewPr>
    <p:cSldViewPr snapToGrid="0">
      <p:cViewPr varScale="1">
        <p:scale>
          <a:sx n="87" d="100"/>
          <a:sy n="87" d="100"/>
        </p:scale>
        <p:origin x="684" y="8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4.fntdata"/><Relationship Id="rId39"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font" Target="fonts/font12.fntdata"/><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font" Target="fonts/font3.fntdata"/><Relationship Id="rId33" Type="http://schemas.openxmlformats.org/officeDocument/2006/relationships/font" Target="fonts/font11.fntdata"/><Relationship Id="rId38"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font" Target="fonts/font7.fntdata"/><Relationship Id="rId41"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2.fntdata"/><Relationship Id="rId32" Type="http://schemas.openxmlformats.org/officeDocument/2006/relationships/font" Target="fonts/font10.fntdata"/><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1.fntdata"/><Relationship Id="rId28" Type="http://schemas.openxmlformats.org/officeDocument/2006/relationships/font" Target="fonts/font6.fntdata"/><Relationship Id="rId36"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font" Target="fonts/font9.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openxmlformats.org/officeDocument/2006/relationships/font" Target="fonts/font5.fntdata"/><Relationship Id="rId30" Type="http://schemas.openxmlformats.org/officeDocument/2006/relationships/font" Target="fonts/font8.fntdata"/><Relationship Id="rId35" Type="http://schemas.openxmlformats.org/officeDocument/2006/relationships/commentAuthors" Target="commen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clId="Web-{26C88803-1DDB-42D9-926F-6AB29F1A27F8}"/>
    <pc:docChg chg="modSld">
      <pc:chgData name="" userId="" providerId="" clId="Web-{26C88803-1DDB-42D9-926F-6AB29F1A27F8}" dt="2018-08-11T20:19:08.618" v="11" actId="14100"/>
      <pc:docMkLst>
        <pc:docMk/>
      </pc:docMkLst>
      <pc:sldChg chg="addSp modSp">
        <pc:chgData name="" userId="" providerId="" clId="Web-{26C88803-1DDB-42D9-926F-6AB29F1A27F8}" dt="2018-08-11T20:17:51.174" v="2" actId="14100"/>
        <pc:sldMkLst>
          <pc:docMk/>
          <pc:sldMk cId="0" sldId="262"/>
        </pc:sldMkLst>
        <pc:picChg chg="add mod">
          <ac:chgData name="" userId="" providerId="" clId="Web-{26C88803-1DDB-42D9-926F-6AB29F1A27F8}" dt="2018-08-11T20:17:51.174" v="2" actId="14100"/>
          <ac:picMkLst>
            <pc:docMk/>
            <pc:sldMk cId="0" sldId="262"/>
            <ac:picMk id="2" creationId="{48E4CB82-CA3A-40F1-A210-7642CCE491E0}"/>
          </ac:picMkLst>
        </pc:picChg>
      </pc:sldChg>
      <pc:sldChg chg="addSp modSp">
        <pc:chgData name="" userId="" providerId="" clId="Web-{26C88803-1DDB-42D9-926F-6AB29F1A27F8}" dt="2018-08-11T20:18:19.940" v="5" actId="14100"/>
        <pc:sldMkLst>
          <pc:docMk/>
          <pc:sldMk cId="0" sldId="263"/>
        </pc:sldMkLst>
        <pc:picChg chg="add mod">
          <ac:chgData name="" userId="" providerId="" clId="Web-{26C88803-1DDB-42D9-926F-6AB29F1A27F8}" dt="2018-08-11T20:18:19.940" v="5" actId="14100"/>
          <ac:picMkLst>
            <pc:docMk/>
            <pc:sldMk cId="0" sldId="263"/>
            <ac:picMk id="2" creationId="{015F7893-DC9D-4B7F-AA6D-F3CA654D3800}"/>
          </ac:picMkLst>
        </pc:picChg>
      </pc:sldChg>
      <pc:sldChg chg="addSp modSp">
        <pc:chgData name="" userId="" providerId="" clId="Web-{26C88803-1DDB-42D9-926F-6AB29F1A27F8}" dt="2018-08-11T20:18:45.018" v="8" actId="14100"/>
        <pc:sldMkLst>
          <pc:docMk/>
          <pc:sldMk cId="0" sldId="265"/>
        </pc:sldMkLst>
        <pc:picChg chg="add mod">
          <ac:chgData name="" userId="" providerId="" clId="Web-{26C88803-1DDB-42D9-926F-6AB29F1A27F8}" dt="2018-08-11T20:18:45.018" v="8" actId="14100"/>
          <ac:picMkLst>
            <pc:docMk/>
            <pc:sldMk cId="0" sldId="265"/>
            <ac:picMk id="2" creationId="{7FF31AFB-C38E-437E-944A-84BCBAA83DD2}"/>
          </ac:picMkLst>
        </pc:picChg>
      </pc:sldChg>
      <pc:sldChg chg="addSp modSp">
        <pc:chgData name="" userId="" providerId="" clId="Web-{26C88803-1DDB-42D9-926F-6AB29F1A27F8}" dt="2018-08-11T20:19:08.618" v="11" actId="14100"/>
        <pc:sldMkLst>
          <pc:docMk/>
          <pc:sldMk cId="1449970348" sldId="270"/>
        </pc:sldMkLst>
        <pc:picChg chg="add mod">
          <ac:chgData name="" userId="" providerId="" clId="Web-{26C88803-1DDB-42D9-926F-6AB29F1A27F8}" dt="2018-08-11T20:19:08.618" v="11" actId="14100"/>
          <ac:picMkLst>
            <pc:docMk/>
            <pc:sldMk cId="1449970348" sldId="270"/>
            <ac:picMk id="2" creationId="{486F92B4-6A75-4008-9DC8-EE56D40614C0}"/>
          </ac:picMkLst>
        </pc:picChg>
      </pc:sldChg>
    </pc:docChg>
  </pc:docChgLst>
  <pc:docChgLst>
    <pc:chgData name="Natalie Ivey" userId="2c81a4b0-7596-4a42-b4da-e7aac4dfeff9" providerId="ADAL" clId="{E17B4A04-2288-4292-9E71-EB1A885BD9E3}"/>
    <pc:docChg chg="modSld modMainMaster">
      <pc:chgData name="Natalie Ivey" userId="2c81a4b0-7596-4a42-b4da-e7aac4dfeff9" providerId="ADAL" clId="{E17B4A04-2288-4292-9E71-EB1A885BD9E3}" dt="2018-09-02T15:24:37.223" v="18" actId="1076"/>
      <pc:docMkLst>
        <pc:docMk/>
      </pc:docMkLst>
      <pc:sldChg chg="addSp modSp">
        <pc:chgData name="Natalie Ivey" userId="2c81a4b0-7596-4a42-b4da-e7aac4dfeff9" providerId="ADAL" clId="{E17B4A04-2288-4292-9E71-EB1A885BD9E3}" dt="2018-09-02T15:24:10.622" v="10" actId="14100"/>
        <pc:sldMkLst>
          <pc:docMk/>
          <pc:sldMk cId="0" sldId="259"/>
        </pc:sldMkLst>
        <pc:picChg chg="add mod">
          <ac:chgData name="Natalie Ivey" userId="2c81a4b0-7596-4a42-b4da-e7aac4dfeff9" providerId="ADAL" clId="{E17B4A04-2288-4292-9E71-EB1A885BD9E3}" dt="2018-09-02T15:24:10.622" v="10" actId="14100"/>
          <ac:picMkLst>
            <pc:docMk/>
            <pc:sldMk cId="0" sldId="259"/>
            <ac:picMk id="3" creationId="{52A0B608-705A-4300-869C-7E9D14DEFE43}"/>
          </ac:picMkLst>
        </pc:picChg>
      </pc:sldChg>
      <pc:sldChg chg="addSp modSp">
        <pc:chgData name="Natalie Ivey" userId="2c81a4b0-7596-4a42-b4da-e7aac4dfeff9" providerId="ADAL" clId="{E17B4A04-2288-4292-9E71-EB1A885BD9E3}" dt="2018-09-02T15:24:37.223" v="18" actId="1076"/>
        <pc:sldMkLst>
          <pc:docMk/>
          <pc:sldMk cId="4047538633" sldId="267"/>
        </pc:sldMkLst>
        <pc:spChg chg="mod">
          <ac:chgData name="Natalie Ivey" userId="2c81a4b0-7596-4a42-b4da-e7aac4dfeff9" providerId="ADAL" clId="{E17B4A04-2288-4292-9E71-EB1A885BD9E3}" dt="2018-09-02T15:24:25.131" v="14" actId="14100"/>
          <ac:spMkLst>
            <pc:docMk/>
            <pc:sldMk cId="4047538633" sldId="267"/>
            <ac:spMk id="130" creationId="{00000000-0000-0000-0000-000000000000}"/>
          </ac:spMkLst>
        </pc:spChg>
        <pc:spChg chg="mod">
          <ac:chgData name="Natalie Ivey" userId="2c81a4b0-7596-4a42-b4da-e7aac4dfeff9" providerId="ADAL" clId="{E17B4A04-2288-4292-9E71-EB1A885BD9E3}" dt="2018-09-02T15:24:20.363" v="12" actId="14100"/>
          <ac:spMkLst>
            <pc:docMk/>
            <pc:sldMk cId="4047538633" sldId="267"/>
            <ac:spMk id="131" creationId="{00000000-0000-0000-0000-000000000000}"/>
          </ac:spMkLst>
        </pc:spChg>
        <pc:picChg chg="add mod">
          <ac:chgData name="Natalie Ivey" userId="2c81a4b0-7596-4a42-b4da-e7aac4dfeff9" providerId="ADAL" clId="{E17B4A04-2288-4292-9E71-EB1A885BD9E3}" dt="2018-09-02T15:24:37.223" v="18" actId="1076"/>
          <ac:picMkLst>
            <pc:docMk/>
            <pc:sldMk cId="4047538633" sldId="267"/>
            <ac:picMk id="3" creationId="{788DE715-D1CA-4F23-9BAB-571695D3CB69}"/>
          </ac:picMkLst>
        </pc:picChg>
      </pc:sldChg>
      <pc:sldMasterChg chg="addSp modSp">
        <pc:chgData name="Natalie Ivey" userId="2c81a4b0-7596-4a42-b4da-e7aac4dfeff9" providerId="ADAL" clId="{E17B4A04-2288-4292-9E71-EB1A885BD9E3}" dt="2018-09-02T15:23:50.816" v="6" actId="1076"/>
        <pc:sldMasterMkLst>
          <pc:docMk/>
          <pc:sldMasterMk cId="0" sldId="2147483670"/>
        </pc:sldMasterMkLst>
        <pc:picChg chg="add mod">
          <ac:chgData name="Natalie Ivey" userId="2c81a4b0-7596-4a42-b4da-e7aac4dfeff9" providerId="ADAL" clId="{E17B4A04-2288-4292-9E71-EB1A885BD9E3}" dt="2018-09-02T15:23:26.726" v="1" actId="1076"/>
          <ac:picMkLst>
            <pc:docMk/>
            <pc:sldMasterMk cId="0" sldId="2147483670"/>
            <ac:picMk id="3" creationId="{C49AFDF3-19AF-456D-8598-9978E17152F8}"/>
          </ac:picMkLst>
        </pc:picChg>
        <pc:picChg chg="add mod">
          <ac:chgData name="Natalie Ivey" userId="2c81a4b0-7596-4a42-b4da-e7aac4dfeff9" providerId="ADAL" clId="{E17B4A04-2288-4292-9E71-EB1A885BD9E3}" dt="2018-09-02T15:23:40.622" v="4" actId="1076"/>
          <ac:picMkLst>
            <pc:docMk/>
            <pc:sldMasterMk cId="0" sldId="2147483670"/>
            <ac:picMk id="5" creationId="{0A6A43F6-82DD-40D7-BCE3-D9C1A22D96A2}"/>
          </ac:picMkLst>
        </pc:picChg>
        <pc:picChg chg="add mod">
          <ac:chgData name="Natalie Ivey" userId="2c81a4b0-7596-4a42-b4da-e7aac4dfeff9" providerId="ADAL" clId="{E17B4A04-2288-4292-9E71-EB1A885BD9E3}" dt="2018-09-02T15:23:50.816" v="6" actId="1076"/>
          <ac:picMkLst>
            <pc:docMk/>
            <pc:sldMasterMk cId="0" sldId="2147483670"/>
            <ac:picMk id="10" creationId="{3C0B5EE5-6B23-4993-9C03-71706D5F0527}"/>
          </ac:picMkLst>
        </pc:pic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Shape 3"/>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Shape 4"/>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1781906463"/>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Shape 12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7" name="Shape 127"/>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sz="1200" b="1" dirty="0">
                <a:solidFill>
                  <a:schemeClr val="dk1"/>
                </a:solidFill>
                <a:latin typeface="Calibri"/>
                <a:ea typeface="Calibri"/>
                <a:cs typeface="Calibri"/>
                <a:sym typeface="Calibri"/>
              </a:rPr>
              <a:t>Lesson Agenda</a:t>
            </a:r>
            <a:endParaRPr sz="1200" b="1" dirty="0">
              <a:solidFill>
                <a:schemeClr val="dk1"/>
              </a:solidFill>
              <a:latin typeface="Calibri"/>
              <a:ea typeface="Calibri"/>
              <a:cs typeface="Calibri"/>
              <a:sym typeface="Calibri"/>
            </a:endParaRPr>
          </a:p>
          <a:p>
            <a:pPr marL="0" lvl="0" indent="0">
              <a:spcBef>
                <a:spcPts val="0"/>
              </a:spcBef>
              <a:spcAft>
                <a:spcPts val="0"/>
              </a:spcAft>
              <a:buNone/>
            </a:pPr>
            <a:r>
              <a:rPr lang="en" sz="1200" b="1" dirty="0">
                <a:solidFill>
                  <a:schemeClr val="dk1"/>
                </a:solidFill>
                <a:latin typeface="Calibri"/>
                <a:ea typeface="Calibri"/>
                <a:cs typeface="Calibri"/>
                <a:sym typeface="Calibri"/>
              </a:rPr>
              <a:t>50-65 Minutes</a:t>
            </a:r>
            <a:endParaRPr sz="1200" b="1" dirty="0">
              <a:solidFill>
                <a:schemeClr val="dk1"/>
              </a:solidFill>
              <a:latin typeface="Calibri"/>
              <a:ea typeface="Calibri"/>
              <a:cs typeface="Calibri"/>
              <a:sym typeface="Calibri"/>
            </a:endParaRPr>
          </a:p>
          <a:p>
            <a:pPr marL="0" lvl="0" indent="0">
              <a:spcBef>
                <a:spcPts val="0"/>
              </a:spcBef>
              <a:spcAft>
                <a:spcPts val="0"/>
              </a:spcAft>
              <a:buNone/>
            </a:pPr>
            <a:endParaRPr sz="1200" b="1" dirty="0">
              <a:solidFill>
                <a:schemeClr val="dk1"/>
              </a:solidFill>
              <a:latin typeface="Calibri"/>
              <a:ea typeface="Calibri"/>
              <a:cs typeface="Calibri"/>
              <a:sym typeface="Calibri"/>
            </a:endParaRPr>
          </a:p>
          <a:p>
            <a:pPr marL="0" lvl="0" indent="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1.    Opening</a:t>
            </a:r>
            <a:endParaRPr sz="1200" dirty="0">
              <a:solidFill>
                <a:schemeClr val="dk1"/>
              </a:solidFill>
              <a:latin typeface="Calibri"/>
              <a:ea typeface="Calibri"/>
              <a:cs typeface="Calibri"/>
              <a:sym typeface="Calibri"/>
            </a:endParaRPr>
          </a:p>
          <a:p>
            <a:pPr marL="0" lvl="0" indent="45720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A.   Engaging the Reader: How Do Possessions Reveal Something about a Person? (12-15 minutes)</a:t>
            </a:r>
            <a:endParaRPr sz="1200" dirty="0">
              <a:solidFill>
                <a:schemeClr val="dk1"/>
              </a:solidFill>
              <a:latin typeface="Calibri"/>
              <a:ea typeface="Calibri"/>
              <a:cs typeface="Calibri"/>
              <a:sym typeface="Calibri"/>
            </a:endParaRPr>
          </a:p>
          <a:p>
            <a:pPr marL="0" lvl="0" indent="45720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B.   Review Learning Targets (2-3 minutes)</a:t>
            </a:r>
            <a:endParaRPr sz="1200" dirty="0">
              <a:solidFill>
                <a:schemeClr val="dk1"/>
              </a:solidFill>
              <a:latin typeface="Calibri"/>
              <a:ea typeface="Calibri"/>
              <a:cs typeface="Calibri"/>
              <a:sym typeface="Calibri"/>
            </a:endParaRPr>
          </a:p>
          <a:p>
            <a:pPr marL="0" lvl="0" indent="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2.    Work Time</a:t>
            </a:r>
            <a:endParaRPr sz="1200" dirty="0">
              <a:solidFill>
                <a:schemeClr val="dk1"/>
              </a:solidFill>
              <a:latin typeface="Calibri"/>
              <a:ea typeface="Calibri"/>
              <a:cs typeface="Calibri"/>
              <a:sym typeface="Calibri"/>
            </a:endParaRPr>
          </a:p>
          <a:p>
            <a:pPr marL="0" lvl="0" indent="45720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A.   Jigsaw, Part I: Focus on Different Characters in “Left Behind” (25-28 minutes)</a:t>
            </a:r>
            <a:endParaRPr sz="1200" dirty="0">
              <a:solidFill>
                <a:schemeClr val="dk1"/>
              </a:solidFill>
              <a:latin typeface="Calibri"/>
              <a:ea typeface="Calibri"/>
              <a:cs typeface="Calibri"/>
              <a:sym typeface="Calibri"/>
            </a:endParaRPr>
          </a:p>
          <a:p>
            <a:pPr marL="0" lvl="0" indent="45720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B.   Jigsaw, Part II: Small-Group Discussion: What Do Their Possessions Reveal figabout Ha and Her Family? (12-15 minutes)</a:t>
            </a:r>
            <a:endParaRPr sz="1200" dirty="0">
              <a:solidFill>
                <a:schemeClr val="dk1"/>
              </a:solidFill>
              <a:latin typeface="Calibri"/>
              <a:ea typeface="Calibri"/>
              <a:cs typeface="Calibri"/>
              <a:sym typeface="Calibri"/>
            </a:endParaRPr>
          </a:p>
          <a:p>
            <a:pPr marL="0" lvl="0" indent="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3.    Closing and Assessment</a:t>
            </a:r>
            <a:endParaRPr sz="1200" dirty="0">
              <a:solidFill>
                <a:schemeClr val="dk1"/>
              </a:solidFill>
              <a:latin typeface="Calibri"/>
              <a:ea typeface="Calibri"/>
              <a:cs typeface="Calibri"/>
              <a:sym typeface="Calibri"/>
            </a:endParaRPr>
          </a:p>
          <a:p>
            <a:pPr marL="0" lvl="0" indent="45720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A.   Debrief (3-4 minutes)</a:t>
            </a:r>
            <a:endParaRPr sz="1200" dirty="0">
              <a:solidFill>
                <a:schemeClr val="dk1"/>
              </a:solidFill>
              <a:latin typeface="Calibri"/>
              <a:ea typeface="Calibri"/>
              <a:cs typeface="Calibri"/>
              <a:sym typeface="Calibri"/>
            </a:endParaRPr>
          </a:p>
          <a:p>
            <a:pPr marL="0" lvl="0" indent="0">
              <a:spcBef>
                <a:spcPts val="0"/>
              </a:spcBef>
              <a:spcAft>
                <a:spcPts val="0"/>
              </a:spcAft>
              <a:buNone/>
            </a:pPr>
            <a:r>
              <a:rPr lang="en" sz="1200" dirty="0">
                <a:solidFill>
                  <a:schemeClr val="dk1"/>
                </a:solidFill>
                <a:latin typeface="Calibri"/>
                <a:ea typeface="Calibri"/>
                <a:cs typeface="Calibri"/>
                <a:sym typeface="Calibri"/>
              </a:rPr>
              <a:t>4.    Homework: Complete QuickWrite 6 and read independent reading book.</a:t>
            </a:r>
            <a:endParaRPr sz="1200" dirty="0">
              <a:latin typeface="Calibri"/>
              <a:ea typeface="Calibri"/>
              <a:cs typeface="Calibri"/>
              <a:sym typeface="Calibri"/>
            </a:endParaRPr>
          </a:p>
        </p:txBody>
      </p:sp>
    </p:spTree>
    <p:extLst>
      <p:ext uri="{BB962C8B-B14F-4D97-AF65-F5344CB8AC3E}">
        <p14:creationId xmlns:p14="http://schemas.microsoft.com/office/powerpoint/2010/main" val="41279697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Shape 18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86" name="Shape 186"/>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3-4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Closing and Assessment A. Debrief</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conclude their discussions and to refocus on today’s learning targets.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them that this was a very challenging thinking day in terms of making inferences based on textual evidence.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Name specific behaviors you saw students doing that supported them in this work (e.g., citing specific lines, asking probing questions of their peers, etc.).</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a few groups to share out their insights related to the synthesis question: </a:t>
            </a:r>
            <a:r>
              <a:rPr lang="en" sz="1200" i="1" dirty="0">
                <a:solidFill>
                  <a:schemeClr val="dk1"/>
                </a:solidFill>
                <a:latin typeface="Calibri"/>
                <a:ea typeface="Calibri"/>
                <a:cs typeface="Calibri"/>
                <a:sym typeface="Calibri"/>
              </a:rPr>
              <a:t>“What can you learn about Ha from the way she describes her family members?”</a:t>
            </a:r>
            <a:endParaRPr sz="1200" i="1"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Notice which groups seem confident to share, or not, and note for additional support later.</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Developing self-assessment and reflection supports all learners, but research shows it supports struggling learners most. Continue to briefly highlight that they are building these self-assessment and reflection skills during the debrief and closing sections of the lessons.</a:t>
            </a:r>
            <a:endParaRPr sz="1200" dirty="0">
              <a:latin typeface="Calibri"/>
              <a:ea typeface="Calibri"/>
              <a:cs typeface="Calibri"/>
              <a:sym typeface="Calibri"/>
            </a:endParaRPr>
          </a:p>
        </p:txBody>
      </p:sp>
    </p:spTree>
    <p:extLst>
      <p:ext uri="{BB962C8B-B14F-4D97-AF65-F5344CB8AC3E}">
        <p14:creationId xmlns:p14="http://schemas.microsoft.com/office/powerpoint/2010/main" val="41835970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Shape 19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93" name="Shape 193"/>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latin typeface="Calibri"/>
                <a:ea typeface="Calibri"/>
                <a:cs typeface="Calibri"/>
                <a:sym typeface="Calibri"/>
              </a:rPr>
              <a:t>Teaching Notes:</a:t>
            </a:r>
            <a:endParaRPr sz="1200"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Note:</a:t>
            </a:r>
            <a:r>
              <a:rPr lang="en" sz="1200" baseline="0" dirty="0">
                <a:solidFill>
                  <a:schemeClr val="dk1"/>
                </a:solidFill>
                <a:latin typeface="Calibri"/>
                <a:ea typeface="Calibri"/>
                <a:cs typeface="Calibri"/>
                <a:sym typeface="Calibri"/>
              </a:rPr>
              <a:t> you may want to take a day off from fluency work to help students who need support do this quick write. </a:t>
            </a:r>
            <a:r>
              <a:rPr lang="en" sz="1200" baseline="0">
                <a:solidFill>
                  <a:schemeClr val="dk1"/>
                </a:solidFill>
                <a:latin typeface="Calibri"/>
                <a:ea typeface="Calibri"/>
                <a:cs typeface="Calibri"/>
                <a:sym typeface="Calibri"/>
              </a:rPr>
              <a:t>If you want to continue with fluency, the regular slides are right behind this one.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Teaching Actions:</a:t>
            </a:r>
            <a:endParaRPr sz="1200" dirty="0">
              <a:latin typeface="Calibri"/>
              <a:ea typeface="Calibri"/>
              <a:cs typeface="Calibri"/>
              <a:sym typeface="Calibri"/>
            </a:endParaRPr>
          </a:p>
          <a:p>
            <a:pPr marL="381000" lvl="0" indent="-228600" rtl="0">
              <a:spcBef>
                <a:spcPts val="0"/>
              </a:spcBef>
              <a:spcAft>
                <a:spcPts val="0"/>
              </a:spcAft>
              <a:buClr>
                <a:schemeClr val="dk1"/>
              </a:buClr>
              <a:buSzPts val="1200"/>
              <a:buFont typeface="+mj-lt"/>
              <a:buAutoNum type="arabicPeriod"/>
            </a:pPr>
            <a:r>
              <a:rPr lang="en" sz="1200" dirty="0">
                <a:solidFill>
                  <a:schemeClr val="dk1"/>
                </a:solidFill>
                <a:latin typeface="Calibri"/>
                <a:ea typeface="Calibri"/>
                <a:cs typeface="Calibri"/>
                <a:sym typeface="Calibri"/>
              </a:rPr>
              <a:t>Frame the homework, including the QuickWrite prompt.</a:t>
            </a:r>
            <a:endParaRPr sz="1200" dirty="0">
              <a:solidFill>
                <a:schemeClr val="dk1"/>
              </a:solidFill>
              <a:latin typeface="Calibri"/>
              <a:ea typeface="Calibri"/>
              <a:cs typeface="Calibri"/>
              <a:sym typeface="Calibri"/>
            </a:endParaRPr>
          </a:p>
          <a:p>
            <a:pPr marL="381000" lvl="0" indent="-228600" rtl="0">
              <a:spcBef>
                <a:spcPts val="0"/>
              </a:spcBef>
              <a:spcAft>
                <a:spcPts val="0"/>
              </a:spcAft>
              <a:buClr>
                <a:schemeClr val="dk1"/>
              </a:buClr>
              <a:buSzPts val="1200"/>
              <a:buFont typeface="+mj-lt"/>
              <a:buAutoNum type="arabicPeriod"/>
            </a:pPr>
            <a:r>
              <a:rPr lang="en" sz="1200" dirty="0">
                <a:solidFill>
                  <a:schemeClr val="dk1"/>
                </a:solidFill>
                <a:latin typeface="Calibri"/>
                <a:ea typeface="Calibri"/>
                <a:cs typeface="Calibri"/>
                <a:sym typeface="Calibri"/>
              </a:rPr>
              <a:t>Briefly review the key elements of the model response.  </a:t>
            </a:r>
            <a:endParaRPr sz="1200" dirty="0">
              <a:solidFill>
                <a:schemeClr val="dk1"/>
              </a:solidFill>
              <a:latin typeface="Calibri"/>
              <a:ea typeface="Calibri"/>
              <a:cs typeface="Calibri"/>
              <a:sym typeface="Calibri"/>
            </a:endParaRPr>
          </a:p>
          <a:p>
            <a:pPr marL="381000" lvl="0" indent="-228600" rtl="0">
              <a:spcBef>
                <a:spcPts val="0"/>
              </a:spcBef>
              <a:spcAft>
                <a:spcPts val="0"/>
              </a:spcAft>
              <a:buClr>
                <a:schemeClr val="dk1"/>
              </a:buClr>
              <a:buSzPts val="1200"/>
              <a:buFont typeface="+mj-lt"/>
              <a:buAutoNum type="arabicPeriod"/>
            </a:pPr>
            <a:r>
              <a:rPr lang="en" sz="1200" dirty="0">
                <a:solidFill>
                  <a:schemeClr val="dk1"/>
                </a:solidFill>
                <a:latin typeface="Calibri"/>
                <a:ea typeface="Calibri"/>
                <a:cs typeface="Calibri"/>
                <a:sym typeface="Calibri"/>
              </a:rPr>
              <a:t>This homework prompt may be a challenge to them: </a:t>
            </a:r>
            <a:r>
              <a:rPr lang="en" sz="1200" i="1" dirty="0">
                <a:solidFill>
                  <a:schemeClr val="dk1"/>
                </a:solidFill>
                <a:latin typeface="Calibri"/>
                <a:ea typeface="Calibri"/>
                <a:cs typeface="Calibri"/>
                <a:sym typeface="Calibri"/>
              </a:rPr>
              <a:t>“What might the object symbolize?” </a:t>
            </a:r>
            <a:r>
              <a:rPr lang="en" sz="1200" dirty="0">
                <a:solidFill>
                  <a:schemeClr val="dk1"/>
                </a:solidFill>
                <a:latin typeface="Calibri"/>
                <a:ea typeface="Calibri"/>
                <a:cs typeface="Calibri"/>
                <a:sym typeface="Calibri"/>
              </a:rPr>
              <a:t>So, review the word </a:t>
            </a:r>
            <a:r>
              <a:rPr lang="en" sz="1200" i="0" dirty="0">
                <a:solidFill>
                  <a:schemeClr val="dk1"/>
                </a:solidFill>
                <a:latin typeface="Calibri"/>
                <a:ea typeface="Calibri"/>
                <a:cs typeface="Calibri"/>
                <a:sym typeface="Calibri"/>
              </a:rPr>
              <a:t>symbol</a:t>
            </a:r>
            <a:r>
              <a:rPr lang="en" sz="1200" dirty="0">
                <a:solidFill>
                  <a:schemeClr val="dk1"/>
                </a:solidFill>
                <a:latin typeface="Calibri"/>
                <a:ea typeface="Calibri"/>
                <a:cs typeface="Calibri"/>
                <a:sym typeface="Calibri"/>
              </a:rPr>
              <a:t> as needed, reminding students about how they determined, in a previous lesson, that the papaya tree was a symbol of hope. </a:t>
            </a:r>
            <a:endParaRPr sz="1200" dirty="0">
              <a:solidFill>
                <a:schemeClr val="dk1"/>
              </a:solidFill>
              <a:latin typeface="Calibri"/>
              <a:ea typeface="Calibri"/>
              <a:cs typeface="Calibri"/>
              <a:sym typeface="Calibri"/>
            </a:endParaRPr>
          </a:p>
          <a:p>
            <a:pPr marL="381000" lvl="0" indent="-228600" rtl="0">
              <a:spcBef>
                <a:spcPts val="0"/>
              </a:spcBef>
              <a:spcAft>
                <a:spcPts val="0"/>
              </a:spcAft>
              <a:buClr>
                <a:schemeClr val="dk1"/>
              </a:buClr>
              <a:buSzPts val="1200"/>
              <a:buFont typeface="+mj-lt"/>
              <a:buAutoNum type="arabicPeriod"/>
            </a:pPr>
            <a:r>
              <a:rPr lang="en" sz="1200" dirty="0">
                <a:solidFill>
                  <a:schemeClr val="dk1"/>
                </a:solidFill>
                <a:latin typeface="Calibri"/>
                <a:ea typeface="Calibri"/>
                <a:cs typeface="Calibri"/>
                <a:sym typeface="Calibri"/>
              </a:rPr>
              <a:t>Be sure they notice the model paragraph about the papaya tree.</a:t>
            </a:r>
            <a:endParaRPr sz="1200" dirty="0">
              <a:latin typeface="Calibri"/>
              <a:ea typeface="Calibri"/>
              <a:cs typeface="Calibri"/>
              <a:sym typeface="Calibri"/>
            </a:endParaRPr>
          </a:p>
          <a:p>
            <a:pPr marL="0" lvl="0" indent="0">
              <a:spcBef>
                <a:spcPts val="0"/>
              </a:spcBef>
              <a:spcAft>
                <a:spcPts val="0"/>
              </a:spcAft>
              <a:buFont typeface="+mj-lt"/>
              <a:buNone/>
            </a:pPr>
            <a:endParaRPr sz="1200" dirty="0">
              <a:latin typeface="Calibri"/>
              <a:ea typeface="Calibri"/>
              <a:cs typeface="Calibri"/>
              <a:sym typeface="Calibri"/>
            </a:endParaRPr>
          </a:p>
          <a:p>
            <a:pPr marL="0" lvl="0" indent="0" rtl="0">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Student Look Fors/Listen Fors: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clearly understand the expectations and be able to restate the instructions.</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rgbClr val="000000"/>
              </a:buClr>
              <a:buSzPts val="1200"/>
              <a:buFont typeface="Calibri"/>
              <a:buChar char="●"/>
            </a:pPr>
            <a:r>
              <a:rPr lang="en" sz="1200" dirty="0">
                <a:latin typeface="Calibri" panose="020F0502020204030204" pitchFamily="34" charset="0"/>
                <a:sym typeface="Calibri"/>
              </a:rPr>
              <a:t>Consider modifying criteria as needed (e.g., one/two pieces of evidence rather than three). Gradually remove these modifications as students show success with their QuickWrites.</a:t>
            </a:r>
            <a:endParaRPr sz="1200" dirty="0">
              <a:latin typeface="Calibri" panose="020F0502020204030204" pitchFamily="34" charset="0"/>
              <a:sym typeface="Calibri"/>
            </a:endParaRPr>
          </a:p>
          <a:p>
            <a:pPr marL="0" lvl="0" indent="0">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39368071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d789fc548_0_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7" name="Google Shape;127;g3d789fc548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chemeClr val="dk1"/>
              </a:buClr>
              <a:buSzPts val="1400"/>
              <a:buFont typeface="Arial"/>
              <a:buNone/>
            </a:pPr>
            <a:r>
              <a:rPr lang="en" sz="1200" b="1">
                <a:solidFill>
                  <a:schemeClr val="dk1"/>
                </a:solidFill>
                <a:latin typeface="Calibri"/>
                <a:ea typeface="Calibri"/>
                <a:cs typeface="Calibri"/>
                <a:sym typeface="Calibri"/>
              </a:rPr>
              <a:t>Suggested time needed: 30-45 minutes</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r>
              <a:rPr lang="en" sz="1200" b="1">
                <a:solidFill>
                  <a:schemeClr val="dk1"/>
                </a:solidFill>
                <a:latin typeface="Calibri"/>
                <a:ea typeface="Calibri"/>
                <a:cs typeface="Calibri"/>
                <a:sym typeface="Calibri"/>
              </a:rPr>
              <a:t>Student Grouping: Whole Group/Pairs</a:t>
            </a:r>
            <a:endParaRPr sz="1200">
              <a:solidFill>
                <a:schemeClr val="dk1"/>
              </a:solidFill>
              <a:latin typeface="Calibri"/>
              <a:ea typeface="Calibri"/>
              <a:cs typeface="Calibri"/>
              <a:sym typeface="Calibri"/>
            </a:endParaRPr>
          </a:p>
        </p:txBody>
      </p:sp>
      <p:sp>
        <p:nvSpPr>
          <p:cNvPr id="128" name="Google Shape;128;g3d789fc548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7207450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d789fc548_0_2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4" name="Google Shape;134;g3d789fc548_0_2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dirty="0">
                <a:latin typeface="Calibri"/>
                <a:ea typeface="Calibri"/>
                <a:cs typeface="Calibri"/>
                <a:sym typeface="Calibri"/>
              </a:rPr>
              <a:t>Suggested slide pacing</a:t>
            </a:r>
            <a:r>
              <a:rPr lang="en" sz="1200" b="1" i="0" u="none" strike="noStrike" cap="none"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6 </a:t>
            </a:r>
            <a:r>
              <a:rPr lang="en" sz="1200" b="1" dirty="0">
                <a:latin typeface="Calibri"/>
                <a:ea typeface="Calibri"/>
                <a:cs typeface="Calibri"/>
                <a:sym typeface="Calibri"/>
              </a:rPr>
              <a:t>-</a:t>
            </a:r>
            <a:r>
              <a:rPr lang="en" sz="1200" b="1" i="0" u="none" strike="noStrike" cap="none" dirty="0">
                <a:solidFill>
                  <a:schemeClr val="dk1"/>
                </a:solidFill>
                <a:latin typeface="Calibri"/>
                <a:ea typeface="Calibri"/>
                <a:cs typeface="Calibri"/>
                <a:sym typeface="Calibri"/>
              </a:rPr>
              <a:t> 1</a:t>
            </a:r>
            <a:r>
              <a:rPr lang="en" sz="1200" b="1" dirty="0">
                <a:solidFill>
                  <a:schemeClr val="dk1"/>
                </a:solidFill>
                <a:latin typeface="Calibri"/>
                <a:ea typeface="Calibri"/>
                <a:cs typeface="Calibri"/>
                <a:sym typeface="Calibri"/>
              </a:rPr>
              <a:t>2</a:t>
            </a:r>
            <a:r>
              <a:rPr lang="en" sz="1200" b="1" i="0" u="none" strike="noStrike" cap="none" dirty="0">
                <a:solidFill>
                  <a:schemeClr val="dk1"/>
                </a:solidFill>
                <a:latin typeface="Calibri"/>
                <a:ea typeface="Calibri"/>
                <a:cs typeface="Calibri"/>
                <a:sym typeface="Calibri"/>
              </a:rPr>
              <a:t> minutes</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dirty="0">
                <a:solidFill>
                  <a:schemeClr val="dk1"/>
                </a:solidFill>
                <a:latin typeface="Calibri"/>
                <a:ea typeface="Calibri"/>
                <a:cs typeface="Calibri"/>
                <a:sym typeface="Calibri"/>
              </a:rPr>
              <a:t>Student Grouping: whole group and partnered work</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dirty="0">
                <a:latin typeface="Calibri"/>
                <a:ea typeface="Calibri"/>
                <a:cs typeface="Calibri"/>
                <a:sym typeface="Calibri"/>
              </a:rPr>
              <a:t>Teaching Notes</a:t>
            </a:r>
            <a:r>
              <a:rPr lang="en" sz="1200" i="0" u="none" strike="noStrike" cap="none" dirty="0">
                <a:solidFill>
                  <a:schemeClr val="dk1"/>
                </a:solidFill>
                <a:latin typeface="Calibri"/>
                <a:ea typeface="Calibri"/>
                <a:cs typeface="Calibri"/>
                <a:sym typeface="Calibri"/>
              </a:rPr>
              <a:t>:</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Fluent reading work.</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If the teacher or DCPS feels the pencil or eraser marks will hurt the books, substitute instead a “cold call” procedure. This is exactly the same as the dot procedure except that instead of asking students to place a dot, the teacher will cold call specific students to repeat the last word </a:t>
            </a:r>
            <a:r>
              <a:rPr lang="en" sz="1200" dirty="0">
                <a:solidFill>
                  <a:schemeClr val="dk1"/>
                </a:solidFill>
                <a:latin typeface="Calibri"/>
                <a:ea typeface="Calibri"/>
                <a:cs typeface="Calibri"/>
                <a:sym typeface="Calibri"/>
              </a:rPr>
              <a:t>they</a:t>
            </a:r>
            <a:r>
              <a:rPr lang="en" sz="1200" i="0" u="none" strike="noStrike" cap="none" dirty="0">
                <a:solidFill>
                  <a:schemeClr val="dk1"/>
                </a:solidFill>
                <a:latin typeface="Calibri"/>
                <a:ea typeface="Calibri"/>
                <a:cs typeface="Calibri"/>
                <a:sym typeface="Calibri"/>
              </a:rPr>
              <a:t> read  before stopping at two or three points in the text. </a:t>
            </a:r>
            <a:r>
              <a:rPr lang="en" sz="1200" dirty="0">
                <a:solidFill>
                  <a:schemeClr val="dk1"/>
                </a:solidFill>
                <a:latin typeface="Calibri"/>
                <a:ea typeface="Calibri"/>
                <a:cs typeface="Calibri"/>
                <a:sym typeface="Calibri"/>
              </a:rPr>
              <a:t>Students will NOT improve if they are not following along carefully!</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i="0" u="none" strike="noStrike" cap="none" dirty="0">
                <a:solidFill>
                  <a:schemeClr val="dk1"/>
                </a:solidFill>
                <a:latin typeface="Calibri"/>
                <a:ea typeface="Calibri"/>
                <a:cs typeface="Calibri"/>
                <a:sym typeface="Calibri"/>
              </a:rPr>
              <a:t>Teacher Actions: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aloud a short section (half a page) of the core text. Make sure every student has the right page open, has a pencil and is prepared to follow-along.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Use the </a:t>
            </a:r>
            <a:r>
              <a:rPr lang="en" sz="1200" dirty="0">
                <a:solidFill>
                  <a:schemeClr val="dk1"/>
                </a:solidFill>
                <a:latin typeface="Calibri"/>
                <a:ea typeface="Calibri"/>
                <a:cs typeface="Calibri"/>
                <a:sym typeface="Calibri"/>
              </a:rPr>
              <a:t>d</a:t>
            </a:r>
            <a:r>
              <a:rPr lang="en" sz="1200" i="0" u="none" strike="noStrike" cap="none" dirty="0">
                <a:solidFill>
                  <a:schemeClr val="dk1"/>
                </a:solidFill>
                <a:latin typeface="Calibri"/>
                <a:ea typeface="Calibri"/>
                <a:cs typeface="Calibri"/>
                <a:sym typeface="Calibri"/>
              </a:rPr>
              <a:t>ot </a:t>
            </a:r>
            <a:r>
              <a:rPr lang="en" sz="1200" dirty="0">
                <a:solidFill>
                  <a:schemeClr val="dk1"/>
                </a:solidFill>
                <a:latin typeface="Calibri"/>
                <a:ea typeface="Calibri"/>
                <a:cs typeface="Calibri"/>
                <a:sym typeface="Calibri"/>
              </a:rPr>
              <a:t>p</a:t>
            </a:r>
            <a:r>
              <a:rPr lang="en" sz="1200" i="0" u="none" strike="noStrike" cap="none" dirty="0">
                <a:solidFill>
                  <a:schemeClr val="dk1"/>
                </a:solidFill>
                <a:latin typeface="Calibri"/>
                <a:ea typeface="Calibri"/>
                <a:cs typeface="Calibri"/>
                <a:sym typeface="Calibri"/>
              </a:rPr>
              <a:t>rocedure to make sure everyone is following along. Stop once in the beginning, once in middle and once toward the end. (After a brief time students will learn to follow along and will generally find it satisfying, then the dot procedure can be dropped.)</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After reading, cold call on students to share </a:t>
            </a:r>
            <a:r>
              <a:rPr lang="en" sz="1200" dirty="0">
                <a:solidFill>
                  <a:schemeClr val="dk1"/>
                </a:solidFill>
                <a:latin typeface="Calibri"/>
                <a:ea typeface="Calibri"/>
                <a:cs typeface="Calibri"/>
                <a:sym typeface="Calibri"/>
              </a:rPr>
              <a:t>each</a:t>
            </a:r>
            <a:r>
              <a:rPr lang="en" sz="1200" i="0" u="none" strike="noStrike" cap="none" dirty="0">
                <a:solidFill>
                  <a:schemeClr val="dk1"/>
                </a:solidFill>
                <a:latin typeface="Calibri"/>
                <a:ea typeface="Calibri"/>
                <a:cs typeface="Calibri"/>
                <a:sym typeface="Calibri"/>
              </a:rPr>
              <a:t> of the words they placed dots above. </a:t>
            </a:r>
            <a:r>
              <a:rPr lang="en" sz="1200" dirty="0">
                <a:solidFill>
                  <a:schemeClr val="dk1"/>
                </a:solidFill>
                <a:latin typeface="Calibri"/>
                <a:ea typeface="Calibri"/>
                <a:cs typeface="Calibri"/>
                <a:sym typeface="Calibri"/>
              </a:rPr>
              <a:t>Student have to learn they are accountable to be following exactly where the reader is! </a:t>
            </a:r>
            <a:r>
              <a:rPr lang="en" sz="1200" i="0" u="none" strike="noStrike" cap="none" dirty="0">
                <a:solidFill>
                  <a:schemeClr val="dk1"/>
                </a:solidFill>
                <a:latin typeface="Calibri"/>
                <a:ea typeface="Calibri"/>
                <a:cs typeface="Calibri"/>
                <a:sym typeface="Calibri"/>
              </a:rPr>
              <a:t>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Remind students: </a:t>
            </a:r>
            <a:r>
              <a:rPr lang="en" sz="1200" i="1" u="none" strike="noStrike" cap="none" dirty="0">
                <a:solidFill>
                  <a:schemeClr val="dk1"/>
                </a:solidFill>
                <a:latin typeface="Calibri"/>
                <a:ea typeface="Calibri"/>
                <a:cs typeface="Calibri"/>
                <a:sym typeface="Calibri"/>
              </a:rPr>
              <a:t>“We will repeat the same procedure but this time when finished I will ask you to think what the gist is of this excerpt.”</a:t>
            </a:r>
            <a:endParaRPr sz="1200" i="1"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Repeat the dot procedure, then ask students to do a Think Pair Share about the gist of the excerpt.</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Cold calls on different pairs to share what they saw as the gist and responding to the strength or weakness of the different responses.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Tell students to: </a:t>
            </a:r>
            <a:r>
              <a:rPr lang="en" sz="1200" i="1" u="none" strike="noStrike" cap="none" dirty="0">
                <a:solidFill>
                  <a:schemeClr val="dk1"/>
                </a:solidFill>
                <a:latin typeface="Calibri"/>
                <a:ea typeface="Calibri"/>
                <a:cs typeface="Calibri"/>
                <a:sym typeface="Calibri"/>
              </a:rPr>
              <a:t>“Erase the dots at the end of the lesson.</a:t>
            </a:r>
            <a:r>
              <a:rPr lang="en" sz="1200" i="1" dirty="0">
                <a:solidFill>
                  <a:schemeClr val="dk1"/>
                </a:solidFill>
                <a:latin typeface="Calibri"/>
                <a:ea typeface="Calibri"/>
                <a:cs typeface="Calibri"/>
                <a:sym typeface="Calibri"/>
              </a:rPr>
              <a:t>”</a:t>
            </a:r>
            <a:endParaRPr sz="1200" i="1" dirty="0">
              <a:latin typeface="Calibri"/>
              <a:ea typeface="Calibri"/>
              <a:cs typeface="Calibri"/>
              <a:sym typeface="Calibri"/>
            </a:endParaRPr>
          </a:p>
          <a:p>
            <a:pPr marL="171450" marR="0" lvl="0" indent="-82550" algn="l" rtl="0">
              <a:lnSpc>
                <a:spcPct val="100000"/>
              </a:lnSpc>
              <a:spcBef>
                <a:spcPts val="0"/>
              </a:spcBef>
              <a:spcAft>
                <a:spcPts val="0"/>
              </a:spcAft>
              <a:buClr>
                <a:srgbClr val="000000"/>
              </a:buClr>
              <a:buSzPts val="14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Check to be sure students are engaging with the text as you read both times, and with their partners on the gist discussion. </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p:txBody>
      </p:sp>
      <p:sp>
        <p:nvSpPr>
          <p:cNvPr id="135" name="Google Shape;135;g3d789fc548_0_2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0038979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g3d789fc548_0_26: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1" name="Google Shape;141;g3d789fc548_0_2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a:t>
            </a:r>
            <a:r>
              <a:rPr lang="en" sz="1200" b="1">
                <a:solidFill>
                  <a:schemeClr val="dk1"/>
                </a:solidFill>
                <a:latin typeface="Calibri"/>
                <a:ea typeface="Calibri"/>
                <a:cs typeface="Calibri"/>
                <a:sym typeface="Calibri"/>
              </a:rPr>
              <a:t>3</a:t>
            </a:r>
            <a:r>
              <a:rPr lang="en" sz="1200" b="1">
                <a:latin typeface="Calibri"/>
                <a:ea typeface="Calibri"/>
                <a:cs typeface="Calibri"/>
                <a:sym typeface="Calibri"/>
              </a:rPr>
              <a:t>-</a:t>
            </a:r>
            <a:r>
              <a:rPr lang="en" sz="1200" b="1">
                <a:solidFill>
                  <a:schemeClr val="dk1"/>
                </a:solidFill>
                <a:latin typeface="Calibri"/>
                <a:ea typeface="Calibri"/>
                <a:cs typeface="Calibri"/>
                <a:sym typeface="Calibri"/>
              </a:rPr>
              <a:t>5</a:t>
            </a:r>
            <a:r>
              <a:rPr lang="en" sz="1200" b="1" i="0" u="none" strike="noStrike" cap="none">
                <a:solidFill>
                  <a:schemeClr val="dk1"/>
                </a:solidFill>
                <a:latin typeface="Calibri"/>
                <a:ea typeface="Calibri"/>
                <a:cs typeface="Calibri"/>
                <a:sym typeface="Calibri"/>
              </a:rPr>
              <a:t> minutes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 The purpose here is to hold students successfully accountable for the first task. They need to establish the habit right away of reading in their head while the teacher (or any reader) reads alou</a:t>
            </a:r>
            <a:r>
              <a:rPr lang="en" sz="1200">
                <a:solidFill>
                  <a:schemeClr val="dk1"/>
                </a:solidFill>
                <a:latin typeface="Calibri"/>
                <a:ea typeface="Calibri"/>
                <a:cs typeface="Calibri"/>
                <a:sym typeface="Calibri"/>
              </a:rPr>
              <a:t>d.</a:t>
            </a:r>
            <a:endParaRPr sz="120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“Getting the gist” is the necessary next step – it moves students to focusing on getting meaning from the text, which of course is the purpose of reading!</a:t>
            </a:r>
            <a:endParaRPr sz="1200" i="0" u="none" strike="noStrike" cap="none">
              <a:solidFill>
                <a:schemeClr val="dk1"/>
              </a:solidFill>
              <a:latin typeface="Calibri"/>
              <a:ea typeface="Calibri"/>
              <a:cs typeface="Calibri"/>
              <a:sym typeface="Calibri"/>
            </a:endParaRPr>
          </a:p>
          <a:p>
            <a:pPr marL="108839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p:txBody>
      </p:sp>
      <p:sp>
        <p:nvSpPr>
          <p:cNvPr id="142" name="Google Shape;142;g3d789fc548_0_2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095422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3d789fc548_0_32: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8" name="Google Shape;148;g3d789fc548_0_3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5-8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a:solidFill>
                  <a:schemeClr val="dk1"/>
                </a:solidFill>
                <a:latin typeface="Calibri"/>
                <a:ea typeface="Calibri"/>
                <a:cs typeface="Calibri"/>
                <a:sym typeface="Calibri"/>
              </a:rPr>
              <a:t>Student Grouping: Student Pairs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This is establishing a daily routine – first fluency, then gist. </a:t>
            </a:r>
            <a:r>
              <a:rPr lang="en" sz="1200">
                <a:solidFill>
                  <a:schemeClr val="dk1"/>
                </a:solidFill>
                <a:latin typeface="Calibri"/>
                <a:ea typeface="Calibri"/>
                <a:cs typeface="Calibri"/>
                <a:sym typeface="Calibri"/>
              </a:rPr>
              <a:t>Reading fluently helps readers get the gist quickly. </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Over time, ask for student volunteers to do the reading aloud. This frees you to monitor student engagement.</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Be prepared to </a:t>
            </a:r>
            <a:r>
              <a:rPr lang="en" sz="1200" i="1">
                <a:solidFill>
                  <a:schemeClr val="dk1"/>
                </a:solidFill>
                <a:latin typeface="Calibri"/>
                <a:ea typeface="Calibri"/>
                <a:cs typeface="Calibri"/>
                <a:sym typeface="Calibri"/>
              </a:rPr>
              <a:t>repeatedly</a:t>
            </a:r>
            <a:r>
              <a:rPr lang="en" sz="1200">
                <a:solidFill>
                  <a:schemeClr val="dk1"/>
                </a:solidFill>
                <a:latin typeface="Calibri"/>
                <a:ea typeface="Calibri"/>
                <a:cs typeface="Calibri"/>
                <a:sym typeface="Calibri"/>
              </a:rPr>
              <a:t> insist that students are tracking the  reader by following along with pencils in hand. Fluency improves from both seeing and hearing the text. Just listening will not improve fluency.   </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Repeat dot procedure, then ask students to do a “Think Pair Share” about the gist of the excerpt.</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Cold calls on different pairs to share what they saw as the gist and responding to the strength or weakness of the different responses.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Tell students to erase the dots at the end of the lesson.</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Remind them that reading fluently allows them to get the gist more quickly and accurately. </a:t>
            </a:r>
            <a:endParaRPr sz="1200">
              <a:solidFill>
                <a:schemeClr val="dk1"/>
              </a:solidFill>
              <a:latin typeface="Calibri"/>
              <a:ea typeface="Calibri"/>
              <a:cs typeface="Calibri"/>
              <a:sym typeface="Calibri"/>
            </a:endParaRPr>
          </a:p>
          <a:p>
            <a:pPr marL="171450" lvl="0" indent="-82550" rtl="0">
              <a:spcBef>
                <a:spcPts val="0"/>
              </a:spcBef>
              <a:spcAft>
                <a:spcPts val="0"/>
              </a:spcAft>
              <a:buClr>
                <a:schemeClr val="dk1"/>
              </a:buClr>
              <a:buSzPts val="14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Check to be sure students are engaging with the text as you read both times, and with their partners on the gist discussion.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Over a period of a few weeks, students should get more accurate and quick with these activities.</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p:txBody>
      </p:sp>
      <p:sp>
        <p:nvSpPr>
          <p:cNvPr id="149" name="Google Shape;149;g3d789fc548_0_3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0376409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g3d789fc548_0_38: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5" name="Google Shape;155;g3d789fc548_0_3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10-14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a:solidFill>
                  <a:schemeClr val="dk1"/>
                </a:solidFill>
                <a:latin typeface="Calibri"/>
                <a:ea typeface="Calibri"/>
                <a:cs typeface="Calibri"/>
                <a:sym typeface="Calibri"/>
              </a:rPr>
              <a:t>Student Grouping: Student Pairs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Remind students as needed to practice</a:t>
            </a:r>
            <a:r>
              <a:rPr lang="en" sz="1200" i="0" u="none" strike="noStrike" cap="none">
                <a:solidFill>
                  <a:schemeClr val="dk1"/>
                </a:solidFill>
                <a:latin typeface="Calibri"/>
                <a:ea typeface="Calibri"/>
                <a:cs typeface="Calibri"/>
                <a:sym typeface="Calibri"/>
              </a:rPr>
              <a:t> “whisper reading” before </a:t>
            </a:r>
            <a:r>
              <a:rPr lang="en" sz="1200">
                <a:solidFill>
                  <a:schemeClr val="dk1"/>
                </a:solidFill>
                <a:latin typeface="Calibri"/>
                <a:ea typeface="Calibri"/>
                <a:cs typeface="Calibri"/>
                <a:sym typeface="Calibri"/>
              </a:rPr>
              <a:t>they</a:t>
            </a:r>
            <a:r>
              <a:rPr lang="en" sz="1200" i="0" u="none" strike="noStrike" cap="none">
                <a:solidFill>
                  <a:schemeClr val="dk1"/>
                </a:solidFill>
                <a:latin typeface="Calibri"/>
                <a:ea typeface="Calibri"/>
                <a:cs typeface="Calibri"/>
                <a:sym typeface="Calibri"/>
              </a:rPr>
              <a:t> read aloud</a:t>
            </a:r>
            <a:r>
              <a:rPr lang="en" sz="1200">
                <a:solidFill>
                  <a:schemeClr val="dk1"/>
                </a:solidFill>
                <a:latin typeface="Calibri"/>
                <a:ea typeface="Calibri"/>
                <a:cs typeface="Calibri"/>
                <a:sym typeface="Calibri"/>
              </a:rPr>
              <a:t> so the room doesn’t get too noisy. Rotate around the room to make sure students are on task and taking turns reading for fluency. </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p:txBody>
      </p:sp>
      <p:sp>
        <p:nvSpPr>
          <p:cNvPr id="156" name="Google Shape;156;g3d789fc548_0_3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3356684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g3d80123a0d_1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2" name="Google Shape;162;g3d80123a0d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a:latin typeface="Calibri"/>
                <a:ea typeface="Calibri"/>
                <a:cs typeface="Calibri"/>
                <a:sym typeface="Calibri"/>
              </a:rPr>
              <a:t>Teaching Notes:</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After a week or two, you will find you are getting through the fluency work much more quickly, in as little as 15 minutes. At that point, you should also recognize that some of your students are more fluent readers than others.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Separate your students into two groups.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Keep the less fluent readers with you and continue to read from the text aloud to them </a:t>
            </a:r>
            <a:r>
              <a:rPr lang="en" sz="1200" i="1">
                <a:latin typeface="Calibri"/>
                <a:ea typeface="Calibri"/>
                <a:cs typeface="Calibri"/>
                <a:sym typeface="Calibri"/>
              </a:rPr>
              <a:t>as they follow along </a:t>
            </a:r>
            <a:r>
              <a:rPr lang="en" sz="1200">
                <a:latin typeface="Calibri"/>
                <a:ea typeface="Calibri"/>
                <a:cs typeface="Calibri"/>
                <a:sym typeface="Calibri"/>
              </a:rPr>
              <a:t>with a pencil. Continue the dot technique if you need to to hold students accountable for following along.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Make sure you are reading at a pace the students can keep up with.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Let the group of students who read more fluently read to themselves at their own pace.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This will set them up for reading the Scholastic books a bit later on. </a:t>
            </a:r>
            <a:endParaRPr sz="1200">
              <a:latin typeface="Calibri"/>
              <a:ea typeface="Calibri"/>
              <a:cs typeface="Calibri"/>
              <a:sym typeface="Calibri"/>
            </a:endParaRPr>
          </a:p>
          <a:p>
            <a:pPr marL="0" lvl="0" indent="0" rtl="0">
              <a:spcBef>
                <a:spcPts val="0"/>
              </a:spcBef>
              <a:spcAft>
                <a:spcPts val="0"/>
              </a:spcAft>
              <a:buNone/>
            </a:pPr>
            <a:endParaRPr sz="1200">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37222374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Shape 13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3" name="Shape 133"/>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Jigsaw recording form (one per student)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QuickWrite 6 (one per student; for homework)</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Inside Out &amp; Back Again</a:t>
            </a:r>
            <a:r>
              <a:rPr lang="en" sz="1200" dirty="0">
                <a:solidFill>
                  <a:schemeClr val="dk1"/>
                </a:solidFill>
                <a:latin typeface="Calibri"/>
                <a:ea typeface="Calibri"/>
                <a:cs typeface="Calibri"/>
                <a:sym typeface="Calibri"/>
              </a:rPr>
              <a:t> (book; one per student)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Pre-planned “home groups” of four students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806967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Shape 13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9" name="Shape 139"/>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  Poems: “Choice” and “Left Behind,” from</a:t>
            </a:r>
            <a:r>
              <a:rPr lang="en" sz="1200" i="1" dirty="0">
                <a:solidFill>
                  <a:schemeClr val="dk1"/>
                </a:solidFill>
                <a:latin typeface="Calibri"/>
                <a:ea typeface="Calibri"/>
                <a:cs typeface="Calibri"/>
                <a:sym typeface="Calibri"/>
              </a:rPr>
              <a:t> Inside Out and Back Again</a:t>
            </a:r>
            <a:endParaRPr sz="1200" i="1"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Review these protocols before teaching. They are used in this lesson: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 Review Jigsaw protocol (Appendix 1)</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998424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Shape 14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5" name="Shape 145"/>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panose="020F0502020204030204" pitchFamily="34" charset="0"/>
                <a:ea typeface="Century Gothic"/>
                <a:cs typeface="Century Gothic"/>
                <a:sym typeface="Century Gothic"/>
              </a:rPr>
              <a:t>Character Analysis: </a:t>
            </a:r>
            <a:endParaRPr sz="1200" b="1" dirty="0">
              <a:solidFill>
                <a:schemeClr val="dk1"/>
              </a:solidFill>
              <a:latin typeface="Calibri" panose="020F0502020204030204" pitchFamily="34" charset="0"/>
              <a:ea typeface="Century Gothic"/>
              <a:cs typeface="Century Gothic"/>
              <a:sym typeface="Century Gothic"/>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panose="020F0502020204030204" pitchFamily="34" charset="0"/>
                <a:ea typeface="Century Gothic"/>
                <a:cs typeface="Century Gothic"/>
                <a:sym typeface="Century Gothic"/>
              </a:rPr>
              <a:t>How Do Personal Possessions Reveal Aspects of Characters?</a:t>
            </a:r>
            <a:endParaRPr sz="1200" dirty="0">
              <a:solidFill>
                <a:schemeClr val="dk1"/>
              </a:solidFill>
              <a:latin typeface="Calibri" panose="020F0502020204030204" pitchFamily="34" charset="0"/>
              <a:ea typeface="Century Gothic"/>
              <a:cs typeface="Century Gothic"/>
              <a:sym typeface="Century Gothic"/>
            </a:endParaRPr>
          </a:p>
          <a:p>
            <a:pPr marL="0" lvl="0" indent="0">
              <a:spcBef>
                <a:spcPts val="0"/>
              </a:spcBef>
              <a:spcAft>
                <a:spcPts val="0"/>
              </a:spcAft>
              <a:buNone/>
            </a:pPr>
            <a:endParaRPr sz="1200" dirty="0">
              <a:latin typeface="Calibri" panose="020F0502020204030204" pitchFamily="34" charset="0"/>
              <a:ea typeface="Calibri"/>
              <a:cs typeface="Calibri"/>
              <a:sym typeface="Calibri"/>
            </a:endParaRPr>
          </a:p>
        </p:txBody>
      </p:sp>
    </p:spTree>
    <p:extLst>
      <p:ext uri="{BB962C8B-B14F-4D97-AF65-F5344CB8AC3E}">
        <p14:creationId xmlns:p14="http://schemas.microsoft.com/office/powerpoint/2010/main" val="10706168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Shape 15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1" name="Shape 151"/>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400"/>
              <a:buFont typeface="Arial"/>
              <a:buNone/>
            </a:pPr>
            <a:r>
              <a:rPr lang="en" sz="1200" b="1" dirty="0">
                <a:solidFill>
                  <a:schemeClr val="dk1"/>
                </a:solidFill>
                <a:latin typeface="Calibri" panose="020F0502020204030204" pitchFamily="34" charset="0"/>
                <a:ea typeface="Calibri"/>
                <a:cs typeface="Calibri"/>
                <a:sym typeface="Calibri"/>
              </a:rPr>
              <a:t>Grouping: </a:t>
            </a:r>
            <a:r>
              <a:rPr lang="en-US" sz="1200" b="1" dirty="0">
                <a:solidFill>
                  <a:schemeClr val="dk1"/>
                </a:solidFill>
                <a:latin typeface="Calibri" panose="020F0502020204030204" pitchFamily="34" charset="0"/>
                <a:ea typeface="Calibri"/>
                <a:cs typeface="Calibri"/>
                <a:sym typeface="Calibri"/>
              </a:rPr>
              <a:t>W</a:t>
            </a:r>
            <a:r>
              <a:rPr lang="en" sz="1200" b="1" dirty="0">
                <a:solidFill>
                  <a:schemeClr val="dk1"/>
                </a:solidFill>
                <a:latin typeface="Calibri" panose="020F0502020204030204" pitchFamily="34" charset="0"/>
                <a:ea typeface="Calibri"/>
                <a:cs typeface="Calibri"/>
                <a:sym typeface="Calibri"/>
              </a:rPr>
              <a:t>hole </a:t>
            </a:r>
            <a:r>
              <a:rPr lang="en-US" sz="1200" b="1" dirty="0">
                <a:solidFill>
                  <a:schemeClr val="dk1"/>
                </a:solidFill>
                <a:latin typeface="Calibri" panose="020F0502020204030204" pitchFamily="34" charset="0"/>
                <a:ea typeface="Calibri"/>
                <a:cs typeface="Calibri"/>
                <a:sym typeface="Calibri"/>
              </a:rPr>
              <a:t>C</a:t>
            </a:r>
            <a:r>
              <a:rPr lang="en" sz="1200" b="1" dirty="0">
                <a:solidFill>
                  <a:schemeClr val="dk1"/>
                </a:solidFill>
                <a:latin typeface="Calibri" panose="020F0502020204030204" pitchFamily="34" charset="0"/>
                <a:ea typeface="Calibri"/>
                <a:cs typeface="Calibri"/>
                <a:sym typeface="Calibri"/>
              </a:rPr>
              <a:t>lass</a:t>
            </a:r>
            <a:endParaRPr sz="1200" dirty="0">
              <a:solidFill>
                <a:schemeClr val="dk1"/>
              </a:solidFill>
              <a:latin typeface="Calibri" panose="020F0502020204030204" pitchFamily="34" charset="0"/>
              <a:ea typeface="Calibri"/>
              <a:cs typeface="Calibri"/>
              <a:sym typeface="Calibri"/>
            </a:endParaRPr>
          </a:p>
          <a:p>
            <a:pPr marL="0" lvl="0" indent="0" rtl="0">
              <a:spcBef>
                <a:spcPts val="0"/>
              </a:spcBef>
              <a:spcAft>
                <a:spcPts val="0"/>
              </a:spcAft>
              <a:buClr>
                <a:schemeClr val="dk1"/>
              </a:buClr>
              <a:buSzPts val="1400"/>
              <a:buFont typeface="Arial"/>
              <a:buNone/>
            </a:pPr>
            <a:endParaRPr sz="1200" b="1" dirty="0">
              <a:solidFill>
                <a:schemeClr val="dk1"/>
              </a:solidFill>
              <a:latin typeface="Calibri" panose="020F0502020204030204" pitchFamily="34" charset="0"/>
              <a:ea typeface="Calibri"/>
              <a:cs typeface="Calibri"/>
              <a:sym typeface="Calibri"/>
            </a:endParaRPr>
          </a:p>
          <a:p>
            <a:pPr marL="0" lvl="0" indent="0" rtl="0">
              <a:spcBef>
                <a:spcPts val="0"/>
              </a:spcBef>
              <a:spcAft>
                <a:spcPts val="0"/>
              </a:spcAft>
              <a:buClr>
                <a:schemeClr val="dk1"/>
              </a:buClr>
              <a:buSzPts val="1200"/>
              <a:buFont typeface="Arial"/>
              <a:buNone/>
            </a:pPr>
            <a:r>
              <a:rPr lang="en" sz="1200" dirty="0">
                <a:solidFill>
                  <a:schemeClr val="dk1"/>
                </a:solidFill>
                <a:latin typeface="Calibri" panose="020F0502020204030204" pitchFamily="34" charset="0"/>
                <a:ea typeface="Calibri"/>
                <a:cs typeface="Calibri"/>
                <a:sym typeface="Calibri"/>
              </a:rPr>
              <a:t>Teaching Notes: None</a:t>
            </a:r>
            <a:endParaRPr sz="1200" dirty="0">
              <a:solidFill>
                <a:schemeClr val="dk1"/>
              </a:solidFill>
              <a:latin typeface="Calibri" panose="020F0502020204030204" pitchFamily="34" charset="0"/>
              <a:ea typeface="Calibri"/>
              <a:cs typeface="Calibri"/>
              <a:sym typeface="Calibri"/>
            </a:endParaRPr>
          </a:p>
          <a:p>
            <a:pPr marL="0" lvl="0" indent="0" rtl="0">
              <a:spcBef>
                <a:spcPts val="0"/>
              </a:spcBef>
              <a:spcAft>
                <a:spcPts val="0"/>
              </a:spcAft>
              <a:buClr>
                <a:schemeClr val="dk1"/>
              </a:buClr>
              <a:buSzPts val="1200"/>
              <a:buFont typeface="Arial"/>
              <a:buNone/>
            </a:pPr>
            <a:endParaRPr sz="1200" dirty="0">
              <a:solidFill>
                <a:schemeClr val="dk1"/>
              </a:solidFill>
              <a:latin typeface="Calibri" panose="020F0502020204030204" pitchFamily="34" charset="0"/>
              <a:ea typeface="Calibri"/>
              <a:cs typeface="Calibri"/>
              <a:sym typeface="Calibri"/>
            </a:endParaRPr>
          </a:p>
          <a:p>
            <a:pPr marL="0" lvl="0" indent="0" rtl="0">
              <a:spcBef>
                <a:spcPts val="0"/>
              </a:spcBef>
              <a:spcAft>
                <a:spcPts val="0"/>
              </a:spcAft>
              <a:buClr>
                <a:schemeClr val="dk1"/>
              </a:buClr>
              <a:buSzPts val="1200"/>
              <a:buFont typeface="Arial"/>
              <a:buNone/>
            </a:pPr>
            <a:r>
              <a:rPr lang="en" sz="1200" dirty="0">
                <a:solidFill>
                  <a:schemeClr val="dk1"/>
                </a:solidFill>
                <a:latin typeface="Calibri" panose="020F0502020204030204" pitchFamily="34" charset="0"/>
                <a:ea typeface="Calibri"/>
                <a:cs typeface="Calibri"/>
                <a:sym typeface="Calibri"/>
              </a:rPr>
              <a:t>Teacher Actions:</a:t>
            </a:r>
            <a:endParaRPr sz="1200" dirty="0">
              <a:solidFill>
                <a:schemeClr val="dk1"/>
              </a:solidFill>
              <a:latin typeface="Calibri" panose="020F0502020204030204" pitchFamily="34" charset="0"/>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panose="020F0502020204030204" pitchFamily="34" charset="0"/>
                <a:ea typeface="Calibri"/>
                <a:cs typeface="Calibri"/>
                <a:sym typeface="Calibri"/>
              </a:rPr>
              <a:t>Read the slide.</a:t>
            </a:r>
            <a:endParaRPr sz="1200" dirty="0">
              <a:solidFill>
                <a:schemeClr val="dk1"/>
              </a:solidFill>
              <a:latin typeface="Calibri" panose="020F0502020204030204" pitchFamily="34" charset="0"/>
              <a:ea typeface="Calibri"/>
              <a:cs typeface="Calibri"/>
              <a:sym typeface="Calibri"/>
            </a:endParaRPr>
          </a:p>
          <a:p>
            <a:pPr marL="0" lvl="0" indent="0" rtl="0">
              <a:spcBef>
                <a:spcPts val="0"/>
              </a:spcBef>
              <a:spcAft>
                <a:spcPts val="0"/>
              </a:spcAft>
              <a:buNone/>
            </a:pPr>
            <a:endParaRPr sz="1200" dirty="0">
              <a:solidFill>
                <a:schemeClr val="dk1"/>
              </a:solidFill>
              <a:latin typeface="Calibri" panose="020F0502020204030204" pitchFamily="34" charset="0"/>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panose="020F0502020204030204" pitchFamily="34" charset="0"/>
                <a:ea typeface="Calibri"/>
                <a:cs typeface="Calibri"/>
                <a:sym typeface="Calibri"/>
              </a:rPr>
              <a:t>Student Look-fors/Listen-fors:</a:t>
            </a:r>
            <a:r>
              <a:rPr lang="en" sz="1200" baseline="0" dirty="0">
                <a:solidFill>
                  <a:schemeClr val="dk1"/>
                </a:solidFill>
                <a:latin typeface="Calibri" panose="020F0502020204030204" pitchFamily="34" charset="0"/>
                <a:ea typeface="Calibri"/>
                <a:cs typeface="Calibri"/>
                <a:sym typeface="Calibri"/>
              </a:rPr>
              <a:t> </a:t>
            </a:r>
            <a:r>
              <a:rPr lang="en" sz="1200" dirty="0">
                <a:solidFill>
                  <a:schemeClr val="dk1"/>
                </a:solidFill>
                <a:latin typeface="Calibri" panose="020F0502020204030204" pitchFamily="34" charset="0"/>
                <a:ea typeface="Calibri"/>
                <a:cs typeface="Calibri"/>
                <a:sym typeface="Calibri"/>
              </a:rPr>
              <a:t>None</a:t>
            </a:r>
            <a:endParaRPr sz="1200" dirty="0">
              <a:solidFill>
                <a:schemeClr val="dk1"/>
              </a:solidFill>
              <a:latin typeface="Calibri" panose="020F0502020204030204" pitchFamily="34" charset="0"/>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panose="020F0502020204030204" pitchFamily="34" charset="0"/>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panose="020F0502020204030204" pitchFamily="34" charset="0"/>
                <a:ea typeface="Calibri"/>
                <a:cs typeface="Calibri"/>
                <a:sym typeface="Calibri"/>
              </a:rPr>
              <a:t>Support for Any Students Who Need It:</a:t>
            </a:r>
            <a:endParaRPr sz="1200" dirty="0">
              <a:solidFill>
                <a:schemeClr val="dk1"/>
              </a:solidFill>
              <a:latin typeface="Calibri" panose="020F0502020204030204" pitchFamily="34" charset="0"/>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Very briefly remind students of the work they have already done with the poem "Choice" and the papaya before moving on.</a:t>
            </a:r>
            <a:endParaRPr sz="1200" dirty="0">
              <a:latin typeface="Calibri" panose="020F0502020204030204" pitchFamily="34" charset="0"/>
              <a:sym typeface="Calibri"/>
            </a:endParaRPr>
          </a:p>
          <a:p>
            <a:pPr marL="0" lvl="0" indent="0" rtl="0">
              <a:spcBef>
                <a:spcPts val="0"/>
              </a:spcBef>
              <a:spcAft>
                <a:spcPts val="0"/>
              </a:spcAft>
              <a:buNone/>
            </a:pPr>
            <a:endParaRPr sz="1200" dirty="0">
              <a:solidFill>
                <a:schemeClr val="dk1"/>
              </a:solidFill>
              <a:latin typeface="Calibri" panose="020F0502020204030204" pitchFamily="34" charset="0"/>
              <a:ea typeface="Calibri"/>
              <a:cs typeface="Calibri"/>
              <a:sym typeface="Calibri"/>
            </a:endParaRPr>
          </a:p>
          <a:p>
            <a:pPr marL="0" lvl="0" indent="0" rtl="0">
              <a:spcBef>
                <a:spcPts val="0"/>
              </a:spcBef>
              <a:spcAft>
                <a:spcPts val="0"/>
              </a:spcAft>
              <a:buNone/>
            </a:pPr>
            <a:endParaRPr sz="1200" dirty="0">
              <a:solidFill>
                <a:schemeClr val="dk1"/>
              </a:solidFill>
              <a:latin typeface="Calibri" panose="020F0502020204030204" pitchFamily="34" charset="0"/>
              <a:ea typeface="Calibri"/>
              <a:cs typeface="Calibri"/>
              <a:sym typeface="Calibri"/>
            </a:endParaRPr>
          </a:p>
        </p:txBody>
      </p:sp>
    </p:spTree>
    <p:extLst>
      <p:ext uri="{BB962C8B-B14F-4D97-AF65-F5344CB8AC3E}">
        <p14:creationId xmlns:p14="http://schemas.microsoft.com/office/powerpoint/2010/main" val="31162812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
        <p:cNvGrpSpPr/>
        <p:nvPr/>
      </p:nvGrpSpPr>
      <p:grpSpPr>
        <a:xfrm>
          <a:off x="0" y="0"/>
          <a:ext cx="0" cy="0"/>
          <a:chOff x="0" y="0"/>
          <a:chExt cx="0" cy="0"/>
        </a:xfrm>
      </p:grpSpPr>
      <p:sp>
        <p:nvSpPr>
          <p:cNvPr id="157" name="Shape 15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8" name="Shape 158"/>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12-15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Opening A. Engaging the Reader: How Do Possessions Reveal Something about a Person? </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part of the lesson makes symbolism more concrete for students, but don’t worry if students do not immediately grasp symbolism; it is an abstract concept that they will continue to work with as they analyze texts throughout the year.</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Remember to find opportunities to give students specific positive feedback on ways you see them persevering as close readers, as this type of reading is more complex and may be new to students.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sit with their small “home” groups (from previous lessons).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Briefly review the slide.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a:t>
            </a:r>
            <a:r>
              <a:rPr lang="en" sz="1200" i="1" dirty="0">
                <a:solidFill>
                  <a:schemeClr val="dk1"/>
                </a:solidFill>
                <a:latin typeface="Calibri"/>
                <a:ea typeface="Calibri"/>
                <a:cs typeface="Calibri"/>
                <a:sym typeface="Calibri"/>
              </a:rPr>
              <a:t>“What object is so important to Ha that she writes about it more than any other object in her diary?”</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Discuss responses (see look fors below)</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a:t>
            </a:r>
            <a:r>
              <a:rPr lang="en" sz="1200" i="1" dirty="0">
                <a:solidFill>
                  <a:schemeClr val="dk1"/>
                </a:solidFill>
                <a:latin typeface="Calibri"/>
                <a:ea typeface="Calibri"/>
                <a:cs typeface="Calibri"/>
                <a:sym typeface="Calibri"/>
              </a:rPr>
              <a:t>“Why does she write about it so much?”</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Allow students to turn and talk to discuss this question; when partners have an answer they may signal with thumbs up. Call on several students to respond (see look fors below).</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turn to page 55 and the poem “Choice.”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Reread the poem aloud while students follow along in their heads and get the gist.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reread the poem and pay special attention to Ha’s one item she chose to pack in stanzas 2 through 4.</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students have reread these stanzas ask: </a:t>
            </a:r>
            <a:r>
              <a:rPr lang="en" sz="1200" i="1" dirty="0">
                <a:solidFill>
                  <a:schemeClr val="dk1"/>
                </a:solidFill>
                <a:latin typeface="Calibri"/>
                <a:ea typeface="Calibri"/>
                <a:cs typeface="Calibri"/>
                <a:sym typeface="Calibri"/>
              </a:rPr>
              <a:t>“What makes this doll so special?”</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Provide students an opportunity to turn and talk before sharing with the class (see look fors below).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Briefly connect back to the concept of symbolism, which students briefly touched on in an earlier lesson. The doll symbolizes childhood for Ha.</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Follow up with the question: </a:t>
            </a:r>
            <a:r>
              <a:rPr lang="en" sz="1200" i="1" dirty="0">
                <a:solidFill>
                  <a:schemeClr val="dk1"/>
                </a:solidFill>
                <a:latin typeface="Calibri"/>
                <a:ea typeface="Calibri"/>
                <a:cs typeface="Calibri"/>
                <a:sym typeface="Calibri"/>
              </a:rPr>
              <a:t>“What does Ha mean when she writes, ‘I love her more for her scars?</a:t>
            </a: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Again, invite students to turn and talk with a partner and share with the whole class.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Clarify one key vocabulary word in this poem that students may not understand in this context: palms (stanza 1). Tell students: </a:t>
            </a: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In this context, a palm is describing an amount of rice: a palm of rice is the amount of rice one can hold in the palm of one’s hand.</a:t>
            </a:r>
            <a:r>
              <a:rPr lang="en-US" sz="1200" i="1" dirty="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First question: Listen for students to mention the papaya tree.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Second question: Ideally students will say it is important to her, she takes care of it, she has watched it grow from a seed, and she loves the papaya fruit.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After reading the poem “Choice,” look for students to notice that this is the poem where Ha describes the possessions she chose to pack for her escape.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After the third question: Listen for students to notice that the doll is an important part of Ha’s childhood.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After the last question: Listen for students to make inferences using evidence from the text about why Ha loves her doll more for her scars.</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rgbClr val="000000"/>
              </a:buClr>
              <a:buSzPts val="1200"/>
              <a:buFont typeface="Calibri"/>
              <a:buChar char="●"/>
            </a:pPr>
            <a:r>
              <a:rPr lang="en" dirty="0">
                <a:sym typeface="Calibri"/>
              </a:rPr>
              <a:t>Consider providing students with a printed copy of the questions to support more targeted responses to questions.</a:t>
            </a:r>
            <a:endParaRPr dirty="0">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792507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Shape 16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5" name="Shape 165"/>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Opening B. Reviewing the Learning Targets</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 Students should be familiar with the second target from previous lessons.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Have the learning targets posted to review.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aloud the first learning target.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they have practiced this target a lot, but in today’s lesson, it will be more complex: they will have to </a:t>
            </a:r>
            <a:r>
              <a:rPr lang="en" sz="1200" i="1" dirty="0">
                <a:solidFill>
                  <a:schemeClr val="dk1"/>
                </a:solidFill>
                <a:latin typeface="Calibri"/>
                <a:ea typeface="Calibri"/>
                <a:cs typeface="Calibri"/>
                <a:sym typeface="Calibri"/>
              </a:rPr>
              <a:t>infer</a:t>
            </a:r>
            <a:r>
              <a:rPr lang="en" sz="1200" dirty="0">
                <a:solidFill>
                  <a:schemeClr val="dk1"/>
                </a:solidFill>
                <a:latin typeface="Calibri"/>
                <a:ea typeface="Calibri"/>
                <a:cs typeface="Calibri"/>
                <a:sym typeface="Calibri"/>
              </a:rPr>
              <a:t> what certain objects mean to Ha or other members of her family.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 volunteer to read the second target out loud.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briefly turn and talk with a partner about the words that seem most important in this target.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Clarify as needed.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they just worked as a class to carefully analyze the poem “Choice” to think more about what the papaya means to Ha. They will now do something similar with a small group to examine another poem to help them understand Ha’s brothers and her mother as characters. Emphasize to students that as they keep reading the novel, it will be important to understand Ha’s mother and brothers, because they are the main people with whom Ha interacts.</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During the turn and talk about the second learning target, listen for students to mention </a:t>
            </a:r>
            <a:r>
              <a:rPr lang="en-US" sz="1200" dirty="0">
                <a:solidFill>
                  <a:schemeClr val="dk1"/>
                </a:solidFill>
                <a:latin typeface="Calibri"/>
                <a:ea typeface="Calibri"/>
                <a:cs typeface="Calibri"/>
                <a:sym typeface="Calibri"/>
              </a:rPr>
              <a:t>“</a:t>
            </a:r>
            <a:r>
              <a:rPr lang="en" sz="1200" i="0" dirty="0">
                <a:solidFill>
                  <a:schemeClr val="dk1"/>
                </a:solidFill>
                <a:latin typeface="Calibri"/>
                <a:ea typeface="Calibri"/>
                <a:cs typeface="Calibri"/>
                <a:sym typeface="Calibri"/>
              </a:rPr>
              <a:t>evidence,</a:t>
            </a:r>
            <a:r>
              <a:rPr lang="en-US" sz="1200" i="0" dirty="0">
                <a:solidFill>
                  <a:schemeClr val="dk1"/>
                </a:solidFill>
                <a:latin typeface="Calibri"/>
                <a:ea typeface="Calibri"/>
                <a:cs typeface="Calibri"/>
                <a:sym typeface="Calibri"/>
              </a:rPr>
              <a:t>”</a:t>
            </a:r>
            <a:r>
              <a:rPr lang="en" sz="1200" i="0" dirty="0">
                <a:solidFill>
                  <a:schemeClr val="dk1"/>
                </a:solidFill>
                <a:latin typeface="Calibri"/>
                <a:ea typeface="Calibri"/>
                <a:cs typeface="Calibri"/>
                <a:sym typeface="Calibri"/>
              </a:rPr>
              <a:t> </a:t>
            </a:r>
            <a:r>
              <a:rPr lang="en-US" sz="1200" i="0" dirty="0">
                <a:solidFill>
                  <a:schemeClr val="dk1"/>
                </a:solidFill>
                <a:latin typeface="Calibri"/>
                <a:ea typeface="Calibri"/>
                <a:cs typeface="Calibri"/>
                <a:sym typeface="Calibri"/>
              </a:rPr>
              <a:t>“</a:t>
            </a:r>
            <a:r>
              <a:rPr lang="en" sz="1200" i="0" dirty="0">
                <a:solidFill>
                  <a:schemeClr val="dk1"/>
                </a:solidFill>
                <a:latin typeface="Calibri"/>
                <a:ea typeface="Calibri"/>
                <a:cs typeface="Calibri"/>
                <a:sym typeface="Calibri"/>
              </a:rPr>
              <a:t>incident,</a:t>
            </a:r>
            <a:r>
              <a:rPr lang="en-US" sz="1200" i="0" dirty="0">
                <a:solidFill>
                  <a:schemeClr val="dk1"/>
                </a:solidFill>
                <a:latin typeface="Calibri"/>
                <a:ea typeface="Calibri"/>
                <a:cs typeface="Calibri"/>
                <a:sym typeface="Calibri"/>
              </a:rPr>
              <a:t>”</a:t>
            </a:r>
            <a:r>
              <a:rPr lang="en" sz="1200" i="0" dirty="0">
                <a:solidFill>
                  <a:schemeClr val="dk1"/>
                </a:solidFill>
                <a:latin typeface="Calibri"/>
                <a:ea typeface="Calibri"/>
                <a:cs typeface="Calibri"/>
                <a:sym typeface="Calibri"/>
              </a:rPr>
              <a:t> and </a:t>
            </a:r>
            <a:r>
              <a:rPr lang="en-US" sz="1200" i="0" dirty="0">
                <a:solidFill>
                  <a:schemeClr val="dk1"/>
                </a:solidFill>
                <a:latin typeface="Calibri"/>
                <a:ea typeface="Calibri"/>
                <a:cs typeface="Calibri"/>
                <a:sym typeface="Calibri"/>
              </a:rPr>
              <a:t>“</a:t>
            </a:r>
            <a:r>
              <a:rPr lang="en" sz="1200" i="0" dirty="0">
                <a:solidFill>
                  <a:schemeClr val="dk1"/>
                </a:solidFill>
                <a:latin typeface="Calibri"/>
                <a:ea typeface="Calibri"/>
                <a:cs typeface="Calibri"/>
                <a:sym typeface="Calibri"/>
              </a:rPr>
              <a:t>reveals aspects.</a:t>
            </a:r>
            <a:r>
              <a:rPr lang="en-US" sz="1200" i="0" dirty="0">
                <a:solidFill>
                  <a:schemeClr val="dk1"/>
                </a:solidFill>
                <a:latin typeface="Calibri"/>
                <a:ea typeface="Calibri"/>
                <a:cs typeface="Calibri"/>
                <a:sym typeface="Calibri"/>
              </a:rPr>
              <a:t>”</a:t>
            </a:r>
            <a:r>
              <a:rPr lang="en" sz="1200" i="0" dirty="0">
                <a:solidFill>
                  <a:schemeClr val="dk1"/>
                </a:solidFill>
                <a:latin typeface="Calibri"/>
                <a:ea typeface="Calibri"/>
                <a:cs typeface="Calibri"/>
                <a:sym typeface="Calibri"/>
              </a:rPr>
              <a:t> </a:t>
            </a:r>
            <a:endParaRPr sz="1200" i="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r>
              <a:rPr lang="en" sz="1200" baseline="0"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None</a:t>
            </a:r>
            <a:endParaRPr sz="1200" dirty="0">
              <a:latin typeface="Calibri"/>
              <a:ea typeface="Calibri"/>
              <a:cs typeface="Calibri"/>
              <a:sym typeface="Calibri"/>
            </a:endParaRPr>
          </a:p>
        </p:txBody>
      </p:sp>
    </p:spTree>
    <p:extLst>
      <p:ext uri="{BB962C8B-B14F-4D97-AF65-F5344CB8AC3E}">
        <p14:creationId xmlns:p14="http://schemas.microsoft.com/office/powerpoint/2010/main" val="19629980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Shape 17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2" name="Shape 172"/>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25-28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Expert Small Groups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Work Time A. Jigsaw, Part I: Focus on Different Characters in “Left Behind” </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Here is a quick refresher of the steps of the Jigsaw protocol, if needed: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will begin in their “home groups” of four.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their home group, each person chooses a different character on which to focus.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then leave their home groups to join a new “expert group” (with other students who focused on the same character).</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With that new expert group, students discuss their specific character.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Part II of the Jigsaw, students return to their original home group to share their learning.</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expert group arrangement and the model example on the Jigsaw recording form will scaffold this complex learning and they will continue to develop inferring and drawing-conclusion skills throughout the module.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will have an opportunity to write questions they still have as part of their homework- you will want to review these questions for further guidance about the type of support students may need.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0" dirty="0">
                <a:solidFill>
                  <a:schemeClr val="dk1"/>
                </a:solidFill>
                <a:latin typeface="Calibri"/>
                <a:ea typeface="Calibri"/>
                <a:cs typeface="Calibri"/>
                <a:sym typeface="Calibri"/>
              </a:rPr>
              <a:t>Jigsaw recording form. </a:t>
            </a:r>
            <a:endParaRPr sz="1200" b="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 their “home groups,” ask students to decide who will focus on which character in this poem: Brother Quang, Brother Vu, Brother Khoi, and Mother.</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them to look at the top of the recording form, and read aloud the example about Ha.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a:t>
            </a: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We already talked about how important the papaya tree is to Ha, and here is what we can infer, or conclude, about Ha based on this prized possession</a:t>
            </a: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(examples from the recording form).</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pages 57–59, “Left Behind.” and allow them a few moments to locate the stanzas that refer to their chosen character.</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transition to sit with their “expert” group: peers from other small groups who were assigned the same character. (</a:t>
            </a:r>
            <a:r>
              <a:rPr lang="en" sz="1200" b="0" dirty="0">
                <a:solidFill>
                  <a:schemeClr val="dk1"/>
                </a:solidFill>
                <a:latin typeface="Calibri"/>
                <a:ea typeface="Calibri"/>
                <a:cs typeface="Calibri"/>
                <a:sym typeface="Calibri"/>
              </a:rPr>
              <a:t>Alternative</a:t>
            </a: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based on class size and space, you may consider having pre-assigned expert groups and a location for each group to help with transition.)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Once they are settled into these new expert groups, ask students to:</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reread the poem silently while focusing on their character.</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share details they noticed</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work together to complete their graphic organizer.</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support and encourage groups if they are finding this challenging.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locate the stanzas that refer to the character they are focusing 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While circulating during expert group work, commend students who are citing textual evidence and explaining their thinking.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Probe to push students back into the text and to elaborate their inferences (e.g., “</a:t>
            </a:r>
            <a:r>
              <a:rPr lang="en" sz="1200" i="1" dirty="0">
                <a:solidFill>
                  <a:schemeClr val="dk1"/>
                </a:solidFill>
                <a:latin typeface="Calibri"/>
                <a:ea typeface="Calibri"/>
                <a:cs typeface="Calibri"/>
                <a:sym typeface="Calibri"/>
              </a:rPr>
              <a:t>What do these items represent to the character? In what way are these items important? How do these items reflect the character’s interests, values, and beliefs? What can you infer about this character’s personality? What might these objects symbolize?”).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rgbClr val="000000"/>
              </a:buClr>
              <a:buSzPts val="1200"/>
              <a:buFont typeface="Calibri"/>
              <a:buChar char="●"/>
            </a:pPr>
            <a:r>
              <a:rPr lang="en" dirty="0">
                <a:sym typeface="Calibri"/>
              </a:rPr>
              <a:t>Rather than having students choose a character, consider assigning them to a particular expert group.</a:t>
            </a:r>
            <a:endParaRPr dirty="0">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providing a partially filled-in Jigsaw recording form for an assigned character.</a:t>
            </a:r>
            <a:endParaRPr sz="1200" dirty="0">
              <a:latin typeface="Calibri"/>
              <a:ea typeface="Calibri"/>
              <a:cs typeface="Calibri"/>
              <a:sym typeface="Calibri"/>
            </a:endParaRPr>
          </a:p>
        </p:txBody>
      </p:sp>
    </p:spTree>
    <p:extLst>
      <p:ext uri="{BB962C8B-B14F-4D97-AF65-F5344CB8AC3E}">
        <p14:creationId xmlns:p14="http://schemas.microsoft.com/office/powerpoint/2010/main" val="14684668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Shape 17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9" name="Shape 179"/>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12-15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“Home” Small Group</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Work Time B. Jigsaw, Part II: Small-Group Discussion: What Do Their Possessions Reveal about Ha and Her Family?</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Note that this part of the Jigsaw takes place in small groups, not whole group. This is a different sharing format than in past lessons when the “jigsaw” structure was used.</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return to their “home” small group.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them that in a moment, they will share their expertise.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directions for this sharing activity: </a:t>
            </a:r>
            <a:endParaRPr sz="1200" dirty="0">
              <a:solidFill>
                <a:schemeClr val="dk1"/>
              </a:solidFill>
              <a:latin typeface="Calibri"/>
              <a:ea typeface="Calibri"/>
              <a:cs typeface="Calibri"/>
              <a:sym typeface="Calibri"/>
            </a:endParaRPr>
          </a:p>
          <a:p>
            <a:pPr marL="9144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Choose someone in the group to be a timekeeper.</a:t>
            </a:r>
            <a:endParaRPr sz="1200" dirty="0">
              <a:solidFill>
                <a:schemeClr val="dk1"/>
              </a:solidFill>
              <a:latin typeface="Calibri"/>
              <a:ea typeface="Calibri"/>
              <a:cs typeface="Calibri"/>
              <a:sym typeface="Calibri"/>
            </a:endParaRPr>
          </a:p>
          <a:p>
            <a:pPr marL="9144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Each person has two minutes to share the character they studied, the objects that were mentioned about that character, what the possessions told them about the character, and how they know this.</a:t>
            </a:r>
            <a:endParaRPr sz="1200" dirty="0">
              <a:solidFill>
                <a:schemeClr val="dk1"/>
              </a:solidFill>
              <a:latin typeface="Calibri"/>
              <a:ea typeface="Calibri"/>
              <a:cs typeface="Calibri"/>
              <a:sym typeface="Calibri"/>
            </a:endParaRPr>
          </a:p>
          <a:p>
            <a:pPr marL="9144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Be sure to record the information your peers share on the Jigsaw recording form.</a:t>
            </a:r>
            <a:endParaRPr sz="1200" dirty="0">
              <a:solidFill>
                <a:schemeClr val="dk1"/>
              </a:solidFill>
              <a:latin typeface="Calibri"/>
              <a:ea typeface="Calibri"/>
              <a:cs typeface="Calibri"/>
              <a:sym typeface="Calibri"/>
            </a:endParaRPr>
          </a:p>
          <a:p>
            <a:pPr marL="9144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you have time, discuss the question at the bottom of your Jigsaw recording form.</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mj-lt"/>
              <a:buAutoNum type="arabicPeriod" startAt="4"/>
            </a:pPr>
            <a:r>
              <a:rPr lang="en" sz="1200" dirty="0">
                <a:solidFill>
                  <a:schemeClr val="dk1"/>
                </a:solidFill>
                <a:latin typeface="Calibri"/>
                <a:ea typeface="Calibri"/>
                <a:cs typeface="Calibri"/>
                <a:sym typeface="Calibri"/>
              </a:rPr>
              <a:t>Set timer for 10 minutes to alert timekeepers of overall time.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all members of each group to be sharing equally.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be recording on the form what their peers are sharing.</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Notice which groups, if any, get to the discussion question at the bottom of the form.</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Some students may benefit from a partially filled in graphic organizer to bring to the sharing group.</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allowing some students to use sentence-starters for sharing.</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376843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Shape 10"/>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Shape 11"/>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Shape 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Shape 45"/>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Shape 46"/>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Shape 4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Shape 4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Section Header" type="secHead">
  <p:cSld name="1_Section Header">
    <p:spTree>
      <p:nvGrpSpPr>
        <p:cNvPr id="1" name="Shape 68"/>
        <p:cNvGrpSpPr/>
        <p:nvPr/>
      </p:nvGrpSpPr>
      <p:grpSpPr>
        <a:xfrm>
          <a:off x="0" y="0"/>
          <a:ext cx="0" cy="0"/>
          <a:chOff x="0" y="0"/>
          <a:chExt cx="0" cy="0"/>
        </a:xfrm>
      </p:grpSpPr>
      <p:sp>
        <p:nvSpPr>
          <p:cNvPr id="69" name="Google Shape;69;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0" name="Google Shape;70;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1" name="Google Shape;7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274415200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56"/>
        <p:cNvGrpSpPr/>
        <p:nvPr/>
      </p:nvGrpSpPr>
      <p:grpSpPr>
        <a:xfrm>
          <a:off x="0" y="0"/>
          <a:ext cx="0" cy="0"/>
          <a:chOff x="0" y="0"/>
          <a:chExt cx="0" cy="0"/>
        </a:xfrm>
      </p:grpSpPr>
      <p:sp>
        <p:nvSpPr>
          <p:cNvPr id="57" name="Google Shape;57;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8" name="Google Shape;58;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9" name="Google Shape;59;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0" name="Google Shape;60;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1" name="Google Shape;61;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38483711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Shape 14"/>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Shape 1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Shape 1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Shape 18"/>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Shape 1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Shape 21"/>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Shape 22"/>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Shape 23"/>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Shape 2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Shape 2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Shape 2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Shape 29"/>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Shape 30"/>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Shape 3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Shape 33"/>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Shape 3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Shape 36"/>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7" name="Shape 37"/>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Shape 38"/>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Shape 3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Shape 4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Shape 42"/>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Shape 4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2.jp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Shape 6"/>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Shape 7"/>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dirty="0"/>
          </a:p>
        </p:txBody>
      </p:sp>
      <p:sp>
        <p:nvSpPr>
          <p:cNvPr id="8" name="Shape 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C49AFDF3-19AF-456D-8598-9978E17152F8}"/>
              </a:ext>
            </a:extLst>
          </p:cNvPr>
          <p:cNvPicPr>
            <a:picLocks noChangeAspect="1"/>
          </p:cNvPicPr>
          <p:nvPr userDrawn="1"/>
        </p:nvPicPr>
        <p:blipFill>
          <a:blip r:embed="rId15"/>
          <a:stretch>
            <a:fillRect/>
          </a:stretch>
        </p:blipFill>
        <p:spPr>
          <a:xfrm>
            <a:off x="8365808" y="4913942"/>
            <a:ext cx="762000" cy="142875"/>
          </a:xfrm>
          <a:prstGeom prst="rect">
            <a:avLst/>
          </a:prstGeom>
        </p:spPr>
      </p:pic>
      <p:pic>
        <p:nvPicPr>
          <p:cNvPr id="5" name="Picture 4">
            <a:extLst>
              <a:ext uri="{FF2B5EF4-FFF2-40B4-BE49-F238E27FC236}">
                <a16:creationId xmlns:a16="http://schemas.microsoft.com/office/drawing/2014/main" id="{0A6A43F6-82DD-40D7-BCE3-D9C1A22D96A2}"/>
              </a:ext>
            </a:extLst>
          </p:cNvPr>
          <p:cNvPicPr>
            <a:picLocks noChangeAspect="1"/>
          </p:cNvPicPr>
          <p:nvPr userDrawn="1"/>
        </p:nvPicPr>
        <p:blipFill>
          <a:blip r:embed="rId16"/>
          <a:stretch>
            <a:fillRect/>
          </a:stretch>
        </p:blipFill>
        <p:spPr>
          <a:xfrm>
            <a:off x="4187549" y="4488949"/>
            <a:ext cx="768902" cy="640752"/>
          </a:xfrm>
          <a:prstGeom prst="rect">
            <a:avLst/>
          </a:prstGeom>
        </p:spPr>
      </p:pic>
      <p:pic>
        <p:nvPicPr>
          <p:cNvPr id="10" name="Picture 9">
            <a:extLst>
              <a:ext uri="{FF2B5EF4-FFF2-40B4-BE49-F238E27FC236}">
                <a16:creationId xmlns:a16="http://schemas.microsoft.com/office/drawing/2014/main" id="{3C0B5EE5-6B23-4993-9C03-71706D5F0527}"/>
              </a:ext>
            </a:extLst>
          </p:cNvPr>
          <p:cNvPicPr>
            <a:picLocks noChangeAspect="1"/>
          </p:cNvPicPr>
          <p:nvPr userDrawn="1"/>
        </p:nvPicPr>
        <p:blipFill>
          <a:blip r:embed="rId17"/>
          <a:stretch>
            <a:fillRect/>
          </a:stretch>
        </p:blipFill>
        <p:spPr>
          <a:xfrm>
            <a:off x="16192" y="4531933"/>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71" r:id="rId12"/>
    <p:sldLayoutId id="2147483672"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3.xml"/><Relationship Id="rId5" Type="http://schemas.openxmlformats.org/officeDocument/2006/relationships/image" Target="../media/image5.png"/><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Shape 129"/>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3400"/>
              <a:t>Grade </a:t>
            </a:r>
            <a:r>
              <a:rPr lang="en"/>
              <a:t>8:</a:t>
            </a:r>
            <a:r>
              <a:rPr lang="en" sz="3400"/>
              <a:t> Module </a:t>
            </a:r>
            <a:r>
              <a:rPr lang="en"/>
              <a:t>1:</a:t>
            </a:r>
            <a:r>
              <a:rPr lang="en" sz="3400"/>
              <a:t> Unit </a:t>
            </a:r>
            <a:r>
              <a:rPr lang="en"/>
              <a:t>1</a:t>
            </a:r>
            <a:r>
              <a:rPr lang="en" sz="3400"/>
              <a:t>: Lesson </a:t>
            </a:r>
            <a:r>
              <a:rPr lang="en"/>
              <a:t>11</a:t>
            </a:r>
            <a:endParaRPr sz="3400"/>
          </a:p>
          <a:p>
            <a:pPr marL="0" lvl="0" indent="0" rtl="0">
              <a:lnSpc>
                <a:spcPct val="90000"/>
              </a:lnSpc>
              <a:spcBef>
                <a:spcPts val="0"/>
              </a:spcBef>
              <a:spcAft>
                <a:spcPts val="0"/>
              </a:spcAft>
              <a:buClr>
                <a:schemeClr val="dk1"/>
              </a:buClr>
              <a:buSzPts val="1100"/>
              <a:buFont typeface="Arial"/>
              <a:buNone/>
            </a:pPr>
            <a:r>
              <a:rPr lang="en" sz="1800" b="1"/>
              <a:t>Teacher slide, before teaching.</a:t>
            </a:r>
            <a:endParaRPr sz="1800"/>
          </a:p>
        </p:txBody>
      </p:sp>
      <p:sp>
        <p:nvSpPr>
          <p:cNvPr id="130" name="Shape 130"/>
          <p:cNvSpPr txBox="1">
            <a:spLocks noGrp="1"/>
          </p:cNvSpPr>
          <p:nvPr>
            <p:ph type="body" idx="1"/>
          </p:nvPr>
        </p:nvSpPr>
        <p:spPr>
          <a:xfrm>
            <a:off x="311700" y="1399775"/>
            <a:ext cx="8520600" cy="3743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1600" dirty="0">
                <a:solidFill>
                  <a:schemeClr val="dk1"/>
                </a:solidFill>
              </a:rPr>
              <a:t>This lesson will take 50-65 minutes to complete. </a:t>
            </a:r>
            <a:endParaRPr sz="1600" dirty="0">
              <a:solidFill>
                <a:schemeClr val="dk1"/>
              </a:solidFill>
            </a:endParaRPr>
          </a:p>
          <a:p>
            <a:pPr marL="0" lvl="0" indent="0" rtl="0">
              <a:lnSpc>
                <a:spcPct val="90000"/>
              </a:lnSpc>
              <a:spcBef>
                <a:spcPts val="0"/>
              </a:spcBef>
              <a:spcAft>
                <a:spcPts val="0"/>
              </a:spcAft>
              <a:buClr>
                <a:schemeClr val="dk1"/>
              </a:buClr>
              <a:buSzPts val="2400"/>
              <a:buFont typeface="Arial"/>
              <a:buNone/>
            </a:pPr>
            <a:endParaRPr sz="1600" dirty="0">
              <a:solidFill>
                <a:schemeClr val="dk1"/>
              </a:solidFill>
            </a:endParaRPr>
          </a:p>
          <a:p>
            <a:pPr marL="0" lvl="0" indent="0" rtl="0">
              <a:lnSpc>
                <a:spcPct val="90000"/>
              </a:lnSpc>
              <a:spcBef>
                <a:spcPts val="0"/>
              </a:spcBef>
              <a:spcAft>
                <a:spcPts val="0"/>
              </a:spcAft>
              <a:buClr>
                <a:schemeClr val="dk1"/>
              </a:buClr>
              <a:buSzPts val="3200"/>
              <a:buFont typeface="Arial"/>
              <a:buNone/>
            </a:pPr>
            <a:r>
              <a:rPr lang="en" sz="1600" dirty="0">
                <a:solidFill>
                  <a:schemeClr val="dk1"/>
                </a:solidFill>
              </a:rPr>
              <a:t>The purpose of today’s lesson is to challenge students to infer about characters based on the symbolic significance of their possessions. Students will, again, work in “expert groups” to draw inferences about characters based on these possessions, then share what they learned. </a:t>
            </a:r>
            <a:endParaRPr sz="1600" dirty="0">
              <a:solidFill>
                <a:schemeClr val="dk1"/>
              </a:solidFill>
            </a:endParaRPr>
          </a:p>
          <a:p>
            <a:pPr marL="0" lvl="0" indent="0" rtl="0">
              <a:lnSpc>
                <a:spcPct val="90000"/>
              </a:lnSpc>
              <a:spcBef>
                <a:spcPts val="0"/>
              </a:spcBef>
              <a:spcAft>
                <a:spcPts val="0"/>
              </a:spcAft>
              <a:buClr>
                <a:schemeClr val="dk1"/>
              </a:buClr>
              <a:buSzPts val="3200"/>
              <a:buFont typeface="Arial"/>
              <a:buNone/>
            </a:pPr>
            <a:endParaRPr sz="1600" dirty="0">
              <a:solidFill>
                <a:schemeClr val="dk1"/>
              </a:solidFill>
            </a:endParaRPr>
          </a:p>
          <a:p>
            <a:pPr marL="0" lvl="0" indent="0" rtl="0">
              <a:lnSpc>
                <a:spcPct val="90000"/>
              </a:lnSpc>
              <a:spcBef>
                <a:spcPts val="0"/>
              </a:spcBef>
              <a:spcAft>
                <a:spcPts val="0"/>
              </a:spcAft>
              <a:buClr>
                <a:schemeClr val="dk1"/>
              </a:buClr>
              <a:buSzPts val="3200"/>
              <a:buFont typeface="Arial"/>
              <a:buNone/>
            </a:pPr>
            <a:r>
              <a:rPr lang="en" sz="1600" b="1" dirty="0">
                <a:solidFill>
                  <a:schemeClr val="dk1"/>
                </a:solidFill>
              </a:rPr>
              <a:t>The Learning Targets for students today are:</a:t>
            </a:r>
            <a:endParaRPr sz="1600" b="1" dirty="0">
              <a:solidFill>
                <a:schemeClr val="dk1"/>
              </a:solidFill>
            </a:endParaRPr>
          </a:p>
          <a:p>
            <a:pPr marL="457200" lvl="0" indent="-330200" rtl="0">
              <a:lnSpc>
                <a:spcPct val="90000"/>
              </a:lnSpc>
              <a:spcBef>
                <a:spcPts val="1000"/>
              </a:spcBef>
              <a:spcAft>
                <a:spcPts val="0"/>
              </a:spcAft>
              <a:buClr>
                <a:schemeClr val="dk1"/>
              </a:buClr>
              <a:buSzPts val="1600"/>
              <a:buAutoNum type="arabicPeriod"/>
            </a:pPr>
            <a:r>
              <a:rPr lang="en" sz="1600" dirty="0">
                <a:solidFill>
                  <a:schemeClr val="dk1"/>
                </a:solidFill>
              </a:rPr>
              <a:t>I can make inferences to deepen my understanding of </a:t>
            </a:r>
            <a:r>
              <a:rPr lang="en" sz="1600" i="1" dirty="0">
                <a:solidFill>
                  <a:schemeClr val="dk1"/>
                </a:solidFill>
              </a:rPr>
              <a:t>Inside Out &amp; Back Again.</a:t>
            </a:r>
            <a:endParaRPr sz="1600" i="1" dirty="0">
              <a:solidFill>
                <a:schemeClr val="dk1"/>
              </a:solidFill>
            </a:endParaRPr>
          </a:p>
          <a:p>
            <a:pPr marL="457200" lvl="0" indent="-330200" rtl="0">
              <a:lnSpc>
                <a:spcPct val="90000"/>
              </a:lnSpc>
              <a:spcBef>
                <a:spcPts val="0"/>
              </a:spcBef>
              <a:spcAft>
                <a:spcPts val="0"/>
              </a:spcAft>
              <a:buClr>
                <a:schemeClr val="dk1"/>
              </a:buClr>
              <a:buSzPts val="1600"/>
              <a:buAutoNum type="arabicPeriod"/>
            </a:pPr>
            <a:r>
              <a:rPr lang="en" sz="1600" dirty="0">
                <a:solidFill>
                  <a:schemeClr val="dk1"/>
                </a:solidFill>
              </a:rPr>
              <a:t>I can cite evidence from the poems “Choice” and “Left Behind” to explain how this incident reveals aspects of Ha and her family members.</a:t>
            </a:r>
            <a:endParaRPr sz="1600" dirty="0">
              <a:solidFill>
                <a:schemeClr val="dk1"/>
              </a:solidFill>
            </a:endParaRPr>
          </a:p>
          <a:p>
            <a:pPr marL="457200" lvl="0" indent="-330200" rtl="0">
              <a:lnSpc>
                <a:spcPct val="90000"/>
              </a:lnSpc>
              <a:spcBef>
                <a:spcPts val="0"/>
              </a:spcBef>
              <a:spcAft>
                <a:spcPts val="0"/>
              </a:spcAft>
              <a:buClr>
                <a:schemeClr val="dk1"/>
              </a:buClr>
              <a:buSzPts val="1600"/>
              <a:buAutoNum type="arabicPeriod"/>
            </a:pPr>
            <a:r>
              <a:rPr lang="en" sz="1600" dirty="0">
                <a:solidFill>
                  <a:schemeClr val="dk1"/>
                </a:solidFill>
              </a:rPr>
              <a:t>I can participate in discussions about the text with a partner, small group, and whole class.</a:t>
            </a:r>
            <a:endParaRPr sz="1600" dirty="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188" name="Shape 188"/>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Let’s </a:t>
            </a:r>
            <a:r>
              <a:rPr lang="en" b="1"/>
              <a:t>refocus</a:t>
            </a:r>
            <a:r>
              <a:rPr lang="en"/>
              <a:t> on today’s targets.</a:t>
            </a:r>
            <a:endParaRPr/>
          </a:p>
        </p:txBody>
      </p:sp>
      <p:sp>
        <p:nvSpPr>
          <p:cNvPr id="189" name="Shape 189"/>
          <p:cNvSpPr txBox="1">
            <a:spLocks noGrp="1"/>
          </p:cNvSpPr>
          <p:nvPr>
            <p:ph type="body" idx="1"/>
          </p:nvPr>
        </p:nvSpPr>
        <p:spPr>
          <a:xfrm>
            <a:off x="311700" y="1474475"/>
            <a:ext cx="8520600" cy="3416400"/>
          </a:xfrm>
          <a:prstGeom prst="rect">
            <a:avLst/>
          </a:prstGeom>
        </p:spPr>
        <p:txBody>
          <a:bodyPr spcFirstLastPara="1" wrap="square" lIns="91425" tIns="91425" rIns="91425" bIns="91425" anchor="t" anchorCtr="0">
            <a:noAutofit/>
          </a:bodyPr>
          <a:lstStyle/>
          <a:p>
            <a:pPr marL="457200" lvl="0" indent="-330200" rtl="0">
              <a:spcBef>
                <a:spcPts val="0"/>
              </a:spcBef>
              <a:spcAft>
                <a:spcPts val="0"/>
              </a:spcAft>
              <a:buClr>
                <a:schemeClr val="dk1"/>
              </a:buClr>
              <a:buSzPts val="1600"/>
              <a:buChar char="●"/>
            </a:pPr>
            <a:r>
              <a:rPr lang="en" sz="1600">
                <a:solidFill>
                  <a:schemeClr val="dk1"/>
                </a:solidFill>
              </a:rPr>
              <a:t>I can make inferences to deepen my understanding of </a:t>
            </a:r>
            <a:r>
              <a:rPr lang="en" sz="1600" i="1">
                <a:solidFill>
                  <a:schemeClr val="dk1"/>
                </a:solidFill>
              </a:rPr>
              <a:t>Inside Out &amp; Back Again.</a:t>
            </a:r>
            <a:endParaRPr sz="1600" i="1">
              <a:solidFill>
                <a:schemeClr val="dk1"/>
              </a:solidFill>
            </a:endParaRPr>
          </a:p>
          <a:p>
            <a:pPr marL="457200" lvl="0" indent="-330200" rtl="0">
              <a:spcBef>
                <a:spcPts val="0"/>
              </a:spcBef>
              <a:spcAft>
                <a:spcPts val="0"/>
              </a:spcAft>
              <a:buClr>
                <a:schemeClr val="dk1"/>
              </a:buClr>
              <a:buSzPts val="1600"/>
              <a:buChar char="●"/>
            </a:pPr>
            <a:r>
              <a:rPr lang="en" sz="1600">
                <a:solidFill>
                  <a:schemeClr val="dk1"/>
                </a:solidFill>
              </a:rPr>
              <a:t>I can cite evidence from the poems “Choice” and “Left Behind” to explain how this incident reveals aspects of Ha and her family members.</a:t>
            </a:r>
            <a:endParaRPr sz="1600">
              <a:solidFill>
                <a:schemeClr val="dk1"/>
              </a:solidFill>
            </a:endParaRPr>
          </a:p>
          <a:p>
            <a:pPr marL="457200" lvl="0" indent="-330200" rtl="0">
              <a:spcBef>
                <a:spcPts val="0"/>
              </a:spcBef>
              <a:spcAft>
                <a:spcPts val="0"/>
              </a:spcAft>
              <a:buClr>
                <a:schemeClr val="dk1"/>
              </a:buClr>
              <a:buSzPts val="1600"/>
              <a:buChar char="●"/>
            </a:pPr>
            <a:r>
              <a:rPr lang="en" sz="1600">
                <a:solidFill>
                  <a:schemeClr val="dk1"/>
                </a:solidFill>
              </a:rPr>
              <a:t>I can participate in discussions about the text with a partner, small group, and whole class.</a:t>
            </a:r>
            <a:endParaRPr sz="1600">
              <a:solidFill>
                <a:schemeClr val="dk1"/>
              </a:solidFill>
            </a:endParaRPr>
          </a:p>
          <a:p>
            <a:pPr marL="0" lvl="0" indent="0" rtl="0">
              <a:spcBef>
                <a:spcPts val="0"/>
              </a:spcBef>
              <a:spcAft>
                <a:spcPts val="0"/>
              </a:spcAft>
              <a:buNone/>
            </a:pPr>
            <a:endParaRPr>
              <a:solidFill>
                <a:schemeClr val="dk1"/>
              </a:solidFill>
            </a:endParaRPr>
          </a:p>
          <a:p>
            <a:pPr marL="0" lvl="0" indent="0" rtl="0">
              <a:spcBef>
                <a:spcPts val="0"/>
              </a:spcBef>
              <a:spcAft>
                <a:spcPts val="0"/>
              </a:spcAft>
              <a:buNone/>
            </a:pPr>
            <a:endParaRPr>
              <a:solidFill>
                <a:schemeClr val="dk1"/>
              </a:solidFill>
            </a:endParaRPr>
          </a:p>
          <a:p>
            <a:pPr marL="0" lvl="0" indent="0" rtl="0">
              <a:spcBef>
                <a:spcPts val="0"/>
              </a:spcBef>
              <a:spcAft>
                <a:spcPts val="0"/>
              </a:spcAft>
              <a:buNone/>
            </a:pPr>
            <a:r>
              <a:rPr lang="en">
                <a:solidFill>
                  <a:schemeClr val="dk1"/>
                </a:solidFill>
              </a:rPr>
              <a:t>Share your thoughts on this question: </a:t>
            </a:r>
            <a:r>
              <a:rPr lang="en" b="1" i="1">
                <a:solidFill>
                  <a:schemeClr val="dk1"/>
                </a:solidFill>
              </a:rPr>
              <a:t>“What can you learn about Ha from the way she describes her family members?”</a:t>
            </a:r>
            <a:endParaRPr b="1" i="1">
              <a:solidFill>
                <a:schemeClr val="dk1"/>
              </a:solidFill>
            </a:endParaRPr>
          </a:p>
          <a:p>
            <a:pPr marL="0" lvl="0" indent="0" rtl="0">
              <a:spcBef>
                <a:spcPts val="0"/>
              </a:spcBef>
              <a:spcAft>
                <a:spcPts val="0"/>
              </a:spcAft>
              <a:buNone/>
            </a:pPr>
            <a:endParaRPr>
              <a:solidFill>
                <a:schemeClr val="dk1"/>
              </a:solidFill>
            </a:endParaRPr>
          </a:p>
        </p:txBody>
      </p:sp>
      <p:pic>
        <p:nvPicPr>
          <p:cNvPr id="5" name="Shape 155"/>
          <p:cNvPicPr preferRelativeResize="0"/>
          <p:nvPr/>
        </p:nvPicPr>
        <p:blipFill>
          <a:blip r:embed="rId3">
            <a:alphaModFix/>
          </a:blip>
          <a:stretch>
            <a:fillRect/>
          </a:stretch>
        </p:blipFill>
        <p:spPr>
          <a:xfrm>
            <a:off x="7891201" y="187575"/>
            <a:ext cx="941100" cy="1173139"/>
          </a:xfrm>
          <a:prstGeom prst="rect">
            <a:avLst/>
          </a:prstGeom>
          <a:noFill/>
          <a:ln>
            <a:noFill/>
          </a:ln>
        </p:spPr>
      </p:pic>
      <p:pic>
        <p:nvPicPr>
          <p:cNvPr id="2" name="Picture 2">
            <a:extLst>
              <a:ext uri="{FF2B5EF4-FFF2-40B4-BE49-F238E27FC236}">
                <a16:creationId xmlns:a16="http://schemas.microsoft.com/office/drawing/2014/main" id="{7FF31AFB-C38E-437E-944A-84BCBAA83DD2}"/>
              </a:ext>
            </a:extLst>
          </p:cNvPr>
          <p:cNvPicPr>
            <a:picLocks noChangeAspect="1"/>
          </p:cNvPicPr>
          <p:nvPr/>
        </p:nvPicPr>
        <p:blipFill>
          <a:blip r:embed="rId4"/>
          <a:stretch>
            <a:fillRect/>
          </a:stretch>
        </p:blipFill>
        <p:spPr>
          <a:xfrm>
            <a:off x="7892542" y="4256507"/>
            <a:ext cx="939380" cy="728033"/>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94"/>
        <p:cNvGrpSpPr/>
        <p:nvPr/>
      </p:nvGrpSpPr>
      <p:grpSpPr>
        <a:xfrm>
          <a:off x="0" y="0"/>
          <a:ext cx="0" cy="0"/>
          <a:chOff x="0" y="0"/>
          <a:chExt cx="0" cy="0"/>
        </a:xfrm>
      </p:grpSpPr>
      <p:sp>
        <p:nvSpPr>
          <p:cNvPr id="195" name="Shape 19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a:t>Homework</a:t>
            </a:r>
            <a:endParaRPr/>
          </a:p>
        </p:txBody>
      </p:sp>
      <p:sp>
        <p:nvSpPr>
          <p:cNvPr id="196" name="Shape 196"/>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457200" lvl="0" indent="-342900" rtl="0">
              <a:spcBef>
                <a:spcPts val="0"/>
              </a:spcBef>
              <a:spcAft>
                <a:spcPts val="0"/>
              </a:spcAft>
              <a:buClr>
                <a:schemeClr val="dk1"/>
              </a:buClr>
              <a:buSzPts val="1800"/>
              <a:buChar char="●"/>
            </a:pPr>
            <a:r>
              <a:rPr lang="en" b="1" dirty="0">
                <a:solidFill>
                  <a:schemeClr val="dk1"/>
                </a:solidFill>
              </a:rPr>
              <a:t>QuickWrite 6</a:t>
            </a:r>
            <a:r>
              <a:rPr lang="en" dirty="0">
                <a:solidFill>
                  <a:schemeClr val="dk1"/>
                </a:solidFill>
              </a:rPr>
              <a:t>: Explain the more</a:t>
            </a:r>
            <a:r>
              <a:rPr lang="en" i="1" dirty="0">
                <a:solidFill>
                  <a:schemeClr val="dk1"/>
                </a:solidFill>
              </a:rPr>
              <a:t> </a:t>
            </a:r>
            <a:r>
              <a:rPr lang="en" dirty="0">
                <a:solidFill>
                  <a:schemeClr val="dk1"/>
                </a:solidFill>
              </a:rPr>
              <a:t>symbolic aspect of what the character you studied was forced to leave behind. Use specific evidence from your reading to support your thinking.</a:t>
            </a:r>
            <a:endParaRPr dirty="0">
              <a:solidFill>
                <a:schemeClr val="dk1"/>
              </a:solidFill>
            </a:endParaRPr>
          </a:p>
          <a:p>
            <a:pPr marL="0" lvl="0" indent="0" rtl="0">
              <a:spcBef>
                <a:spcPts val="0"/>
              </a:spcBef>
              <a:spcAft>
                <a:spcPts val="0"/>
              </a:spcAft>
              <a:buNone/>
            </a:pPr>
            <a:endParaRPr dirty="0">
              <a:solidFill>
                <a:schemeClr val="dk1"/>
              </a:solidFill>
            </a:endParaRPr>
          </a:p>
          <a:p>
            <a:pPr marL="457200" lvl="0" indent="-342900" rtl="0">
              <a:spcBef>
                <a:spcPts val="0"/>
              </a:spcBef>
              <a:spcAft>
                <a:spcPts val="0"/>
              </a:spcAft>
              <a:buClr>
                <a:schemeClr val="dk1"/>
              </a:buClr>
              <a:buSzPts val="1800"/>
              <a:buChar char="●"/>
            </a:pPr>
            <a:r>
              <a:rPr lang="en" dirty="0">
                <a:solidFill>
                  <a:schemeClr val="dk1"/>
                </a:solidFill>
              </a:rPr>
              <a:t>Please continue reading in your independent reading book for this unit at home.</a:t>
            </a:r>
            <a:endParaRPr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130" name="Google Shape;130;p25"/>
          <p:cNvSpPr txBox="1">
            <a:spLocks noGrp="1"/>
          </p:cNvSpPr>
          <p:nvPr>
            <p:ph type="title"/>
          </p:nvPr>
        </p:nvSpPr>
        <p:spPr>
          <a:xfrm>
            <a:off x="623888" y="1123720"/>
            <a:ext cx="7886700" cy="881349"/>
          </a:xfrm>
          <a:prstGeom prst="rect">
            <a:avLst/>
          </a:prstGeom>
          <a:noFill/>
          <a:ln>
            <a:noFill/>
          </a:ln>
        </p:spPr>
        <p:txBody>
          <a:bodyPr spcFirstLastPara="1" wrap="square" lIns="68575" tIns="34275" rIns="68575" bIns="34275" anchor="b" anchorCtr="0">
            <a:noAutofit/>
          </a:bodyPr>
          <a:lstStyle/>
          <a:p>
            <a:pPr marL="0" marR="0" lvl="0" indent="0" algn="ctr" rtl="0">
              <a:lnSpc>
                <a:spcPct val="90000"/>
              </a:lnSpc>
              <a:spcBef>
                <a:spcPts val="0"/>
              </a:spcBef>
              <a:spcAft>
                <a:spcPts val="0"/>
              </a:spcAft>
              <a:buClr>
                <a:schemeClr val="dk1"/>
              </a:buClr>
              <a:buSzPts val="4500"/>
              <a:buFont typeface="Overlock"/>
              <a:buNone/>
            </a:pPr>
            <a:r>
              <a:rPr lang="en" sz="3800" dirty="0">
                <a:latin typeface="Century Gothic"/>
                <a:ea typeface="Century Gothic"/>
                <a:cs typeface="Century Gothic"/>
                <a:sym typeface="Century Gothic"/>
              </a:rPr>
              <a:t>Small Group Block</a:t>
            </a:r>
            <a:endParaRPr sz="3800" i="0" u="none" strike="noStrike" cap="none" dirty="0">
              <a:solidFill>
                <a:schemeClr val="dk1"/>
              </a:solidFill>
              <a:latin typeface="Century Gothic"/>
              <a:ea typeface="Century Gothic"/>
              <a:cs typeface="Century Gothic"/>
              <a:sym typeface="Century Gothic"/>
            </a:endParaRPr>
          </a:p>
        </p:txBody>
      </p:sp>
      <p:sp>
        <p:nvSpPr>
          <p:cNvPr id="131" name="Google Shape;131;p25"/>
          <p:cNvSpPr txBox="1">
            <a:spLocks noGrp="1"/>
          </p:cNvSpPr>
          <p:nvPr>
            <p:ph type="body" idx="1"/>
          </p:nvPr>
        </p:nvSpPr>
        <p:spPr>
          <a:xfrm>
            <a:off x="623888" y="2324558"/>
            <a:ext cx="7886700" cy="804231"/>
          </a:xfrm>
          <a:prstGeom prst="rect">
            <a:avLst/>
          </a:prstGeom>
          <a:noFill/>
          <a:ln>
            <a:noFill/>
          </a:ln>
        </p:spPr>
        <p:txBody>
          <a:bodyPr spcFirstLastPara="1" wrap="square" lIns="68575" tIns="34275" rIns="68575" bIns="34275" anchor="t" anchorCtr="0">
            <a:noAutofit/>
          </a:bodyPr>
          <a:lstStyle/>
          <a:p>
            <a:pPr marL="0" marR="0" lvl="0" indent="0" algn="ctr" rtl="0">
              <a:lnSpc>
                <a:spcPct val="90000"/>
              </a:lnSpc>
              <a:spcBef>
                <a:spcPts val="0"/>
              </a:spcBef>
              <a:spcAft>
                <a:spcPts val="0"/>
              </a:spcAft>
              <a:buClr>
                <a:schemeClr val="dk1"/>
              </a:buClr>
              <a:buSzPts val="2700"/>
              <a:buFont typeface="Arial"/>
              <a:buNone/>
            </a:pPr>
            <a:r>
              <a:rPr lang="en" sz="3200" b="1" dirty="0">
                <a:solidFill>
                  <a:schemeClr val="dk1"/>
                </a:solidFill>
                <a:latin typeface="Century Gothic"/>
                <a:ea typeface="Century Gothic"/>
                <a:cs typeface="Century Gothic"/>
                <a:sym typeface="Century Gothic"/>
              </a:rPr>
              <a:t>Fluency and Reading Ahead</a:t>
            </a:r>
            <a:endParaRPr sz="3200" b="1" i="0" u="none" strike="noStrike" cap="none" dirty="0">
              <a:solidFill>
                <a:schemeClr val="dk1"/>
              </a:solidFill>
              <a:latin typeface="Century Gothic"/>
              <a:ea typeface="Century Gothic"/>
              <a:cs typeface="Century Gothic"/>
              <a:sym typeface="Century Gothic"/>
            </a:endParaRPr>
          </a:p>
        </p:txBody>
      </p:sp>
      <p:pic>
        <p:nvPicPr>
          <p:cNvPr id="3" name="Picture 2">
            <a:extLst>
              <a:ext uri="{FF2B5EF4-FFF2-40B4-BE49-F238E27FC236}">
                <a16:creationId xmlns:a16="http://schemas.microsoft.com/office/drawing/2014/main" id="{788DE715-D1CA-4F23-9BAB-571695D3CB69}"/>
              </a:ext>
            </a:extLst>
          </p:cNvPr>
          <p:cNvPicPr>
            <a:picLocks noChangeAspect="1"/>
          </p:cNvPicPr>
          <p:nvPr/>
        </p:nvPicPr>
        <p:blipFill>
          <a:blip r:embed="rId3"/>
          <a:stretch>
            <a:fillRect/>
          </a:stretch>
        </p:blipFill>
        <p:spPr>
          <a:xfrm>
            <a:off x="3694963" y="288081"/>
            <a:ext cx="1754073" cy="806164"/>
          </a:xfrm>
          <a:prstGeom prst="rect">
            <a:avLst/>
          </a:prstGeom>
        </p:spPr>
      </p:pic>
    </p:spTree>
    <p:extLst>
      <p:ext uri="{BB962C8B-B14F-4D97-AF65-F5344CB8AC3E}">
        <p14:creationId xmlns:p14="http://schemas.microsoft.com/office/powerpoint/2010/main" val="404753863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sp>
        <p:nvSpPr>
          <p:cNvPr id="137" name="Google Shape;137;p26"/>
          <p:cNvSpPr txBox="1">
            <a:spLocks noGrp="1"/>
          </p:cNvSpPr>
          <p:nvPr>
            <p:ph type="body" idx="1"/>
          </p:nvPr>
        </p:nvSpPr>
        <p:spPr>
          <a:xfrm>
            <a:off x="628650" y="1357950"/>
            <a:ext cx="8124300" cy="3263400"/>
          </a:xfrm>
          <a:prstGeom prst="rect">
            <a:avLst/>
          </a:prstGeom>
          <a:noFill/>
          <a:ln>
            <a:noFill/>
          </a:ln>
        </p:spPr>
        <p:txBody>
          <a:bodyPr spcFirstLastPara="1" wrap="square" lIns="68575" tIns="34275" rIns="68575" bIns="34275" anchor="t" anchorCtr="0">
            <a:noAutofit/>
          </a:bodyPr>
          <a:lstStyle/>
          <a:p>
            <a:pPr marL="0" marR="0" lvl="0" indent="0" rtl="0">
              <a:lnSpc>
                <a:spcPct val="90000"/>
              </a:lnSpc>
              <a:spcBef>
                <a:spcPts val="0"/>
              </a:spcBef>
              <a:spcAft>
                <a:spcPts val="0"/>
              </a:spcAft>
              <a:buClr>
                <a:schemeClr val="dk1"/>
              </a:buClr>
              <a:buSzPts val="2200"/>
              <a:buFont typeface="Arial"/>
              <a:buNone/>
            </a:pPr>
            <a:r>
              <a:rPr lang="en" sz="1900" i="0" u="none" strike="noStrike" cap="none" dirty="0">
                <a:solidFill>
                  <a:schemeClr val="dk1"/>
                </a:solidFill>
                <a:latin typeface="Century Gothic"/>
                <a:ea typeface="Century Gothic"/>
                <a:cs typeface="Century Gothic"/>
                <a:sym typeface="Century Gothic"/>
              </a:rPr>
              <a:t>Here’s what we’ll do:</a:t>
            </a:r>
            <a:endParaRPr sz="1900" i="0" u="none" strike="noStrike" cap="none" dirty="0">
              <a:solidFill>
                <a:schemeClr val="dk1"/>
              </a:solidFill>
              <a:latin typeface="Century Gothic"/>
              <a:ea typeface="Century Gothic"/>
              <a:cs typeface="Century Gothic"/>
              <a:sym typeface="Century Gothic"/>
            </a:endParaRPr>
          </a:p>
          <a:p>
            <a:pPr marL="0" marR="0" lvl="0" indent="0" rtl="0">
              <a:lnSpc>
                <a:spcPct val="90000"/>
              </a:lnSpc>
              <a:spcBef>
                <a:spcPts val="0"/>
              </a:spcBef>
              <a:spcAft>
                <a:spcPts val="0"/>
              </a:spcAft>
              <a:buClr>
                <a:schemeClr val="dk1"/>
              </a:buClr>
              <a:buSzPts val="2200"/>
              <a:buFont typeface="Arial"/>
              <a:buNone/>
            </a:pPr>
            <a:endParaRPr sz="1900" dirty="0">
              <a:latin typeface="Century Gothic"/>
              <a:ea typeface="Century Gothic"/>
              <a:cs typeface="Century Gothic"/>
              <a:sym typeface="Century Gothic"/>
            </a:endParaRPr>
          </a:p>
          <a:p>
            <a:pPr marL="342900" lvl="0" indent="-349250" rtl="0">
              <a:spcBef>
                <a:spcPts val="0"/>
              </a:spcBef>
              <a:spcAft>
                <a:spcPts val="0"/>
              </a:spcAft>
              <a:buSzPts val="1900"/>
              <a:buFont typeface="Century Gothic"/>
              <a:buChar char="●"/>
            </a:pPr>
            <a:r>
              <a:rPr lang="en" sz="1900" i="0" u="none" strike="noStrike" cap="none" dirty="0">
                <a:solidFill>
                  <a:schemeClr val="dk1"/>
                </a:solidFill>
                <a:latin typeface="Century Gothic"/>
                <a:ea typeface="Century Gothic"/>
                <a:cs typeface="Century Gothic"/>
                <a:sym typeface="Century Gothic"/>
              </a:rPr>
              <a:t>I’m going to read aloud </a:t>
            </a:r>
            <a:r>
              <a:rPr lang="en" sz="1900" dirty="0">
                <a:latin typeface="Century Gothic"/>
                <a:ea typeface="Century Gothic"/>
                <a:cs typeface="Century Gothic"/>
                <a:sym typeface="Century Gothic"/>
              </a:rPr>
              <a:t>a section of our text we’ll be reading carefully in our next class.</a:t>
            </a:r>
            <a:endParaRPr sz="1900" dirty="0">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dirty="0">
                <a:solidFill>
                  <a:schemeClr val="dk1"/>
                </a:solidFill>
                <a:latin typeface="Century Gothic"/>
                <a:ea typeface="Century Gothic"/>
                <a:cs typeface="Century Gothic"/>
                <a:sym typeface="Century Gothic"/>
              </a:rPr>
              <a:t>You will read in your head while I read, following along with a pencil in your hand.</a:t>
            </a:r>
            <a:endParaRPr sz="1900" dirty="0">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dirty="0">
                <a:solidFill>
                  <a:schemeClr val="dk1"/>
                </a:solidFill>
                <a:latin typeface="Century Gothic"/>
                <a:ea typeface="Century Gothic"/>
                <a:cs typeface="Century Gothic"/>
                <a:sym typeface="Century Gothic"/>
              </a:rPr>
              <a:t>Every now and then, I’ll say “Put a dot lightly over this word.”</a:t>
            </a:r>
            <a:endParaRPr sz="1900" dirty="0">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dirty="0">
                <a:solidFill>
                  <a:schemeClr val="dk1"/>
                </a:solidFill>
                <a:latin typeface="Century Gothic"/>
                <a:ea typeface="Century Gothic"/>
                <a:cs typeface="Century Gothic"/>
                <a:sym typeface="Century Gothic"/>
              </a:rPr>
              <a:t>I’ll continue reading aloud, while you read with me in your head and get ready for the next dot. </a:t>
            </a:r>
            <a:endParaRPr sz="1900" i="0" u="none" strike="noStrike" cap="none" dirty="0">
              <a:solidFill>
                <a:schemeClr val="dk1"/>
              </a:solidFill>
              <a:latin typeface="Century Gothic"/>
              <a:ea typeface="Century Gothic"/>
              <a:cs typeface="Century Gothic"/>
              <a:sym typeface="Century Gothic"/>
            </a:endParaRPr>
          </a:p>
          <a:p>
            <a:pPr marL="0" marR="0" lvl="0" indent="0" algn="l" rtl="0">
              <a:lnSpc>
                <a:spcPct val="80000"/>
              </a:lnSpc>
              <a:spcBef>
                <a:spcPts val="1000"/>
              </a:spcBef>
              <a:spcAft>
                <a:spcPts val="0"/>
              </a:spcAft>
              <a:buClr>
                <a:schemeClr val="dk1"/>
              </a:buClr>
              <a:buSzPts val="1900"/>
              <a:buFont typeface="Arial"/>
              <a:buNone/>
            </a:pPr>
            <a:endParaRPr sz="1900" i="0" u="none" strike="noStrike" cap="none" dirty="0">
              <a:solidFill>
                <a:schemeClr val="dk1"/>
              </a:solidFill>
              <a:latin typeface="Century Gothic"/>
              <a:ea typeface="Century Gothic"/>
              <a:cs typeface="Century Gothic"/>
              <a:sym typeface="Century Gothic"/>
            </a:endParaRPr>
          </a:p>
        </p:txBody>
      </p:sp>
      <p:sp>
        <p:nvSpPr>
          <p:cNvPr id="138" name="Google Shape;138;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38736307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sp>
        <p:nvSpPr>
          <p:cNvPr id="144" name="Google Shape;144;p27"/>
          <p:cNvSpPr txBox="1">
            <a:spLocks noGrp="1"/>
          </p:cNvSpPr>
          <p:nvPr>
            <p:ph type="body" idx="1"/>
          </p:nvPr>
        </p:nvSpPr>
        <p:spPr>
          <a:xfrm>
            <a:off x="628650" y="1369219"/>
            <a:ext cx="8135700" cy="2894400"/>
          </a:xfrm>
          <a:prstGeom prst="rect">
            <a:avLst/>
          </a:prstGeom>
          <a:noFill/>
          <a:ln>
            <a:noFill/>
          </a:ln>
        </p:spPr>
        <p:txBody>
          <a:bodyPr spcFirstLastPara="1" wrap="square" lIns="68575" tIns="34275" rIns="68575" bIns="34275" anchor="t" anchorCtr="0">
            <a:noAutofit/>
          </a:bodyPr>
          <a:lstStyle/>
          <a:p>
            <a:pPr marL="342900" lvl="0" indent="-355600" rtl="0">
              <a:spcBef>
                <a:spcPts val="0"/>
              </a:spcBef>
              <a:spcAft>
                <a:spcPts val="0"/>
              </a:spcAft>
              <a:buSzPts val="2000"/>
              <a:buFont typeface="Century Gothic"/>
              <a:buChar char="●"/>
            </a:pPr>
            <a:r>
              <a:rPr lang="en" sz="2000" dirty="0">
                <a:latin typeface="Century Gothic"/>
                <a:ea typeface="Century Gothic"/>
                <a:cs typeface="Century Gothic"/>
                <a:sym typeface="Century Gothic"/>
              </a:rPr>
              <a:t>Let’s see if you dotted the right words.</a:t>
            </a:r>
            <a:endParaRPr sz="2000" dirty="0">
              <a:latin typeface="Century Gothic"/>
              <a:ea typeface="Century Gothic"/>
              <a:cs typeface="Century Gothic"/>
              <a:sym typeface="Century Gothic"/>
            </a:endParaRPr>
          </a:p>
          <a:p>
            <a:pPr marL="342900" lvl="0" indent="0" rtl="0">
              <a:spcBef>
                <a:spcPts val="1000"/>
              </a:spcBef>
              <a:spcAft>
                <a:spcPts val="0"/>
              </a:spcAft>
              <a:buNone/>
            </a:pPr>
            <a:endParaRPr sz="2000" dirty="0">
              <a:latin typeface="Century Gothic"/>
              <a:ea typeface="Century Gothic"/>
              <a:cs typeface="Century Gothic"/>
              <a:sym typeface="Century Gothic"/>
            </a:endParaRPr>
          </a:p>
          <a:p>
            <a:pPr marL="342900" lvl="0" indent="-355600" rtl="0">
              <a:spcBef>
                <a:spcPts val="1000"/>
              </a:spcBef>
              <a:spcAft>
                <a:spcPts val="0"/>
              </a:spcAft>
              <a:buSzPts val="2000"/>
              <a:buFont typeface="Century Gothic"/>
              <a:buChar char="●"/>
            </a:pPr>
            <a:r>
              <a:rPr lang="en" sz="2000" i="0" u="none" strike="noStrike" cap="none" dirty="0">
                <a:solidFill>
                  <a:schemeClr val="dk1"/>
                </a:solidFill>
                <a:latin typeface="Century Gothic"/>
                <a:ea typeface="Century Gothic"/>
                <a:cs typeface="Century Gothic"/>
                <a:sym typeface="Century Gothic"/>
              </a:rPr>
              <a:t>Now, we’re going to read that passage again…</a:t>
            </a:r>
            <a:endParaRPr sz="2000" i="0" u="none" strike="noStrike" cap="none" dirty="0">
              <a:solidFill>
                <a:schemeClr val="dk1"/>
              </a:solidFill>
              <a:latin typeface="Century Gothic"/>
              <a:ea typeface="Century Gothic"/>
              <a:cs typeface="Century Gothic"/>
              <a:sym typeface="Century Gothic"/>
            </a:endParaRPr>
          </a:p>
          <a:p>
            <a:pPr marL="342900" lvl="0" indent="0" rtl="0">
              <a:spcBef>
                <a:spcPts val="1000"/>
              </a:spcBef>
              <a:spcAft>
                <a:spcPts val="0"/>
              </a:spcAft>
              <a:buNone/>
            </a:pPr>
            <a:endParaRPr sz="2000" dirty="0">
              <a:latin typeface="Century Gothic"/>
              <a:ea typeface="Century Gothic"/>
              <a:cs typeface="Century Gothic"/>
              <a:sym typeface="Century Gothic"/>
            </a:endParaRPr>
          </a:p>
          <a:p>
            <a:pPr marL="342900" lvl="0" indent="-355600" rtl="0">
              <a:spcBef>
                <a:spcPts val="1000"/>
              </a:spcBef>
              <a:spcAft>
                <a:spcPts val="1000"/>
              </a:spcAft>
              <a:buSzPts val="2000"/>
              <a:buFont typeface="Century Gothic"/>
              <a:buChar char="●"/>
            </a:pPr>
            <a:r>
              <a:rPr lang="en" sz="2000" i="0" u="none" strike="noStrike" cap="none" dirty="0">
                <a:solidFill>
                  <a:schemeClr val="dk1"/>
                </a:solidFill>
                <a:latin typeface="Century Gothic"/>
                <a:ea typeface="Century Gothic"/>
                <a:cs typeface="Century Gothic"/>
                <a:sym typeface="Century Gothic"/>
              </a:rPr>
              <a:t>BUT this time we’re going to think about what the gist of the passage is.</a:t>
            </a:r>
            <a:endParaRPr sz="2000" i="0" u="none" strike="noStrike" cap="none" dirty="0">
              <a:solidFill>
                <a:schemeClr val="dk1"/>
              </a:solidFill>
              <a:latin typeface="Century Gothic"/>
              <a:ea typeface="Century Gothic"/>
              <a:cs typeface="Century Gothic"/>
              <a:sym typeface="Century Gothic"/>
            </a:endParaRPr>
          </a:p>
        </p:txBody>
      </p:sp>
      <p:sp>
        <p:nvSpPr>
          <p:cNvPr id="145" name="Google Shape;145;p2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172966322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sp>
        <p:nvSpPr>
          <p:cNvPr id="151" name="Google Shape;151;p28"/>
          <p:cNvSpPr txBox="1">
            <a:spLocks noGrp="1"/>
          </p:cNvSpPr>
          <p:nvPr>
            <p:ph type="body" idx="1"/>
          </p:nvPr>
        </p:nvSpPr>
        <p:spPr>
          <a:xfrm>
            <a:off x="628650" y="1369219"/>
            <a:ext cx="7886700" cy="2736600"/>
          </a:xfrm>
          <a:prstGeom prst="rect">
            <a:avLst/>
          </a:prstGeom>
          <a:noFill/>
          <a:ln>
            <a:noFill/>
          </a:ln>
        </p:spPr>
        <p:txBody>
          <a:bodyPr spcFirstLastPara="1" wrap="square" lIns="68575" tIns="34275" rIns="68575" bIns="34275" anchor="t" anchorCtr="0">
            <a:noAutofit/>
          </a:bodyPr>
          <a:lstStyle/>
          <a:p>
            <a:pPr marL="342900" lvl="0" indent="-355600" rtl="0">
              <a:spcBef>
                <a:spcPts val="0"/>
              </a:spcBef>
              <a:spcAft>
                <a:spcPts val="0"/>
              </a:spcAft>
              <a:buSzPts val="2000"/>
              <a:buFont typeface="Century Gothic"/>
              <a:buChar char="●"/>
            </a:pPr>
            <a:r>
              <a:rPr lang="en" sz="2000" i="0" u="none" strike="noStrike" cap="none" dirty="0">
                <a:solidFill>
                  <a:schemeClr val="dk1"/>
                </a:solidFill>
                <a:latin typeface="Century Gothic"/>
                <a:ea typeface="Century Gothic"/>
                <a:cs typeface="Century Gothic"/>
                <a:sym typeface="Century Gothic"/>
              </a:rPr>
              <a:t>What’s the gist?</a:t>
            </a:r>
            <a:endParaRPr sz="2000" i="0" u="none" strike="noStrike" cap="none" dirty="0">
              <a:solidFill>
                <a:schemeClr val="dk1"/>
              </a:solidFill>
              <a:latin typeface="Century Gothic"/>
              <a:ea typeface="Century Gothic"/>
              <a:cs typeface="Century Gothic"/>
              <a:sym typeface="Century Gothic"/>
            </a:endParaRPr>
          </a:p>
          <a:p>
            <a:pPr marL="342900" lvl="0" indent="0" rtl="0">
              <a:spcBef>
                <a:spcPts val="1000"/>
              </a:spcBef>
              <a:spcAft>
                <a:spcPts val="0"/>
              </a:spcAft>
              <a:buNone/>
            </a:pPr>
            <a:endParaRPr sz="2000" dirty="0">
              <a:latin typeface="Century Gothic"/>
              <a:ea typeface="Century Gothic"/>
              <a:cs typeface="Century Gothic"/>
              <a:sym typeface="Century Gothic"/>
            </a:endParaRPr>
          </a:p>
          <a:p>
            <a:pPr marL="342900" lvl="0" indent="-355600" rtl="0">
              <a:spcBef>
                <a:spcPts val="1000"/>
              </a:spcBef>
              <a:spcAft>
                <a:spcPts val="0"/>
              </a:spcAft>
              <a:buSzPts val="2000"/>
              <a:buFont typeface="Century Gothic"/>
              <a:buChar char="●"/>
            </a:pPr>
            <a:r>
              <a:rPr lang="en" sz="2000" i="0" u="none" strike="noStrike" cap="none" dirty="0">
                <a:solidFill>
                  <a:schemeClr val="dk1"/>
                </a:solidFill>
                <a:latin typeface="Century Gothic"/>
                <a:ea typeface="Century Gothic"/>
                <a:cs typeface="Century Gothic"/>
                <a:sym typeface="Century Gothic"/>
              </a:rPr>
              <a:t>Turn and talk with your partner</a:t>
            </a:r>
            <a:r>
              <a:rPr lang="en" sz="2000" dirty="0">
                <a:latin typeface="Century Gothic"/>
                <a:ea typeface="Century Gothic"/>
                <a:cs typeface="Century Gothic"/>
                <a:sym typeface="Century Gothic"/>
              </a:rPr>
              <a:t> about </a:t>
            </a:r>
            <a:r>
              <a:rPr lang="en" sz="2000" i="0" u="none" strike="noStrike" cap="none" dirty="0">
                <a:solidFill>
                  <a:schemeClr val="dk1"/>
                </a:solidFill>
                <a:latin typeface="Century Gothic"/>
                <a:ea typeface="Century Gothic"/>
                <a:cs typeface="Century Gothic"/>
                <a:sym typeface="Century Gothic"/>
              </a:rPr>
              <a:t>what the gist of this </a:t>
            </a:r>
            <a:r>
              <a:rPr lang="en" sz="2000" dirty="0">
                <a:latin typeface="Century Gothic"/>
                <a:ea typeface="Century Gothic"/>
                <a:cs typeface="Century Gothic"/>
                <a:sym typeface="Century Gothic"/>
              </a:rPr>
              <a:t>section</a:t>
            </a:r>
            <a:r>
              <a:rPr lang="en" sz="2000" i="0" u="none" strike="noStrike" cap="none" dirty="0">
                <a:solidFill>
                  <a:schemeClr val="dk1"/>
                </a:solidFill>
                <a:latin typeface="Century Gothic"/>
                <a:ea typeface="Century Gothic"/>
                <a:cs typeface="Century Gothic"/>
                <a:sym typeface="Century Gothic"/>
              </a:rPr>
              <a:t> seems to be.</a:t>
            </a:r>
            <a:endParaRPr sz="2000" i="0" u="none" strike="noStrike" cap="none" dirty="0">
              <a:solidFill>
                <a:schemeClr val="dk1"/>
              </a:solidFill>
              <a:latin typeface="Century Gothic"/>
              <a:ea typeface="Century Gothic"/>
              <a:cs typeface="Century Gothic"/>
              <a:sym typeface="Century Gothic"/>
            </a:endParaRPr>
          </a:p>
          <a:p>
            <a:pPr marL="342900" lvl="0" indent="0" rtl="0">
              <a:spcBef>
                <a:spcPts val="1000"/>
              </a:spcBef>
              <a:spcAft>
                <a:spcPts val="0"/>
              </a:spcAft>
              <a:buNone/>
            </a:pPr>
            <a:endParaRPr sz="2000" dirty="0">
              <a:latin typeface="Century Gothic"/>
              <a:ea typeface="Century Gothic"/>
              <a:cs typeface="Century Gothic"/>
              <a:sym typeface="Century Gothic"/>
            </a:endParaRPr>
          </a:p>
          <a:p>
            <a:pPr marL="342900" lvl="0" indent="-355600" rtl="0">
              <a:spcBef>
                <a:spcPts val="1000"/>
              </a:spcBef>
              <a:spcAft>
                <a:spcPts val="1000"/>
              </a:spcAft>
              <a:buSzPts val="2000"/>
              <a:buFont typeface="Century Gothic"/>
              <a:buChar char="●"/>
            </a:pPr>
            <a:r>
              <a:rPr lang="en" sz="2000" i="0" u="none" strike="noStrike" cap="none" dirty="0">
                <a:solidFill>
                  <a:schemeClr val="dk1"/>
                </a:solidFill>
                <a:latin typeface="Century Gothic"/>
                <a:ea typeface="Century Gothic"/>
                <a:cs typeface="Century Gothic"/>
                <a:sym typeface="Century Gothic"/>
              </a:rPr>
              <a:t>Finally, let’s talk as a class about that gist of the passage.</a:t>
            </a:r>
            <a:endParaRPr sz="2000" i="0" u="none" strike="noStrike" cap="none" dirty="0">
              <a:solidFill>
                <a:schemeClr val="dk1"/>
              </a:solidFill>
              <a:latin typeface="Century Gothic"/>
              <a:ea typeface="Century Gothic"/>
              <a:cs typeface="Century Gothic"/>
              <a:sym typeface="Century Gothic"/>
            </a:endParaRPr>
          </a:p>
        </p:txBody>
      </p:sp>
      <p:sp>
        <p:nvSpPr>
          <p:cNvPr id="152" name="Google Shape;152;p2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pic>
        <p:nvPicPr>
          <p:cNvPr id="5" name="Picture 2" descr="https://lh6.googleusercontent.com/ymZWPOtdezLjBTv8hH68ed-31HGwHac0ptJWc45OsS5OUI7qxVy16XAIlKWl-XGsQBnzWXWlZW8ZkB0KbDwta32vHIjj6KusG8Aep3t9K7LNeI8seircrLtq4VH0I9xKfwyXUZTH"/>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67178" y="4408827"/>
            <a:ext cx="638827" cy="6388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4997034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Google Shape;158;p29"/>
          <p:cNvSpPr txBox="1">
            <a:spLocks noGrp="1"/>
          </p:cNvSpPr>
          <p:nvPr>
            <p:ph type="body" idx="1"/>
          </p:nvPr>
        </p:nvSpPr>
        <p:spPr>
          <a:xfrm>
            <a:off x="628650" y="1268125"/>
            <a:ext cx="8027400" cy="3263400"/>
          </a:xfrm>
          <a:prstGeom prst="rect">
            <a:avLst/>
          </a:prstGeom>
          <a:noFill/>
          <a:ln>
            <a:noFill/>
          </a:ln>
        </p:spPr>
        <p:txBody>
          <a:bodyPr spcFirstLastPara="1" wrap="square" lIns="68575" tIns="34275" rIns="68575" bIns="34275" anchor="t" anchorCtr="0">
            <a:noAutofit/>
          </a:bodyPr>
          <a:lstStyle/>
          <a:p>
            <a:pPr marL="12700" marR="0" lvl="0" indent="0" algn="l" rtl="0">
              <a:lnSpc>
                <a:spcPct val="90000"/>
              </a:lnSpc>
              <a:spcBef>
                <a:spcPts val="0"/>
              </a:spcBef>
              <a:spcAft>
                <a:spcPts val="0"/>
              </a:spcAft>
              <a:buClr>
                <a:schemeClr val="dk1"/>
              </a:buClr>
              <a:buSzPts val="2100"/>
              <a:buFont typeface="Arial"/>
              <a:buNone/>
            </a:pPr>
            <a:r>
              <a:rPr lang="en" sz="1900" b="1" i="0" u="none" strike="noStrike" cap="none">
                <a:solidFill>
                  <a:schemeClr val="dk1"/>
                </a:solidFill>
                <a:latin typeface="Century Gothic"/>
                <a:ea typeface="Century Gothic"/>
                <a:cs typeface="Century Gothic"/>
                <a:sym typeface="Century Gothic"/>
              </a:rPr>
              <a:t>Now it’s your turn to read this same passage</a:t>
            </a:r>
            <a:r>
              <a:rPr lang="en" sz="1900" i="0" u="none" strike="noStrike" cap="none">
                <a:solidFill>
                  <a:schemeClr val="dk1"/>
                </a:solidFill>
                <a:latin typeface="Century Gothic"/>
                <a:ea typeface="Century Gothic"/>
                <a:cs typeface="Century Gothic"/>
                <a:sym typeface="Century Gothic"/>
              </a:rPr>
              <a:t>. </a:t>
            </a:r>
            <a:r>
              <a:rPr lang="en" sz="1900" b="1" i="0" u="none" strike="noStrike" cap="none">
                <a:solidFill>
                  <a:schemeClr val="dk1"/>
                </a:solidFill>
                <a:latin typeface="Century Gothic"/>
                <a:ea typeface="Century Gothic"/>
                <a:cs typeface="Century Gothic"/>
                <a:sym typeface="Century Gothic"/>
              </a:rPr>
              <a:t>Here’s what you’ll do:</a:t>
            </a:r>
            <a:endParaRPr sz="1900" b="1" i="0" u="none" strike="noStrike" cap="none">
              <a:solidFill>
                <a:schemeClr val="dk1"/>
              </a:solidFill>
              <a:latin typeface="Century Gothic"/>
              <a:ea typeface="Century Gothic"/>
              <a:cs typeface="Century Gothic"/>
              <a:sym typeface="Century Gothic"/>
            </a:endParaRPr>
          </a:p>
          <a:p>
            <a:pPr marL="12700" marR="0" lvl="0" indent="0" algn="l" rtl="0">
              <a:lnSpc>
                <a:spcPct val="90000"/>
              </a:lnSpc>
              <a:spcBef>
                <a:spcPts val="0"/>
              </a:spcBef>
              <a:spcAft>
                <a:spcPts val="0"/>
              </a:spcAft>
              <a:buClr>
                <a:schemeClr val="dk1"/>
              </a:buClr>
              <a:buSzPts val="2100"/>
              <a:buFont typeface="Arial"/>
              <a:buNone/>
            </a:pPr>
            <a:endParaRPr sz="1900" b="1">
              <a:latin typeface="Century Gothic"/>
              <a:ea typeface="Century Gothic"/>
              <a:cs typeface="Century Gothic"/>
              <a:sym typeface="Century Gothic"/>
            </a:endParaRPr>
          </a:p>
          <a:p>
            <a:pPr marL="342900" lvl="0" indent="-349250" rtl="0">
              <a:spcBef>
                <a:spcPts val="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Read the passage to yourself in a whisper. </a:t>
            </a:r>
            <a:endParaRPr sz="1900">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Now, read the same passage out loud to your partner – while your partner reads in their head. (Read </a:t>
            </a:r>
            <a:r>
              <a:rPr lang="en" sz="1900" b="1" i="1" u="none" strike="noStrike" cap="none">
                <a:solidFill>
                  <a:schemeClr val="dk1"/>
                </a:solidFill>
                <a:latin typeface="Century Gothic"/>
                <a:ea typeface="Century Gothic"/>
                <a:cs typeface="Century Gothic"/>
                <a:sym typeface="Century Gothic"/>
              </a:rPr>
              <a:t>softly</a:t>
            </a:r>
            <a:r>
              <a:rPr lang="en" sz="1900" i="0" u="none" strike="noStrike" cap="none">
                <a:solidFill>
                  <a:schemeClr val="dk1"/>
                </a:solidFill>
                <a:latin typeface="Century Gothic"/>
                <a:ea typeface="Century Gothic"/>
                <a:cs typeface="Century Gothic"/>
                <a:sym typeface="Century Gothic"/>
              </a:rPr>
              <a:t> – lots of people will be talking!)</a:t>
            </a:r>
            <a:endParaRPr sz="1900">
              <a:latin typeface="Century Gothic"/>
              <a:ea typeface="Century Gothic"/>
              <a:cs typeface="Century Gothic"/>
              <a:sym typeface="Century Gothic"/>
            </a:endParaRPr>
          </a:p>
          <a:p>
            <a:pPr marL="342900" lvl="0" indent="-349250" rtl="0">
              <a:spcBef>
                <a:spcPts val="1000"/>
              </a:spcBef>
              <a:spcAft>
                <a:spcPts val="100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Switch – this time, your partner reads aloud while you read in your head.</a:t>
            </a:r>
            <a:endParaRPr sz="1900" i="0" u="none" strike="noStrike" cap="none">
              <a:solidFill>
                <a:schemeClr val="dk1"/>
              </a:solidFill>
              <a:latin typeface="Century Gothic"/>
              <a:ea typeface="Century Gothic"/>
              <a:cs typeface="Century Gothic"/>
              <a:sym typeface="Century Gothic"/>
            </a:endParaRPr>
          </a:p>
        </p:txBody>
      </p:sp>
      <p:sp>
        <p:nvSpPr>
          <p:cNvPr id="159" name="Google Shape;159;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241310371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p30"/>
          <p:cNvSpPr txBox="1">
            <a:spLocks noGrp="1"/>
          </p:cNvSpPr>
          <p:nvPr>
            <p:ph type="title"/>
          </p:nvPr>
        </p:nvSpPr>
        <p:spPr>
          <a:xfrm>
            <a:off x="628650" y="273844"/>
            <a:ext cx="7886700" cy="994200"/>
          </a:xfrm>
          <a:prstGeom prst="rect">
            <a:avLst/>
          </a:prstGeom>
        </p:spPr>
        <p:txBody>
          <a:bodyPr spcFirstLastPara="1" wrap="square" lIns="68575" tIns="34275" rIns="68575" bIns="34275" anchor="ctr" anchorCtr="0">
            <a:noAutofit/>
          </a:bodyPr>
          <a:lstStyle/>
          <a:p>
            <a:pPr marL="0" lvl="0" indent="0">
              <a:spcBef>
                <a:spcPts val="0"/>
              </a:spcBef>
              <a:spcAft>
                <a:spcPts val="0"/>
              </a:spcAft>
              <a:buNone/>
            </a:pPr>
            <a:endParaRPr sz="3200">
              <a:latin typeface="Century Gothic"/>
              <a:ea typeface="Century Gothic"/>
              <a:cs typeface="Century Gothic"/>
              <a:sym typeface="Century Gothic"/>
            </a:endParaRPr>
          </a:p>
          <a:p>
            <a:pPr marL="0" lvl="0" indent="0">
              <a:spcBef>
                <a:spcPts val="0"/>
              </a:spcBef>
              <a:spcAft>
                <a:spcPts val="0"/>
              </a:spcAft>
              <a:buClr>
                <a:schemeClr val="dk1"/>
              </a:buClr>
              <a:buSzPts val="3300"/>
              <a:buFont typeface="Overlock"/>
              <a:buNone/>
            </a:pPr>
            <a:r>
              <a:rPr lang="en" sz="3200">
                <a:latin typeface="Century Gothic"/>
                <a:ea typeface="Century Gothic"/>
                <a:cs typeface="Century Gothic"/>
                <a:sym typeface="Century Gothic"/>
              </a:rPr>
              <a:t>When you finish the fluency practice...	</a:t>
            </a:r>
            <a:endParaRPr/>
          </a:p>
        </p:txBody>
      </p:sp>
      <p:sp>
        <p:nvSpPr>
          <p:cNvPr id="165" name="Google Shape;165;p30"/>
          <p:cNvSpPr txBox="1">
            <a:spLocks noGrp="1"/>
          </p:cNvSpPr>
          <p:nvPr>
            <p:ph type="body" idx="1"/>
          </p:nvPr>
        </p:nvSpPr>
        <p:spPr>
          <a:xfrm>
            <a:off x="628650" y="1369219"/>
            <a:ext cx="7886700" cy="3263400"/>
          </a:xfrm>
          <a:prstGeom prst="rect">
            <a:avLst/>
          </a:prstGeom>
        </p:spPr>
        <p:txBody>
          <a:bodyPr spcFirstLastPara="1" wrap="square" lIns="68575" tIns="34275" rIns="68575" bIns="34275" anchor="t" anchorCtr="0">
            <a:noAutofit/>
          </a:bodyPr>
          <a:lstStyle/>
          <a:p>
            <a:pPr marL="0" lvl="0" indent="0" rtl="0">
              <a:spcBef>
                <a:spcPts val="800"/>
              </a:spcBef>
              <a:spcAft>
                <a:spcPts val="0"/>
              </a:spcAft>
              <a:buNone/>
            </a:pPr>
            <a:r>
              <a:rPr lang="en" dirty="0">
                <a:latin typeface="Century Gothic"/>
                <a:ea typeface="Century Gothic"/>
                <a:cs typeface="Century Gothic"/>
                <a:sym typeface="Century Gothic"/>
              </a:rPr>
              <a:t>You can do one of two things with the rest of the time:</a:t>
            </a:r>
            <a:endParaRPr dirty="0">
              <a:latin typeface="Century Gothic"/>
              <a:ea typeface="Century Gothic"/>
              <a:cs typeface="Century Gothic"/>
              <a:sym typeface="Century Gothic"/>
            </a:endParaRPr>
          </a:p>
          <a:p>
            <a:pPr marL="914400" lvl="0" indent="0" rtl="0">
              <a:spcBef>
                <a:spcPts val="800"/>
              </a:spcBef>
              <a:spcAft>
                <a:spcPts val="0"/>
              </a:spcAft>
              <a:buNone/>
            </a:pPr>
            <a:endParaRPr dirty="0">
              <a:latin typeface="Century Gothic"/>
              <a:ea typeface="Century Gothic"/>
              <a:cs typeface="Century Gothic"/>
              <a:sym typeface="Century Gothic"/>
            </a:endParaRPr>
          </a:p>
          <a:p>
            <a:pPr marL="457200" lvl="0" indent="-361950" rtl="0">
              <a:spcBef>
                <a:spcPts val="800"/>
              </a:spcBef>
              <a:spcAft>
                <a:spcPts val="0"/>
              </a:spcAft>
              <a:buSzPts val="2100"/>
              <a:buFont typeface="Century Gothic"/>
              <a:buAutoNum type="arabicPeriod"/>
            </a:pPr>
            <a:r>
              <a:rPr lang="en" dirty="0">
                <a:latin typeface="Century Gothic"/>
                <a:ea typeface="Century Gothic"/>
                <a:cs typeface="Century Gothic"/>
                <a:sym typeface="Century Gothic"/>
              </a:rPr>
              <a:t>Follow along while your teacher keeps reading the selection you’ll be reading closely during the next class.</a:t>
            </a:r>
          </a:p>
          <a:p>
            <a:pPr marL="457200" lvl="0" indent="-361950" rtl="0">
              <a:spcBef>
                <a:spcPts val="800"/>
              </a:spcBef>
              <a:spcAft>
                <a:spcPts val="0"/>
              </a:spcAft>
              <a:buSzPts val="2100"/>
              <a:buFont typeface="Century Gothic"/>
              <a:buAutoNum type="arabicPeriod"/>
            </a:pPr>
            <a:endParaRPr lang="en" dirty="0">
              <a:latin typeface="Century Gothic"/>
              <a:ea typeface="Century Gothic"/>
              <a:cs typeface="Century Gothic"/>
              <a:sym typeface="Century Gothic"/>
            </a:endParaRPr>
          </a:p>
          <a:p>
            <a:pPr marL="457200" lvl="0" indent="-361950" rtl="0">
              <a:spcBef>
                <a:spcPts val="800"/>
              </a:spcBef>
              <a:spcAft>
                <a:spcPts val="0"/>
              </a:spcAft>
              <a:buSzPts val="2100"/>
              <a:buFont typeface="Century Gothic"/>
              <a:buAutoNum type="arabicPeriod"/>
            </a:pPr>
            <a:r>
              <a:rPr lang="en" dirty="0">
                <a:latin typeface="Century Gothic"/>
                <a:ea typeface="Century Gothic"/>
                <a:cs typeface="Century Gothic"/>
                <a:sym typeface="Century Gothic"/>
              </a:rPr>
              <a:t>Read the selection for the next class to yourself.</a:t>
            </a:r>
            <a:endParaRPr dirty="0">
              <a:latin typeface="Century Gothic"/>
              <a:ea typeface="Century Gothic"/>
              <a:cs typeface="Century Gothic"/>
              <a:sym typeface="Century Gothic"/>
            </a:endParaRPr>
          </a:p>
        </p:txBody>
      </p:sp>
    </p:spTree>
    <p:extLst>
      <p:ext uri="{BB962C8B-B14F-4D97-AF65-F5344CB8AC3E}">
        <p14:creationId xmlns:p14="http://schemas.microsoft.com/office/powerpoint/2010/main" val="3847863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Shape 135"/>
          <p:cNvSpPr txBox="1">
            <a:spLocks noGrp="1"/>
          </p:cNvSpPr>
          <p:nvPr>
            <p:ph type="title"/>
          </p:nvPr>
        </p:nvSpPr>
        <p:spPr>
          <a:xfrm>
            <a:off x="311700" y="334175"/>
            <a:ext cx="86811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dirty="0"/>
              <a:t>Grade 8: Module 1: Unit 1: Lesson 11</a:t>
            </a:r>
            <a:endParaRPr dirty="0"/>
          </a:p>
          <a:p>
            <a:pPr marL="0" lvl="0" indent="0" rtl="0">
              <a:lnSpc>
                <a:spcPct val="90000"/>
              </a:lnSpc>
              <a:spcBef>
                <a:spcPts val="0"/>
              </a:spcBef>
              <a:spcAft>
                <a:spcPts val="0"/>
              </a:spcAft>
              <a:buNone/>
            </a:pPr>
            <a:r>
              <a:rPr lang="en" sz="1800" b="1" dirty="0"/>
              <a:t>Teacher slide, before teaching.</a:t>
            </a:r>
            <a:endParaRPr sz="1800" dirty="0"/>
          </a:p>
        </p:txBody>
      </p:sp>
      <p:sp>
        <p:nvSpPr>
          <p:cNvPr id="136" name="Shape 136"/>
          <p:cNvSpPr txBox="1">
            <a:spLocks noGrp="1"/>
          </p:cNvSpPr>
          <p:nvPr>
            <p:ph type="body" idx="1"/>
          </p:nvPr>
        </p:nvSpPr>
        <p:spPr>
          <a:xfrm>
            <a:off x="311700" y="1122650"/>
            <a:ext cx="8520600" cy="39393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dirty="0">
                <a:solidFill>
                  <a:schemeClr val="dk1"/>
                </a:solidFill>
              </a:rPr>
              <a:t>Preparing for Lesson 11: </a:t>
            </a:r>
            <a:r>
              <a:rPr lang="en" dirty="0">
                <a:solidFill>
                  <a:schemeClr val="dk1"/>
                </a:solidFill>
              </a:rPr>
              <a:t>Materials and classroom preparation</a:t>
            </a:r>
            <a:endParaRPr dirty="0">
              <a:solidFill>
                <a:schemeClr val="dk1"/>
              </a:solidFill>
            </a:endParaRPr>
          </a:p>
          <a:p>
            <a:pPr marL="0" lvl="0" indent="0" rtl="0">
              <a:lnSpc>
                <a:spcPct val="90000"/>
              </a:lnSpc>
              <a:spcBef>
                <a:spcPts val="0"/>
              </a:spcBef>
              <a:spcAft>
                <a:spcPts val="0"/>
              </a:spcAft>
              <a:buClr>
                <a:schemeClr val="dk1"/>
              </a:buClr>
              <a:buSzPts val="2500"/>
              <a:buFont typeface="Arial"/>
              <a:buNone/>
            </a:pPr>
            <a:endParaRPr dirty="0">
              <a:solidFill>
                <a:schemeClr val="dk1"/>
              </a:solidFill>
            </a:endParaRPr>
          </a:p>
          <a:p>
            <a:pPr marL="457200" lvl="0" indent="-330200" rtl="0">
              <a:spcBef>
                <a:spcPts val="0"/>
              </a:spcBef>
              <a:spcAft>
                <a:spcPts val="0"/>
              </a:spcAft>
              <a:buClr>
                <a:schemeClr val="dk1"/>
              </a:buClr>
              <a:buSzPts val="1600"/>
              <a:buFont typeface="Century Gothic"/>
              <a:buChar char="●"/>
            </a:pPr>
            <a:r>
              <a:rPr lang="en" sz="1600" b="1" dirty="0">
                <a:solidFill>
                  <a:schemeClr val="dk1"/>
                </a:solidFill>
              </a:rPr>
              <a:t>Pre-plan your home groups of four students. </a:t>
            </a:r>
            <a:r>
              <a:rPr lang="en" sz="1600" dirty="0">
                <a:solidFill>
                  <a:schemeClr val="dk1"/>
                </a:solidFill>
              </a:rPr>
              <a:t>Students will move to expert groups based on the character that they choose to study more deeply.</a:t>
            </a:r>
            <a:endParaRPr sz="1600" dirty="0">
              <a:solidFill>
                <a:schemeClr val="dk1"/>
              </a:solidFill>
            </a:endParaRPr>
          </a:p>
          <a:p>
            <a:pPr marL="0" lvl="0" indent="0" rtl="0">
              <a:spcBef>
                <a:spcPts val="0"/>
              </a:spcBef>
              <a:spcAft>
                <a:spcPts val="0"/>
              </a:spcAft>
              <a:buNone/>
            </a:pPr>
            <a:endParaRPr sz="1600" dirty="0">
              <a:solidFill>
                <a:schemeClr val="dk1"/>
              </a:solidFill>
            </a:endParaRPr>
          </a:p>
          <a:p>
            <a:pPr marL="457200" lvl="0" indent="-330200" rtl="0">
              <a:spcBef>
                <a:spcPts val="0"/>
              </a:spcBef>
              <a:spcAft>
                <a:spcPts val="0"/>
              </a:spcAft>
              <a:buClr>
                <a:schemeClr val="dk1"/>
              </a:buClr>
              <a:buSzPts val="1600"/>
              <a:buFont typeface="Arial"/>
              <a:buChar char="●"/>
            </a:pPr>
            <a:r>
              <a:rPr lang="en" sz="1600" b="1" dirty="0">
                <a:solidFill>
                  <a:schemeClr val="dk1"/>
                </a:solidFill>
              </a:rPr>
              <a:t>Alternative: </a:t>
            </a:r>
            <a:r>
              <a:rPr lang="en" sz="1600" dirty="0">
                <a:solidFill>
                  <a:schemeClr val="dk1"/>
                </a:solidFill>
              </a:rPr>
              <a:t>based on class size and/or physical space, consider pre-assigning expert groups and the location where they meet to allow for a more clear-cut transition.</a:t>
            </a:r>
            <a:endParaRPr sz="1600">
              <a:solidFill>
                <a:schemeClr val="dk1"/>
              </a:solidFill>
            </a:endParaRPr>
          </a:p>
          <a:p>
            <a:pPr marL="0" lvl="0" indent="0" rtl="0">
              <a:spcBef>
                <a:spcPts val="0"/>
              </a:spcBef>
              <a:spcAft>
                <a:spcPts val="0"/>
              </a:spcAft>
              <a:buNone/>
            </a:pPr>
            <a:endParaRPr sz="1600">
              <a:solidFill>
                <a:schemeClr val="dk1"/>
              </a:solidFill>
            </a:endParaRPr>
          </a:p>
          <a:p>
            <a:pPr marL="457200" lvl="0" indent="-330200" rtl="0">
              <a:spcBef>
                <a:spcPts val="0"/>
              </a:spcBef>
              <a:spcAft>
                <a:spcPts val="0"/>
              </a:spcAft>
              <a:buClr>
                <a:schemeClr val="dk1"/>
              </a:buClr>
              <a:buSzPts val="1600"/>
              <a:buFont typeface="Arial"/>
              <a:buChar char="●"/>
            </a:pPr>
            <a:r>
              <a:rPr lang="en" sz="1600" b="1" dirty="0">
                <a:solidFill>
                  <a:schemeClr val="dk1"/>
                </a:solidFill>
              </a:rPr>
              <a:t>For additional support for some students:</a:t>
            </a:r>
            <a:endParaRPr sz="1600" b="1" dirty="0">
              <a:solidFill>
                <a:schemeClr val="dk1"/>
              </a:solidFill>
            </a:endParaRPr>
          </a:p>
          <a:p>
            <a:pPr marL="914400" lvl="1" indent="-330200" rtl="0">
              <a:spcBef>
                <a:spcPts val="0"/>
              </a:spcBef>
              <a:spcAft>
                <a:spcPts val="0"/>
              </a:spcAft>
              <a:buClr>
                <a:schemeClr val="dk1"/>
              </a:buClr>
              <a:buSzPts val="1600"/>
              <a:buFont typeface="Arial"/>
              <a:buChar char="○"/>
            </a:pPr>
            <a:r>
              <a:rPr lang="en" sz="1600" dirty="0">
                <a:solidFill>
                  <a:schemeClr val="dk1"/>
                </a:solidFill>
              </a:rPr>
              <a:t>Consider having the several questions you will ask during Jigsaw Part II posted or available for certain students to have a copy.</a:t>
            </a:r>
            <a:endParaRPr sz="1600" dirty="0">
              <a:solidFill>
                <a:schemeClr val="dk1"/>
              </a:solidFill>
            </a:endParaRPr>
          </a:p>
          <a:p>
            <a:pPr marL="914400" lvl="1" indent="-330200" rtl="0">
              <a:spcBef>
                <a:spcPts val="0"/>
              </a:spcBef>
              <a:spcAft>
                <a:spcPts val="0"/>
              </a:spcAft>
              <a:buClr>
                <a:schemeClr val="dk1"/>
              </a:buClr>
              <a:buSzPts val="1600"/>
              <a:buFont typeface="Arial"/>
              <a:buChar char="○"/>
            </a:pPr>
            <a:r>
              <a:rPr lang="en" sz="1600" dirty="0">
                <a:solidFill>
                  <a:schemeClr val="dk1"/>
                </a:solidFill>
              </a:rPr>
              <a:t>Have a partially filled in graphic organizer available for students who may need it.</a:t>
            </a:r>
            <a:endParaRPr sz="1600" dirty="0">
              <a:solidFill>
                <a:schemeClr val="dk1"/>
              </a:solidFill>
            </a:endParaRPr>
          </a:p>
          <a:p>
            <a:pPr marL="0" lvl="0" indent="0" rtl="0">
              <a:lnSpc>
                <a:spcPct val="90000"/>
              </a:lnSpc>
              <a:spcBef>
                <a:spcPts val="0"/>
              </a:spcBef>
              <a:spcAft>
                <a:spcPts val="0"/>
              </a:spcAft>
              <a:buClr>
                <a:schemeClr val="dk1"/>
              </a:buClr>
              <a:buSzPts val="2500"/>
              <a:buFont typeface="Arial"/>
              <a:buNone/>
            </a:pPr>
            <a:endParaRPr dirty="0">
              <a:solidFill>
                <a:schemeClr val="dk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Shape 141"/>
          <p:cNvSpPr txBox="1">
            <a:spLocks noGrp="1"/>
          </p:cNvSpPr>
          <p:nvPr>
            <p:ph type="title"/>
          </p:nvPr>
        </p:nvSpPr>
        <p:spPr>
          <a:xfrm>
            <a:off x="311700" y="308901"/>
            <a:ext cx="8520600" cy="8973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dirty="0"/>
              <a:t>Grade 8: Module 1: Unit 1: Lesson 11</a:t>
            </a:r>
            <a:endParaRPr dirty="0"/>
          </a:p>
          <a:p>
            <a:pPr marL="0" lvl="0" indent="0" rtl="0">
              <a:lnSpc>
                <a:spcPct val="90000"/>
              </a:lnSpc>
              <a:spcBef>
                <a:spcPts val="0"/>
              </a:spcBef>
              <a:spcAft>
                <a:spcPts val="0"/>
              </a:spcAft>
              <a:buNone/>
            </a:pPr>
            <a:r>
              <a:rPr lang="en" sz="1800" b="1" dirty="0"/>
              <a:t>Teacher slide, before teaching.</a:t>
            </a:r>
            <a:endParaRPr sz="1800" dirty="0"/>
          </a:p>
        </p:txBody>
      </p:sp>
      <p:sp>
        <p:nvSpPr>
          <p:cNvPr id="142" name="Shape 142"/>
          <p:cNvSpPr txBox="1">
            <a:spLocks noGrp="1"/>
          </p:cNvSpPr>
          <p:nvPr>
            <p:ph type="body" idx="1"/>
          </p:nvPr>
        </p:nvSpPr>
        <p:spPr>
          <a:xfrm>
            <a:off x="311700" y="1253136"/>
            <a:ext cx="8520600" cy="3231779"/>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dirty="0">
                <a:solidFill>
                  <a:schemeClr val="dk1"/>
                </a:solidFill>
              </a:rPr>
              <a:t>Preparing for Lesson 11: </a:t>
            </a:r>
            <a:r>
              <a:rPr lang="en" dirty="0">
                <a:solidFill>
                  <a:schemeClr val="dk1"/>
                </a:solidFill>
              </a:rPr>
              <a:t>Reading and protocols to read in preparation:</a:t>
            </a:r>
            <a:endParaRPr dirty="0">
              <a:solidFill>
                <a:schemeClr val="dk1"/>
              </a:solidFill>
            </a:endParaRPr>
          </a:p>
          <a:p>
            <a:pPr marL="0" lvl="0" indent="0" rtl="0">
              <a:lnSpc>
                <a:spcPct val="90000"/>
              </a:lnSpc>
              <a:spcBef>
                <a:spcPts val="0"/>
              </a:spcBef>
              <a:spcAft>
                <a:spcPts val="0"/>
              </a:spcAft>
              <a:buClr>
                <a:schemeClr val="dk1"/>
              </a:buClr>
              <a:buSzPts val="2500"/>
              <a:buFont typeface="Arial"/>
              <a:buNone/>
            </a:pPr>
            <a:endParaRPr dirty="0">
              <a:solidFill>
                <a:schemeClr val="dk1"/>
              </a:solidFill>
            </a:endParaRPr>
          </a:p>
          <a:p>
            <a:pPr marL="457200" lvl="0" indent="-342900" rtl="0">
              <a:lnSpc>
                <a:spcPct val="90000"/>
              </a:lnSpc>
              <a:spcBef>
                <a:spcPts val="0"/>
              </a:spcBef>
              <a:spcAft>
                <a:spcPts val="0"/>
              </a:spcAft>
              <a:buClr>
                <a:schemeClr val="dk1"/>
              </a:buClr>
              <a:buSzPts val="1800"/>
              <a:buChar char="●"/>
            </a:pPr>
            <a:r>
              <a:rPr lang="en" dirty="0">
                <a:solidFill>
                  <a:schemeClr val="dk1"/>
                </a:solidFill>
              </a:rPr>
              <a:t>To prepare to help students meet the target: “I can cite evidence from the poems ‘Choice’ and ‘Left Behind’ to explain how this incident reveals aspects of Ha and her family members</a:t>
            </a:r>
            <a:r>
              <a:rPr lang="en-US" dirty="0">
                <a:solidFill>
                  <a:schemeClr val="dk1"/>
                </a:solidFill>
              </a:rPr>
              <a:t>,</a:t>
            </a:r>
            <a:r>
              <a:rPr lang="en" dirty="0">
                <a:solidFill>
                  <a:schemeClr val="dk1"/>
                </a:solidFill>
              </a:rPr>
              <a:t>” </a:t>
            </a:r>
            <a:r>
              <a:rPr lang="en-US" dirty="0">
                <a:solidFill>
                  <a:schemeClr val="dk1"/>
                </a:solidFill>
              </a:rPr>
              <a:t>i</a:t>
            </a:r>
            <a:r>
              <a:rPr lang="en" dirty="0">
                <a:solidFill>
                  <a:schemeClr val="dk1"/>
                </a:solidFill>
              </a:rPr>
              <a:t>t is important that you have </a:t>
            </a:r>
            <a:r>
              <a:rPr lang="en" b="1" dirty="0">
                <a:solidFill>
                  <a:schemeClr val="dk1"/>
                </a:solidFill>
              </a:rPr>
              <a:t>closely read and annotated these two poems </a:t>
            </a:r>
            <a:r>
              <a:rPr lang="en" dirty="0">
                <a:solidFill>
                  <a:schemeClr val="dk1"/>
                </a:solidFill>
              </a:rPr>
              <a:t>(just like you’ll be asking students to do!)</a:t>
            </a:r>
            <a:endParaRPr dirty="0">
              <a:solidFill>
                <a:schemeClr val="dk1"/>
              </a:solidFill>
            </a:endParaRPr>
          </a:p>
          <a:p>
            <a:pPr marL="0" lvl="0" indent="0" rtl="0">
              <a:lnSpc>
                <a:spcPct val="90000"/>
              </a:lnSpc>
              <a:spcBef>
                <a:spcPts val="0"/>
              </a:spcBef>
              <a:spcAft>
                <a:spcPts val="0"/>
              </a:spcAft>
              <a:buNone/>
            </a:pPr>
            <a:endParaRPr dirty="0">
              <a:solidFill>
                <a:schemeClr val="dk1"/>
              </a:solidFill>
            </a:endParaRPr>
          </a:p>
          <a:p>
            <a:pPr marL="457200" lvl="0" indent="-342900" rtl="0">
              <a:lnSpc>
                <a:spcPct val="90000"/>
              </a:lnSpc>
              <a:spcBef>
                <a:spcPts val="0"/>
              </a:spcBef>
              <a:spcAft>
                <a:spcPts val="0"/>
              </a:spcAft>
              <a:buClr>
                <a:schemeClr val="dk1"/>
              </a:buClr>
              <a:buSzPts val="1800"/>
              <a:buChar char="●"/>
            </a:pPr>
            <a:r>
              <a:rPr lang="en" dirty="0">
                <a:solidFill>
                  <a:schemeClr val="dk1"/>
                </a:solidFill>
              </a:rPr>
              <a:t>This lesson uses a </a:t>
            </a:r>
            <a:r>
              <a:rPr lang="en" b="1" dirty="0">
                <a:solidFill>
                  <a:schemeClr val="dk1"/>
                </a:solidFill>
              </a:rPr>
              <a:t>“Jigsaw” structure-</a:t>
            </a:r>
            <a:r>
              <a:rPr lang="en" dirty="0">
                <a:solidFill>
                  <a:schemeClr val="dk1"/>
                </a:solidFill>
              </a:rPr>
              <a:t> introduced to in Lesson 7- where students work in “expert groups” to draw inferences about characters based on those characters’ possessions.</a:t>
            </a:r>
            <a:endParaRPr dirty="0">
              <a:solidFill>
                <a:schemeClr val="dk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147" name="Shape 147"/>
          <p:cNvSpPr txBox="1"/>
          <p:nvPr/>
        </p:nvSpPr>
        <p:spPr>
          <a:xfrm>
            <a:off x="1084650" y="1805400"/>
            <a:ext cx="6974700" cy="15327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Grade </a:t>
            </a:r>
            <a:r>
              <a:rPr lang="en" sz="4000" b="1">
                <a:latin typeface="Century Gothic"/>
                <a:ea typeface="Century Gothic"/>
                <a:cs typeface="Century Gothic"/>
                <a:sym typeface="Century Gothic"/>
              </a:rPr>
              <a:t>8</a:t>
            </a:r>
            <a:r>
              <a:rPr lang="en" sz="4000" b="1">
                <a:solidFill>
                  <a:srgbClr val="000000"/>
                </a:solidFill>
                <a:latin typeface="Century Gothic"/>
                <a:ea typeface="Century Gothic"/>
                <a:cs typeface="Century Gothic"/>
                <a:sym typeface="Century Gothic"/>
              </a:rPr>
              <a:t>: Module </a:t>
            </a:r>
            <a:r>
              <a:rPr lang="en" sz="4000" b="1">
                <a:latin typeface="Century Gothic"/>
                <a:ea typeface="Century Gothic"/>
                <a:cs typeface="Century Gothic"/>
                <a:sym typeface="Century Gothic"/>
              </a:rPr>
              <a:t>1</a:t>
            </a:r>
            <a:r>
              <a:rPr lang="en" sz="4000" b="1">
                <a:solidFill>
                  <a:srgbClr val="000000"/>
                </a:solidFill>
                <a:latin typeface="Century Gothic"/>
                <a:ea typeface="Century Gothic"/>
                <a:cs typeface="Century Gothic"/>
                <a:sym typeface="Century Gothic"/>
              </a:rPr>
              <a:t>: </a:t>
            </a:r>
            <a:endParaRPr sz="4000" b="1">
              <a:solidFill>
                <a:srgbClr val="00000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Unit </a:t>
            </a:r>
            <a:r>
              <a:rPr lang="en" sz="4000" b="1">
                <a:latin typeface="Century Gothic"/>
                <a:ea typeface="Century Gothic"/>
                <a:cs typeface="Century Gothic"/>
                <a:sym typeface="Century Gothic"/>
              </a:rPr>
              <a:t>1</a:t>
            </a:r>
            <a:r>
              <a:rPr lang="en" sz="4000" b="1">
                <a:solidFill>
                  <a:srgbClr val="000000"/>
                </a:solidFill>
                <a:latin typeface="Century Gothic"/>
                <a:ea typeface="Century Gothic"/>
                <a:cs typeface="Century Gothic"/>
                <a:sym typeface="Century Gothic"/>
              </a:rPr>
              <a:t>: Lesson </a:t>
            </a:r>
            <a:r>
              <a:rPr lang="en" sz="4000" b="1">
                <a:latin typeface="Century Gothic"/>
                <a:ea typeface="Century Gothic"/>
                <a:cs typeface="Century Gothic"/>
                <a:sym typeface="Century Gothic"/>
              </a:rPr>
              <a:t>11</a:t>
            </a:r>
            <a:endParaRPr sz="4000" b="1">
              <a:solidFill>
                <a:srgbClr val="000000"/>
              </a:solidFill>
              <a:latin typeface="Overlock"/>
              <a:ea typeface="Overlock"/>
              <a:cs typeface="Overlock"/>
              <a:sym typeface="Overlock"/>
            </a:endParaRPr>
          </a:p>
        </p:txBody>
      </p:sp>
      <p:pic>
        <p:nvPicPr>
          <p:cNvPr id="3" name="Picture 2">
            <a:extLst>
              <a:ext uri="{FF2B5EF4-FFF2-40B4-BE49-F238E27FC236}">
                <a16:creationId xmlns:a16="http://schemas.microsoft.com/office/drawing/2014/main" id="{52A0B608-705A-4300-869C-7E9D14DEFE43}"/>
              </a:ext>
            </a:extLst>
          </p:cNvPr>
          <p:cNvPicPr>
            <a:picLocks noChangeAspect="1"/>
          </p:cNvPicPr>
          <p:nvPr/>
        </p:nvPicPr>
        <p:blipFill>
          <a:blip r:embed="rId3"/>
          <a:stretch>
            <a:fillRect/>
          </a:stretch>
        </p:blipFill>
        <p:spPr>
          <a:xfrm>
            <a:off x="3575715" y="246468"/>
            <a:ext cx="1932719" cy="888269"/>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153" name="Shape 153"/>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lgn="ctr">
              <a:spcBef>
                <a:spcPts val="0"/>
              </a:spcBef>
              <a:spcAft>
                <a:spcPts val="0"/>
              </a:spcAft>
              <a:buNone/>
            </a:pPr>
            <a:r>
              <a:rPr lang="en" b="1" dirty="0"/>
              <a:t>Hello, Students!</a:t>
            </a:r>
            <a:endParaRPr b="1" dirty="0"/>
          </a:p>
        </p:txBody>
      </p:sp>
      <p:sp>
        <p:nvSpPr>
          <p:cNvPr id="154" name="Shape 154"/>
          <p:cNvSpPr txBox="1">
            <a:spLocks noGrp="1"/>
          </p:cNvSpPr>
          <p:nvPr>
            <p:ph type="body" idx="1"/>
          </p:nvPr>
        </p:nvSpPr>
        <p:spPr>
          <a:xfrm>
            <a:off x="311700" y="1152475"/>
            <a:ext cx="7579500" cy="34164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solidFill>
                  <a:schemeClr val="dk1"/>
                </a:solidFill>
              </a:rPr>
              <a:t>You just worked as a class to carefully think about the poem “Choice” and what the papaya means to Ha. Today, you’ll work in small groups to do something similar with another poem </a:t>
            </a:r>
            <a:r>
              <a:rPr lang="en" b="1">
                <a:solidFill>
                  <a:schemeClr val="dk1"/>
                </a:solidFill>
              </a:rPr>
              <a:t>“Left Behind”</a:t>
            </a:r>
            <a:r>
              <a:rPr lang="en">
                <a:solidFill>
                  <a:schemeClr val="dk1"/>
                </a:solidFill>
              </a:rPr>
              <a:t> to better understand Ha’s brothers and her mother. </a:t>
            </a:r>
            <a:endParaRPr>
              <a:solidFill>
                <a:schemeClr val="dk1"/>
              </a:solidFill>
            </a:endParaRPr>
          </a:p>
          <a:p>
            <a:pPr marL="0" lvl="0" indent="0" rtl="0">
              <a:spcBef>
                <a:spcPts val="0"/>
              </a:spcBef>
              <a:spcAft>
                <a:spcPts val="0"/>
              </a:spcAft>
              <a:buNone/>
            </a:pPr>
            <a:endParaRPr>
              <a:solidFill>
                <a:schemeClr val="dk1"/>
              </a:solidFill>
            </a:endParaRPr>
          </a:p>
          <a:p>
            <a:pPr marL="0" lvl="0" indent="0" rtl="0">
              <a:spcBef>
                <a:spcPts val="0"/>
              </a:spcBef>
              <a:spcAft>
                <a:spcPts val="0"/>
              </a:spcAft>
              <a:buNone/>
            </a:pPr>
            <a:r>
              <a:rPr lang="en" b="1">
                <a:solidFill>
                  <a:schemeClr val="dk1"/>
                </a:solidFill>
              </a:rPr>
              <a:t>Here’s what you’ll do today:</a:t>
            </a:r>
            <a:endParaRPr b="1">
              <a:solidFill>
                <a:schemeClr val="dk1"/>
              </a:solidFill>
            </a:endParaRPr>
          </a:p>
          <a:p>
            <a:pPr marL="457200" lvl="0" indent="-342900" rtl="0">
              <a:lnSpc>
                <a:spcPct val="100000"/>
              </a:lnSpc>
              <a:spcBef>
                <a:spcPts val="0"/>
              </a:spcBef>
              <a:spcAft>
                <a:spcPts val="0"/>
              </a:spcAft>
              <a:buSzPts val="1800"/>
              <a:buChar char="●"/>
            </a:pPr>
            <a:r>
              <a:rPr lang="en"/>
              <a:t>Choose a character to focus on with a small group.</a:t>
            </a:r>
            <a:endParaRPr/>
          </a:p>
          <a:p>
            <a:pPr marL="457200" lvl="0" indent="-342900" rtl="0">
              <a:lnSpc>
                <a:spcPct val="100000"/>
              </a:lnSpc>
              <a:spcBef>
                <a:spcPts val="0"/>
              </a:spcBef>
              <a:spcAft>
                <a:spcPts val="0"/>
              </a:spcAft>
              <a:buSzPts val="1800"/>
              <a:buChar char="●"/>
            </a:pPr>
            <a:r>
              <a:rPr lang="en"/>
              <a:t>Read the poem “Left Behind,” focusing on this character and their possession.</a:t>
            </a:r>
            <a:endParaRPr/>
          </a:p>
          <a:p>
            <a:pPr marL="457200" lvl="0" indent="-342900" rtl="0">
              <a:lnSpc>
                <a:spcPct val="100000"/>
              </a:lnSpc>
              <a:spcBef>
                <a:spcPts val="0"/>
              </a:spcBef>
              <a:spcAft>
                <a:spcPts val="0"/>
              </a:spcAft>
              <a:buSzPts val="1800"/>
              <a:buChar char="●"/>
            </a:pPr>
            <a:r>
              <a:rPr lang="en"/>
              <a:t>Use what you’ve read from the poem “Choice” to support.</a:t>
            </a:r>
            <a:endParaRPr/>
          </a:p>
          <a:p>
            <a:pPr marL="457200" lvl="0" indent="-342900" rtl="0">
              <a:lnSpc>
                <a:spcPct val="100000"/>
              </a:lnSpc>
              <a:spcBef>
                <a:spcPts val="0"/>
              </a:spcBef>
              <a:spcAft>
                <a:spcPts val="0"/>
              </a:spcAft>
              <a:buSzPts val="1800"/>
              <a:buChar char="●"/>
            </a:pPr>
            <a:r>
              <a:rPr lang="en"/>
              <a:t>Share with a small group what you learned about your character.</a:t>
            </a:r>
            <a:endParaRPr/>
          </a:p>
        </p:txBody>
      </p:sp>
      <p:pic>
        <p:nvPicPr>
          <p:cNvPr id="155" name="Shape 155"/>
          <p:cNvPicPr preferRelativeResize="0"/>
          <p:nvPr/>
        </p:nvPicPr>
        <p:blipFill>
          <a:blip r:embed="rId3">
            <a:alphaModFix/>
          </a:blip>
          <a:stretch>
            <a:fillRect/>
          </a:stretch>
        </p:blipFill>
        <p:spPr>
          <a:xfrm>
            <a:off x="7891201" y="187575"/>
            <a:ext cx="941100" cy="1173139"/>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59"/>
        <p:cNvGrpSpPr/>
        <p:nvPr/>
      </p:nvGrpSpPr>
      <p:grpSpPr>
        <a:xfrm>
          <a:off x="0" y="0"/>
          <a:ext cx="0" cy="0"/>
          <a:chOff x="0" y="0"/>
          <a:chExt cx="0" cy="0"/>
        </a:xfrm>
      </p:grpSpPr>
      <p:sp>
        <p:nvSpPr>
          <p:cNvPr id="160" name="Shape 160"/>
          <p:cNvSpPr txBox="1">
            <a:spLocks noGrp="1"/>
          </p:cNvSpPr>
          <p:nvPr>
            <p:ph type="title"/>
          </p:nvPr>
        </p:nvSpPr>
        <p:spPr>
          <a:xfrm>
            <a:off x="311700" y="334175"/>
            <a:ext cx="8520600" cy="11403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How can objects reveal something about a character? </a:t>
            </a:r>
            <a:endParaRPr/>
          </a:p>
        </p:txBody>
      </p:sp>
      <p:sp>
        <p:nvSpPr>
          <p:cNvPr id="161" name="Shape 161"/>
          <p:cNvSpPr txBox="1">
            <a:spLocks noGrp="1"/>
          </p:cNvSpPr>
          <p:nvPr>
            <p:ph type="body" idx="1"/>
          </p:nvPr>
        </p:nvSpPr>
        <p:spPr>
          <a:xfrm>
            <a:off x="311700" y="1650525"/>
            <a:ext cx="7582800" cy="2918400"/>
          </a:xfrm>
          <a:prstGeom prst="rect">
            <a:avLst/>
          </a:prstGeom>
        </p:spPr>
        <p:txBody>
          <a:bodyPr spcFirstLastPara="1" wrap="square" lIns="91425" tIns="91425" rIns="91425" bIns="91425" anchor="t" anchorCtr="0">
            <a:noAutofit/>
          </a:bodyPr>
          <a:lstStyle/>
          <a:p>
            <a:pPr marL="457200" lvl="0" indent="-342900" rtl="0">
              <a:spcBef>
                <a:spcPts val="0"/>
              </a:spcBef>
              <a:spcAft>
                <a:spcPts val="0"/>
              </a:spcAft>
              <a:buClr>
                <a:schemeClr val="dk1"/>
              </a:buClr>
              <a:buSzPts val="1800"/>
              <a:buFont typeface="Century Gothic"/>
              <a:buChar char="●"/>
            </a:pPr>
            <a:r>
              <a:rPr lang="en" dirty="0">
                <a:solidFill>
                  <a:schemeClr val="dk1"/>
                </a:solidFill>
              </a:rPr>
              <a:t>Today you will be closely reading the poem “Left Behind” that will help you learn more about Ha’s family members by reading about the possessions that are important to them.</a:t>
            </a:r>
            <a:endParaRPr dirty="0">
              <a:solidFill>
                <a:schemeClr val="dk1"/>
              </a:solidFill>
            </a:endParaRPr>
          </a:p>
          <a:p>
            <a:pPr marL="0" lvl="0" indent="0" rtl="0">
              <a:spcBef>
                <a:spcPts val="0"/>
              </a:spcBef>
              <a:spcAft>
                <a:spcPts val="0"/>
              </a:spcAft>
              <a:buNone/>
            </a:pPr>
            <a:endParaRPr dirty="0">
              <a:solidFill>
                <a:schemeClr val="dk1"/>
              </a:solidFill>
            </a:endParaRPr>
          </a:p>
          <a:p>
            <a:pPr marL="457200" lvl="0" indent="-342900" rtl="0">
              <a:spcBef>
                <a:spcPts val="0"/>
              </a:spcBef>
              <a:spcAft>
                <a:spcPts val="0"/>
              </a:spcAft>
              <a:buClr>
                <a:schemeClr val="dk1"/>
              </a:buClr>
              <a:buSzPts val="1800"/>
              <a:buFont typeface="Century Gothic"/>
              <a:buChar char="●"/>
            </a:pPr>
            <a:r>
              <a:rPr lang="en" dirty="0">
                <a:solidFill>
                  <a:schemeClr val="dk1"/>
                </a:solidFill>
              </a:rPr>
              <a:t>In past lessons, Ha gave us a glimpse into what is important to her. Today’s work will show what is important to other members of her family.</a:t>
            </a:r>
            <a:endParaRPr dirty="0">
              <a:solidFill>
                <a:schemeClr val="dk1"/>
              </a:solidFill>
            </a:endParaRPr>
          </a:p>
          <a:p>
            <a:pPr marL="0" lvl="0" indent="0" rtl="0">
              <a:spcBef>
                <a:spcPts val="0"/>
              </a:spcBef>
              <a:spcAft>
                <a:spcPts val="0"/>
              </a:spcAft>
              <a:buNone/>
            </a:pPr>
            <a:endParaRPr dirty="0">
              <a:solidFill>
                <a:schemeClr val="dk1"/>
              </a:solidFill>
            </a:endParaRPr>
          </a:p>
        </p:txBody>
      </p:sp>
      <p:pic>
        <p:nvPicPr>
          <p:cNvPr id="5" name="Shape 155"/>
          <p:cNvPicPr preferRelativeResize="0"/>
          <p:nvPr/>
        </p:nvPicPr>
        <p:blipFill>
          <a:blip r:embed="rId3">
            <a:alphaModFix/>
          </a:blip>
          <a:stretch>
            <a:fillRect/>
          </a:stretch>
        </p:blipFill>
        <p:spPr>
          <a:xfrm>
            <a:off x="7891201" y="187575"/>
            <a:ext cx="941100" cy="1173139"/>
          </a:xfrm>
          <a:prstGeom prst="rect">
            <a:avLst/>
          </a:prstGeom>
          <a:noFill/>
          <a:ln>
            <a:noFill/>
          </a:ln>
        </p:spPr>
      </p:pic>
      <p:pic>
        <p:nvPicPr>
          <p:cNvPr id="1026" name="Picture 2" descr="https://lh6.googleusercontent.com/ymZWPOtdezLjBTv8hH68ed-31HGwHac0ptJWc45OsS5OUI7qxVy16XAIlKWl-XGsQBnzWXWlZW8ZkB0KbDwta32vHIjj6KusG8Aep3t9K7LNeI8seircrLtq4VH0I9xKfwyXUZTH"/>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67178" y="4408827"/>
            <a:ext cx="638827" cy="63882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66"/>
        <p:cNvGrpSpPr/>
        <p:nvPr/>
      </p:nvGrpSpPr>
      <p:grpSpPr>
        <a:xfrm>
          <a:off x="0" y="0"/>
          <a:ext cx="0" cy="0"/>
          <a:chOff x="0" y="0"/>
          <a:chExt cx="0" cy="0"/>
        </a:xfrm>
      </p:grpSpPr>
      <p:sp>
        <p:nvSpPr>
          <p:cNvPr id="167" name="Shape 167"/>
          <p:cNvSpPr txBox="1">
            <a:spLocks noGrp="1"/>
          </p:cNvSpPr>
          <p:nvPr>
            <p:ph type="title"/>
          </p:nvPr>
        </p:nvSpPr>
        <p:spPr>
          <a:xfrm>
            <a:off x="311700" y="334175"/>
            <a:ext cx="8520600" cy="12870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a:t>Let’s take a closer look at our </a:t>
            </a:r>
            <a:endParaRPr/>
          </a:p>
          <a:p>
            <a:pPr marL="0" lvl="0" indent="0" rtl="0">
              <a:spcBef>
                <a:spcPts val="0"/>
              </a:spcBef>
              <a:spcAft>
                <a:spcPts val="0"/>
              </a:spcAft>
              <a:buNone/>
            </a:pPr>
            <a:r>
              <a:rPr lang="en" b="1"/>
              <a:t>Learning Targets.</a:t>
            </a:r>
            <a:endParaRPr b="1"/>
          </a:p>
        </p:txBody>
      </p:sp>
      <p:sp>
        <p:nvSpPr>
          <p:cNvPr id="168" name="Shape 168"/>
          <p:cNvSpPr txBox="1">
            <a:spLocks noGrp="1"/>
          </p:cNvSpPr>
          <p:nvPr>
            <p:ph type="body" idx="1"/>
          </p:nvPr>
        </p:nvSpPr>
        <p:spPr>
          <a:xfrm>
            <a:off x="395450" y="1474475"/>
            <a:ext cx="8520600" cy="34164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sz="1600">
              <a:solidFill>
                <a:schemeClr val="dk1"/>
              </a:solidFill>
            </a:endParaRPr>
          </a:p>
          <a:p>
            <a:pPr marL="0" lvl="0" indent="0">
              <a:spcBef>
                <a:spcPts val="0"/>
              </a:spcBef>
              <a:spcAft>
                <a:spcPts val="0"/>
              </a:spcAft>
              <a:buNone/>
            </a:pPr>
            <a:r>
              <a:rPr lang="en" b="1">
                <a:solidFill>
                  <a:schemeClr val="dk1"/>
                </a:solidFill>
              </a:rPr>
              <a:t>Today’s Learning Targets are:</a:t>
            </a:r>
            <a:endParaRPr b="1">
              <a:solidFill>
                <a:schemeClr val="dk1"/>
              </a:solidFill>
            </a:endParaRPr>
          </a:p>
          <a:p>
            <a:pPr marL="457200" lvl="0" indent="-342900" rtl="0">
              <a:lnSpc>
                <a:spcPct val="90000"/>
              </a:lnSpc>
              <a:spcBef>
                <a:spcPts val="1000"/>
              </a:spcBef>
              <a:spcAft>
                <a:spcPts val="0"/>
              </a:spcAft>
              <a:buClr>
                <a:schemeClr val="dk1"/>
              </a:buClr>
              <a:buSzPts val="1800"/>
              <a:buAutoNum type="arabicPeriod"/>
            </a:pPr>
            <a:r>
              <a:rPr lang="en">
                <a:solidFill>
                  <a:schemeClr val="dk1"/>
                </a:solidFill>
              </a:rPr>
              <a:t>I can make inferences to deepen my understanding of </a:t>
            </a:r>
            <a:r>
              <a:rPr lang="en" i="1">
                <a:solidFill>
                  <a:schemeClr val="dk1"/>
                </a:solidFill>
              </a:rPr>
              <a:t>Inside Out &amp; Back Again.</a:t>
            </a:r>
            <a:endParaRPr i="1">
              <a:solidFill>
                <a:schemeClr val="dk1"/>
              </a:solidFill>
            </a:endParaRPr>
          </a:p>
          <a:p>
            <a:pPr marL="457200" lvl="0" indent="-342900" rtl="0">
              <a:lnSpc>
                <a:spcPct val="90000"/>
              </a:lnSpc>
              <a:spcBef>
                <a:spcPts val="0"/>
              </a:spcBef>
              <a:spcAft>
                <a:spcPts val="0"/>
              </a:spcAft>
              <a:buClr>
                <a:schemeClr val="dk1"/>
              </a:buClr>
              <a:buSzPts val="1800"/>
              <a:buAutoNum type="arabicPeriod"/>
            </a:pPr>
            <a:r>
              <a:rPr lang="en">
                <a:solidFill>
                  <a:schemeClr val="dk1"/>
                </a:solidFill>
              </a:rPr>
              <a:t>I can cite evidence from the poems “Choice” and “Left Behind” to explain how this incident reveals aspects of Ha and her family members.</a:t>
            </a:r>
            <a:endParaRPr>
              <a:solidFill>
                <a:schemeClr val="dk1"/>
              </a:solidFill>
            </a:endParaRPr>
          </a:p>
          <a:p>
            <a:pPr marL="457200" lvl="0" indent="-342900" rtl="0">
              <a:lnSpc>
                <a:spcPct val="90000"/>
              </a:lnSpc>
              <a:spcBef>
                <a:spcPts val="0"/>
              </a:spcBef>
              <a:spcAft>
                <a:spcPts val="0"/>
              </a:spcAft>
              <a:buClr>
                <a:schemeClr val="dk1"/>
              </a:buClr>
              <a:buSzPts val="1800"/>
              <a:buAutoNum type="arabicPeriod"/>
            </a:pPr>
            <a:r>
              <a:rPr lang="en">
                <a:solidFill>
                  <a:schemeClr val="dk1"/>
                </a:solidFill>
              </a:rPr>
              <a:t>I can participate in discussions about the text with a partner, small group, and whole class.</a:t>
            </a:r>
            <a:endParaRPr>
              <a:solidFill>
                <a:schemeClr val="dk1"/>
              </a:solidFill>
            </a:endParaRPr>
          </a:p>
          <a:p>
            <a:pPr marL="0" lvl="0" indent="0" rtl="0">
              <a:spcBef>
                <a:spcPts val="0"/>
              </a:spcBef>
              <a:spcAft>
                <a:spcPts val="0"/>
              </a:spcAft>
              <a:buNone/>
            </a:pPr>
            <a:endParaRPr sz="1600">
              <a:solidFill>
                <a:schemeClr val="dk1"/>
              </a:solidFill>
            </a:endParaRPr>
          </a:p>
          <a:p>
            <a:pPr marL="0" lvl="0" indent="0" rtl="0">
              <a:spcBef>
                <a:spcPts val="0"/>
              </a:spcBef>
              <a:spcAft>
                <a:spcPts val="0"/>
              </a:spcAft>
              <a:buNone/>
            </a:pPr>
            <a:endParaRPr sz="1600">
              <a:solidFill>
                <a:schemeClr val="dk1"/>
              </a:solidFill>
            </a:endParaRPr>
          </a:p>
          <a:p>
            <a:pPr marL="0" lvl="0" indent="0" rtl="0">
              <a:spcBef>
                <a:spcPts val="0"/>
              </a:spcBef>
              <a:spcAft>
                <a:spcPts val="0"/>
              </a:spcAft>
              <a:buNone/>
            </a:pPr>
            <a:endParaRPr sz="1600"/>
          </a:p>
        </p:txBody>
      </p:sp>
      <p:pic>
        <p:nvPicPr>
          <p:cNvPr id="5" name="Shape 155"/>
          <p:cNvPicPr preferRelativeResize="0"/>
          <p:nvPr/>
        </p:nvPicPr>
        <p:blipFill>
          <a:blip r:embed="rId3">
            <a:alphaModFix/>
          </a:blip>
          <a:stretch>
            <a:fillRect/>
          </a:stretch>
        </p:blipFill>
        <p:spPr>
          <a:xfrm>
            <a:off x="7891201" y="187575"/>
            <a:ext cx="941100" cy="1173139"/>
          </a:xfrm>
          <a:prstGeom prst="rect">
            <a:avLst/>
          </a:prstGeom>
          <a:noFill/>
          <a:ln>
            <a:noFill/>
          </a:ln>
        </p:spPr>
      </p:pic>
      <p:pic>
        <p:nvPicPr>
          <p:cNvPr id="2" name="Picture 2">
            <a:extLst>
              <a:ext uri="{FF2B5EF4-FFF2-40B4-BE49-F238E27FC236}">
                <a16:creationId xmlns:a16="http://schemas.microsoft.com/office/drawing/2014/main" id="{48E4CB82-CA3A-40F1-A210-7642CCE491E0}"/>
              </a:ext>
            </a:extLst>
          </p:cNvPr>
          <p:cNvPicPr>
            <a:picLocks noChangeAspect="1"/>
          </p:cNvPicPr>
          <p:nvPr/>
        </p:nvPicPr>
        <p:blipFill>
          <a:blip r:embed="rId4"/>
          <a:stretch>
            <a:fillRect/>
          </a:stretch>
        </p:blipFill>
        <p:spPr>
          <a:xfrm>
            <a:off x="7624235" y="4433325"/>
            <a:ext cx="700313" cy="571311"/>
          </a:xfrm>
          <a:prstGeom prst="rect">
            <a:avLst/>
          </a:prstGeom>
        </p:spPr>
      </p:pic>
      <p:pic>
        <p:nvPicPr>
          <p:cNvPr id="6" name="Picture 2" descr="https://lh6.googleusercontent.com/ymZWPOtdezLjBTv8hH68ed-31HGwHac0ptJWc45OsS5OUI7qxVy16XAIlKWl-XGsQBnzWXWlZW8ZkB0KbDwta32vHIjj6KusG8Aep3t9K7LNeI8seircrLtq4VH0I9xKfwyXUZTH"/>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267178" y="4408827"/>
            <a:ext cx="638827" cy="63882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sp>
        <p:nvSpPr>
          <p:cNvPr id="174" name="Shape 174"/>
          <p:cNvSpPr txBox="1">
            <a:spLocks noGrp="1"/>
          </p:cNvSpPr>
          <p:nvPr>
            <p:ph type="title"/>
          </p:nvPr>
        </p:nvSpPr>
        <p:spPr>
          <a:xfrm>
            <a:off x="311700" y="334175"/>
            <a:ext cx="7651800" cy="11403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r>
              <a:rPr lang="en" sz="3000"/>
              <a:t>Let’s </a:t>
            </a:r>
            <a:r>
              <a:rPr lang="en" sz="3000" b="1"/>
              <a:t>reread </a:t>
            </a:r>
            <a:r>
              <a:rPr lang="en" sz="3000"/>
              <a:t>the poem </a:t>
            </a:r>
            <a:r>
              <a:rPr lang="en" sz="3000" b="1"/>
              <a:t>“Left Behind” </a:t>
            </a:r>
            <a:r>
              <a:rPr lang="en" sz="3000"/>
              <a:t>with one character as a focus. 	</a:t>
            </a:r>
            <a:endParaRPr sz="3000"/>
          </a:p>
        </p:txBody>
      </p:sp>
      <p:sp>
        <p:nvSpPr>
          <p:cNvPr id="175" name="Shape 175"/>
          <p:cNvSpPr txBox="1">
            <a:spLocks noGrp="1"/>
          </p:cNvSpPr>
          <p:nvPr>
            <p:ph type="body" idx="1"/>
          </p:nvPr>
        </p:nvSpPr>
        <p:spPr>
          <a:xfrm>
            <a:off x="311700" y="1357325"/>
            <a:ext cx="8520600" cy="36789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dirty="0"/>
              <a:t>Today you will be doing a “Jigsaw,” like you did with sections of the article “The Vietnam Wars</a:t>
            </a:r>
            <a:r>
              <a:rPr lang="en-US" dirty="0"/>
              <a:t>.</a:t>
            </a:r>
            <a:r>
              <a:rPr lang="en" dirty="0"/>
              <a:t>”  In this Jigsaw, you will </a:t>
            </a:r>
            <a:r>
              <a:rPr lang="en" b="1" dirty="0"/>
              <a:t>focus on one just character </a:t>
            </a:r>
            <a:r>
              <a:rPr lang="en" dirty="0"/>
              <a:t>while you read.</a:t>
            </a:r>
            <a:endParaRPr dirty="0"/>
          </a:p>
          <a:p>
            <a:pPr marL="0" lvl="0" indent="0" rtl="0">
              <a:spcBef>
                <a:spcPts val="0"/>
              </a:spcBef>
              <a:spcAft>
                <a:spcPts val="0"/>
              </a:spcAft>
              <a:buNone/>
            </a:pPr>
            <a:endParaRPr dirty="0">
              <a:solidFill>
                <a:schemeClr val="dk1"/>
              </a:solidFill>
            </a:endParaRPr>
          </a:p>
          <a:p>
            <a:pPr marL="0" lvl="0" indent="0" rtl="0">
              <a:spcBef>
                <a:spcPts val="0"/>
              </a:spcBef>
              <a:spcAft>
                <a:spcPts val="0"/>
              </a:spcAft>
              <a:buNone/>
            </a:pPr>
            <a:r>
              <a:rPr lang="en" dirty="0">
                <a:solidFill>
                  <a:schemeClr val="dk1"/>
                </a:solidFill>
              </a:rPr>
              <a:t>Continue to use what you know and read about Ha. You can learn a lot about her from the way she describes her family and what matters to them!</a:t>
            </a:r>
            <a:endParaRPr dirty="0">
              <a:solidFill>
                <a:schemeClr val="dk1"/>
              </a:solidFill>
            </a:endParaRPr>
          </a:p>
          <a:p>
            <a:pPr marL="0" lvl="0" indent="0" rtl="0">
              <a:spcBef>
                <a:spcPts val="0"/>
              </a:spcBef>
              <a:spcAft>
                <a:spcPts val="0"/>
              </a:spcAft>
              <a:buNone/>
            </a:pPr>
            <a:endParaRPr dirty="0">
              <a:solidFill>
                <a:schemeClr val="dk1"/>
              </a:solidFill>
            </a:endParaRPr>
          </a:p>
          <a:p>
            <a:pPr marL="0" lvl="0" indent="0">
              <a:spcBef>
                <a:spcPts val="0"/>
              </a:spcBef>
              <a:spcAft>
                <a:spcPts val="0"/>
              </a:spcAft>
              <a:buNone/>
            </a:pPr>
            <a:r>
              <a:rPr lang="en" b="1" dirty="0"/>
              <a:t>In your “Expert” groups, you will:</a:t>
            </a:r>
            <a:endParaRPr b="1" dirty="0"/>
          </a:p>
          <a:p>
            <a:pPr marL="914400" lvl="1" indent="-342900" rtl="0">
              <a:spcBef>
                <a:spcPts val="0"/>
              </a:spcBef>
              <a:spcAft>
                <a:spcPts val="0"/>
              </a:spcAft>
              <a:buClr>
                <a:schemeClr val="dk1"/>
              </a:buClr>
              <a:buSzPts val="1800"/>
              <a:buFont typeface="Century Gothic"/>
              <a:buChar char="○"/>
            </a:pPr>
            <a:r>
              <a:rPr lang="en" sz="1800" dirty="0">
                <a:solidFill>
                  <a:schemeClr val="dk1"/>
                </a:solidFill>
              </a:rPr>
              <a:t>reread the poem silently while focusing on your character</a:t>
            </a:r>
            <a:endParaRPr sz="1800" dirty="0">
              <a:solidFill>
                <a:schemeClr val="dk1"/>
              </a:solidFill>
            </a:endParaRPr>
          </a:p>
          <a:p>
            <a:pPr marL="914400" lvl="1" indent="-342900" rtl="0">
              <a:spcBef>
                <a:spcPts val="0"/>
              </a:spcBef>
              <a:spcAft>
                <a:spcPts val="0"/>
              </a:spcAft>
              <a:buClr>
                <a:schemeClr val="dk1"/>
              </a:buClr>
              <a:buSzPts val="1800"/>
              <a:buFont typeface="Century Gothic"/>
              <a:buChar char="○"/>
            </a:pPr>
            <a:r>
              <a:rPr lang="en" sz="1800" dirty="0">
                <a:solidFill>
                  <a:schemeClr val="dk1"/>
                </a:solidFill>
              </a:rPr>
              <a:t>share details you noticed</a:t>
            </a:r>
            <a:endParaRPr sz="1800" dirty="0">
              <a:solidFill>
                <a:schemeClr val="dk1"/>
              </a:solidFill>
            </a:endParaRPr>
          </a:p>
          <a:p>
            <a:pPr marL="914400" lvl="1" indent="-342900" rtl="0">
              <a:spcBef>
                <a:spcPts val="0"/>
              </a:spcBef>
              <a:spcAft>
                <a:spcPts val="0"/>
              </a:spcAft>
              <a:buClr>
                <a:schemeClr val="dk1"/>
              </a:buClr>
              <a:buSzPts val="1800"/>
              <a:buFont typeface="Century Gothic"/>
              <a:buChar char="○"/>
            </a:pPr>
            <a:r>
              <a:rPr lang="en" sz="1800" dirty="0">
                <a:solidFill>
                  <a:schemeClr val="dk1"/>
                </a:solidFill>
              </a:rPr>
              <a:t>work together to complete your graphic organizer</a:t>
            </a:r>
            <a:endParaRPr sz="1800" dirty="0">
              <a:solidFill>
                <a:schemeClr val="dk1"/>
              </a:solidFill>
            </a:endParaRPr>
          </a:p>
          <a:p>
            <a:pPr marL="0" lvl="0" indent="0" rtl="0">
              <a:spcBef>
                <a:spcPts val="0"/>
              </a:spcBef>
              <a:spcAft>
                <a:spcPts val="0"/>
              </a:spcAft>
              <a:buNone/>
            </a:pPr>
            <a:endParaRPr dirty="0"/>
          </a:p>
        </p:txBody>
      </p:sp>
      <p:pic>
        <p:nvPicPr>
          <p:cNvPr id="5" name="Shape 155"/>
          <p:cNvPicPr preferRelativeResize="0"/>
          <p:nvPr/>
        </p:nvPicPr>
        <p:blipFill>
          <a:blip r:embed="rId3">
            <a:alphaModFix/>
          </a:blip>
          <a:stretch>
            <a:fillRect/>
          </a:stretch>
        </p:blipFill>
        <p:spPr>
          <a:xfrm>
            <a:off x="7891201" y="187575"/>
            <a:ext cx="941100" cy="1173139"/>
          </a:xfrm>
          <a:prstGeom prst="rect">
            <a:avLst/>
          </a:prstGeom>
          <a:noFill/>
          <a:ln>
            <a:noFill/>
          </a:ln>
        </p:spPr>
      </p:pic>
      <p:pic>
        <p:nvPicPr>
          <p:cNvPr id="2" name="Picture 2">
            <a:extLst>
              <a:ext uri="{FF2B5EF4-FFF2-40B4-BE49-F238E27FC236}">
                <a16:creationId xmlns:a16="http://schemas.microsoft.com/office/drawing/2014/main" id="{015F7893-DC9D-4B7F-AA6D-F3CA654D3800}"/>
              </a:ext>
            </a:extLst>
          </p:cNvPr>
          <p:cNvPicPr>
            <a:picLocks noChangeAspect="1"/>
          </p:cNvPicPr>
          <p:nvPr/>
        </p:nvPicPr>
        <p:blipFill>
          <a:blip r:embed="rId4"/>
          <a:stretch>
            <a:fillRect/>
          </a:stretch>
        </p:blipFill>
        <p:spPr>
          <a:xfrm>
            <a:off x="8361751" y="4432529"/>
            <a:ext cx="603696" cy="603696"/>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sp>
        <p:nvSpPr>
          <p:cNvPr id="181" name="Shape 181"/>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Let’s </a:t>
            </a:r>
            <a:r>
              <a:rPr lang="en" b="1"/>
              <a:t>share</a:t>
            </a:r>
            <a:r>
              <a:rPr lang="en"/>
              <a:t> what we’ve found.</a:t>
            </a:r>
            <a:endParaRPr/>
          </a:p>
        </p:txBody>
      </p:sp>
      <p:sp>
        <p:nvSpPr>
          <p:cNvPr id="182" name="Shape 182"/>
          <p:cNvSpPr txBox="1">
            <a:spLocks noGrp="1"/>
          </p:cNvSpPr>
          <p:nvPr>
            <p:ph type="body" idx="1"/>
          </p:nvPr>
        </p:nvSpPr>
        <p:spPr>
          <a:xfrm>
            <a:off x="311700" y="1188900"/>
            <a:ext cx="8520600" cy="34164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solidFill>
                  <a:schemeClr val="dk1"/>
                </a:solidFill>
              </a:rPr>
              <a:t>For this sharing activity, you will:</a:t>
            </a:r>
            <a:endParaRPr dirty="0">
              <a:solidFill>
                <a:schemeClr val="dk1"/>
              </a:solidFill>
            </a:endParaRPr>
          </a:p>
          <a:p>
            <a:pPr marL="0" lvl="0" indent="0" rtl="0">
              <a:spcBef>
                <a:spcPts val="0"/>
              </a:spcBef>
              <a:spcAft>
                <a:spcPts val="0"/>
              </a:spcAft>
              <a:buNone/>
            </a:pPr>
            <a:endParaRPr dirty="0">
              <a:solidFill>
                <a:schemeClr val="dk1"/>
              </a:solidFill>
            </a:endParaRPr>
          </a:p>
          <a:p>
            <a:pPr lvl="0" indent="-342900" rtl="0">
              <a:spcBef>
                <a:spcPts val="0"/>
              </a:spcBef>
              <a:spcAft>
                <a:spcPts val="0"/>
              </a:spcAft>
              <a:buClr>
                <a:schemeClr val="dk1"/>
              </a:buClr>
              <a:buSzPts val="1800"/>
              <a:buFont typeface="Century Gothic"/>
              <a:buChar char="●"/>
            </a:pPr>
            <a:r>
              <a:rPr lang="en" dirty="0">
                <a:solidFill>
                  <a:schemeClr val="dk1"/>
                </a:solidFill>
              </a:rPr>
              <a:t>Choose someone in the group to be a </a:t>
            </a:r>
            <a:r>
              <a:rPr lang="en" b="1" dirty="0">
                <a:solidFill>
                  <a:schemeClr val="dk1"/>
                </a:solidFill>
              </a:rPr>
              <a:t>timekeeper.</a:t>
            </a:r>
            <a:endParaRPr b="1" dirty="0">
              <a:solidFill>
                <a:schemeClr val="dk1"/>
              </a:solidFill>
            </a:endParaRPr>
          </a:p>
          <a:p>
            <a:pPr lvl="0" indent="-342900" rtl="0">
              <a:spcBef>
                <a:spcPts val="0"/>
              </a:spcBef>
              <a:spcAft>
                <a:spcPts val="0"/>
              </a:spcAft>
              <a:buClr>
                <a:schemeClr val="dk1"/>
              </a:buClr>
              <a:buSzPts val="1800"/>
              <a:buFont typeface="Century Gothic"/>
              <a:buChar char="●"/>
            </a:pPr>
            <a:r>
              <a:rPr lang="en" b="1" dirty="0">
                <a:solidFill>
                  <a:schemeClr val="dk1"/>
                </a:solidFill>
              </a:rPr>
              <a:t>Each person has two minutes to share </a:t>
            </a:r>
            <a:r>
              <a:rPr lang="en" dirty="0">
                <a:solidFill>
                  <a:schemeClr val="dk1"/>
                </a:solidFill>
              </a:rPr>
              <a:t>the character they studied, the objects that were mentioned about that character, what the possessions told them about the character, and how they know this.</a:t>
            </a:r>
            <a:endParaRPr dirty="0">
              <a:solidFill>
                <a:schemeClr val="dk1"/>
              </a:solidFill>
            </a:endParaRPr>
          </a:p>
          <a:p>
            <a:pPr lvl="0" indent="-342900" rtl="0">
              <a:spcBef>
                <a:spcPts val="0"/>
              </a:spcBef>
              <a:spcAft>
                <a:spcPts val="0"/>
              </a:spcAft>
              <a:buClr>
                <a:schemeClr val="dk1"/>
              </a:buClr>
              <a:buSzPts val="1800"/>
              <a:buFont typeface="Century Gothic"/>
              <a:buChar char="●"/>
            </a:pPr>
            <a:r>
              <a:rPr lang="en" dirty="0">
                <a:solidFill>
                  <a:schemeClr val="dk1"/>
                </a:solidFill>
              </a:rPr>
              <a:t>Be sure to </a:t>
            </a:r>
            <a:r>
              <a:rPr lang="en" b="1" dirty="0">
                <a:solidFill>
                  <a:schemeClr val="dk1"/>
                </a:solidFill>
              </a:rPr>
              <a:t>record the information</a:t>
            </a:r>
            <a:r>
              <a:rPr lang="en" dirty="0">
                <a:solidFill>
                  <a:schemeClr val="dk1"/>
                </a:solidFill>
              </a:rPr>
              <a:t> your peers share on the Jigsaw recording form.</a:t>
            </a:r>
            <a:endParaRPr dirty="0">
              <a:solidFill>
                <a:schemeClr val="dk1"/>
              </a:solidFill>
            </a:endParaRPr>
          </a:p>
          <a:p>
            <a:pPr lvl="0" indent="-342900" rtl="0">
              <a:spcBef>
                <a:spcPts val="0"/>
              </a:spcBef>
              <a:spcAft>
                <a:spcPts val="0"/>
              </a:spcAft>
              <a:buClr>
                <a:schemeClr val="dk1"/>
              </a:buClr>
              <a:buSzPts val="1800"/>
              <a:buFont typeface="Century Gothic"/>
              <a:buChar char="●"/>
            </a:pPr>
            <a:r>
              <a:rPr lang="en" dirty="0">
                <a:solidFill>
                  <a:schemeClr val="dk1"/>
                </a:solidFill>
              </a:rPr>
              <a:t>If you have time, </a:t>
            </a:r>
            <a:r>
              <a:rPr lang="en" b="1" dirty="0">
                <a:solidFill>
                  <a:schemeClr val="dk1"/>
                </a:solidFill>
              </a:rPr>
              <a:t>discuss the question</a:t>
            </a:r>
            <a:r>
              <a:rPr lang="en" dirty="0">
                <a:solidFill>
                  <a:schemeClr val="dk1"/>
                </a:solidFill>
              </a:rPr>
              <a:t> at the bottom of your Jigsaw recording form.</a:t>
            </a:r>
            <a:endParaRPr dirty="0">
              <a:solidFill>
                <a:schemeClr val="dk1"/>
              </a:solidFill>
            </a:endParaRPr>
          </a:p>
          <a:p>
            <a:pPr lvl="0" indent="0" rtl="0">
              <a:spcBef>
                <a:spcPts val="0"/>
              </a:spcBef>
              <a:spcAft>
                <a:spcPts val="0"/>
              </a:spcAft>
              <a:buNone/>
            </a:pPr>
            <a:endParaRPr dirty="0"/>
          </a:p>
        </p:txBody>
      </p:sp>
      <p:pic>
        <p:nvPicPr>
          <p:cNvPr id="5" name="Shape 155"/>
          <p:cNvPicPr preferRelativeResize="0"/>
          <p:nvPr/>
        </p:nvPicPr>
        <p:blipFill>
          <a:blip r:embed="rId3">
            <a:alphaModFix/>
          </a:blip>
          <a:stretch>
            <a:fillRect/>
          </a:stretch>
        </p:blipFill>
        <p:spPr>
          <a:xfrm>
            <a:off x="7891201" y="187575"/>
            <a:ext cx="941100" cy="1173139"/>
          </a:xfrm>
          <a:prstGeom prst="rect">
            <a:avLst/>
          </a:prstGeom>
          <a:noFill/>
          <a:ln>
            <a:noFill/>
          </a:ln>
        </p:spPr>
      </p:pic>
      <p:pic>
        <p:nvPicPr>
          <p:cNvPr id="6" name="Picture 2">
            <a:extLst>
              <a:ext uri="{FF2B5EF4-FFF2-40B4-BE49-F238E27FC236}">
                <a16:creationId xmlns:a16="http://schemas.microsoft.com/office/drawing/2014/main" id="{015F7893-DC9D-4B7F-AA6D-F3CA654D3800}"/>
              </a:ext>
            </a:extLst>
          </p:cNvPr>
          <p:cNvPicPr>
            <a:picLocks noChangeAspect="1"/>
          </p:cNvPicPr>
          <p:nvPr/>
        </p:nvPicPr>
        <p:blipFill>
          <a:blip r:embed="rId4"/>
          <a:stretch>
            <a:fillRect/>
          </a:stretch>
        </p:blipFill>
        <p:spPr>
          <a:xfrm>
            <a:off x="8361751" y="4432529"/>
            <a:ext cx="603696" cy="603696"/>
          </a:xfrm>
          <a:prstGeom prst="rect">
            <a:avLst/>
          </a:prstGeom>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208A3D1-8EB2-412A-BD28-4C411867AF4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502afc-75e6-4a80-976c-76583f90c737"/>
    <ds:schemaRef ds:uri="02a6a75b-8925-4bc7-8b21-b87d4a90d0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4D2C9EC6-410D-42D5-AC97-74A96DFE265A}">
  <ds:schemaRefs>
    <ds:schemaRef ds:uri="http://schemas.openxmlformats.org/package/2006/metadata/core-properties"/>
    <ds:schemaRef ds:uri="02a6a75b-8925-4bc7-8b21-b87d4a90d0a3"/>
    <ds:schemaRef ds:uri="http://purl.org/dc/dcmitype/"/>
    <ds:schemaRef ds:uri="http://schemas.microsoft.com/office/infopath/2007/PartnerControls"/>
    <ds:schemaRef ds:uri="http://schemas.microsoft.com/office/2006/documentManagement/types"/>
    <ds:schemaRef ds:uri="http://purl.org/dc/elements/1.1/"/>
    <ds:schemaRef ds:uri="http://schemas.microsoft.com/office/2006/metadata/properties"/>
    <ds:schemaRef ds:uri="http://purl.org/dc/terms/"/>
    <ds:schemaRef ds:uri="a1502afc-75e6-4a80-976c-76583f90c737"/>
    <ds:schemaRef ds:uri="http://www.w3.org/XML/1998/namespace"/>
  </ds:schemaRefs>
</ds:datastoreItem>
</file>

<file path=customXml/itemProps3.xml><?xml version="1.0" encoding="utf-8"?>
<ds:datastoreItem xmlns:ds="http://schemas.openxmlformats.org/officeDocument/2006/customXml" ds:itemID="{56BC78D1-D2B6-48D3-9852-CF9915D45D78}">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63</TotalTime>
  <Words>4366</Words>
  <Application>Microsoft Office PowerPoint</Application>
  <PresentationFormat>On-screen Show (16:9)</PresentationFormat>
  <Paragraphs>371</Paragraphs>
  <Slides>17</Slides>
  <Notes>17</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17</vt:i4>
      </vt:variant>
    </vt:vector>
  </HeadingPairs>
  <TitlesOfParts>
    <vt:vector size="22" baseType="lpstr">
      <vt:lpstr>Century Gothic</vt:lpstr>
      <vt:lpstr>Calibri</vt:lpstr>
      <vt:lpstr>Overlock</vt:lpstr>
      <vt:lpstr>Arial</vt:lpstr>
      <vt:lpstr>Simple Light</vt:lpstr>
      <vt:lpstr>Grade 8: Module 1: Unit 1: Lesson 11 Teacher slide, before teaching.</vt:lpstr>
      <vt:lpstr>Grade 8: Module 1: Unit 1: Lesson 11 Teacher slide, before teaching.</vt:lpstr>
      <vt:lpstr>Grade 8: Module 1: Unit 1: Lesson 11 Teacher slide, before teaching.</vt:lpstr>
      <vt:lpstr>PowerPoint Presentation</vt:lpstr>
      <vt:lpstr>Hello, Students!</vt:lpstr>
      <vt:lpstr>How can objects reveal something about a character? </vt:lpstr>
      <vt:lpstr>Let’s take a closer look at our  Learning Targets.</vt:lpstr>
      <vt:lpstr>Let’s reread the poem “Left Behind” with one character as a focus.  </vt:lpstr>
      <vt:lpstr>Let’s share what we’ve found.</vt:lpstr>
      <vt:lpstr>Let’s refocus on today’s targets.</vt:lpstr>
      <vt:lpstr>Homework</vt:lpstr>
      <vt:lpstr>Small Group Block</vt:lpstr>
      <vt:lpstr>Fluent Reading Work</vt:lpstr>
      <vt:lpstr>Fluent Reading Work</vt:lpstr>
      <vt:lpstr>Fluent Reading Work</vt:lpstr>
      <vt:lpstr>Fluent Reading Work</vt:lpstr>
      <vt:lpstr> When you finish the fluency practice...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8: Module 1: Unit 1: Lesson 11 Teacher slide, before teaching.</dc:title>
  <dc:creator>nbravo</dc:creator>
  <cp:lastModifiedBy>Natalie Ivey</cp:lastModifiedBy>
  <cp:revision>21</cp:revision>
  <dcterms:modified xsi:type="dcterms:W3CDTF">2018-09-02T15:24:41Z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