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s/slide16.xml" ContentType="application/vnd.openxmlformats-officedocument.presentationml.slide+xml"/>
  <Override PartName="/ppt/slides/slide18.xml" ContentType="application/vnd.openxmlformats-officedocument.presentationml.slide+xml"/>
  <Override PartName="/ppt/slides/slide1.xml" ContentType="application/vnd.openxmlformats-officedocument.presentationml.slide+xml"/>
  <Override PartName="/ppt/slides/slide17.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4.xml" ContentType="application/vnd.openxmlformats-officedocument.presentationml.slide+xml"/>
  <Override PartName="/ppt/slideMasters/slideMaster1.xml" ContentType="application/vnd.openxmlformats-officedocument.presentationml.slideMaster+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slideLayouts/slideLayout12.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23.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24"/>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E9504A4-CA76-44FC-BEBB-BD63BE3AC6CC}">
  <a:tblStyle styleId="{0E9504A4-CA76-44FC-BEBB-BD63BE3AC6CC}"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612" autoAdjust="0"/>
  </p:normalViewPr>
  <p:slideViewPr>
    <p:cSldViewPr snapToGrid="0">
      <p:cViewPr varScale="1">
        <p:scale>
          <a:sx n="62" d="100"/>
          <a:sy n="62" d="100"/>
        </p:scale>
        <p:origin x="1542" y="72"/>
      </p:cViewPr>
      <p:guideLst>
        <p:guide orient="horz" pos="1620"/>
        <p:guide pos="2880"/>
      </p:guideLst>
    </p:cSldViewPr>
  </p:slideViewPr>
  <p:notesTextViewPr>
    <p:cViewPr>
      <p:scale>
        <a:sx n="1" d="1"/>
        <a:sy n="1" d="1"/>
      </p:scale>
      <p:origin x="0" y="-71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2.fntdata"/><Relationship Id="rId39" Type="http://schemas.openxmlformats.org/officeDocument/2006/relationships/customXml" Target="../customXml/item2.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1.fntdata"/><Relationship Id="rId33" Type="http://schemas.openxmlformats.org/officeDocument/2006/relationships/commentAuthors" Target="commentAuthors.xml"/><Relationship Id="rId38"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tableStyles" Target="tableStyles.xml"/><Relationship Id="rId40" Type="http://schemas.openxmlformats.org/officeDocument/2006/relationships/customXml" Target="../customXml/item3.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4.fntdata"/><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7.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25588617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b91fe4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454fb91fe4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339634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454f6c4ee8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Analyzing the Thematic Concept: Becoming Visible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9.</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have their text</a:t>
            </a:r>
            <a:r>
              <a:rPr lang="en" sz="1200" b="0" dirty="0">
                <a:solidFill>
                  <a:schemeClr val="dk1"/>
                </a:solidFill>
                <a:latin typeface="Calibri"/>
                <a:ea typeface="Calibri"/>
                <a:cs typeface="Calibri"/>
                <a:sym typeface="Calibri"/>
              </a:rPr>
              <a:t>, </a:t>
            </a:r>
            <a:r>
              <a:rPr lang="en" sz="1200" b="0" i="1" dirty="0">
                <a:solidFill>
                  <a:schemeClr val="dk1"/>
                </a:solidFill>
                <a:latin typeface="Calibri"/>
                <a:ea typeface="Calibri"/>
                <a:cs typeface="Calibri"/>
                <a:sym typeface="Calibri"/>
              </a:rPr>
              <a:t>Unbroken</a:t>
            </a:r>
            <a:r>
              <a:rPr lang="en" sz="1200" b="0" dirty="0">
                <a:solidFill>
                  <a:schemeClr val="dk1"/>
                </a:solidFill>
                <a:latin typeface="Calibri"/>
                <a:ea typeface="Calibri"/>
                <a:cs typeface="Calibri"/>
                <a:sym typeface="Calibri"/>
              </a:rPr>
              <a:t>.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Read the slide.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Cold call several pairs to share. </a:t>
            </a:r>
            <a:br>
              <a:rPr lang="en" sz="1200" b="0" dirty="0">
                <a:solidFill>
                  <a:schemeClr val="dk1"/>
                </a:solidFill>
                <a:latin typeface="Calibri"/>
                <a:ea typeface="Calibri"/>
                <a:cs typeface="Calibri"/>
                <a:sym typeface="Calibri"/>
              </a:rPr>
            </a:br>
            <a:r>
              <a:rPr lang="en" sz="1200" b="0" dirty="0">
                <a:solidFill>
                  <a:schemeClr val="dk1"/>
                </a:solidFill>
                <a:latin typeface="Calibri"/>
                <a:ea typeface="Calibri"/>
                <a:cs typeface="Calibri"/>
                <a:sym typeface="Calibri"/>
              </a:rPr>
              <a:t>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Student Look-fors/Listen-fors: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should mention that while Louie is becoming more and more visible reconnecting with his public presence and many jobs, he is declining when it comes to regaining his dignity.</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3" name="Google Shape;273;g454f6c4ee8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208873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454fb91fe4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Analyzing the Thematic Concept: Becoming Visible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9.</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pairs to share their answers.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something like: </a:t>
            </a:r>
            <a:r>
              <a:rPr lang="en" sz="1200" b="0" dirty="0">
                <a:solidFill>
                  <a:schemeClr val="dk1"/>
                </a:solidFill>
                <a:latin typeface="Calibri"/>
                <a:ea typeface="Calibri"/>
                <a:cs typeface="Calibri"/>
                <a:sym typeface="Calibri"/>
              </a:rPr>
              <a:t>“Faith in God finally brings Louie home. When he attends the meeting led by Billy Graham, he has a flashback of a promise he had made while he was stranded on the raft with Phil and Mac during the war: ‘If you save me, I will serve you forever’ (375). He realizes that his prayer had been answered on the raft, and he decides to make a change. ‘He felt supremely alive. He began walking’ (375). After that meeting, Louie dumps all of his alcohol down the drain and takes out an old Bible to read. He never has flashbacks of the war again, and he starts on a new path to become an inspirational speaker and forgive the Japanese guards for what they had done to him.”</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Support for Any Students Who Need It: None.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b="0" dirty="0"/>
          </a:p>
        </p:txBody>
      </p:sp>
      <p:sp>
        <p:nvSpPr>
          <p:cNvPr id="282" name="Google Shape;282;g454fb91fe4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665898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455c1de013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Analyzing the Thematic Concept: Becoming Visible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Close Reading Guide: Becoming Visible Again (answers, for teacher reference) </a:t>
            </a:r>
            <a:r>
              <a:rPr lang="en" sz="1200" dirty="0">
                <a:solidFill>
                  <a:schemeClr val="dk1"/>
                </a:solidFill>
                <a:latin typeface="Calibri"/>
                <a:ea typeface="Calibri"/>
                <a:cs typeface="Calibri"/>
                <a:sym typeface="Calibri"/>
              </a:rPr>
              <a:t>for this part of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next series of slides follows this guide. They will do a Think-Pair-Share for each question posed.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to be able to see the</a:t>
            </a:r>
            <a:r>
              <a:rPr lang="en" sz="1200" b="1" dirty="0">
                <a:solidFill>
                  <a:schemeClr val="dk1"/>
                </a:solidFill>
                <a:latin typeface="Calibri"/>
                <a:ea typeface="Calibri"/>
                <a:cs typeface="Calibri"/>
                <a:sym typeface="Calibri"/>
              </a:rPr>
              <a:t> Becoming Visible Again anchor chart</a:t>
            </a:r>
            <a:r>
              <a:rPr lang="en" sz="1200" dirty="0">
                <a:solidFill>
                  <a:schemeClr val="dk1"/>
                </a:solidFill>
                <a:latin typeface="Calibri"/>
                <a:ea typeface="Calibri"/>
                <a:cs typeface="Calibri"/>
                <a:sym typeface="Calibri"/>
              </a:rPr>
              <a:t> for this portion of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9.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a:t>
            </a:r>
            <a:r>
              <a:rPr lang="en" sz="1200" b="1" dirty="0">
                <a:solidFill>
                  <a:schemeClr val="dk1"/>
                </a:solidFill>
                <a:latin typeface="Calibri"/>
                <a:ea typeface="Calibri"/>
                <a:cs typeface="Calibri"/>
                <a:sym typeface="Calibri"/>
              </a:rPr>
              <a:t> Text-Dependent Questions: Becoming Visible Again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listen for student responses.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as needed by asking: </a:t>
            </a:r>
            <a:r>
              <a:rPr lang="en" sz="1200" i="1" dirty="0">
                <a:solidFill>
                  <a:schemeClr val="dk1"/>
                </a:solidFill>
                <a:latin typeface="Calibri"/>
                <a:ea typeface="Calibri"/>
                <a:cs typeface="Calibri"/>
                <a:sym typeface="Calibri"/>
              </a:rPr>
              <a:t>“What does the word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earnest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mean?”</a:t>
            </a:r>
            <a:br>
              <a:rPr lang="en" sz="1200" i="1" dirty="0">
                <a:solidFill>
                  <a:schemeClr val="dk1"/>
                </a:solidFill>
                <a:latin typeface="Calibri"/>
                <a:ea typeface="Calibri"/>
                <a:cs typeface="Calibri"/>
                <a:sym typeface="Calibri"/>
              </a:rPr>
            </a:b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“Graham read Jesus’s words from the Bible and asked the audience ‘how long it had been since they’d prayed in earnest’” (373).</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“Graham also said that God records a person’s entire life and that nothing is hidden from God. A person’s thoughts, actions, and words condemn a person before God.”</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“Graham called out a ‘drowning man’ who was ‘lost in the sea of life’” (373).</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scaffolding/probing question(s) in the teacher actions.</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1" name="Google Shape;291;g455c1de013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6704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455c1de013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Analyzing the Thematic Concept: Becoming Visible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4 of 9.</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listen for student responses.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as needed. Ask: </a:t>
            </a:r>
            <a:r>
              <a:rPr lang="en" sz="1200" i="1" dirty="0">
                <a:solidFill>
                  <a:schemeClr val="dk1"/>
                </a:solidFill>
                <a:latin typeface="Calibri"/>
                <a:ea typeface="Calibri"/>
                <a:cs typeface="Calibri"/>
                <a:sym typeface="Calibri"/>
              </a:rPr>
              <a:t> “What does the word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indignant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mean?” </a:t>
            </a:r>
            <a:r>
              <a:rPr lang="en" sz="1200" i="0" dirty="0">
                <a:solidFill>
                  <a:schemeClr val="dk1"/>
                </a:solidFill>
                <a:latin typeface="Calibri"/>
                <a:ea typeface="Calibri"/>
                <a:cs typeface="Calibri"/>
                <a:sym typeface="Calibri"/>
              </a:rPr>
              <a:t>Explain that indignant means being angry about something one feels is unjust or unworthy.</a:t>
            </a:r>
            <a:endParaRPr sz="1200" i="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i="0" dirty="0">
                <a:solidFill>
                  <a:schemeClr val="dk1"/>
                </a:solidFill>
                <a:latin typeface="Calibri"/>
                <a:ea typeface="Calibri"/>
                <a:cs typeface="Calibri"/>
                <a:sym typeface="Calibri"/>
              </a:rPr>
              <a:t>	</a:t>
            </a:r>
            <a:endParaRPr sz="1200" i="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“Graham’s words made Louie alert and ‘indignant with rage’ (373). Louie became angry and spooked at Graham’s words. He actually barged out of the tent when Graham prayed at the end of the meeting. It seemed like Graham was talking directly to Louie by the words he was using. The references to a drowning man and drowning in the sea of life were just too close to Louie’s experiences.”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“Louie tried to convince himself he was ‘a good man,’ but deep inside he knew it was a lie” (373).</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“Louie had been so degraded during captivity that by repeating these words, he was trying to convince himself of his self-worth.”</a:t>
            </a:r>
            <a:endParaRPr sz="1200" b="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smtClean="0">
                <a:solidFill>
                  <a:schemeClr val="dk1"/>
                </a:solidFill>
                <a:latin typeface="Calibri"/>
                <a:ea typeface="Calibri"/>
                <a:cs typeface="Calibri"/>
                <a:sym typeface="Calibri"/>
              </a:rPr>
              <a:t>Support </a:t>
            </a:r>
            <a:r>
              <a:rPr lang="en" sz="1200" dirty="0">
                <a:solidFill>
                  <a:schemeClr val="dk1"/>
                </a:solidFill>
                <a:latin typeface="Calibri"/>
                <a:ea typeface="Calibri"/>
                <a:cs typeface="Calibri"/>
                <a:sym typeface="Calibri"/>
              </a:rPr>
              <a:t>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scaffolding/probing question(s) in the teacher actions.</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endParaRPr dirty="0"/>
          </a:p>
        </p:txBody>
      </p:sp>
      <p:sp>
        <p:nvSpPr>
          <p:cNvPr id="301" name="Google Shape;301;g455c1de013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377442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455c1de013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Analyzing the Thematic Concept: Becoming Visible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5 of 9.</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listen for student responses.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as needed. Ask: </a:t>
            </a:r>
            <a:r>
              <a:rPr lang="en" sz="1200" i="1" dirty="0">
                <a:solidFill>
                  <a:schemeClr val="dk1"/>
                </a:solidFill>
                <a:latin typeface="Calibri"/>
                <a:ea typeface="Calibri"/>
                <a:cs typeface="Calibri"/>
                <a:sym typeface="Calibri"/>
              </a:rPr>
              <a:t> “What does the word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grace</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mean?” </a:t>
            </a:r>
            <a:r>
              <a:rPr lang="en" sz="1200" dirty="0">
                <a:solidFill>
                  <a:schemeClr val="dk1"/>
                </a:solidFill>
                <a:latin typeface="Calibri"/>
                <a:ea typeface="Calibri"/>
                <a:cs typeface="Calibri"/>
                <a:sym typeface="Calibri"/>
              </a:rPr>
              <a:t>Explain that grace is divine assistance or mercy.</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“Graham spoke of war and suffering. He asked the question, ‘Why is God silent when good men suffer?’ Graham continued to speak about how God is actually not silent through suffering. He explained that God gives ‘men the strength to outlast their sorrows’ (374–375). He goes on to say, ‘God says, if you suffer I’ll give you the grace to go forward.’ Graham says that God’s ‘invisibility is the truest test of that faith. To know who sees him, God makes himself unseen’” (375).</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“By this Graham means that when in a crisis, God provides things that one cannot touch, and it is these special blessings that give men the strength they need to persevere and push through the crisis and sorrow.”</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scaffolding/probing question(s) in the teacher actions.</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310" name="Google Shape;310;g455c1de013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594080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455c1de013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Analyzing the Thematic Concept: Becoming Visible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6 of 9.</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listen for student responses.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reread page 166, where Louie experiences a moment of transcendence.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their attention to the line</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“Such beauty, he thought, was too perfect to have come about by mere chance. That day in the center of the Pacific was, to him, a gift crafted deliberately, compassionately, for him and Phil” (166).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 “How does this scene relate to what Graham is talking about in his sermon?”</a:t>
            </a:r>
            <a:br>
              <a:rPr lang="en" sz="1200" i="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 “Hillenbrand brings the reader back to the raft because this is how Louie remembers this moment. The raft represents a time when Louie reached out to God in prayer and experienced two spiritual moments of grace.”</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smtClean="0">
                <a:solidFill>
                  <a:schemeClr val="dk1"/>
                </a:solidFill>
                <a:latin typeface="Calibri"/>
                <a:ea typeface="Calibri"/>
                <a:cs typeface="Calibri"/>
                <a:sym typeface="Calibri"/>
              </a:rPr>
              <a:t>From </a:t>
            </a:r>
            <a:r>
              <a:rPr lang="en" sz="1200" b="0" dirty="0">
                <a:solidFill>
                  <a:schemeClr val="dk1"/>
                </a:solidFill>
                <a:latin typeface="Calibri"/>
                <a:ea typeface="Calibri"/>
                <a:cs typeface="Calibri"/>
                <a:sym typeface="Calibri"/>
              </a:rPr>
              <a:t>the raft, Louie remembers:</a:t>
            </a:r>
            <a:endParaRPr sz="1200" b="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doldrums: the beauty and tranquility of that place (see scaffolding note below</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inexplicable way he was freed from the wires in the sinking </a:t>
            </a:r>
            <a:r>
              <a:rPr lang="en" sz="1200" b="0" dirty="0" smtClean="0">
                <a:solidFill>
                  <a:schemeClr val="dk1"/>
                </a:solidFill>
                <a:latin typeface="Calibri"/>
                <a:ea typeface="Calibri"/>
                <a:cs typeface="Calibri"/>
                <a:sym typeface="Calibri"/>
              </a:rPr>
              <a:t>aircraft</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fact that he was never hit by a single bullet even though a Japanese bomber had flown so close to the raft and sent a flurry of bullets at him and the </a:t>
            </a:r>
            <a:r>
              <a:rPr lang="en" sz="1200" b="0" dirty="0" smtClean="0">
                <a:solidFill>
                  <a:schemeClr val="dk1"/>
                </a:solidFill>
                <a:latin typeface="Calibri"/>
                <a:ea typeface="Calibri"/>
                <a:cs typeface="Calibri"/>
                <a:sym typeface="Calibri"/>
              </a:rPr>
              <a:t>others</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way he had suffered such cruelty and brutality but had </a:t>
            </a:r>
            <a:r>
              <a:rPr lang="en" sz="1200" b="0" dirty="0" smtClean="0">
                <a:solidFill>
                  <a:schemeClr val="dk1"/>
                </a:solidFill>
                <a:latin typeface="Calibri"/>
                <a:ea typeface="Calibri"/>
                <a:cs typeface="Calibri"/>
                <a:sym typeface="Calibri"/>
              </a:rPr>
              <a:t>survived</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All </a:t>
            </a:r>
            <a:r>
              <a:rPr lang="en" sz="1200" b="0" dirty="0">
                <a:solidFill>
                  <a:schemeClr val="dk1"/>
                </a:solidFill>
                <a:latin typeface="Calibri"/>
                <a:ea typeface="Calibri"/>
                <a:cs typeface="Calibri"/>
                <a:sym typeface="Calibri"/>
              </a:rPr>
              <a:t>of these memories make him grateful for those ‘intangible blessings’ that gave him strength to outlast the raft.”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“Hillenbrand means that Louie could explain those intangible moments only as gifts from God, something that should have been impossible in Louie’s mind that he was now explaining as possible.”</a:t>
            </a:r>
            <a:endParaRPr sz="1200" b="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scaffolding/probing question(s) in the teacher actions.</a:t>
            </a:r>
            <a:br>
              <a:rPr lang="en" sz="1200" dirty="0">
                <a:solidFill>
                  <a:schemeClr val="dk1"/>
                </a:solidFill>
                <a:latin typeface="Calibri"/>
                <a:ea typeface="Calibri"/>
                <a:cs typeface="Calibri"/>
                <a:sym typeface="Calibri"/>
              </a:rPr>
            </a:br>
            <a:endParaRPr dirty="0"/>
          </a:p>
        </p:txBody>
      </p:sp>
      <p:sp>
        <p:nvSpPr>
          <p:cNvPr id="319" name="Google Shape;319;g455c1de013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248109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455c1de013_0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Analyzing the Thematic Concept: Becoming Visible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7 of 9.</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listen for student responses.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page 152 and read from</a:t>
            </a:r>
            <a:r>
              <a:rPr lang="en" dirty="0">
                <a:solidFill>
                  <a:schemeClr val="dk1"/>
                </a:solidFill>
              </a:rPr>
              <a:t> </a:t>
            </a:r>
            <a:r>
              <a:rPr lang="en" sz="1200" i="1" dirty="0">
                <a:solidFill>
                  <a:schemeClr val="dk1"/>
                </a:solidFill>
                <a:latin typeface="Calibri"/>
                <a:ea typeface="Calibri"/>
                <a:cs typeface="Calibri"/>
                <a:sym typeface="Calibri"/>
              </a:rPr>
              <a:t>“On the sixth day …” to the end of the chapter.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by asking :  </a:t>
            </a:r>
            <a:r>
              <a:rPr lang="en" sz="1200" i="1" dirty="0">
                <a:solidFill>
                  <a:schemeClr val="dk1"/>
                </a:solidFill>
                <a:latin typeface="Calibri"/>
                <a:ea typeface="Calibri"/>
                <a:cs typeface="Calibri"/>
                <a:sym typeface="Calibri"/>
              </a:rPr>
              <a:t>“What was it about the experience in the tent with Graham that triggered this memory?”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the word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profound</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mean?”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profound means deep and </a:t>
            </a:r>
            <a:r>
              <a:rPr lang="en" sz="1200" dirty="0" smtClean="0">
                <a:solidFill>
                  <a:schemeClr val="dk1"/>
                </a:solidFill>
                <a:latin typeface="Calibri"/>
                <a:ea typeface="Calibri"/>
                <a:cs typeface="Calibri"/>
                <a:sym typeface="Calibri"/>
              </a:rPr>
              <a:t>overwhelming</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author’s words identify exactly how Louie felt at this moment. Louie’s last flashback, rain falling, occurred just as he was called out by Graham not to leave the tent at that time. It was a memory that he had resisted the night before, and it was suddenly upon him. This was significant because it was what he had asked for when he promised to dedicate his life to God. Rain is also symbolic of cleansing.” (See scaffolding note below.)</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This moment affected Louie immediately. When he returned home, he had no desire to drink and got rid of his liquor and other vices. Louie says that when he awoke the next morning, he felt ‘cleansed.’ For the first time in five years, he had not dreamed of the Bird, and he never would again. He began to read the Bible. Louie remembers that he felt ‘profound peace.’ Louie’s whole outlook on his experience changed. He no longer thought of all that he suffered, but that God had intervened to save him. Hillenbrand writes, ‘He was not the worthless, broken, forsaken man that the Bird had striven to make of him. In a single, silent moment, his rage, his fear, his humiliation and helplessness had fallen away. That morning he believed he was a new creation’” (376).</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“Louie promised to dedicate his life to God if God would quench their thirst. The next day, it rained and the men had water to drink.”</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scaffolding/probing question(s) in the teacher actions.</a:t>
            </a:r>
            <a:endParaRPr sz="1200" i="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28" name="Google Shape;328;g455c1de013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814717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455c1de013_0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Analyzing the Thematic Concept: Becoming Visible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8 of 9.</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listen for student </a:t>
            </a:r>
            <a:r>
              <a:rPr lang="en" sz="1200">
                <a:solidFill>
                  <a:schemeClr val="dk1"/>
                </a:solidFill>
                <a:latin typeface="Calibri"/>
                <a:ea typeface="Calibri"/>
                <a:cs typeface="Calibri"/>
                <a:sym typeface="Calibri"/>
              </a:rPr>
              <a:t>responses</a:t>
            </a:r>
            <a:r>
              <a:rPr lang="en"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a:t>
            </a:r>
            <a:r>
              <a:rPr lang="en" sz="1200" b="0" dirty="0">
                <a:solidFill>
                  <a:schemeClr val="dk1"/>
                </a:solidFill>
                <a:latin typeface="Calibri"/>
                <a:ea typeface="Calibri"/>
                <a:cs typeface="Calibri"/>
                <a:sym typeface="Calibri"/>
              </a:rPr>
              <a:t>: “self-control,” “self-worth,” “self-esteem,” “self-respect,” “pride,” “feeling safe and in control,” “being in control of </a:t>
            </a:r>
            <a:r>
              <a:rPr lang="en" sz="1200" b="0" dirty="0" smtClean="0">
                <a:solidFill>
                  <a:schemeClr val="dk1"/>
                </a:solidFill>
                <a:latin typeface="Calibri"/>
                <a:ea typeface="Calibri"/>
                <a:cs typeface="Calibri"/>
                <a:sym typeface="Calibri"/>
              </a:rPr>
              <a:t>yourself</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 </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Support for Any Students Who Need It: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scaffolding/probing question(s) in the teacher actions.</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37" name="Google Shape;337;g455c1de013_0_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553738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454f6c4ee8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3-4 minutes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Analyzing the Thematic Concept: Becoming Visible</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9 of 9.</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the close reading, explain that this moment in the book and in Louie’s life can be described as a </a:t>
            </a:r>
            <a:r>
              <a:rPr lang="en" sz="1200" i="1" dirty="0">
                <a:solidFill>
                  <a:schemeClr val="dk1"/>
                </a:solidFill>
                <a:latin typeface="Calibri"/>
                <a:ea typeface="Calibri"/>
                <a:cs typeface="Calibri"/>
                <a:sym typeface="Calibri"/>
              </a:rPr>
              <a:t>pivotal moment</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which is a decisive, key, critical, or crucial event that changes everything. This moment can also be called a </a:t>
            </a:r>
            <a:r>
              <a:rPr lang="en" sz="1200" i="1" dirty="0">
                <a:solidFill>
                  <a:schemeClr val="dk1"/>
                </a:solidFill>
                <a:latin typeface="Calibri"/>
                <a:ea typeface="Calibri"/>
                <a:cs typeface="Calibri"/>
                <a:sym typeface="Calibri"/>
              </a:rPr>
              <a:t>turning point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time to turn and talk, then cold call pairs to share their answer.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dirty="0">
                <a:solidFill>
                  <a:schemeClr val="dk1"/>
                </a:solidFill>
                <a:latin typeface="Calibri"/>
                <a:ea typeface="Calibri"/>
                <a:cs typeface="Calibri"/>
                <a:sym typeface="Calibri"/>
              </a:rPr>
              <a:t>“It can be called a turning point since it is a point in Louie’s life where he turns from the way he was living and takes a different path.”</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
            </a:r>
            <a:br>
              <a:rPr lang="en" sz="1200" b="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46" name="Google Shape;346;g454f6c4ee8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825118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454f6c4ee8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 Previewing Homework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381–389</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and preview the homework.</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the</a:t>
            </a:r>
            <a:r>
              <a:rPr lang="en" sz="1200" b="1" dirty="0">
                <a:solidFill>
                  <a:schemeClr val="dk1"/>
                </a:solidFill>
                <a:latin typeface="Calibri"/>
                <a:ea typeface="Calibri"/>
                <a:cs typeface="Calibri"/>
                <a:sym typeface="Calibri"/>
              </a:rPr>
              <a:t>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supported</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structured notes, pages 381–389 </a:t>
            </a:r>
            <a:r>
              <a:rPr lang="en" sz="1200" dirty="0">
                <a:solidFill>
                  <a:schemeClr val="dk1"/>
                </a:solidFill>
                <a:latin typeface="Calibri"/>
                <a:ea typeface="Calibri"/>
                <a:cs typeface="Calibri"/>
                <a:sym typeface="Calibri"/>
              </a:rPr>
              <a:t>as needed</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355" name="Google Shape;355;g454f6c4ee8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47227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6c4ee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Engaging the Writer: Language Techniques (12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Reviewing Learning Targets (2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Analyzing the Thematic Concept: Becoming Visible Again (42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Preview Homework (2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Read the epilogue, pages 381–389 in </a:t>
            </a:r>
            <a:r>
              <a:rPr lang="en" sz="1200" i="1" dirty="0">
                <a:latin typeface="Calibri"/>
                <a:ea typeface="Calibri"/>
                <a:cs typeface="Calibri"/>
                <a:sym typeface="Calibri"/>
              </a:rPr>
              <a:t>Unbroken</a:t>
            </a:r>
            <a:r>
              <a:rPr lang="en" sz="1200" dirty="0">
                <a:latin typeface="Calibri"/>
                <a:ea typeface="Calibri"/>
                <a:cs typeface="Calibri"/>
                <a:sym typeface="Calibri"/>
              </a:rPr>
              <a:t>, and complete the </a:t>
            </a:r>
            <a:r>
              <a:rPr lang="en" sz="1200" b="1" dirty="0">
                <a:latin typeface="Calibri"/>
                <a:ea typeface="Calibri"/>
                <a:cs typeface="Calibri"/>
                <a:sym typeface="Calibri"/>
              </a:rPr>
              <a:t>structured </a:t>
            </a:r>
            <a:r>
              <a:rPr lang="en" sz="1200" b="1" dirty="0" smtClean="0">
                <a:latin typeface="Calibri"/>
                <a:ea typeface="Calibri"/>
                <a:cs typeface="Calibri"/>
                <a:sym typeface="Calibri"/>
              </a:rPr>
              <a:t>notes</a:t>
            </a:r>
            <a:r>
              <a:rPr lang="en-US" sz="1200" b="1" dirty="0" smtClean="0">
                <a:latin typeface="Calibri"/>
                <a:ea typeface="Calibri"/>
                <a:cs typeface="Calibri"/>
                <a:sym typeface="Calibri"/>
              </a:rPr>
              <a:t>.</a:t>
            </a:r>
            <a:endParaRPr sz="1200" b="1" dirty="0">
              <a:latin typeface="Calibri"/>
              <a:ea typeface="Calibri"/>
              <a:cs typeface="Calibri"/>
              <a:sym typeface="Calibri"/>
            </a:endParaRPr>
          </a:p>
        </p:txBody>
      </p:sp>
      <p:sp>
        <p:nvSpPr>
          <p:cNvPr id="214" name="Google Shape;214;g454f6c4ee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914375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45a2863652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2" name="Google Shape;362;g45a2863652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63" name="Google Shape;363;g45a2863652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79011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6c4ee8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Verbals handout</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Verbals handout key </a:t>
            </a:r>
            <a:r>
              <a:rPr lang="en" sz="1200" dirty="0">
                <a:solidFill>
                  <a:schemeClr val="dk1"/>
                </a:solidFill>
                <a:latin typeface="Calibri"/>
                <a:ea typeface="Calibri"/>
                <a:cs typeface="Calibri"/>
                <a:sym typeface="Calibri"/>
              </a:rPr>
              <a:t>(for teacher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Text-Dependent Questions: Becoming Visible Again note-catcher</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Guide: Becoming Visible Again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pages 381–389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supported structured notes, pages 381–389 (</a:t>
            </a:r>
            <a:r>
              <a:rPr lang="en" sz="1200" dirty="0">
                <a:solidFill>
                  <a:schemeClr val="dk1"/>
                </a:solidFill>
                <a:latin typeface="Calibri"/>
                <a:ea typeface="Calibri"/>
                <a:cs typeface="Calibri"/>
                <a:sym typeface="Calibri"/>
              </a:rPr>
              <a:t>optional, for students who need more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Teacher Guide, pages 381–389</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Unbroken</a:t>
            </a:r>
            <a:r>
              <a:rPr lang="en" sz="1200" b="1"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Becoming Visible Again anchor chart </a:t>
            </a:r>
            <a:r>
              <a:rPr lang="en" sz="1200" dirty="0">
                <a:solidFill>
                  <a:schemeClr val="dk1"/>
                </a:solidFill>
                <a:latin typeface="Calibri"/>
                <a:ea typeface="Calibri"/>
                <a:cs typeface="Calibri"/>
                <a:sym typeface="Calibri"/>
              </a:rPr>
              <a:t>(begun in Unit 2, Lesson 17)</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work with their Midway Discussion Appointment during this lesson.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54f6c4ee8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29281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6c4ee8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a:t>
            </a:r>
            <a:r>
              <a:rPr lang="en" sz="1200" b="1" dirty="0">
                <a:solidFill>
                  <a:schemeClr val="dk1"/>
                </a:solidFill>
                <a:latin typeface="Calibri"/>
                <a:ea typeface="Calibri"/>
                <a:cs typeface="Calibri"/>
                <a:sym typeface="Calibri"/>
              </a:rPr>
              <a:t> Verbals handout key (for teacher reference</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a:t>
            </a:r>
            <a:r>
              <a:rPr lang="en" sz="1200" b="1" dirty="0">
                <a:solidFill>
                  <a:schemeClr val="dk1"/>
                </a:solidFill>
                <a:latin typeface="Calibri"/>
                <a:ea typeface="Calibri"/>
                <a:cs typeface="Calibri"/>
                <a:sym typeface="Calibri"/>
              </a:rPr>
              <a:t> Close Reading Guide: Becoming Visible Again (answers, for teacher reference</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pages 381–389 </a:t>
            </a:r>
            <a:r>
              <a:rPr lang="en" sz="1200" dirty="0">
                <a:solidFill>
                  <a:schemeClr val="dk1"/>
                </a:solidFill>
                <a:latin typeface="Calibri"/>
                <a:ea typeface="Calibri"/>
                <a:cs typeface="Calibri"/>
                <a:sym typeface="Calibri"/>
              </a:rPr>
              <a:t>(in preparation for student homework</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a:t>
            </a:r>
            <a:r>
              <a:rPr lang="en" sz="1200" b="1" dirty="0">
                <a:solidFill>
                  <a:schemeClr val="dk1"/>
                </a:solidFill>
                <a:latin typeface="Calibri"/>
                <a:ea typeface="Calibri"/>
                <a:cs typeface="Calibri"/>
                <a:sym typeface="Calibri"/>
              </a:rPr>
              <a:t>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Teacher Guide, pages 381–389</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br>
              <a:rPr lang="en" sz="1200" b="1" dirty="0">
                <a:solidFill>
                  <a:schemeClr val="dk1"/>
                </a:solidFill>
                <a:latin typeface="Calibri"/>
                <a:ea typeface="Calibri"/>
                <a:cs typeface="Calibri"/>
                <a:sym typeface="Calibri"/>
              </a:rPr>
            </a:br>
            <a:r>
              <a:rPr lang="en-US" sz="1200" b="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r>
            <a:br>
              <a:rPr lang="en" sz="1200" i="1" dirty="0">
                <a:solidFill>
                  <a:schemeClr val="dk1"/>
                </a:solidFill>
                <a:latin typeface="Calibri"/>
                <a:ea typeface="Calibri"/>
                <a:cs typeface="Calibri"/>
                <a:sym typeface="Calibri"/>
              </a:rPr>
            </a:b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6" name="Google Shape;226;g454f6c4ee8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9411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454f6c4ee8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2" name="Google Shape;232;g454f6c4ee8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122544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4f6c4ee8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54f6c4ee8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389957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454f6c4ee8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4</a:t>
            </a:r>
            <a:r>
              <a:rPr lang="en-US" sz="1200" b="1" dirty="0" smtClean="0">
                <a:solidFill>
                  <a:schemeClr val="dk1"/>
                </a:solidFill>
                <a:latin typeface="Calibri"/>
                <a:ea typeface="Calibri"/>
                <a:cs typeface="Calibri"/>
                <a:sym typeface="Calibri"/>
              </a:rPr>
              <a:t>-6</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Opening </a:t>
            </a:r>
            <a:r>
              <a:rPr lang="en" b="1" dirty="0">
                <a:solidFill>
                  <a:schemeClr val="dk1"/>
                </a:solidFill>
              </a:rPr>
              <a:t>A. Engaging the Writer: Language Techniques </a:t>
            </a:r>
            <a:endParaRPr b="1" dirty="0">
              <a:solidFill>
                <a:schemeClr val="dk1"/>
              </a:solidFill>
            </a:endParaRPr>
          </a:p>
          <a:p>
            <a:pPr marL="0" lvl="0" indent="0" algn="l" rtl="0">
              <a:spcBef>
                <a:spcPts val="0"/>
              </a:spcBef>
              <a:spcAft>
                <a:spcPts val="0"/>
              </a:spcAft>
              <a:buClr>
                <a:schemeClr val="dk1"/>
              </a:buClr>
              <a:buSzPts val="1100"/>
              <a:buFont typeface="Arial"/>
              <a:buNone/>
            </a:pPr>
            <a:endParaRPr b="1"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continue to work with the language standards in this lesson. This is challenging work; students will continue to work toward mastery in higher grade levels.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Omit Teacher Action #11 if your students have not had a foreign language at this point in their studies.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2.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sit with their Midway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Verbals handout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read the definition of gerund.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read the examples.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gerunds look like verbs but act as nouns.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read the definition of participle.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others to read the examples.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there are two types of participles: past and present.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read the definition of </a:t>
            </a:r>
            <a:r>
              <a:rPr lang="en" sz="1200" i="1" dirty="0">
                <a:solidFill>
                  <a:schemeClr val="dk1"/>
                </a:solidFill>
                <a:latin typeface="Calibri"/>
                <a:ea typeface="Calibri"/>
                <a:cs typeface="Calibri"/>
                <a:sym typeface="Calibri"/>
              </a:rPr>
              <a:t>infinitive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students have probably encountered infinitives in their foreign language studies. The infinitive in most foreign languages is a special form of the verb, but in English, an infinitive is the word “to” with the stem form of the verb.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read the examples.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additional examples for students or ask them to create their own examples of each type of verbal.</a:t>
            </a:r>
            <a:endParaRPr dirty="0"/>
          </a:p>
        </p:txBody>
      </p:sp>
      <p:sp>
        <p:nvSpPr>
          <p:cNvPr id="247" name="Google Shape;247;g454f6c4ee8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493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455c1de013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6-8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Opening </a:t>
            </a:r>
            <a:r>
              <a:rPr lang="en" sz="1200" b="1" dirty="0">
                <a:solidFill>
                  <a:schemeClr val="dk1"/>
                </a:solidFill>
                <a:latin typeface="Calibri"/>
                <a:ea typeface="Calibri"/>
                <a:cs typeface="Calibri"/>
                <a:sym typeface="Calibri"/>
              </a:rPr>
              <a:t>A. Engaging the Writer: Language Techniques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“tip.” Explain that it can be tricky as they encounter sentences with a verb and one or more verbals to identify accurately the verb and verbals. Encourage them to find the word acting as the verb in the sentence before trying to identify the verbals.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identifying verbals.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monitor.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are done, go over the answers, referring to the</a:t>
            </a:r>
            <a:r>
              <a:rPr lang="en" sz="1200" b="1" dirty="0">
                <a:solidFill>
                  <a:schemeClr val="dk1"/>
                </a:solidFill>
                <a:latin typeface="Calibri"/>
                <a:ea typeface="Calibri"/>
                <a:cs typeface="Calibri"/>
                <a:sym typeface="Calibri"/>
              </a:rPr>
              <a:t> Verbals handout key (for teacher reference)</a:t>
            </a:r>
            <a:r>
              <a:rPr lang="en" sz="1200" dirty="0">
                <a:solidFill>
                  <a:schemeClr val="dk1"/>
                </a:solidFill>
                <a:latin typeface="Calibri"/>
                <a:ea typeface="Calibri"/>
                <a:cs typeface="Calibri"/>
                <a:sym typeface="Calibri"/>
              </a:rPr>
              <a:t> as needed.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following student responses: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Lasting, debilitating—participles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To restore—infinitive</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Running—gerund</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Training—gerund</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To derail—infinitive</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Riveted—participle</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having students circle the verbs on the handout and underline the verbals.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56" name="Google Shape;256;g455c1de013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77330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54f6c4ee8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Class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B. Reviewing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learning targets posted in the classroom.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first learning target.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spend more time working with verbals in the next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second and third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students to summarize what they know about the thematic concept of becoming visible again after captivity.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use the terms “dignity” and “reconnecting” in their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5" name="Google Shape;265;g454f6c4ee8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2593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10.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6.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latin typeface="Century Gothic"/>
                <a:ea typeface="Century Gothic"/>
                <a:cs typeface="Century Gothic"/>
                <a:sym typeface="Century Gothic"/>
              </a:rPr>
              <a:t>Unit 3 Overview</a:t>
            </a:r>
            <a:endParaRPr>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091401"/>
            <a:ext cx="7886700" cy="35412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400" dirty="0">
                <a:latin typeface="Century Gothic"/>
                <a:ea typeface="Century Gothic"/>
                <a:cs typeface="Century Gothic"/>
                <a:sym typeface="Century Gothic"/>
              </a:rPr>
              <a:t>In this unit, students will finish reading </a:t>
            </a:r>
            <a:r>
              <a:rPr lang="en" sz="1400" i="1" dirty="0">
                <a:latin typeface="Century Gothic"/>
                <a:ea typeface="Century Gothic"/>
                <a:cs typeface="Century Gothic"/>
                <a:sym typeface="Century Gothic"/>
              </a:rPr>
              <a:t>Unbroken</a:t>
            </a:r>
            <a:r>
              <a:rPr lang="en" sz="1400" dirty="0">
                <a:latin typeface="Century Gothic"/>
                <a:ea typeface="Century Gothic"/>
                <a:cs typeface="Century Gothic"/>
                <a:sym typeface="Century Gothic"/>
              </a:rPr>
              <a:t> and study the transition of the imprisoned or interned from “invisible” to “visible” after release. They will briefly research Miné Okubo’s life after internment and then write a narrative to tell the story of Okubo’s journey from “invisible” during internment to becoming “visible” post-internment for the </a:t>
            </a:r>
            <a:r>
              <a:rPr lang="en" sz="1400" b="1" dirty="0">
                <a:latin typeface="Century Gothic"/>
                <a:ea typeface="Century Gothic"/>
                <a:cs typeface="Century Gothic"/>
                <a:sym typeface="Century Gothic"/>
              </a:rPr>
              <a:t>mid-unit assessment</a:t>
            </a:r>
            <a:r>
              <a:rPr lang="en" sz="1400" dirty="0">
                <a:latin typeface="Century Gothic"/>
                <a:ea typeface="Century Gothic"/>
                <a:cs typeface="Century Gothic"/>
                <a:sym typeface="Century Gothic"/>
              </a:rPr>
              <a:t>. In the </a:t>
            </a:r>
            <a:r>
              <a:rPr lang="en" sz="1400" b="1" dirty="0">
                <a:latin typeface="Century Gothic"/>
                <a:ea typeface="Century Gothic"/>
                <a:cs typeface="Century Gothic"/>
                <a:sym typeface="Century Gothic"/>
              </a:rPr>
              <a:t>end of unit assessment</a:t>
            </a:r>
            <a:r>
              <a:rPr lang="en" sz="1400" dirty="0">
                <a:latin typeface="Century Gothic"/>
                <a:ea typeface="Century Gothic"/>
                <a:cs typeface="Century Gothic"/>
                <a:sym typeface="Century Gothic"/>
              </a:rPr>
              <a:t>, they will complete a narrative techniques assessment to determine the effectiveness of various language techniques. Finally, for the final performance task, they will share their narrative with a small group of students and reflect upon their research-based narrative writing piece.</a:t>
            </a:r>
            <a:endParaRPr sz="1400" dirty="0">
              <a:latin typeface="Century Gothic"/>
              <a:ea typeface="Century Gothic"/>
              <a:cs typeface="Century Gothic"/>
              <a:sym typeface="Century Gothic"/>
            </a:endParaRPr>
          </a:p>
          <a:p>
            <a:pPr marL="0" lvl="0" indent="0" algn="l" rtl="0">
              <a:spcBef>
                <a:spcPts val="800"/>
              </a:spcBef>
              <a:spcAft>
                <a:spcPts val="0"/>
              </a:spcAft>
              <a:buNone/>
            </a:pPr>
            <a:endParaRPr sz="1400" dirty="0">
              <a:latin typeface="Century Gothic"/>
              <a:ea typeface="Century Gothic"/>
              <a:cs typeface="Century Gothic"/>
              <a:sym typeface="Century Gothic"/>
            </a:endParaRPr>
          </a:p>
          <a:p>
            <a:pPr marL="0" lvl="0" indent="0" algn="l" rtl="0">
              <a:spcBef>
                <a:spcPts val="800"/>
              </a:spcBef>
              <a:spcAft>
                <a:spcPts val="0"/>
              </a:spcAft>
              <a:buNone/>
            </a:pPr>
            <a:r>
              <a:rPr lang="en" sz="1400" dirty="0">
                <a:latin typeface="Century Gothic"/>
                <a:ea typeface="Century Gothic"/>
                <a:cs typeface="Century Gothic"/>
                <a:sym typeface="Century Gothic"/>
              </a:rPr>
              <a:t>Guiding Questions and Big Ideas for this unit </a:t>
            </a:r>
            <a:r>
              <a:rPr lang="en" sz="1400" dirty="0" smtClean="0">
                <a:latin typeface="Century Gothic"/>
                <a:ea typeface="Century Gothic"/>
                <a:cs typeface="Century Gothic"/>
                <a:sym typeface="Century Gothic"/>
              </a:rPr>
              <a:t>are:</a:t>
            </a:r>
          </a:p>
          <a:p>
            <a:pPr marL="285750" indent="-285750"/>
            <a:r>
              <a:rPr lang="en" sz="1400" dirty="0" smtClean="0">
                <a:latin typeface="Century Gothic"/>
                <a:ea typeface="Century Gothic"/>
                <a:cs typeface="Century Gothic"/>
                <a:sym typeface="Century Gothic"/>
              </a:rPr>
              <a:t>How </a:t>
            </a:r>
            <a:r>
              <a:rPr lang="en" sz="1400" dirty="0">
                <a:latin typeface="Century Gothic"/>
                <a:ea typeface="Century Gothic"/>
                <a:cs typeface="Century Gothic"/>
                <a:sym typeface="Century Gothic"/>
              </a:rPr>
              <a:t>does war (and conflict) affect individuals and societies? </a:t>
            </a:r>
          </a:p>
          <a:p>
            <a:pPr marL="285750" indent="-285750"/>
            <a:r>
              <a:rPr lang="en" sz="1400" dirty="0" smtClean="0">
                <a:latin typeface="Century Gothic"/>
                <a:ea typeface="Century Gothic"/>
                <a:cs typeface="Century Gothic"/>
                <a:sym typeface="Century Gothic"/>
              </a:rPr>
              <a:t>How </a:t>
            </a:r>
            <a:r>
              <a:rPr lang="en" sz="1400" dirty="0">
                <a:latin typeface="Century Gothic"/>
                <a:ea typeface="Century Gothic"/>
                <a:cs typeface="Century Gothic"/>
                <a:sym typeface="Century Gothic"/>
              </a:rPr>
              <a:t>can individuals become visible </a:t>
            </a:r>
            <a:r>
              <a:rPr lang="en" sz="1400" dirty="0" smtClean="0">
                <a:latin typeface="Century Gothic"/>
                <a:ea typeface="Century Gothic"/>
                <a:cs typeface="Century Gothic"/>
                <a:sym typeface="Century Gothic"/>
              </a:rPr>
              <a:t>again?</a:t>
            </a:r>
            <a:endParaRPr lang="en" sz="1400" dirty="0">
              <a:latin typeface="Century Gothic"/>
              <a:ea typeface="Century Gothic"/>
              <a:cs typeface="Century Gothic"/>
              <a:sym typeface="Century Gothic"/>
            </a:endParaRPr>
          </a:p>
          <a:p>
            <a:pPr marL="285750" indent="-285750"/>
            <a:r>
              <a:rPr lang="en" sz="1400" i="1" dirty="0" smtClean="0">
                <a:latin typeface="Century Gothic"/>
                <a:ea typeface="Century Gothic"/>
                <a:cs typeface="Century Gothic"/>
                <a:sym typeface="Century Gothic"/>
              </a:rPr>
              <a:t>There </a:t>
            </a:r>
            <a:r>
              <a:rPr lang="en" sz="1400" i="1" dirty="0">
                <a:latin typeface="Century Gothic"/>
                <a:ea typeface="Century Gothic"/>
                <a:cs typeface="Century Gothic"/>
                <a:sym typeface="Century Gothic"/>
              </a:rPr>
              <a:t>are important yet divergent experiences in war and conflict</a:t>
            </a:r>
            <a:r>
              <a:rPr lang="en" sz="1400" i="1" dirty="0"/>
              <a:t>.</a:t>
            </a:r>
            <a:br>
              <a:rPr lang="en" sz="1400" i="1" dirty="0"/>
            </a:br>
            <a:endParaRPr sz="14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Summarize the Text</a:t>
            </a:r>
            <a:endParaRPr sz="3300" i="0" u="none" strike="noStrike" cap="none">
              <a:solidFill>
                <a:schemeClr val="dk1"/>
              </a:solidFill>
              <a:latin typeface="Century Gothic"/>
              <a:ea typeface="Century Gothic"/>
              <a:cs typeface="Century Gothic"/>
              <a:sym typeface="Century Gothic"/>
            </a:endParaRPr>
          </a:p>
        </p:txBody>
      </p:sp>
      <p:sp>
        <p:nvSpPr>
          <p:cNvPr id="276" name="Google Shape;276;p4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Turn and talk with your partner to summarize:</a:t>
            </a:r>
            <a:br>
              <a:rPr lang="en" sz="2400">
                <a:latin typeface="Century Gothic"/>
                <a:ea typeface="Century Gothic"/>
                <a:cs typeface="Century Gothic"/>
                <a:sym typeface="Century Gothic"/>
              </a:rPr>
            </a:br>
            <a:r>
              <a:rPr lang="en" sz="2400">
                <a:latin typeface="Century Gothic"/>
                <a:ea typeface="Century Gothic"/>
                <a:cs typeface="Century Gothic"/>
                <a:sym typeface="Century Gothic"/>
              </a:rPr>
              <a:t/>
            </a:r>
            <a:br>
              <a:rPr lang="en" sz="2400">
                <a:latin typeface="Century Gothic"/>
                <a:ea typeface="Century Gothic"/>
                <a:cs typeface="Century Gothic"/>
                <a:sym typeface="Century Gothic"/>
              </a:rPr>
            </a:br>
            <a:r>
              <a:rPr lang="en" sz="2400">
                <a:latin typeface="Century Gothic"/>
                <a:ea typeface="Century Gothic"/>
                <a:cs typeface="Century Gothic"/>
                <a:sym typeface="Century Gothic"/>
              </a:rPr>
              <a:t>What was Louie’s journey toward becoming visible again after captivity?</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a:p>
            <a:pPr marL="0" lvl="0" indent="0" algn="l" rtl="0">
              <a:spcBef>
                <a:spcPts val="800"/>
              </a:spcBef>
              <a:spcAft>
                <a:spcPts val="0"/>
              </a:spcAft>
              <a:buNone/>
            </a:pPr>
            <a:r>
              <a:rPr lang="en" sz="2400">
                <a:latin typeface="Century Gothic"/>
                <a:ea typeface="Century Gothic"/>
                <a:cs typeface="Century Gothic"/>
                <a:sym typeface="Century Gothic"/>
              </a:rPr>
              <a:t>Use the two aspects of visibility in your summary.</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p:txBody>
      </p:sp>
      <p:pic>
        <p:nvPicPr>
          <p:cNvPr id="7" name="Google Shape;253;p43"/>
          <p:cNvPicPr preferRelativeResize="0"/>
          <p:nvPr/>
        </p:nvPicPr>
        <p:blipFill>
          <a:blip r:embed="rId3">
            <a:alphaModFix/>
          </a:blip>
          <a:stretch>
            <a:fillRect/>
          </a:stretch>
        </p:blipFill>
        <p:spPr>
          <a:xfrm>
            <a:off x="7979230" y="4411162"/>
            <a:ext cx="568775" cy="544838"/>
          </a:xfrm>
          <a:prstGeom prst="rect">
            <a:avLst/>
          </a:prstGeom>
          <a:noFill/>
          <a:ln>
            <a:noFill/>
          </a:ln>
        </p:spPr>
      </p:pic>
      <p:pic>
        <p:nvPicPr>
          <p:cNvPr id="8" name="Google Shape;252;p43"/>
          <p:cNvPicPr preferRelativeResize="0"/>
          <p:nvPr/>
        </p:nvPicPr>
        <p:blipFill>
          <a:blip r:embed="rId4">
            <a:alphaModFix/>
          </a:blip>
          <a:stretch>
            <a:fillRect/>
          </a:stretch>
        </p:blipFill>
        <p:spPr>
          <a:xfrm>
            <a:off x="8493575" y="4474031"/>
            <a:ext cx="509657" cy="419100"/>
          </a:xfrm>
          <a:prstGeom prst="rect">
            <a:avLst/>
          </a:prstGeom>
          <a:noFill/>
          <a:ln>
            <a:noFill/>
          </a:ln>
        </p:spPr>
      </p:pic>
      <p:pic>
        <p:nvPicPr>
          <p:cNvPr id="279" name="Google Shape;279;p46"/>
          <p:cNvPicPr preferRelativeResize="0"/>
          <p:nvPr/>
        </p:nvPicPr>
        <p:blipFill>
          <a:blip r:embed="rId5">
            <a:alphaModFix/>
          </a:blip>
          <a:stretch>
            <a:fillRect/>
          </a:stretch>
        </p:blipFill>
        <p:spPr>
          <a:xfrm>
            <a:off x="7630885" y="4446471"/>
            <a:ext cx="472172" cy="47421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Our Thinking</a:t>
            </a:r>
            <a:endParaRPr sz="3300" i="0" u="none" strike="noStrike" cap="none">
              <a:solidFill>
                <a:schemeClr val="dk1"/>
              </a:solidFill>
              <a:latin typeface="Century Gothic"/>
              <a:ea typeface="Century Gothic"/>
              <a:cs typeface="Century Gothic"/>
              <a:sym typeface="Century Gothic"/>
            </a:endParaRPr>
          </a:p>
        </p:txBody>
      </p:sp>
      <p:sp>
        <p:nvSpPr>
          <p:cNvPr id="285" name="Google Shape;285;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Working with your partner, discuss your response to the focus question from homework.</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800"/>
              </a:spcBef>
              <a:spcAft>
                <a:spcPts val="0"/>
              </a:spcAft>
              <a:buSzPts val="2400"/>
              <a:buFont typeface="Century Gothic"/>
              <a:buChar char="•"/>
            </a:pPr>
            <a:r>
              <a:rPr lang="en" sz="2400">
                <a:latin typeface="Century Gothic"/>
                <a:ea typeface="Century Gothic"/>
                <a:cs typeface="Century Gothic"/>
                <a:sym typeface="Century Gothic"/>
              </a:rPr>
              <a:t>On page 365, Hillenbrand writes, “No one could reach Louie because he had never really come home.” What finally brings Louie home?</a:t>
            </a:r>
            <a:endParaRPr sz="2400">
              <a:latin typeface="Century Gothic"/>
              <a:ea typeface="Century Gothic"/>
              <a:cs typeface="Century Gothic"/>
              <a:sym typeface="Century Gothic"/>
            </a:endParaRPr>
          </a:p>
        </p:txBody>
      </p:sp>
      <p:pic>
        <p:nvPicPr>
          <p:cNvPr id="7" name="Google Shape;253;p43"/>
          <p:cNvPicPr preferRelativeResize="0"/>
          <p:nvPr/>
        </p:nvPicPr>
        <p:blipFill>
          <a:blip r:embed="rId3">
            <a:alphaModFix/>
          </a:blip>
          <a:stretch>
            <a:fillRect/>
          </a:stretch>
        </p:blipFill>
        <p:spPr>
          <a:xfrm>
            <a:off x="7979230" y="4411162"/>
            <a:ext cx="568775" cy="544838"/>
          </a:xfrm>
          <a:prstGeom prst="rect">
            <a:avLst/>
          </a:prstGeom>
          <a:noFill/>
          <a:ln>
            <a:noFill/>
          </a:ln>
        </p:spPr>
      </p:pic>
      <p:pic>
        <p:nvPicPr>
          <p:cNvPr id="8" name="Google Shape;252;p43"/>
          <p:cNvPicPr preferRelativeResize="0"/>
          <p:nvPr/>
        </p:nvPicPr>
        <p:blipFill>
          <a:blip r:embed="rId4">
            <a:alphaModFix/>
          </a:blip>
          <a:stretch>
            <a:fillRect/>
          </a:stretch>
        </p:blipFill>
        <p:spPr>
          <a:xfrm>
            <a:off x="8493575" y="4474031"/>
            <a:ext cx="509657" cy="419100"/>
          </a:xfrm>
          <a:prstGeom prst="rect">
            <a:avLst/>
          </a:prstGeom>
          <a:noFill/>
          <a:ln>
            <a:noFill/>
          </a:ln>
        </p:spPr>
      </p:pic>
      <p:pic>
        <p:nvPicPr>
          <p:cNvPr id="288" name="Google Shape;288;p47"/>
          <p:cNvPicPr preferRelativeResize="0"/>
          <p:nvPr/>
        </p:nvPicPr>
        <p:blipFill>
          <a:blip r:embed="rId5">
            <a:alphaModFix/>
          </a:blip>
          <a:stretch>
            <a:fillRect/>
          </a:stretch>
        </p:blipFill>
        <p:spPr>
          <a:xfrm>
            <a:off x="7576457" y="4430491"/>
            <a:ext cx="521650" cy="45101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48"/>
          <p:cNvSpPr txBox="1">
            <a:spLocks noGrp="1"/>
          </p:cNvSpPr>
          <p:nvPr>
            <p:ph type="title"/>
          </p:nvPr>
        </p:nvSpPr>
        <p:spPr>
          <a:xfrm>
            <a:off x="391450" y="273850"/>
            <a:ext cx="85260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Read Closely to Analyze a Text</a:t>
            </a:r>
            <a:endParaRPr sz="2800" i="0" u="none" strike="noStrike" cap="none">
              <a:solidFill>
                <a:schemeClr val="dk1"/>
              </a:solidFill>
              <a:latin typeface="Century Gothic"/>
              <a:ea typeface="Century Gothic"/>
              <a:cs typeface="Century Gothic"/>
              <a:sym typeface="Century Gothic"/>
            </a:endParaRPr>
          </a:p>
        </p:txBody>
      </p:sp>
      <p:sp>
        <p:nvSpPr>
          <p:cNvPr id="294" name="Google Shape;294;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Think-Pair-Share about the first question on the </a:t>
            </a:r>
            <a:r>
              <a:rPr lang="en" sz="2400" b="1">
                <a:latin typeface="Century Gothic"/>
                <a:ea typeface="Century Gothic"/>
                <a:cs typeface="Century Gothic"/>
                <a:sym typeface="Century Gothic"/>
              </a:rPr>
              <a:t>Close Reading Guide. </a:t>
            </a:r>
            <a:endParaRPr sz="2400" b="1">
              <a:latin typeface="Century Gothic"/>
              <a:ea typeface="Century Gothic"/>
              <a:cs typeface="Century Gothic"/>
              <a:sym typeface="Century Gothic"/>
            </a:endParaRPr>
          </a:p>
        </p:txBody>
      </p:sp>
      <p:pic>
        <p:nvPicPr>
          <p:cNvPr id="295" name="Google Shape;295;p48"/>
          <p:cNvPicPr preferRelativeResize="0"/>
          <p:nvPr/>
        </p:nvPicPr>
        <p:blipFill>
          <a:blip r:embed="rId3">
            <a:alphaModFix/>
          </a:blip>
          <a:stretch>
            <a:fillRect/>
          </a:stretch>
        </p:blipFill>
        <p:spPr>
          <a:xfrm>
            <a:off x="947725" y="2571750"/>
            <a:ext cx="7248525" cy="1524000"/>
          </a:xfrm>
          <a:prstGeom prst="rect">
            <a:avLst/>
          </a:prstGeom>
          <a:noFill/>
          <a:ln>
            <a:noFill/>
          </a:ln>
        </p:spPr>
      </p:pic>
      <p:pic>
        <p:nvPicPr>
          <p:cNvPr id="297" name="Google Shape;297;p48"/>
          <p:cNvPicPr preferRelativeResize="0"/>
          <p:nvPr/>
        </p:nvPicPr>
        <p:blipFill>
          <a:blip r:embed="rId4">
            <a:alphaModFix/>
          </a:blip>
          <a:stretch>
            <a:fillRect/>
          </a:stretch>
        </p:blipFill>
        <p:spPr>
          <a:xfrm>
            <a:off x="8049178" y="4430491"/>
            <a:ext cx="442604" cy="473528"/>
          </a:xfrm>
          <a:prstGeom prst="rect">
            <a:avLst/>
          </a:prstGeom>
          <a:noFill/>
          <a:ln>
            <a:noFill/>
          </a:ln>
        </p:spPr>
      </p:pic>
      <p:pic>
        <p:nvPicPr>
          <p:cNvPr id="8" name="Google Shape;252;p43"/>
          <p:cNvPicPr preferRelativeResize="0"/>
          <p:nvPr/>
        </p:nvPicPr>
        <p:blipFill>
          <a:blip r:embed="rId5">
            <a:alphaModFix/>
          </a:blip>
          <a:stretch>
            <a:fillRect/>
          </a:stretch>
        </p:blipFill>
        <p:spPr>
          <a:xfrm>
            <a:off x="8493575" y="4474031"/>
            <a:ext cx="509657" cy="419100"/>
          </a:xfrm>
          <a:prstGeom prst="rect">
            <a:avLst/>
          </a:prstGeom>
          <a:noFill/>
          <a:ln>
            <a:noFill/>
          </a:ln>
        </p:spPr>
      </p:pic>
      <p:pic>
        <p:nvPicPr>
          <p:cNvPr id="9" name="Google Shape;288;p47"/>
          <p:cNvPicPr preferRelativeResize="0"/>
          <p:nvPr/>
        </p:nvPicPr>
        <p:blipFill>
          <a:blip r:embed="rId6">
            <a:alphaModFix/>
          </a:blip>
          <a:stretch>
            <a:fillRect/>
          </a:stretch>
        </p:blipFill>
        <p:spPr>
          <a:xfrm>
            <a:off x="7576457" y="4430491"/>
            <a:ext cx="521650" cy="45101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9"/>
          <p:cNvSpPr txBox="1">
            <a:spLocks noGrp="1"/>
          </p:cNvSpPr>
          <p:nvPr>
            <p:ph type="title"/>
          </p:nvPr>
        </p:nvSpPr>
        <p:spPr>
          <a:xfrm>
            <a:off x="391450" y="273850"/>
            <a:ext cx="85260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Read Closely to Analyze a Text</a:t>
            </a:r>
            <a:endParaRPr sz="280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endParaRPr sz="2800">
              <a:latin typeface="Century Gothic"/>
              <a:ea typeface="Century Gothic"/>
              <a:cs typeface="Century Gothic"/>
              <a:sym typeface="Century Gothic"/>
            </a:endParaRPr>
          </a:p>
        </p:txBody>
      </p:sp>
      <p:sp>
        <p:nvSpPr>
          <p:cNvPr id="304" name="Google Shape;304;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Think-Pair-Share about the second question on the </a:t>
            </a:r>
            <a:r>
              <a:rPr lang="en" sz="2400" b="1">
                <a:latin typeface="Century Gothic"/>
                <a:ea typeface="Century Gothic"/>
                <a:cs typeface="Century Gothic"/>
                <a:sym typeface="Century Gothic"/>
              </a:rPr>
              <a:t>Close Reading Guide.</a:t>
            </a:r>
            <a:endParaRPr sz="2400" b="1">
              <a:latin typeface="Century Gothic"/>
              <a:ea typeface="Century Gothic"/>
              <a:cs typeface="Century Gothic"/>
              <a:sym typeface="Century Gothic"/>
            </a:endParaRPr>
          </a:p>
        </p:txBody>
      </p:sp>
      <p:pic>
        <p:nvPicPr>
          <p:cNvPr id="305" name="Google Shape;305;p49"/>
          <p:cNvPicPr preferRelativeResize="0"/>
          <p:nvPr/>
        </p:nvPicPr>
        <p:blipFill>
          <a:blip r:embed="rId3">
            <a:alphaModFix/>
          </a:blip>
          <a:stretch>
            <a:fillRect/>
          </a:stretch>
        </p:blipFill>
        <p:spPr>
          <a:xfrm>
            <a:off x="1096862" y="2341179"/>
            <a:ext cx="7115175" cy="1828800"/>
          </a:xfrm>
          <a:prstGeom prst="rect">
            <a:avLst/>
          </a:prstGeom>
          <a:noFill/>
          <a:ln>
            <a:noFill/>
          </a:ln>
        </p:spPr>
      </p:pic>
      <p:pic>
        <p:nvPicPr>
          <p:cNvPr id="7" name="Google Shape;297;p48"/>
          <p:cNvPicPr preferRelativeResize="0"/>
          <p:nvPr/>
        </p:nvPicPr>
        <p:blipFill>
          <a:blip r:embed="rId4">
            <a:alphaModFix/>
          </a:blip>
          <a:stretch>
            <a:fillRect/>
          </a:stretch>
        </p:blipFill>
        <p:spPr>
          <a:xfrm>
            <a:off x="8049178" y="4430491"/>
            <a:ext cx="442604" cy="473528"/>
          </a:xfrm>
          <a:prstGeom prst="rect">
            <a:avLst/>
          </a:prstGeom>
          <a:noFill/>
          <a:ln>
            <a:noFill/>
          </a:ln>
        </p:spPr>
      </p:pic>
      <p:pic>
        <p:nvPicPr>
          <p:cNvPr id="8" name="Google Shape;252;p43"/>
          <p:cNvPicPr preferRelativeResize="0"/>
          <p:nvPr/>
        </p:nvPicPr>
        <p:blipFill>
          <a:blip r:embed="rId5">
            <a:alphaModFix/>
          </a:blip>
          <a:stretch>
            <a:fillRect/>
          </a:stretch>
        </p:blipFill>
        <p:spPr>
          <a:xfrm>
            <a:off x="8493575" y="4474031"/>
            <a:ext cx="509657" cy="4191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50"/>
          <p:cNvSpPr txBox="1">
            <a:spLocks noGrp="1"/>
          </p:cNvSpPr>
          <p:nvPr>
            <p:ph type="title"/>
          </p:nvPr>
        </p:nvSpPr>
        <p:spPr>
          <a:xfrm>
            <a:off x="391450" y="273850"/>
            <a:ext cx="85260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Read Closely to Analyze a Text</a:t>
            </a:r>
            <a:endParaRPr sz="280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endParaRPr sz="2800">
              <a:latin typeface="Century Gothic"/>
              <a:ea typeface="Century Gothic"/>
              <a:cs typeface="Century Gothic"/>
              <a:sym typeface="Century Gothic"/>
            </a:endParaRPr>
          </a:p>
        </p:txBody>
      </p:sp>
      <p:sp>
        <p:nvSpPr>
          <p:cNvPr id="313" name="Google Shape;313;p5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Think-Pair-Share about the third question on the </a:t>
            </a:r>
            <a:r>
              <a:rPr lang="en" sz="2400" b="1">
                <a:latin typeface="Century Gothic"/>
                <a:ea typeface="Century Gothic"/>
                <a:cs typeface="Century Gothic"/>
                <a:sym typeface="Century Gothic"/>
              </a:rPr>
              <a:t>Close Reading Guide.</a:t>
            </a:r>
            <a:endParaRPr sz="2400" b="1">
              <a:latin typeface="Century Gothic"/>
              <a:ea typeface="Century Gothic"/>
              <a:cs typeface="Century Gothic"/>
              <a:sym typeface="Century Gothic"/>
            </a:endParaRPr>
          </a:p>
        </p:txBody>
      </p:sp>
      <p:pic>
        <p:nvPicPr>
          <p:cNvPr id="316" name="Google Shape;316;p50"/>
          <p:cNvPicPr preferRelativeResize="0"/>
          <p:nvPr/>
        </p:nvPicPr>
        <p:blipFill>
          <a:blip r:embed="rId3">
            <a:alphaModFix/>
          </a:blip>
          <a:stretch>
            <a:fillRect/>
          </a:stretch>
        </p:blipFill>
        <p:spPr>
          <a:xfrm>
            <a:off x="1019175" y="2571750"/>
            <a:ext cx="7105650" cy="1600200"/>
          </a:xfrm>
          <a:prstGeom prst="rect">
            <a:avLst/>
          </a:prstGeom>
          <a:noFill/>
          <a:ln>
            <a:noFill/>
          </a:ln>
        </p:spPr>
      </p:pic>
      <p:pic>
        <p:nvPicPr>
          <p:cNvPr id="7" name="Google Shape;297;p48"/>
          <p:cNvPicPr preferRelativeResize="0"/>
          <p:nvPr/>
        </p:nvPicPr>
        <p:blipFill>
          <a:blip r:embed="rId4">
            <a:alphaModFix/>
          </a:blip>
          <a:stretch>
            <a:fillRect/>
          </a:stretch>
        </p:blipFill>
        <p:spPr>
          <a:xfrm>
            <a:off x="8049178" y="4430491"/>
            <a:ext cx="442604" cy="473528"/>
          </a:xfrm>
          <a:prstGeom prst="rect">
            <a:avLst/>
          </a:prstGeom>
          <a:noFill/>
          <a:ln>
            <a:noFill/>
          </a:ln>
        </p:spPr>
      </p:pic>
      <p:pic>
        <p:nvPicPr>
          <p:cNvPr id="8" name="Google Shape;252;p43"/>
          <p:cNvPicPr preferRelativeResize="0"/>
          <p:nvPr/>
        </p:nvPicPr>
        <p:blipFill>
          <a:blip r:embed="rId5">
            <a:alphaModFix/>
          </a:blip>
          <a:stretch>
            <a:fillRect/>
          </a:stretch>
        </p:blipFill>
        <p:spPr>
          <a:xfrm>
            <a:off x="8493575" y="4474031"/>
            <a:ext cx="509657" cy="4191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51"/>
          <p:cNvSpPr txBox="1">
            <a:spLocks noGrp="1"/>
          </p:cNvSpPr>
          <p:nvPr>
            <p:ph type="title"/>
          </p:nvPr>
        </p:nvSpPr>
        <p:spPr>
          <a:xfrm>
            <a:off x="391450" y="273850"/>
            <a:ext cx="85260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Read Closely to Analyze a Text</a:t>
            </a:r>
            <a:endParaRPr sz="280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endParaRPr sz="2800">
              <a:latin typeface="Century Gothic"/>
              <a:ea typeface="Century Gothic"/>
              <a:cs typeface="Century Gothic"/>
              <a:sym typeface="Century Gothic"/>
            </a:endParaRPr>
          </a:p>
        </p:txBody>
      </p:sp>
      <p:sp>
        <p:nvSpPr>
          <p:cNvPr id="322" name="Google Shape;322;p51"/>
          <p:cNvSpPr txBox="1">
            <a:spLocks noGrp="1"/>
          </p:cNvSpPr>
          <p:nvPr>
            <p:ph type="body" idx="1"/>
          </p:nvPr>
        </p:nvSpPr>
        <p:spPr>
          <a:xfrm>
            <a:off x="605082" y="1167091"/>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latin typeface="Century Gothic"/>
                <a:ea typeface="Century Gothic"/>
                <a:cs typeface="Century Gothic"/>
                <a:sym typeface="Century Gothic"/>
              </a:rPr>
              <a:t>Think-Pair-Share about the fourth question on the </a:t>
            </a:r>
            <a:r>
              <a:rPr lang="en" sz="2400" b="1" dirty="0">
                <a:latin typeface="Century Gothic"/>
                <a:ea typeface="Century Gothic"/>
                <a:cs typeface="Century Gothic"/>
                <a:sym typeface="Century Gothic"/>
              </a:rPr>
              <a:t>Close Reading Guide.</a:t>
            </a:r>
            <a:endParaRPr sz="2400" b="1" dirty="0">
              <a:latin typeface="Century Gothic"/>
              <a:ea typeface="Century Gothic"/>
              <a:cs typeface="Century Gothic"/>
              <a:sym typeface="Century Gothic"/>
            </a:endParaRPr>
          </a:p>
        </p:txBody>
      </p:sp>
      <p:pic>
        <p:nvPicPr>
          <p:cNvPr id="325" name="Google Shape;325;p51"/>
          <p:cNvPicPr preferRelativeResize="0"/>
          <p:nvPr/>
        </p:nvPicPr>
        <p:blipFill>
          <a:blip r:embed="rId3">
            <a:alphaModFix/>
          </a:blip>
          <a:stretch>
            <a:fillRect/>
          </a:stretch>
        </p:blipFill>
        <p:spPr>
          <a:xfrm>
            <a:off x="817662" y="2161291"/>
            <a:ext cx="7124700" cy="2466975"/>
          </a:xfrm>
          <a:prstGeom prst="rect">
            <a:avLst/>
          </a:prstGeom>
          <a:noFill/>
          <a:ln>
            <a:noFill/>
          </a:ln>
        </p:spPr>
      </p:pic>
      <p:pic>
        <p:nvPicPr>
          <p:cNvPr id="7" name="Google Shape;297;p48"/>
          <p:cNvPicPr preferRelativeResize="0"/>
          <p:nvPr/>
        </p:nvPicPr>
        <p:blipFill>
          <a:blip r:embed="rId4">
            <a:alphaModFix/>
          </a:blip>
          <a:stretch>
            <a:fillRect/>
          </a:stretch>
        </p:blipFill>
        <p:spPr>
          <a:xfrm>
            <a:off x="8049178" y="4430491"/>
            <a:ext cx="442604" cy="473528"/>
          </a:xfrm>
          <a:prstGeom prst="rect">
            <a:avLst/>
          </a:prstGeom>
          <a:noFill/>
          <a:ln>
            <a:noFill/>
          </a:ln>
        </p:spPr>
      </p:pic>
      <p:pic>
        <p:nvPicPr>
          <p:cNvPr id="8" name="Google Shape;252;p43"/>
          <p:cNvPicPr preferRelativeResize="0"/>
          <p:nvPr/>
        </p:nvPicPr>
        <p:blipFill>
          <a:blip r:embed="rId5">
            <a:alphaModFix/>
          </a:blip>
          <a:stretch>
            <a:fillRect/>
          </a:stretch>
        </p:blipFill>
        <p:spPr>
          <a:xfrm>
            <a:off x="8493575" y="4474031"/>
            <a:ext cx="509657" cy="4191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52"/>
          <p:cNvSpPr txBox="1">
            <a:spLocks noGrp="1"/>
          </p:cNvSpPr>
          <p:nvPr>
            <p:ph type="title"/>
          </p:nvPr>
        </p:nvSpPr>
        <p:spPr>
          <a:xfrm>
            <a:off x="391450" y="273850"/>
            <a:ext cx="85260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Read Closely to Analyze a Text</a:t>
            </a:r>
            <a:endParaRPr sz="280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endParaRPr sz="2800">
              <a:latin typeface="Century Gothic"/>
              <a:ea typeface="Century Gothic"/>
              <a:cs typeface="Century Gothic"/>
              <a:sym typeface="Century Gothic"/>
            </a:endParaRPr>
          </a:p>
        </p:txBody>
      </p:sp>
      <p:sp>
        <p:nvSpPr>
          <p:cNvPr id="331" name="Google Shape;331;p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Think-Pair-Share about the fifth question on the </a:t>
            </a:r>
            <a:r>
              <a:rPr lang="en" sz="2400" b="1">
                <a:latin typeface="Century Gothic"/>
                <a:ea typeface="Century Gothic"/>
                <a:cs typeface="Century Gothic"/>
                <a:sym typeface="Century Gothic"/>
              </a:rPr>
              <a:t>Close Reading Guide.</a:t>
            </a:r>
            <a:endParaRPr sz="2400" b="1">
              <a:latin typeface="Century Gothic"/>
              <a:ea typeface="Century Gothic"/>
              <a:cs typeface="Century Gothic"/>
              <a:sym typeface="Century Gothic"/>
            </a:endParaRPr>
          </a:p>
        </p:txBody>
      </p:sp>
      <p:pic>
        <p:nvPicPr>
          <p:cNvPr id="334" name="Google Shape;334;p52"/>
          <p:cNvPicPr preferRelativeResize="0"/>
          <p:nvPr/>
        </p:nvPicPr>
        <p:blipFill>
          <a:blip r:embed="rId3">
            <a:alphaModFix/>
          </a:blip>
          <a:stretch>
            <a:fillRect/>
          </a:stretch>
        </p:blipFill>
        <p:spPr>
          <a:xfrm>
            <a:off x="1038225" y="2390225"/>
            <a:ext cx="7067550" cy="1981200"/>
          </a:xfrm>
          <a:prstGeom prst="rect">
            <a:avLst/>
          </a:prstGeom>
          <a:noFill/>
          <a:ln>
            <a:noFill/>
          </a:ln>
        </p:spPr>
      </p:pic>
      <p:pic>
        <p:nvPicPr>
          <p:cNvPr id="7" name="Google Shape;297;p48"/>
          <p:cNvPicPr preferRelativeResize="0"/>
          <p:nvPr/>
        </p:nvPicPr>
        <p:blipFill>
          <a:blip r:embed="rId4">
            <a:alphaModFix/>
          </a:blip>
          <a:stretch>
            <a:fillRect/>
          </a:stretch>
        </p:blipFill>
        <p:spPr>
          <a:xfrm>
            <a:off x="8049178" y="4430491"/>
            <a:ext cx="442604" cy="473528"/>
          </a:xfrm>
          <a:prstGeom prst="rect">
            <a:avLst/>
          </a:prstGeom>
          <a:noFill/>
          <a:ln>
            <a:noFill/>
          </a:ln>
        </p:spPr>
      </p:pic>
      <p:pic>
        <p:nvPicPr>
          <p:cNvPr id="8" name="Google Shape;252;p43"/>
          <p:cNvPicPr preferRelativeResize="0"/>
          <p:nvPr/>
        </p:nvPicPr>
        <p:blipFill>
          <a:blip r:embed="rId5">
            <a:alphaModFix/>
          </a:blip>
          <a:stretch>
            <a:fillRect/>
          </a:stretch>
        </p:blipFill>
        <p:spPr>
          <a:xfrm>
            <a:off x="8493575" y="4474031"/>
            <a:ext cx="509657" cy="4191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3"/>
          <p:cNvSpPr txBox="1">
            <a:spLocks noGrp="1"/>
          </p:cNvSpPr>
          <p:nvPr>
            <p:ph type="title"/>
          </p:nvPr>
        </p:nvSpPr>
        <p:spPr>
          <a:xfrm>
            <a:off x="391450" y="273850"/>
            <a:ext cx="85260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Read Closely to Analyze a Text</a:t>
            </a:r>
            <a:endParaRPr sz="280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endParaRPr sz="2800">
              <a:latin typeface="Century Gothic"/>
              <a:ea typeface="Century Gothic"/>
              <a:cs typeface="Century Gothic"/>
              <a:sym typeface="Century Gothic"/>
            </a:endParaRPr>
          </a:p>
        </p:txBody>
      </p:sp>
      <p:sp>
        <p:nvSpPr>
          <p:cNvPr id="340" name="Google Shape;340;p5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Think-Pair-Share about the sixth question on the </a:t>
            </a:r>
            <a:r>
              <a:rPr lang="en" sz="2400" b="1">
                <a:latin typeface="Century Gothic"/>
                <a:ea typeface="Century Gothic"/>
                <a:cs typeface="Century Gothic"/>
                <a:sym typeface="Century Gothic"/>
              </a:rPr>
              <a:t>Close Reading Guide.</a:t>
            </a:r>
            <a:endParaRPr sz="2400" b="1">
              <a:latin typeface="Century Gothic"/>
              <a:ea typeface="Century Gothic"/>
              <a:cs typeface="Century Gothic"/>
              <a:sym typeface="Century Gothic"/>
            </a:endParaRPr>
          </a:p>
        </p:txBody>
      </p:sp>
      <p:pic>
        <p:nvPicPr>
          <p:cNvPr id="343" name="Google Shape;343;p53"/>
          <p:cNvPicPr preferRelativeResize="0"/>
          <p:nvPr/>
        </p:nvPicPr>
        <p:blipFill>
          <a:blip r:embed="rId3">
            <a:alphaModFix/>
          </a:blip>
          <a:stretch>
            <a:fillRect/>
          </a:stretch>
        </p:blipFill>
        <p:spPr>
          <a:xfrm>
            <a:off x="1054000" y="2571750"/>
            <a:ext cx="7200900" cy="1657350"/>
          </a:xfrm>
          <a:prstGeom prst="rect">
            <a:avLst/>
          </a:prstGeom>
          <a:noFill/>
          <a:ln>
            <a:noFill/>
          </a:ln>
        </p:spPr>
      </p:pic>
      <p:pic>
        <p:nvPicPr>
          <p:cNvPr id="7" name="Google Shape;297;p48"/>
          <p:cNvPicPr preferRelativeResize="0"/>
          <p:nvPr/>
        </p:nvPicPr>
        <p:blipFill>
          <a:blip r:embed="rId4">
            <a:alphaModFix/>
          </a:blip>
          <a:stretch>
            <a:fillRect/>
          </a:stretch>
        </p:blipFill>
        <p:spPr>
          <a:xfrm>
            <a:off x="8049178" y="4430491"/>
            <a:ext cx="442604" cy="473528"/>
          </a:xfrm>
          <a:prstGeom prst="rect">
            <a:avLst/>
          </a:prstGeom>
          <a:noFill/>
          <a:ln>
            <a:noFill/>
          </a:ln>
        </p:spPr>
      </p:pic>
      <p:pic>
        <p:nvPicPr>
          <p:cNvPr id="8" name="Google Shape;252;p43"/>
          <p:cNvPicPr preferRelativeResize="0"/>
          <p:nvPr/>
        </p:nvPicPr>
        <p:blipFill>
          <a:blip r:embed="rId5">
            <a:alphaModFix/>
          </a:blip>
          <a:stretch>
            <a:fillRect/>
          </a:stretch>
        </p:blipFill>
        <p:spPr>
          <a:xfrm>
            <a:off x="8493575" y="4474031"/>
            <a:ext cx="509657" cy="4191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5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Discuss the </a:t>
            </a:r>
            <a:r>
              <a:rPr lang="en" sz="3000" i="1">
                <a:latin typeface="Century Gothic"/>
                <a:ea typeface="Century Gothic"/>
                <a:cs typeface="Century Gothic"/>
                <a:sym typeface="Century Gothic"/>
              </a:rPr>
              <a:t>Turning Point</a:t>
            </a:r>
            <a:r>
              <a:rPr lang="en" sz="3000">
                <a:latin typeface="Century Gothic"/>
                <a:ea typeface="Century Gothic"/>
                <a:cs typeface="Century Gothic"/>
                <a:sym typeface="Century Gothic"/>
              </a:rPr>
              <a:t> </a:t>
            </a:r>
            <a:endParaRPr sz="3000" i="0" u="none" strike="noStrike" cap="none">
              <a:solidFill>
                <a:schemeClr val="dk1"/>
              </a:solidFill>
              <a:latin typeface="Century Gothic"/>
              <a:ea typeface="Century Gothic"/>
              <a:cs typeface="Century Gothic"/>
              <a:sym typeface="Century Gothic"/>
            </a:endParaRPr>
          </a:p>
        </p:txBody>
      </p:sp>
      <p:sp>
        <p:nvSpPr>
          <p:cNvPr id="349" name="Google Shape;349;p5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t>T</a:t>
            </a:r>
            <a:r>
              <a:rPr lang="en" sz="2400">
                <a:latin typeface="Century Gothic"/>
                <a:ea typeface="Century Gothic"/>
                <a:cs typeface="Century Gothic"/>
                <a:sym typeface="Century Gothic"/>
              </a:rPr>
              <a:t>urn and talk with your partner about this question: </a:t>
            </a:r>
            <a:endParaRPr sz="2400">
              <a:latin typeface="Century Gothic"/>
              <a:ea typeface="Century Gothic"/>
              <a:cs typeface="Century Gothic"/>
              <a:sym typeface="Century Gothic"/>
            </a:endParaRPr>
          </a:p>
          <a:p>
            <a:pPr marL="0" lvl="0" indent="0" algn="l" rtl="0">
              <a:spcBef>
                <a:spcPts val="800"/>
              </a:spcBef>
              <a:spcAft>
                <a:spcPts val="0"/>
              </a:spcAft>
              <a:buNone/>
            </a:pPr>
            <a:endParaRPr sz="2400">
              <a:latin typeface="Century Gothic"/>
              <a:ea typeface="Century Gothic"/>
              <a:cs typeface="Century Gothic"/>
              <a:sym typeface="Century Gothic"/>
            </a:endParaRPr>
          </a:p>
          <a:p>
            <a:pPr marL="457200" lvl="0" indent="-361950" algn="l" rtl="0">
              <a:spcBef>
                <a:spcPts val="800"/>
              </a:spcBef>
              <a:spcAft>
                <a:spcPts val="0"/>
              </a:spcAft>
              <a:buSzPts val="2100"/>
              <a:buChar char="●"/>
            </a:pPr>
            <a:r>
              <a:rPr lang="en" sz="2400">
                <a:latin typeface="Century Gothic"/>
                <a:ea typeface="Century Gothic"/>
                <a:cs typeface="Century Gothic"/>
                <a:sym typeface="Century Gothic"/>
              </a:rPr>
              <a:t>Why could a decisive moment like this be called a turning point?</a:t>
            </a:r>
            <a:r>
              <a:rPr lang="en"/>
              <a:t/>
            </a:r>
            <a:br>
              <a:rPr lang="en"/>
            </a:br>
            <a:endParaRPr/>
          </a:p>
        </p:txBody>
      </p:sp>
      <p:pic>
        <p:nvPicPr>
          <p:cNvPr id="350" name="Google Shape;350;p54"/>
          <p:cNvPicPr preferRelativeResize="0"/>
          <p:nvPr/>
        </p:nvPicPr>
        <p:blipFill>
          <a:blip r:embed="rId3">
            <a:alphaModFix/>
          </a:blip>
          <a:stretch>
            <a:fillRect/>
          </a:stretch>
        </p:blipFill>
        <p:spPr>
          <a:xfrm>
            <a:off x="8515350" y="4463145"/>
            <a:ext cx="509654" cy="451757"/>
          </a:xfrm>
          <a:prstGeom prst="rect">
            <a:avLst/>
          </a:prstGeom>
          <a:noFill/>
          <a:ln>
            <a:noFill/>
          </a:ln>
        </p:spPr>
      </p:pic>
      <p:pic>
        <p:nvPicPr>
          <p:cNvPr id="351" name="Google Shape;351;p54"/>
          <p:cNvPicPr preferRelativeResize="0"/>
          <p:nvPr/>
        </p:nvPicPr>
        <p:blipFill>
          <a:blip r:embed="rId4">
            <a:alphaModFix/>
          </a:blip>
          <a:stretch>
            <a:fillRect/>
          </a:stretch>
        </p:blipFill>
        <p:spPr>
          <a:xfrm>
            <a:off x="7935687" y="4463145"/>
            <a:ext cx="498205" cy="492652"/>
          </a:xfrm>
          <a:prstGeom prst="rect">
            <a:avLst/>
          </a:prstGeom>
          <a:noFill/>
          <a:ln>
            <a:noFill/>
          </a:ln>
        </p:spPr>
      </p:pic>
      <p:pic>
        <p:nvPicPr>
          <p:cNvPr id="352" name="Google Shape;352;p54"/>
          <p:cNvPicPr preferRelativeResize="0"/>
          <p:nvPr/>
        </p:nvPicPr>
        <p:blipFill>
          <a:blip r:embed="rId5">
            <a:alphaModFix/>
          </a:blip>
          <a:stretch>
            <a:fillRect/>
          </a:stretch>
        </p:blipFill>
        <p:spPr>
          <a:xfrm>
            <a:off x="7391402" y="4361970"/>
            <a:ext cx="587829" cy="58051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5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58" name="Google Shape;358;p5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latin typeface="Century Gothic"/>
                <a:ea typeface="Century Gothic"/>
                <a:cs typeface="Century Gothic"/>
                <a:sym typeface="Century Gothic"/>
              </a:rPr>
              <a:t>Read the epilogue, pages 381–389 in </a:t>
            </a:r>
            <a:r>
              <a:rPr lang="en" sz="2400" i="1" dirty="0">
                <a:latin typeface="Century Gothic"/>
                <a:ea typeface="Century Gothic"/>
                <a:cs typeface="Century Gothic"/>
                <a:sym typeface="Century Gothic"/>
              </a:rPr>
              <a:t>Unbroken.</a:t>
            </a:r>
            <a:endParaRPr sz="2400" i="1" dirty="0">
              <a:latin typeface="Century Gothic"/>
              <a:ea typeface="Century Gothic"/>
              <a:cs typeface="Century Gothic"/>
              <a:sym typeface="Century Gothic"/>
            </a:endParaRPr>
          </a:p>
          <a:p>
            <a:pPr marL="0" lvl="0" indent="0" algn="l" rtl="0">
              <a:spcBef>
                <a:spcPts val="800"/>
              </a:spcBef>
              <a:spcAft>
                <a:spcPts val="0"/>
              </a:spcAft>
              <a:buNone/>
            </a:pPr>
            <a:endParaRPr sz="2400" dirty="0">
              <a:latin typeface="Century Gothic"/>
              <a:ea typeface="Century Gothic"/>
              <a:cs typeface="Century Gothic"/>
              <a:sym typeface="Century Gothic"/>
            </a:endParaRPr>
          </a:p>
          <a:p>
            <a:pPr marL="0" lvl="0" indent="0" algn="l" rtl="0">
              <a:spcBef>
                <a:spcPts val="800"/>
              </a:spcBef>
              <a:spcAft>
                <a:spcPts val="0"/>
              </a:spcAft>
              <a:buNone/>
            </a:pPr>
            <a:r>
              <a:rPr lang="en" sz="2400" dirty="0">
                <a:latin typeface="Century Gothic"/>
                <a:ea typeface="Century Gothic"/>
                <a:cs typeface="Century Gothic"/>
                <a:sym typeface="Century Gothic"/>
              </a:rPr>
              <a:t>Complete the </a:t>
            </a:r>
            <a:r>
              <a:rPr lang="en" sz="2400" b="1" dirty="0">
                <a:latin typeface="Century Gothic"/>
                <a:ea typeface="Century Gothic"/>
                <a:cs typeface="Century Gothic"/>
                <a:sym typeface="Century Gothic"/>
              </a:rPr>
              <a:t>structured notes </a:t>
            </a:r>
            <a:r>
              <a:rPr lang="en" sz="2400" dirty="0">
                <a:latin typeface="Century Gothic"/>
                <a:ea typeface="Century Gothic"/>
                <a:cs typeface="Century Gothic"/>
                <a:sym typeface="Century Gothic"/>
              </a:rPr>
              <a:t>and answer the focus question:</a:t>
            </a:r>
            <a:endParaRPr sz="2400" dirty="0">
              <a:latin typeface="Century Gothic"/>
              <a:ea typeface="Century Gothic"/>
              <a:cs typeface="Century Gothic"/>
              <a:sym typeface="Century Gothic"/>
            </a:endParaRPr>
          </a:p>
          <a:p>
            <a:pPr marL="457200" lvl="0" indent="-381000" algn="l" rtl="0">
              <a:spcBef>
                <a:spcPts val="800"/>
              </a:spcBef>
              <a:spcAft>
                <a:spcPts val="0"/>
              </a:spcAft>
              <a:buSzPts val="2400"/>
              <a:buFont typeface="Century Gothic"/>
              <a:buChar char="•"/>
            </a:pPr>
            <a:r>
              <a:rPr lang="en" sz="2400" dirty="0">
                <a:latin typeface="Century Gothic"/>
                <a:ea typeface="Century Gothic"/>
                <a:cs typeface="Century Gothic"/>
                <a:sym typeface="Century Gothic"/>
              </a:rPr>
              <a:t>In what ways is Louie’s later life still an example of his “resilient </a:t>
            </a:r>
            <a:r>
              <a:rPr lang="en" sz="2400" dirty="0" smtClean="0">
                <a:latin typeface="Century Gothic"/>
                <a:ea typeface="Century Gothic"/>
                <a:cs typeface="Century Gothic"/>
                <a:sym typeface="Century Gothic"/>
              </a:rPr>
              <a:t>optimism?</a:t>
            </a:r>
            <a:r>
              <a:rPr lang="en-US" sz="2400" dirty="0" smtClean="0">
                <a:latin typeface="Century Gothic"/>
                <a:ea typeface="Century Gothic"/>
                <a:cs typeface="Century Gothic"/>
                <a:sym typeface="Century Gothic"/>
              </a:rPr>
              <a:t>”</a:t>
            </a:r>
            <a:r>
              <a:rPr lang="en" sz="2400" dirty="0">
                <a:latin typeface="Century Gothic"/>
                <a:ea typeface="Century Gothic"/>
                <a:cs typeface="Century Gothic"/>
                <a:sym typeface="Century Gothic"/>
              </a:rPr>
              <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p:txBody>
      </p:sp>
      <p:pic>
        <p:nvPicPr>
          <p:cNvPr id="359" name="Google Shape;359;p55"/>
          <p:cNvPicPr preferRelativeResize="0"/>
          <p:nvPr/>
        </p:nvPicPr>
        <p:blipFill>
          <a:blip r:embed="rId3">
            <a:alphaModFix/>
          </a:blip>
          <a:stretch>
            <a:fillRect/>
          </a:stretch>
        </p:blipFill>
        <p:spPr>
          <a:xfrm>
            <a:off x="8493578" y="4481982"/>
            <a:ext cx="516425" cy="41653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a:t>
            </a:r>
            <a:r>
              <a:rPr lang="en" sz="3400" dirty="0" smtClean="0">
                <a:latin typeface="Century Gothic"/>
                <a:ea typeface="Century Gothic"/>
                <a:cs typeface="Century Gothic"/>
                <a:sym typeface="Century Gothic"/>
              </a:rPr>
              <a:t>3: </a:t>
            </a:r>
            <a:r>
              <a:rPr lang="en" sz="3400" dirty="0">
                <a:latin typeface="Century Gothic"/>
                <a:ea typeface="Century Gothic"/>
                <a:cs typeface="Century Gothic"/>
                <a:sym typeface="Century Gothic"/>
              </a:rPr>
              <a:t>Unit 3: Lesson 1</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400">
                <a:latin typeface="Century Gothic"/>
                <a:ea typeface="Century Gothic"/>
                <a:cs typeface="Century Gothic"/>
                <a:sym typeface="Century Gothic"/>
              </a:rPr>
              <a:t>This lesson will take approximately 50-60 minutes to complete. </a:t>
            </a:r>
            <a:endParaRPr sz="140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4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400">
                <a:latin typeface="Century Gothic"/>
                <a:ea typeface="Century Gothic"/>
                <a:cs typeface="Century Gothic"/>
                <a:sym typeface="Century Gothic"/>
              </a:rPr>
              <a:t>The purpose of today’s lesson is to:</a:t>
            </a:r>
            <a:endParaRPr sz="140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a:latin typeface="Century Gothic"/>
                <a:ea typeface="Century Gothic"/>
                <a:cs typeface="Century Gothic"/>
                <a:sym typeface="Century Gothic"/>
              </a:rPr>
              <a:t>continue to work with the language standards in this lesson, particularly verbals.</a:t>
            </a:r>
            <a:endParaRPr sz="140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a:latin typeface="Century Gothic"/>
                <a:ea typeface="Century Gothic"/>
                <a:cs typeface="Century Gothic"/>
                <a:sym typeface="Century Gothic"/>
              </a:rPr>
              <a:t>study a critical incident in Louie’s journey related to the theme of </a:t>
            </a:r>
            <a:r>
              <a:rPr lang="en" sz="1400" i="1">
                <a:latin typeface="Century Gothic"/>
                <a:ea typeface="Century Gothic"/>
                <a:cs typeface="Century Gothic"/>
                <a:sym typeface="Century Gothic"/>
              </a:rPr>
              <a:t>becoming visible again</a:t>
            </a:r>
            <a:r>
              <a:rPr lang="en" sz="1400">
                <a:latin typeface="Century Gothic"/>
                <a:ea typeface="Century Gothic"/>
                <a:cs typeface="Century Gothic"/>
                <a:sym typeface="Century Gothic"/>
              </a:rPr>
              <a:t>.</a:t>
            </a:r>
            <a:r>
              <a:rPr lang="en" sz="1400" i="1">
                <a:latin typeface="Century Gothic"/>
                <a:ea typeface="Century Gothic"/>
                <a:cs typeface="Century Gothic"/>
                <a:sym typeface="Century Gothic"/>
              </a:rPr>
              <a:t> </a:t>
            </a:r>
            <a:endParaRPr sz="1400" i="1">
              <a:latin typeface="Century Gothic"/>
              <a:ea typeface="Century Gothic"/>
              <a:cs typeface="Century Gothic"/>
              <a:sym typeface="Century Gothic"/>
            </a:endParaRPr>
          </a:p>
          <a:p>
            <a:pPr marL="457200" lvl="0" indent="0" algn="l" rtl="0">
              <a:spcBef>
                <a:spcPts val="0"/>
              </a:spcBef>
              <a:spcAft>
                <a:spcPts val="0"/>
              </a:spcAft>
              <a:buNone/>
            </a:pPr>
            <a:endParaRPr sz="1400" i="1">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400">
                <a:latin typeface="Century Gothic"/>
                <a:ea typeface="Century Gothic"/>
                <a:cs typeface="Century Gothic"/>
                <a:sym typeface="Century Gothic"/>
              </a:rPr>
              <a:t>The Learning Targets for students today are:</a:t>
            </a:r>
            <a:endParaRPr sz="1400">
              <a:latin typeface="Century Gothic"/>
              <a:ea typeface="Century Gothic"/>
              <a:cs typeface="Century Gothic"/>
              <a:sym typeface="Century Gothic"/>
            </a:endParaRPr>
          </a:p>
          <a:p>
            <a:pPr marL="457200" lvl="0" indent="-317500" algn="l" rtl="0">
              <a:spcBef>
                <a:spcPts val="1000"/>
              </a:spcBef>
              <a:spcAft>
                <a:spcPts val="0"/>
              </a:spcAft>
              <a:buSzPts val="1400"/>
              <a:buFont typeface="Century Gothic"/>
              <a:buAutoNum type="arabicPeriod"/>
            </a:pPr>
            <a:r>
              <a:rPr lang="en" sz="1400">
                <a:latin typeface="Century Gothic"/>
                <a:ea typeface="Century Gothic"/>
                <a:cs typeface="Century Gothic"/>
                <a:sym typeface="Century Gothic"/>
              </a:rPr>
              <a:t>I can explain the general function of verbals (gerunds, participles, infinitives) and their function in sentences.</a:t>
            </a:r>
            <a:endParaRPr sz="140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sz="1400">
                <a:latin typeface="Century Gothic"/>
                <a:ea typeface="Century Gothic"/>
                <a:cs typeface="Century Gothic"/>
                <a:sym typeface="Century Gothic"/>
              </a:rPr>
              <a:t>I can analyze a thematic concept in </a:t>
            </a:r>
            <a:r>
              <a:rPr lang="en" sz="1400" i="1">
                <a:latin typeface="Century Gothic"/>
                <a:ea typeface="Century Gothic"/>
                <a:cs typeface="Century Gothic"/>
                <a:sym typeface="Century Gothic"/>
              </a:rPr>
              <a:t>Unbroken</a:t>
            </a:r>
            <a:r>
              <a:rPr lang="en" sz="1400">
                <a:latin typeface="Century Gothic"/>
                <a:ea typeface="Century Gothic"/>
                <a:cs typeface="Century Gothic"/>
                <a:sym typeface="Century Gothic"/>
              </a:rPr>
              <a:t>.</a:t>
            </a:r>
            <a:endParaRPr sz="140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sz="1400">
                <a:latin typeface="Century Gothic"/>
                <a:ea typeface="Century Gothic"/>
                <a:cs typeface="Century Gothic"/>
                <a:sym typeface="Century Gothic"/>
              </a:rPr>
              <a:t>I can analyze how an incident described in </a:t>
            </a:r>
            <a:r>
              <a:rPr lang="en" sz="1400" i="1">
                <a:latin typeface="Century Gothic"/>
                <a:ea typeface="Century Gothic"/>
                <a:cs typeface="Century Gothic"/>
                <a:sym typeface="Century Gothic"/>
              </a:rPr>
              <a:t>Unbroken</a:t>
            </a:r>
            <a:r>
              <a:rPr lang="en" sz="1400">
                <a:latin typeface="Century Gothic"/>
                <a:ea typeface="Century Gothic"/>
                <a:cs typeface="Century Gothic"/>
                <a:sym typeface="Century Gothic"/>
              </a:rPr>
              <a:t> provokes Louie to make a decision.</a:t>
            </a:r>
            <a:br>
              <a:rPr lang="en" sz="1400">
                <a:latin typeface="Century Gothic"/>
                <a:ea typeface="Century Gothic"/>
                <a:cs typeface="Century Gothic"/>
                <a:sym typeface="Century Gothic"/>
              </a:rPr>
            </a:br>
            <a:endParaRPr sz="140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5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66" name="Google Shape;366;p5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67" name="Google Shape;367;p56"/>
          <p:cNvGraphicFramePr/>
          <p:nvPr/>
        </p:nvGraphicFramePr>
        <p:xfrm>
          <a:off x="577216" y="1385887"/>
          <a:ext cx="7989600" cy="3230175"/>
        </p:xfrm>
        <a:graphic>
          <a:graphicData uri="http://schemas.openxmlformats.org/drawingml/2006/table">
            <a:tbl>
              <a:tblPr firstRow="1" bandRow="1">
                <a:noFill/>
                <a:tableStyleId>{0E9504A4-CA76-44FC-BEBB-BD63BE3AC6CC}</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3: Lesson 1</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a:latin typeface="Century Gothic"/>
                <a:ea typeface="Century Gothic"/>
                <a:cs typeface="Century Gothic"/>
                <a:sym typeface="Century Gothic"/>
              </a:rPr>
              <a:t>Verbals handout</a:t>
            </a:r>
            <a:r>
              <a:rPr lang="en" sz="1800">
                <a:latin typeface="Century Gothic"/>
                <a:ea typeface="Century Gothic"/>
                <a:cs typeface="Century Gothic"/>
                <a:sym typeface="Century Gothic"/>
              </a:rPr>
              <a:t> (one per student)</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a:latin typeface="Century Gothic"/>
                <a:ea typeface="Century Gothic"/>
                <a:cs typeface="Century Gothic"/>
                <a:sym typeface="Century Gothic"/>
              </a:rPr>
              <a:t>Text-Dependent Questions: Becoming Visible Again note-catcher </a:t>
            </a:r>
            <a:r>
              <a:rPr lang="en" sz="1800">
                <a:latin typeface="Century Gothic"/>
                <a:ea typeface="Century Gothic"/>
                <a:cs typeface="Century Gothic"/>
                <a:sym typeface="Century Gothic"/>
              </a:rPr>
              <a:t>(one per student)</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i="1">
                <a:latin typeface="Century Gothic"/>
                <a:ea typeface="Century Gothic"/>
                <a:cs typeface="Century Gothic"/>
                <a:sym typeface="Century Gothic"/>
              </a:rPr>
              <a:t>Unbroken </a:t>
            </a:r>
            <a:r>
              <a:rPr lang="en" sz="1800" b="1">
                <a:latin typeface="Century Gothic"/>
                <a:ea typeface="Century Gothic"/>
                <a:cs typeface="Century Gothic"/>
                <a:sym typeface="Century Gothic"/>
              </a:rPr>
              <a:t>structured notes, pages 381–389 </a:t>
            </a:r>
            <a:r>
              <a:rPr lang="en" sz="1800">
                <a:latin typeface="Century Gothic"/>
                <a:ea typeface="Century Gothic"/>
                <a:cs typeface="Century Gothic"/>
                <a:sym typeface="Century Gothic"/>
              </a:rPr>
              <a:t>(one per student)</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40"/>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3: Lesson 1</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9" name="Google Shape;229;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Review the </a:t>
            </a:r>
            <a:r>
              <a:rPr lang="en" sz="1800" b="1" dirty="0">
                <a:latin typeface="Century Gothic"/>
                <a:ea typeface="Century Gothic"/>
                <a:cs typeface="Century Gothic"/>
                <a:sym typeface="Century Gothic"/>
              </a:rPr>
              <a:t>Verbals handout key</a:t>
            </a:r>
            <a:r>
              <a:rPr lang="en" sz="1800" dirty="0">
                <a:latin typeface="Century Gothic"/>
                <a:ea typeface="Century Gothic"/>
                <a:cs typeface="Century Gothic"/>
                <a:sym typeface="Century Gothic"/>
              </a:rPr>
              <a:t> </a:t>
            </a:r>
            <a:r>
              <a:rPr lang="en" sz="1800" b="1" dirty="0">
                <a:latin typeface="Century Gothic"/>
                <a:ea typeface="Century Gothic"/>
                <a:cs typeface="Century Gothic"/>
                <a:sym typeface="Century Gothic"/>
              </a:rPr>
              <a:t>(for teacher reference)</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a:t>
            </a:r>
            <a:r>
              <a:rPr lang="en" sz="1800" b="1" dirty="0">
                <a:latin typeface="Century Gothic"/>
                <a:ea typeface="Century Gothic"/>
                <a:cs typeface="Century Gothic"/>
                <a:sym typeface="Century Gothic"/>
              </a:rPr>
              <a:t>Close Reading Guide: Becoming Visible Again</a:t>
            </a:r>
            <a:r>
              <a:rPr lang="en" sz="1800" dirty="0">
                <a:latin typeface="Century Gothic"/>
                <a:ea typeface="Century Gothic"/>
                <a:cs typeface="Century Gothic"/>
                <a:sym typeface="Century Gothic"/>
              </a:rPr>
              <a:t> </a:t>
            </a:r>
            <a:r>
              <a:rPr lang="en" sz="1800" b="1" dirty="0">
                <a:latin typeface="Century Gothic"/>
                <a:ea typeface="Century Gothic"/>
                <a:cs typeface="Century Gothic"/>
                <a:sym typeface="Century Gothic"/>
              </a:rPr>
              <a:t>(answers, for teacher reference)</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Reread </a:t>
            </a:r>
            <a:r>
              <a:rPr lang="en" sz="1800" b="1" i="1" dirty="0">
                <a:latin typeface="Century Gothic"/>
                <a:ea typeface="Century Gothic"/>
                <a:cs typeface="Century Gothic"/>
                <a:sym typeface="Century Gothic"/>
              </a:rPr>
              <a:t>Unbroken </a:t>
            </a:r>
            <a:r>
              <a:rPr lang="en" sz="1800" dirty="0">
                <a:latin typeface="Century Gothic"/>
                <a:ea typeface="Century Gothic"/>
                <a:cs typeface="Century Gothic"/>
                <a:sym typeface="Century Gothic"/>
              </a:rPr>
              <a:t>pages 381–389 (in preparation for student homework)</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a:t>
            </a:r>
            <a:r>
              <a:rPr lang="en" sz="1800" b="1" i="1" dirty="0">
                <a:latin typeface="Century Gothic"/>
                <a:ea typeface="Century Gothic"/>
                <a:cs typeface="Century Gothic"/>
                <a:sym typeface="Century Gothic"/>
              </a:rPr>
              <a:t>Unbroken </a:t>
            </a:r>
            <a:r>
              <a:rPr lang="en" sz="1800" b="1" dirty="0">
                <a:latin typeface="Century Gothic"/>
                <a:ea typeface="Century Gothic"/>
                <a:cs typeface="Century Gothic"/>
                <a:sym typeface="Century Gothic"/>
              </a:rPr>
              <a:t>Structured Notes Teacher Guide, pages 381–389 (for teacher reference)</a:t>
            </a:r>
            <a:br>
              <a:rPr lang="en" sz="1800" b="1" dirty="0">
                <a:latin typeface="Century Gothic"/>
                <a:ea typeface="Century Gothic"/>
                <a:cs typeface="Century Gothic"/>
                <a:sym typeface="Century Gothic"/>
              </a:rPr>
            </a:br>
            <a:endParaRPr sz="1800" b="1" dirty="0">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33"/>
        <p:cNvGrpSpPr/>
        <p:nvPr/>
      </p:nvGrpSpPr>
      <p:grpSpPr>
        <a:xfrm>
          <a:off x="0" y="0"/>
          <a:ext cx="0" cy="0"/>
          <a:chOff x="0" y="0"/>
          <a:chExt cx="0" cy="0"/>
        </a:xfrm>
      </p:grpSpPr>
      <p:pic>
        <p:nvPicPr>
          <p:cNvPr id="234" name="Google Shape;234;p4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35" name="Google Shape;235;p4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6" name="Google Shape;236;p4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3: Lesson 1</a:t>
            </a:r>
            <a:endParaRPr sz="3000" b="0" i="0" u="none" strike="noStrike" cap="none">
              <a:solidFill>
                <a:srgbClr val="404040"/>
              </a:solidFill>
              <a:latin typeface="Calibri"/>
              <a:ea typeface="Calibri"/>
              <a:cs typeface="Calibri"/>
              <a:sym typeface="Calibri"/>
            </a:endParaRPr>
          </a:p>
        </p:txBody>
      </p:sp>
      <p:pic>
        <p:nvPicPr>
          <p:cNvPr id="237" name="Google Shape;237;p4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8" name="Google Shape;238;p4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44" name="Google Shape;244;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you’ll learn about a new language technique that writers use to write effectively: verbals. You’ll also focus on a critical incident in Louie’s journey to become visible again as you continue to focus on that theme in the novel.</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and identify examples of verbals from </a:t>
            </a:r>
            <a:r>
              <a:rPr lang="en" sz="1800" i="1" dirty="0">
                <a:latin typeface="Century Gothic"/>
                <a:ea typeface="Century Gothic"/>
                <a:cs typeface="Century Gothic"/>
                <a:sym typeface="Century Gothic"/>
              </a:rPr>
              <a:t>Unbroken.</a:t>
            </a:r>
            <a:endParaRPr sz="1800" i="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Closely read an excerpt from the novel to answer text-dependent questions.</a:t>
            </a:r>
            <a:endParaRPr sz="1800" dirty="0">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pic>
        <p:nvPicPr>
          <p:cNvPr id="253" name="Google Shape;253;p43"/>
          <p:cNvPicPr preferRelativeResize="0"/>
          <p:nvPr/>
        </p:nvPicPr>
        <p:blipFill>
          <a:blip r:embed="rId3">
            <a:alphaModFix/>
          </a:blip>
          <a:stretch>
            <a:fillRect/>
          </a:stretch>
        </p:blipFill>
        <p:spPr>
          <a:xfrm>
            <a:off x="7979230" y="4411162"/>
            <a:ext cx="568775" cy="544838"/>
          </a:xfrm>
          <a:prstGeom prst="rect">
            <a:avLst/>
          </a:prstGeom>
          <a:noFill/>
          <a:ln>
            <a:noFill/>
          </a:ln>
        </p:spPr>
      </p:pic>
      <p:sp>
        <p:nvSpPr>
          <p:cNvPr id="249" name="Google Shape;249;p43"/>
          <p:cNvSpPr txBox="1">
            <a:spLocks noGrp="1"/>
          </p:cNvSpPr>
          <p:nvPr>
            <p:ph type="title"/>
          </p:nvPr>
        </p:nvSpPr>
        <p:spPr>
          <a:xfrm>
            <a:off x="628647" y="166075"/>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Learn about Verbals</a:t>
            </a:r>
            <a:endParaRPr sz="3300" i="0" u="none" strike="noStrike" cap="none" dirty="0">
              <a:solidFill>
                <a:schemeClr val="dk1"/>
              </a:solidFill>
              <a:latin typeface="Century Gothic"/>
              <a:ea typeface="Century Gothic"/>
              <a:cs typeface="Century Gothic"/>
              <a:sym typeface="Century Gothic"/>
            </a:endParaRPr>
          </a:p>
        </p:txBody>
      </p:sp>
      <p:sp>
        <p:nvSpPr>
          <p:cNvPr id="250" name="Google Shape;250;p43"/>
          <p:cNvSpPr txBox="1">
            <a:spLocks noGrp="1"/>
          </p:cNvSpPr>
          <p:nvPr>
            <p:ph type="body" idx="1"/>
          </p:nvPr>
        </p:nvSpPr>
        <p:spPr>
          <a:xfrm>
            <a:off x="202800" y="951176"/>
            <a:ext cx="3485400" cy="3824100"/>
          </a:xfrm>
          <a:prstGeom prst="rect">
            <a:avLst/>
          </a:prstGeom>
          <a:noFill/>
          <a:ln>
            <a:noFill/>
          </a:ln>
        </p:spPr>
        <p:txBody>
          <a:bodyPr spcFirstLastPara="1" wrap="square" lIns="68575" tIns="34275" rIns="68575" bIns="34275" anchor="t" anchorCtr="0">
            <a:noAutofit/>
          </a:bodyPr>
          <a:lstStyle/>
          <a:p>
            <a:pPr marL="457200" lvl="0" indent="-336550" algn="l" rtl="0">
              <a:spcBef>
                <a:spcPts val="800"/>
              </a:spcBef>
              <a:spcAft>
                <a:spcPts val="0"/>
              </a:spcAft>
              <a:buSzPts val="1700"/>
              <a:buFont typeface="Century Gothic"/>
              <a:buChar char="•"/>
            </a:pPr>
            <a:r>
              <a:rPr lang="en" sz="1700">
                <a:latin typeface="Century Gothic"/>
                <a:ea typeface="Century Gothic"/>
                <a:cs typeface="Century Gothic"/>
                <a:sym typeface="Century Gothic"/>
              </a:rPr>
              <a:t>A verbal is a word formed from a verb but functioning as a different part of speech.</a:t>
            </a:r>
            <a:br>
              <a:rPr lang="en" sz="1700">
                <a:latin typeface="Century Gothic"/>
                <a:ea typeface="Century Gothic"/>
                <a:cs typeface="Century Gothic"/>
                <a:sym typeface="Century Gothic"/>
              </a:rPr>
            </a:br>
            <a:endParaRPr sz="1700">
              <a:latin typeface="Century Gothic"/>
              <a:ea typeface="Century Gothic"/>
              <a:cs typeface="Century Gothic"/>
              <a:sym typeface="Century Gothic"/>
            </a:endParaRPr>
          </a:p>
          <a:p>
            <a:pPr marL="457200" lvl="0" indent="-336550" algn="l" rtl="0">
              <a:spcBef>
                <a:spcPts val="0"/>
              </a:spcBef>
              <a:spcAft>
                <a:spcPts val="0"/>
              </a:spcAft>
              <a:buSzPts val="1700"/>
              <a:buFont typeface="Century Gothic"/>
              <a:buChar char="•"/>
            </a:pPr>
            <a:r>
              <a:rPr lang="en" sz="1700">
                <a:latin typeface="Century Gothic"/>
                <a:ea typeface="Century Gothic"/>
                <a:cs typeface="Century Gothic"/>
                <a:sym typeface="Century Gothic"/>
              </a:rPr>
              <a:t>Authors can use verbals in a variety of ways in their writing to make it easier to understand.</a:t>
            </a:r>
            <a:br>
              <a:rPr lang="en" sz="1700">
                <a:latin typeface="Century Gothic"/>
                <a:ea typeface="Century Gothic"/>
                <a:cs typeface="Century Gothic"/>
                <a:sym typeface="Century Gothic"/>
              </a:rPr>
            </a:br>
            <a:endParaRPr sz="1700">
              <a:latin typeface="Century Gothic"/>
              <a:ea typeface="Century Gothic"/>
              <a:cs typeface="Century Gothic"/>
              <a:sym typeface="Century Gothic"/>
            </a:endParaRPr>
          </a:p>
          <a:p>
            <a:pPr marL="457200" lvl="0" indent="-336550" algn="l" rtl="0">
              <a:spcBef>
                <a:spcPts val="0"/>
              </a:spcBef>
              <a:spcAft>
                <a:spcPts val="0"/>
              </a:spcAft>
              <a:buSzPts val="1700"/>
              <a:buFont typeface="Century Gothic"/>
              <a:buChar char="•"/>
            </a:pPr>
            <a:r>
              <a:rPr lang="en" sz="1700">
                <a:latin typeface="Century Gothic"/>
                <a:ea typeface="Century Gothic"/>
                <a:cs typeface="Century Gothic"/>
                <a:sym typeface="Century Gothic"/>
              </a:rPr>
              <a:t>There are three types of verbals: gerunds, participles, and infinitives. </a:t>
            </a:r>
            <a:br>
              <a:rPr lang="en" sz="1700">
                <a:latin typeface="Century Gothic"/>
                <a:ea typeface="Century Gothic"/>
                <a:cs typeface="Century Gothic"/>
                <a:sym typeface="Century Gothic"/>
              </a:rPr>
            </a:br>
            <a:endParaRPr sz="1700">
              <a:latin typeface="Century Gothic"/>
              <a:ea typeface="Century Gothic"/>
              <a:cs typeface="Century Gothic"/>
              <a:sym typeface="Century Gothic"/>
            </a:endParaRPr>
          </a:p>
        </p:txBody>
      </p:sp>
      <p:pic>
        <p:nvPicPr>
          <p:cNvPr id="251" name="Google Shape;251;p43"/>
          <p:cNvPicPr preferRelativeResize="0"/>
          <p:nvPr/>
        </p:nvPicPr>
        <p:blipFill>
          <a:blip r:embed="rId4">
            <a:alphaModFix/>
          </a:blip>
          <a:stretch>
            <a:fillRect/>
          </a:stretch>
        </p:blipFill>
        <p:spPr>
          <a:xfrm>
            <a:off x="3836947" y="1160275"/>
            <a:ext cx="5188049" cy="3180875"/>
          </a:xfrm>
          <a:prstGeom prst="rect">
            <a:avLst/>
          </a:prstGeom>
          <a:noFill/>
          <a:ln>
            <a:noFill/>
          </a:ln>
        </p:spPr>
      </p:pic>
      <p:pic>
        <p:nvPicPr>
          <p:cNvPr id="252" name="Google Shape;252;p43"/>
          <p:cNvPicPr preferRelativeResize="0"/>
          <p:nvPr/>
        </p:nvPicPr>
        <p:blipFill>
          <a:blip r:embed="rId5">
            <a:alphaModFix/>
          </a:blip>
          <a:stretch>
            <a:fillRect/>
          </a:stretch>
        </p:blipFill>
        <p:spPr>
          <a:xfrm>
            <a:off x="8493575" y="4474031"/>
            <a:ext cx="509657" cy="4191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Identify Verbals</a:t>
            </a:r>
            <a:endParaRPr sz="3300" i="0" u="none" strike="noStrike" cap="none">
              <a:solidFill>
                <a:schemeClr val="dk1"/>
              </a:solidFill>
              <a:latin typeface="Century Gothic"/>
              <a:ea typeface="Century Gothic"/>
              <a:cs typeface="Century Gothic"/>
              <a:sym typeface="Century Gothic"/>
            </a:endParaRPr>
          </a:p>
        </p:txBody>
      </p:sp>
      <p:sp>
        <p:nvSpPr>
          <p:cNvPr id="259" name="Google Shape;259;p44"/>
          <p:cNvSpPr txBox="1">
            <a:spLocks noGrp="1"/>
          </p:cNvSpPr>
          <p:nvPr>
            <p:ph type="body" idx="1"/>
          </p:nvPr>
        </p:nvSpPr>
        <p:spPr>
          <a:xfrm>
            <a:off x="202875" y="1903963"/>
            <a:ext cx="3893100" cy="16935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200" dirty="0">
                <a:latin typeface="Century Gothic"/>
                <a:ea typeface="Century Gothic"/>
                <a:cs typeface="Century Gothic"/>
                <a:sym typeface="Century Gothic"/>
              </a:rPr>
              <a:t>Work with your partner to practice identifying verbals in examples from </a:t>
            </a:r>
            <a:r>
              <a:rPr lang="en" sz="2200" i="1" dirty="0">
                <a:latin typeface="Century Gothic"/>
                <a:ea typeface="Century Gothic"/>
                <a:cs typeface="Century Gothic"/>
                <a:sym typeface="Century Gothic"/>
              </a:rPr>
              <a:t>Unbroken.</a:t>
            </a:r>
            <a:r>
              <a:rPr lang="en" sz="2200" dirty="0">
                <a:latin typeface="Century Gothic"/>
                <a:ea typeface="Century Gothic"/>
                <a:cs typeface="Century Gothic"/>
                <a:sym typeface="Century Gothic"/>
              </a:rPr>
              <a:t/>
            </a:r>
            <a:br>
              <a:rPr lang="en" sz="2200" dirty="0">
                <a:latin typeface="Century Gothic"/>
                <a:ea typeface="Century Gothic"/>
                <a:cs typeface="Century Gothic"/>
                <a:sym typeface="Century Gothic"/>
              </a:rPr>
            </a:br>
            <a:endParaRPr sz="2200" dirty="0">
              <a:latin typeface="Century Gothic"/>
              <a:ea typeface="Century Gothic"/>
              <a:cs typeface="Century Gothic"/>
              <a:sym typeface="Century Gothic"/>
            </a:endParaRPr>
          </a:p>
        </p:txBody>
      </p:sp>
      <p:pic>
        <p:nvPicPr>
          <p:cNvPr id="262" name="Google Shape;262;p44"/>
          <p:cNvPicPr preferRelativeResize="0"/>
          <p:nvPr/>
        </p:nvPicPr>
        <p:blipFill>
          <a:blip r:embed="rId3">
            <a:alphaModFix/>
          </a:blip>
          <a:stretch>
            <a:fillRect/>
          </a:stretch>
        </p:blipFill>
        <p:spPr>
          <a:xfrm>
            <a:off x="4095975" y="1595887"/>
            <a:ext cx="4625750" cy="2309675"/>
          </a:xfrm>
          <a:prstGeom prst="rect">
            <a:avLst/>
          </a:prstGeom>
          <a:noFill/>
          <a:ln>
            <a:noFill/>
          </a:ln>
        </p:spPr>
      </p:pic>
      <p:pic>
        <p:nvPicPr>
          <p:cNvPr id="7" name="Google Shape;253;p43"/>
          <p:cNvPicPr preferRelativeResize="0"/>
          <p:nvPr/>
        </p:nvPicPr>
        <p:blipFill>
          <a:blip r:embed="rId4">
            <a:alphaModFix/>
          </a:blip>
          <a:stretch>
            <a:fillRect/>
          </a:stretch>
        </p:blipFill>
        <p:spPr>
          <a:xfrm>
            <a:off x="7979230" y="4411162"/>
            <a:ext cx="568775" cy="544838"/>
          </a:xfrm>
          <a:prstGeom prst="rect">
            <a:avLst/>
          </a:prstGeom>
          <a:noFill/>
          <a:ln>
            <a:noFill/>
          </a:ln>
        </p:spPr>
      </p:pic>
      <p:pic>
        <p:nvPicPr>
          <p:cNvPr id="8" name="Google Shape;252;p43"/>
          <p:cNvPicPr preferRelativeResize="0"/>
          <p:nvPr/>
        </p:nvPicPr>
        <p:blipFill>
          <a:blip r:embed="rId5">
            <a:alphaModFix/>
          </a:blip>
          <a:stretch>
            <a:fillRect/>
          </a:stretch>
        </p:blipFill>
        <p:spPr>
          <a:xfrm>
            <a:off x="8493575" y="4474031"/>
            <a:ext cx="509657" cy="4191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268" name="Google Shape;268;p4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AutoNum type="arabicPeriod"/>
            </a:pPr>
            <a:r>
              <a:rPr lang="en" sz="2400" dirty="0">
                <a:latin typeface="Century Gothic"/>
                <a:ea typeface="Century Gothic"/>
                <a:cs typeface="Century Gothic"/>
                <a:sym typeface="Century Gothic"/>
              </a:rPr>
              <a:t>I can </a:t>
            </a:r>
            <a:r>
              <a:rPr lang="en" sz="2400" i="1" dirty="0">
                <a:latin typeface="Century Gothic"/>
                <a:ea typeface="Century Gothic"/>
                <a:cs typeface="Century Gothic"/>
                <a:sym typeface="Century Gothic"/>
              </a:rPr>
              <a:t>explain the general function of verbals </a:t>
            </a:r>
            <a:r>
              <a:rPr lang="en" sz="2400" dirty="0">
                <a:latin typeface="Century Gothic"/>
                <a:ea typeface="Century Gothic"/>
                <a:cs typeface="Century Gothic"/>
                <a:sym typeface="Century Gothic"/>
              </a:rPr>
              <a:t>(gerunds, participles, infinitives) </a:t>
            </a:r>
            <a:r>
              <a:rPr lang="en" sz="2400" i="1" dirty="0">
                <a:latin typeface="Century Gothic"/>
                <a:ea typeface="Century Gothic"/>
                <a:cs typeface="Century Gothic"/>
                <a:sym typeface="Century Gothic"/>
              </a:rPr>
              <a:t>and their function in sentences</a:t>
            </a:r>
            <a:r>
              <a:rPr lang="en" sz="2400" i="1" dirty="0" smtClean="0">
                <a:latin typeface="Century Gothic"/>
                <a:ea typeface="Century Gothic"/>
                <a:cs typeface="Century Gothic"/>
                <a:sym typeface="Century Gothic"/>
              </a:rPr>
              <a:t>.</a:t>
            </a:r>
          </a:p>
          <a:p>
            <a:pPr marL="457200" lvl="0" indent="-381000" algn="l" rtl="0">
              <a:spcBef>
                <a:spcPts val="800"/>
              </a:spcBef>
              <a:spcAft>
                <a:spcPts val="0"/>
              </a:spcAft>
              <a:buSzPts val="2400"/>
              <a:buFont typeface="Century Gothic"/>
              <a:buAutoNum type="arabicPeriod"/>
            </a:pP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I can </a:t>
            </a:r>
            <a:r>
              <a:rPr lang="en" sz="2400" i="1" dirty="0">
                <a:latin typeface="Century Gothic"/>
                <a:ea typeface="Century Gothic"/>
                <a:cs typeface="Century Gothic"/>
                <a:sym typeface="Century Gothic"/>
              </a:rPr>
              <a:t>analyze a thematic concept</a:t>
            </a:r>
            <a:r>
              <a:rPr lang="en" sz="2400" dirty="0">
                <a:latin typeface="Century Gothic"/>
                <a:ea typeface="Century Gothic"/>
                <a:cs typeface="Century Gothic"/>
                <a:sym typeface="Century Gothic"/>
              </a:rPr>
              <a:t> in </a:t>
            </a:r>
            <a:r>
              <a:rPr lang="en" sz="2400" i="1" dirty="0">
                <a:latin typeface="Century Gothic"/>
                <a:ea typeface="Century Gothic"/>
                <a:cs typeface="Century Gothic"/>
                <a:sym typeface="Century Gothic"/>
              </a:rPr>
              <a:t>Unbroken.</a:t>
            </a:r>
            <a:r>
              <a:rPr lang="en" sz="2400" dirty="0">
                <a:latin typeface="Century Gothic"/>
                <a:ea typeface="Century Gothic"/>
                <a:cs typeface="Century Gothic"/>
                <a:sym typeface="Century Gothic"/>
              </a:rPr>
              <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I can </a:t>
            </a:r>
            <a:r>
              <a:rPr lang="en" sz="2400" i="1" dirty="0">
                <a:latin typeface="Century Gothic"/>
                <a:ea typeface="Century Gothic"/>
                <a:cs typeface="Century Gothic"/>
                <a:sym typeface="Century Gothic"/>
              </a:rPr>
              <a:t>analyze how an incident described in Unbroken provokes Louie to make a decision</a:t>
            </a:r>
            <a:r>
              <a:rPr lang="en"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p:txBody>
      </p:sp>
      <p:pic>
        <p:nvPicPr>
          <p:cNvPr id="269" name="Google Shape;269;p45"/>
          <p:cNvPicPr preferRelativeResize="0"/>
          <p:nvPr/>
        </p:nvPicPr>
        <p:blipFill>
          <a:blip r:embed="rId3">
            <a:alphaModFix/>
          </a:blip>
          <a:stretch>
            <a:fillRect/>
          </a:stretch>
        </p:blipFill>
        <p:spPr>
          <a:xfrm>
            <a:off x="8471806" y="4413812"/>
            <a:ext cx="615775" cy="498050"/>
          </a:xfrm>
          <a:prstGeom prst="rect">
            <a:avLst/>
          </a:prstGeom>
          <a:noFill/>
          <a:ln>
            <a:noFill/>
          </a:ln>
        </p:spPr>
      </p:pic>
      <p:pic>
        <p:nvPicPr>
          <p:cNvPr id="6" name="Google Shape;253;p43"/>
          <p:cNvPicPr preferRelativeResize="0"/>
          <p:nvPr/>
        </p:nvPicPr>
        <p:blipFill>
          <a:blip r:embed="rId4">
            <a:alphaModFix/>
          </a:blip>
          <a:stretch>
            <a:fillRect/>
          </a:stretch>
        </p:blipFill>
        <p:spPr>
          <a:xfrm>
            <a:off x="7979230" y="4411162"/>
            <a:ext cx="568775" cy="544838"/>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81CDE35-F53C-46A4-A6C8-E8BE0245A4EF}"/>
</file>

<file path=customXml/itemProps2.xml><?xml version="1.0" encoding="utf-8"?>
<ds:datastoreItem xmlns:ds="http://schemas.openxmlformats.org/officeDocument/2006/customXml" ds:itemID="{135EBE41-C649-41C9-8A0F-014B554EAAE4}"/>
</file>

<file path=customXml/itemProps3.xml><?xml version="1.0" encoding="utf-8"?>
<ds:datastoreItem xmlns:ds="http://schemas.openxmlformats.org/officeDocument/2006/customXml" ds:itemID="{6C08EF99-9664-41A8-91E9-15E52D09CB3A}"/>
</file>

<file path=docProps/app.xml><?xml version="1.0" encoding="utf-8"?>
<Properties xmlns="http://schemas.openxmlformats.org/officeDocument/2006/extended-properties" xmlns:vt="http://schemas.openxmlformats.org/officeDocument/2006/docPropsVTypes">
  <TotalTime>18</TotalTime>
  <Words>2108</Words>
  <Application>Microsoft Office PowerPoint</Application>
  <PresentationFormat>On-screen Show (16:9)</PresentationFormat>
  <Paragraphs>418</Paragraphs>
  <Slides>20</Slides>
  <Notes>20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20</vt:i4>
      </vt:variant>
    </vt:vector>
  </HeadingPairs>
  <TitlesOfParts>
    <vt:vector size="27" baseType="lpstr">
      <vt:lpstr>Calibri</vt:lpstr>
      <vt:lpstr>Century Gothic</vt:lpstr>
      <vt:lpstr>Arial</vt:lpstr>
      <vt:lpstr>Overlock</vt:lpstr>
      <vt:lpstr>Simple Light</vt:lpstr>
      <vt:lpstr>Office Theme</vt:lpstr>
      <vt:lpstr>Office Theme</vt:lpstr>
      <vt:lpstr>Unit 3 Overview</vt:lpstr>
      <vt:lpstr>  Grade 8: Module 3: Unit 3: Lesson 1 Teacher slide, before teaching. </vt:lpstr>
      <vt:lpstr>  Grade 8: Module 3: Unit 3: Lesson 1 Teacher slide, before teaching. </vt:lpstr>
      <vt:lpstr>  Grade 8: Module 3: Unit 3: Lesson 1 Teacher slide, before teaching. </vt:lpstr>
      <vt:lpstr>Grade 8: Module 3:  Unit 3: Lesson 1</vt:lpstr>
      <vt:lpstr>Hello, Students!</vt:lpstr>
      <vt:lpstr>Let’s Learn about Verbals</vt:lpstr>
      <vt:lpstr>Let’s Identify Verbals</vt:lpstr>
      <vt:lpstr>Let’s Review the Learning Targets</vt:lpstr>
      <vt:lpstr>Let’s Summarize the Text</vt:lpstr>
      <vt:lpstr>Let’s Share Our Thinking</vt:lpstr>
      <vt:lpstr>Let’s Read Closely to Analyze a Text</vt:lpstr>
      <vt:lpstr>Let’s Read Closely to Analyze a Text </vt:lpstr>
      <vt:lpstr>Let’s Read Closely to Analyze a Text </vt:lpstr>
      <vt:lpstr>Let’s Read Closely to Analyze a Text </vt:lpstr>
      <vt:lpstr>Let’s Read Closely to Analyze a Text </vt:lpstr>
      <vt:lpstr>Let’s Read Closely to Analyze a Text </vt:lpstr>
      <vt:lpstr>Let’s Discuss the Turning Point </vt:lpstr>
      <vt:lpstr>Homework</vt:lpstr>
      <vt:lpstr>Small Group Block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3 Overview</dc:title>
  <dc:creator>nbravo</dc:creator>
  <cp:lastModifiedBy>Nicole Bravo</cp:lastModifiedBy>
  <cp:revision>6</cp:revision>
  <dcterms:modified xsi:type="dcterms:W3CDTF">2018-11-08T04:59:04Z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