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70" r:id="rId4"/>
    <p:sldMasterId id="2147483671" r:id="rId5"/>
  </p:sldMasterIdLst>
  <p:notesMasterIdLst>
    <p:notesMasterId r:id="rId30"/>
  </p:notesMasterIdLst>
  <p:sldIdLst>
    <p:sldId id="256" r:id="rId6"/>
    <p:sldId id="257" r:id="rId7"/>
    <p:sldId id="258" r:id="rId8"/>
    <p:sldId id="259" r:id="rId9"/>
    <p:sldId id="260" r:id="rId10"/>
    <p:sldId id="261" r:id="rId11"/>
    <p:sldId id="262" r:id="rId12"/>
    <p:sldId id="263" r:id="rId13"/>
    <p:sldId id="264" r:id="rId14"/>
    <p:sldId id="265" r:id="rId15"/>
    <p:sldId id="271" r:id="rId16"/>
    <p:sldId id="272" r:id="rId17"/>
    <p:sldId id="273" r:id="rId18"/>
    <p:sldId id="274" r:id="rId19"/>
    <p:sldId id="275" r:id="rId20"/>
    <p:sldId id="276" r:id="rId21"/>
    <p:sldId id="277" r:id="rId22"/>
    <p:sldId id="278" r:id="rId23"/>
    <p:sldId id="279" r:id="rId24"/>
    <p:sldId id="266" r:id="rId25"/>
    <p:sldId id="267" r:id="rId26"/>
    <p:sldId id="268" r:id="rId27"/>
    <p:sldId id="269" r:id="rId28"/>
    <p:sldId id="270" r:id="rId29"/>
  </p:sldIdLst>
  <p:sldSz cx="9144000" cy="5143500" type="screen16x9"/>
  <p:notesSz cx="6858000" cy="9144000"/>
  <p:embeddedFontLst>
    <p:embeddedFont>
      <p:font typeface="Calibri" panose="020F0502020204030204" pitchFamily="34" charset="0"/>
      <p:regular r:id="rId31"/>
      <p:bold r:id="rId32"/>
      <p:italic r:id="rId33"/>
      <p:boldItalic r:id="rId34"/>
    </p:embeddedFont>
    <p:embeddedFont>
      <p:font typeface="Century Gothic" panose="020B0502020202020204" pitchFamily="34" charset="0"/>
      <p:regular r:id="rId35"/>
      <p:bold r:id="rId36"/>
      <p:italic r:id="rId37"/>
      <p:boldItalic r:id="rId3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B0DDD3-61B0-478F-9820-466DDDF63489}">
  <a:tblStyle styleId="{59B0DDD3-61B0-478F-9820-466DDDF63489}"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8"/>
    <p:restoredTop sz="41461" autoAdjust="0"/>
  </p:normalViewPr>
  <p:slideViewPr>
    <p:cSldViewPr snapToGrid="0">
      <p:cViewPr varScale="1">
        <p:scale>
          <a:sx n="48" d="100"/>
          <a:sy n="48" d="100"/>
        </p:scale>
        <p:origin x="2944" y="17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presProps" Target="presProps.xml"/><Relationship Id="rId21" Type="http://schemas.openxmlformats.org/officeDocument/2006/relationships/slide" Target="slides/slide16.xml"/><Relationship Id="rId34" Type="http://schemas.openxmlformats.org/officeDocument/2006/relationships/font" Target="fonts/font4.fntdata"/><Relationship Id="rId42"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font" Target="fonts/font6.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1.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 Id="rId35" Type="http://schemas.openxmlformats.org/officeDocument/2006/relationships/font" Target="fonts/font5.fntdata"/><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3.fntdata"/><Relationship Id="rId38" Type="http://schemas.openxmlformats.org/officeDocument/2006/relationships/font" Target="fonts/font8.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Shape 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56931560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curriculum.eleducation.org/curriculum/ela/grade-4/module-1/unit-1/lesson-4"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1/unit-1/lesson-4"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curriculum.eleducation.org/sites/default/files/g4m1u1_all-block_072017.pdf"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eleducation.org/resources/classroom-protocols-in-action-think-pair-share"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curriculum.eleducation.org/curriculum/ela/grade-4/module-1/unit-1/lesson-4" TargetMode="External"/><Relationship Id="rId2" Type="http://schemas.openxmlformats.org/officeDocument/2006/relationships/slide" Target="../slides/slide8.xml"/><Relationship Id="rId1" Type="http://schemas.openxmlformats.org/officeDocument/2006/relationships/notesMaster" Target="../notesMasters/notesMaster1.xml"/><Relationship Id="rId5" Type="http://schemas.openxmlformats.org/officeDocument/2006/relationships/hyperlink" Target="http://curriculum.eleducation.org/sites/default/files/curriculumtools_conversationcues-072017.pdf" TargetMode="External"/><Relationship Id="rId4" Type="http://schemas.openxmlformats.org/officeDocument/2006/relationships/hyperlink" Target="http://curriculum.eleducation.org/sites/default/files/curriculumtools_classroomprotocols_053017.pdf"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Shape 12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7" name="Shape 12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a:spcBef>
                <a:spcPts val="0"/>
              </a:spcBef>
              <a:spcAft>
                <a:spcPts val="0"/>
              </a:spcAft>
              <a:buSzPts val="1200"/>
              <a:buFont typeface="Calibri"/>
              <a:buChar char="●"/>
            </a:pPr>
            <a:r>
              <a:rPr lang="en" sz="1200" dirty="0">
                <a:latin typeface="Calibri"/>
                <a:ea typeface="Calibri"/>
                <a:cs typeface="Calibri"/>
                <a:sym typeface="Calibri"/>
              </a:rPr>
              <a:t>Note that although people may see many different themes in poems, the theme that has been identified in these materials is one that most students of this age will understand.</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 If students suggest other themes for the poem, listen to their ideas and consider whether these are viable themes based on the supporting details students choose</a:t>
            </a:r>
            <a:r>
              <a:rPr lang="en-US"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Students practice their fluency in this lesson by following along and reading silently in their heads as the teacher reads “Stopping by Woods on a Snowy Evening” aloud during Work Time B.</a:t>
            </a:r>
            <a:endParaRPr sz="1200" dirty="0">
              <a:latin typeface="Calibri"/>
              <a:ea typeface="Calibri"/>
              <a:cs typeface="Calibri"/>
              <a:sym typeface="Calibri"/>
            </a:endParaRPr>
          </a:p>
          <a:p>
            <a:pPr marL="0" lvl="0" indent="0" rtl="0">
              <a:spcBef>
                <a:spcPts val="0"/>
              </a:spcBef>
              <a:spcAft>
                <a:spcPts val="0"/>
              </a:spcAft>
              <a:buNone/>
            </a:pPr>
            <a:endParaRPr sz="1200" b="0" dirty="0">
              <a:latin typeface="Calibri"/>
              <a:ea typeface="Calibri"/>
              <a:cs typeface="Calibri"/>
              <a:sym typeface="Calibri"/>
            </a:endParaRPr>
          </a:p>
          <a:p>
            <a:pPr marL="0" lvl="0" indent="0" rtl="0">
              <a:spcBef>
                <a:spcPts val="0"/>
              </a:spcBef>
              <a:spcAft>
                <a:spcPts val="0"/>
              </a:spcAft>
              <a:buNone/>
            </a:pPr>
            <a:r>
              <a:rPr lang="en" sz="1200" b="0" dirty="0">
                <a:latin typeface="Calibri"/>
                <a:ea typeface="Calibri"/>
                <a:cs typeface="Calibri"/>
                <a:sym typeface="Calibri"/>
              </a:rPr>
              <a:t>Areas in which students may need additional support: </a:t>
            </a:r>
            <a:endParaRPr sz="1200" b="0" dirty="0">
              <a:latin typeface="Calibri"/>
              <a:ea typeface="Calibri"/>
              <a:cs typeface="Calibri"/>
              <a:sym typeface="Calibri"/>
            </a:endParaRPr>
          </a:p>
          <a:p>
            <a:pPr marL="0" lvl="0" indent="0">
              <a:spcBef>
                <a:spcPts val="0"/>
              </a:spcBef>
              <a:spcAft>
                <a:spcPts val="0"/>
              </a:spcAft>
              <a:buNone/>
            </a:pPr>
            <a:r>
              <a:rPr lang="en" sz="1200" dirty="0">
                <a:latin typeface="Calibri"/>
                <a:ea typeface="Calibri"/>
                <a:cs typeface="Calibri"/>
                <a:sym typeface="Calibri"/>
              </a:rPr>
              <a:t>Students may need additional support with determining a theme, particularly if they come up with different ideas for the theme within their triads. In this situation, remind students that everyone can interpret poetry differently, and there is no right or wrong answer; however, for their theme to be possible, they must be able to find supporting details.</a:t>
            </a:r>
            <a:endParaRPr sz="1200" dirty="0">
              <a:latin typeface="Calibri"/>
              <a:ea typeface="Calibri"/>
              <a:cs typeface="Calibri"/>
              <a:sym typeface="Calibri"/>
            </a:endParaRPr>
          </a:p>
        </p:txBody>
      </p:sp>
    </p:spTree>
    <p:extLst>
      <p:ext uri="{BB962C8B-B14F-4D97-AF65-F5344CB8AC3E}">
        <p14:creationId xmlns:p14="http://schemas.microsoft.com/office/powerpoint/2010/main" val="36099923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Shape 19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3" name="Shape 19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4-5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Triads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students have a copy of the note-catcher in their workbooks or as a handout</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students know who their </a:t>
            </a:r>
            <a:r>
              <a:rPr lang="en" sz="1200" b="0" dirty="0">
                <a:solidFill>
                  <a:schemeClr val="dk1"/>
                </a:solidFill>
                <a:latin typeface="Calibri"/>
                <a:ea typeface="Calibri"/>
                <a:cs typeface="Calibri"/>
                <a:sym typeface="Calibri"/>
              </a:rPr>
              <a:t>Think-Triad-Share</a:t>
            </a:r>
            <a:r>
              <a:rPr lang="en" sz="1200" dirty="0">
                <a:solidFill>
                  <a:schemeClr val="dk1"/>
                </a:solidFill>
                <a:latin typeface="Calibri"/>
                <a:ea typeface="Calibri"/>
                <a:cs typeface="Calibri"/>
                <a:sym typeface="Calibri"/>
              </a:rPr>
              <a:t> partners are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Handout should be in the student workbook or can be printed from the link provided in the teacher prep slides</a:t>
            </a:r>
            <a:r>
              <a:rPr lang="en-US" sz="1200" dirty="0">
                <a:solidFill>
                  <a:schemeClr val="dk1"/>
                </a:solidFill>
                <a:latin typeface="Calibri"/>
                <a:ea typeface="Calibri"/>
                <a:cs typeface="Calibri"/>
                <a:sym typeface="Calibri"/>
              </a:rPr>
              <a:t>.</a:t>
            </a:r>
          </a:p>
          <a:p>
            <a:pPr marL="457200" marR="0" lvl="0" indent="-304800" algn="l" defTabSz="914400" rtl="0" eaLnBrk="1" fontAlgn="auto" latinLnBrk="0" hangingPunct="1">
              <a:lnSpc>
                <a:spcPct val="100000"/>
              </a:lnSpc>
              <a:spcBef>
                <a:spcPts val="0"/>
              </a:spcBef>
              <a:spcAft>
                <a:spcPts val="0"/>
              </a:spcAft>
              <a:buClr>
                <a:schemeClr val="dk1"/>
              </a:buClr>
              <a:buSzPts val="1200"/>
              <a:buFont typeface="Calibri"/>
              <a:buChar char="●"/>
              <a:tabLst/>
              <a:defRPr/>
            </a:pPr>
            <a:r>
              <a:rPr lang="en-US" sz="1200" b="1" dirty="0">
                <a:solidFill>
                  <a:schemeClr val="dk1"/>
                </a:solidFill>
                <a:latin typeface="Calibri"/>
                <a:ea typeface="Calibri"/>
                <a:cs typeface="Calibri"/>
                <a:sym typeface="Calibri"/>
              </a:rPr>
              <a:t>Close Reading Guide: “Stopping by Woods on a Snowy Evening” (teacher reference and student copy)  </a:t>
            </a:r>
            <a:r>
              <a:rPr lang="en-US" sz="1200" u="sng" dirty="0">
                <a:solidFill>
                  <a:schemeClr val="hlink"/>
                </a:solidFill>
                <a:latin typeface="Calibri"/>
                <a:ea typeface="Calibri"/>
                <a:cs typeface="Calibri"/>
                <a:sym typeface="Calibri"/>
                <a:hlinkClick r:id="rId3"/>
              </a:rPr>
              <a:t>http://curriculum.eleducation.org/curriculum/ela/grade-4/module-1/unit-1/lesson-4</a:t>
            </a:r>
            <a:r>
              <a:rPr lang="en-US"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2 minutes, refocus whole group. Invite students to Think-Triad-Share: “</a:t>
            </a:r>
            <a:r>
              <a:rPr lang="en" sz="1200" i="1" dirty="0">
                <a:solidFill>
                  <a:schemeClr val="dk1"/>
                </a:solidFill>
                <a:latin typeface="Calibri"/>
                <a:ea typeface="Calibri"/>
                <a:cs typeface="Calibri"/>
                <a:sym typeface="Calibri"/>
              </a:rPr>
              <a:t>We are going to dig into the content of the poem and what it means more in a moment, but what do you notice about the poem just by looking at it?” </a:t>
            </a:r>
            <a:r>
              <a:rPr lang="en" sz="1200" b="1" dirty="0">
                <a:solidFill>
                  <a:schemeClr val="dk1"/>
                </a:solidFill>
                <a:latin typeface="Calibri"/>
                <a:ea typeface="Calibri"/>
                <a:cs typeface="Calibri"/>
                <a:sym typeface="Calibri"/>
              </a:rPr>
              <a:t>(Responses will vary.) </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share out, capture their responses in the second column of the </a:t>
            </a:r>
            <a:r>
              <a:rPr lang="en" sz="1200" b="1" dirty="0">
                <a:solidFill>
                  <a:schemeClr val="dk1"/>
                </a:solidFill>
                <a:latin typeface="Calibri"/>
                <a:ea typeface="Calibri"/>
                <a:cs typeface="Calibri"/>
                <a:sym typeface="Calibri"/>
              </a:rPr>
              <a:t>What Makes a Poem a Poem? anchor chart</a:t>
            </a:r>
            <a:r>
              <a:rPr lang="en" sz="1200" dirty="0">
                <a:solidFill>
                  <a:schemeClr val="dk1"/>
                </a:solidFill>
                <a:latin typeface="Calibri"/>
                <a:ea typeface="Calibri"/>
                <a:cs typeface="Calibri"/>
                <a:sym typeface="Calibri"/>
              </a:rPr>
              <a:t>. As you record, categorize student notices into three groups: structure, imagery, and rhyme and meter.</a:t>
            </a:r>
          </a:p>
          <a:p>
            <a:pPr marL="914400" lvl="1" indent="-304800" rtl="0">
              <a:spcBef>
                <a:spcPts val="0"/>
              </a:spcBef>
              <a:spcAft>
                <a:spcPts val="0"/>
              </a:spcAft>
              <a:buClr>
                <a:schemeClr val="dk1"/>
              </a:buClr>
              <a:buSzPts val="1200"/>
            </a:pPr>
            <a:r>
              <a:rPr lang="en" sz="1200" dirty="0">
                <a:solidFill>
                  <a:schemeClr val="dk1"/>
                </a:solidFill>
                <a:latin typeface="Calibri"/>
                <a:ea typeface="Calibri"/>
                <a:cs typeface="Calibri"/>
                <a:sym typeface="Calibri"/>
              </a:rPr>
              <a:t>Note: If students did not identify rhyme and meter in the previous lesson, group these ideas separately and explain that you will revisit this later.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I Notice/I Wonder Note-catcher: “Stopping by Woods on a Snowy Evening” </a:t>
            </a:r>
            <a:r>
              <a:rPr lang="en" sz="1200" dirty="0">
                <a:solidFill>
                  <a:schemeClr val="dk1"/>
                </a:solidFill>
                <a:latin typeface="Calibri"/>
                <a:ea typeface="Calibri"/>
                <a:cs typeface="Calibri"/>
                <a:sym typeface="Calibri"/>
              </a:rPr>
              <a:t>and point out that this time there are four rows. Explain to students that they will add more ideas about what they notice and wonder to this note-catcher as they work through the poem.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use the rows to group their notices and wonders on their note-catcher using the characteristics of poetry, and if they have ideas that don’t fall into any of those categories, record them in a separate group.</a:t>
            </a:r>
          </a:p>
          <a:p>
            <a:pPr marL="457200" marR="0" lvl="0" indent="-304800" algn="l" defTabSz="914400" rtl="0" eaLnBrk="1" fontAlgn="auto" latinLnBrk="0" hangingPunct="1">
              <a:lnSpc>
                <a:spcPct val="100000"/>
              </a:lnSpc>
              <a:spcBef>
                <a:spcPts val="0"/>
              </a:spcBef>
              <a:spcAft>
                <a:spcPts val="0"/>
              </a:spcAft>
              <a:buClr>
                <a:schemeClr val="dk1"/>
              </a:buClr>
              <a:buSzPts val="1200"/>
              <a:buFont typeface="Calibri"/>
              <a:buAutoNum type="arabicPeriod"/>
              <a:tabLst/>
              <a:defRPr/>
            </a:pPr>
            <a:r>
              <a:rPr lang="en" sz="1200" dirty="0">
                <a:solidFill>
                  <a:schemeClr val="dk1"/>
                </a:solidFill>
                <a:latin typeface="Calibri"/>
                <a:ea typeface="Calibri"/>
                <a:cs typeface="Calibri"/>
                <a:sym typeface="Calibri"/>
              </a:rPr>
              <a:t>Distribute the </a:t>
            </a:r>
            <a:r>
              <a:rPr lang="en-US" sz="1200" b="1" dirty="0">
                <a:solidFill>
                  <a:schemeClr val="dk1"/>
                </a:solidFill>
                <a:latin typeface="Calibri"/>
                <a:ea typeface="Calibri"/>
                <a:cs typeface="Calibri"/>
                <a:sym typeface="Calibri"/>
              </a:rPr>
              <a:t>Close Reading Guide: “Stopping by Woods on a Snowy Evening.  </a:t>
            </a:r>
            <a:r>
              <a:rPr lang="en-US" sz="1200" b="0" dirty="0">
                <a:solidFill>
                  <a:schemeClr val="dk1"/>
                </a:solidFill>
                <a:latin typeface="Calibri"/>
                <a:ea typeface="Calibri"/>
                <a:cs typeface="Calibri"/>
                <a:sym typeface="Calibri"/>
              </a:rPr>
              <a:t>Tell students we will begin a close read of the poem and use this close reading guide to take notes during the close read.</a:t>
            </a:r>
            <a:endParaRPr lang="en"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 Notice/I Wonder Note-catcher: “Stopping by Woods on a Snowy Evening”</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your thinking as you read the poem aloud….model the things you’re wondering or noticing about the poem.</a:t>
            </a:r>
            <a:endParaRPr dirty="0"/>
          </a:p>
        </p:txBody>
      </p:sp>
    </p:spTree>
    <p:extLst>
      <p:ext uri="{BB962C8B-B14F-4D97-AF65-F5344CB8AC3E}">
        <p14:creationId xmlns:p14="http://schemas.microsoft.com/office/powerpoint/2010/main" val="3510718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85caa0ff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GB" sz="1200" b="1" dirty="0">
                <a:latin typeface="Calibri"/>
                <a:ea typeface="Calibri"/>
                <a:cs typeface="Calibri"/>
                <a:sym typeface="Calibri"/>
              </a:rPr>
              <a:t>Close Read: Stopping by Woods on a Snowy Evening</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b="1" i="0" u="none" strike="noStrike" cap="none" dirty="0">
                <a:latin typeface="Calibri"/>
                <a:ea typeface="Calibri"/>
                <a:cs typeface="Calibri"/>
                <a:sym typeface="Calibri"/>
              </a:rPr>
              <a:t>Suggested Slide Pacing: </a:t>
            </a:r>
            <a:r>
              <a:rPr lang="en-GB" sz="1200" dirty="0">
                <a:latin typeface="Calibri"/>
                <a:ea typeface="Calibri"/>
                <a:cs typeface="Calibri"/>
                <a:sym typeface="Calibri"/>
              </a:rPr>
              <a:t>3-5</a:t>
            </a:r>
            <a:r>
              <a:rPr lang="en-GB" sz="1200" i="0" u="none" strike="noStrike" cap="none" dirty="0">
                <a:latin typeface="Calibri"/>
                <a:ea typeface="Calibri"/>
                <a:cs typeface="Calibri"/>
                <a:sym typeface="Calibri"/>
              </a:rPr>
              <a:t>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b="1" i="0" u="none" strike="noStrike" cap="none" dirty="0">
                <a:latin typeface="Calibri"/>
                <a:ea typeface="Calibri"/>
                <a:cs typeface="Calibri"/>
                <a:sym typeface="Calibri"/>
              </a:rPr>
              <a:t>Grouping: </a:t>
            </a:r>
            <a:r>
              <a:rPr lang="en-GB" sz="1200" i="0" u="none" strike="noStrike" cap="none" dirty="0">
                <a:latin typeface="Calibri"/>
                <a:ea typeface="Calibri"/>
                <a:cs typeface="Calibri"/>
                <a:sym typeface="Calibri"/>
              </a:rPr>
              <a:t>Whole Group/</a:t>
            </a:r>
            <a:r>
              <a:rPr lang="en-GB" sz="1200" dirty="0">
                <a:latin typeface="Calibri"/>
                <a:ea typeface="Calibri"/>
                <a:cs typeface="Calibri"/>
                <a:sym typeface="Calibri"/>
              </a:rPr>
              <a:t>Triads</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dirty="0">
                <a:latin typeface="Calibri"/>
                <a:ea typeface="Calibri"/>
                <a:cs typeface="Calibri"/>
                <a:sym typeface="Calibri"/>
              </a:rPr>
              <a:t>Teaching Notes: </a:t>
            </a:r>
            <a:endParaRPr sz="1200" dirty="0">
              <a:latin typeface="Calibri"/>
              <a:ea typeface="Calibri"/>
              <a:cs typeface="Calibri"/>
              <a:sym typeface="Calibri"/>
            </a:endParaRPr>
          </a:p>
          <a:p>
            <a:pPr marL="171450" marR="0" lvl="0" indent="-177800" algn="l" rtl="0">
              <a:lnSpc>
                <a:spcPct val="100000"/>
              </a:lnSpc>
              <a:spcBef>
                <a:spcPts val="0"/>
              </a:spcBef>
              <a:spcAft>
                <a:spcPts val="0"/>
              </a:spcAft>
              <a:buClr>
                <a:srgbClr val="000000"/>
              </a:buClr>
              <a:buSzPts val="1200"/>
              <a:buFont typeface="Calibri"/>
              <a:buChar char="●"/>
            </a:pPr>
            <a:r>
              <a:rPr lang="en-GB" sz="1200" dirty="0">
                <a:solidFill>
                  <a:schemeClr val="dk1"/>
                </a:solidFill>
                <a:latin typeface="Calibri"/>
                <a:ea typeface="Calibri"/>
                <a:cs typeface="Calibri"/>
                <a:sym typeface="Calibri"/>
              </a:rPr>
              <a:t>Teachers should have placed students into triads ahead of time</a:t>
            </a:r>
            <a:endParaRPr sz="1200" dirty="0">
              <a:solidFill>
                <a:schemeClr val="dk1"/>
              </a:solidFill>
              <a:latin typeface="Calibri"/>
              <a:ea typeface="Calibri"/>
              <a:cs typeface="Calibri"/>
              <a:sym typeface="Calibri"/>
            </a:endParaRPr>
          </a:p>
          <a:p>
            <a:pPr marL="171450" marR="0" lvl="0" indent="-177800" algn="l" rtl="0">
              <a:lnSpc>
                <a:spcPct val="100000"/>
              </a:lnSpc>
              <a:spcBef>
                <a:spcPts val="0"/>
              </a:spcBef>
              <a:spcAft>
                <a:spcPts val="0"/>
              </a:spcAft>
              <a:buClr>
                <a:srgbClr val="000000"/>
              </a:buClr>
              <a:buSzPts val="1200"/>
              <a:buFont typeface="Calibri"/>
              <a:buChar char="●"/>
            </a:pPr>
            <a:r>
              <a:rPr lang="en-GB" sz="1200" i="0" u="none" strike="noStrike" cap="none" dirty="0">
                <a:latin typeface="Calibri"/>
                <a:ea typeface="Calibri"/>
                <a:cs typeface="Calibri"/>
                <a:sym typeface="Calibri"/>
              </a:rPr>
              <a:t>Slide has animations that appear upon click.</a:t>
            </a:r>
            <a:endParaRPr sz="1200" i="0" u="none" strike="noStrike" cap="none" dirty="0">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dirty="0">
                <a:solidFill>
                  <a:schemeClr val="dk1"/>
                </a:solidFill>
                <a:latin typeface="Calibri"/>
                <a:ea typeface="Calibri"/>
                <a:cs typeface="Calibri"/>
                <a:sym typeface="Calibri"/>
              </a:rPr>
              <a:t>Teachers should have the </a:t>
            </a:r>
            <a:r>
              <a:rPr lang="en-GB" sz="1200" b="1" dirty="0">
                <a:solidFill>
                  <a:schemeClr val="dk1"/>
                </a:solidFill>
                <a:latin typeface="Calibri"/>
                <a:ea typeface="Calibri"/>
                <a:cs typeface="Calibri"/>
                <a:sym typeface="Calibri"/>
              </a:rPr>
              <a:t>Close Reading Note-catcher: </a:t>
            </a:r>
            <a:r>
              <a:rPr lang="en-GB" sz="1200" i="1" dirty="0">
                <a:solidFill>
                  <a:schemeClr val="dk1"/>
                </a:solidFill>
                <a:latin typeface="Calibri"/>
                <a:ea typeface="Calibri"/>
                <a:cs typeface="Calibri"/>
                <a:sym typeface="Calibri"/>
              </a:rPr>
              <a:t>Stopping by Woods on a Snowy Evening </a:t>
            </a:r>
            <a:r>
              <a:rPr lang="en-GB" sz="1200" dirty="0">
                <a:solidFill>
                  <a:schemeClr val="dk1"/>
                </a:solidFill>
                <a:latin typeface="Calibri"/>
                <a:ea typeface="Calibri"/>
                <a:cs typeface="Calibri"/>
                <a:sym typeface="Calibri"/>
              </a:rPr>
              <a:t>(example, for teacher reference) available.</a:t>
            </a:r>
            <a:endParaRPr sz="1200" dirty="0">
              <a:solidFill>
                <a:schemeClr val="dk1"/>
              </a:solidFill>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dirty="0">
                <a:solidFill>
                  <a:schemeClr val="dk1"/>
                </a:solidFill>
                <a:latin typeface="Calibri"/>
                <a:ea typeface="Calibri"/>
                <a:cs typeface="Calibri"/>
                <a:sym typeface="Calibri"/>
              </a:rPr>
              <a:t>Post </a:t>
            </a:r>
            <a:r>
              <a:rPr lang="en-GB" sz="1200" b="1" dirty="0">
                <a:solidFill>
                  <a:schemeClr val="dk1"/>
                </a:solidFill>
                <a:latin typeface="Calibri"/>
                <a:ea typeface="Calibri"/>
                <a:cs typeface="Calibri"/>
                <a:sym typeface="Calibri"/>
              </a:rPr>
              <a:t>What Makes a Poem a Poem? anchor chart.</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dirty="0">
                <a:latin typeface="Calibri"/>
                <a:ea typeface="Calibri"/>
                <a:cs typeface="Calibri"/>
                <a:sym typeface="Calibri"/>
              </a:rPr>
              <a:t>Teacher Actions:</a:t>
            </a:r>
            <a:endParaRPr sz="1200" i="0" u="none" strike="noStrike" cap="none" dirty="0">
              <a:latin typeface="Calibri"/>
              <a:ea typeface="Calibri"/>
              <a:cs typeface="Calibri"/>
              <a:sym typeface="Calibri"/>
            </a:endParaRPr>
          </a:p>
          <a:p>
            <a:pPr marL="457200" lvl="0" indent="-304800" algn="l" rtl="0">
              <a:spcBef>
                <a:spcPts val="0"/>
              </a:spcBef>
              <a:spcAft>
                <a:spcPts val="0"/>
              </a:spcAft>
              <a:buClr>
                <a:srgbClr val="000000"/>
              </a:buClr>
              <a:buSzPts val="1200"/>
              <a:buFont typeface="Calibri"/>
              <a:buAutoNum type="arabicPeriod"/>
            </a:pPr>
            <a:r>
              <a:rPr lang="en-GB" sz="1200" dirty="0">
                <a:latin typeface="Calibri"/>
                <a:ea typeface="Calibri"/>
                <a:cs typeface="Calibri"/>
                <a:sym typeface="Calibri"/>
              </a:rPr>
              <a:t>Tell students that because this is an old poem, some of the language and the word order might be challenging to understand at first, so in this close read they will dig in to think about it to better understand.</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dirty="0">
                <a:latin typeface="Calibri"/>
                <a:ea typeface="Calibri"/>
                <a:cs typeface="Calibri"/>
                <a:sym typeface="Calibri"/>
              </a:rPr>
              <a:t>Invite students to follow along, reading silently in their heads as you read the first stanza aloud.</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dirty="0">
                <a:latin typeface="Calibri"/>
                <a:ea typeface="Calibri"/>
                <a:cs typeface="Calibri"/>
                <a:sym typeface="Calibri"/>
              </a:rPr>
              <a:t>Guide students through an intentional Think-Triad-Share leaving adequate time for each student to think, ask the question, and share. Cold call students to share out:</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GB" sz="1200" i="1" dirty="0">
                <a:latin typeface="Calibri"/>
                <a:ea typeface="Calibri"/>
                <a:cs typeface="Calibri"/>
                <a:sym typeface="Calibri"/>
              </a:rPr>
              <a:t>“What is the gist of this stanza? What is it mostly about?” </a:t>
            </a:r>
            <a:r>
              <a:rPr lang="en-GB" sz="1200" b="1" dirty="0">
                <a:latin typeface="Calibri"/>
                <a:ea typeface="Calibri"/>
                <a:cs typeface="Calibri"/>
                <a:sym typeface="Calibri"/>
              </a:rPr>
              <a:t>(Responses will vary, but may include: A man stopped in the woods to watch the snow. He was not seen by the person who owned the woods because he lived in the village.)</a:t>
            </a:r>
            <a:endParaRPr sz="1200" b="1"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dirty="0">
                <a:latin typeface="Calibri"/>
                <a:ea typeface="Calibri"/>
                <a:cs typeface="Calibri"/>
                <a:sym typeface="Calibri"/>
              </a:rPr>
              <a:t>Reread the first line and invite students to turn to their triad to say that line in their own words. Invite partner C to go first, then A, then B. Use equity sticks to select students to share their responses with the whole group and clarify. </a:t>
            </a:r>
            <a:r>
              <a:rPr lang="en-GB" sz="1200" b="1" dirty="0">
                <a:latin typeface="Calibri"/>
                <a:ea typeface="Calibri"/>
                <a:cs typeface="Calibri"/>
                <a:sym typeface="Calibri"/>
              </a:rPr>
              <a:t>(I think I know who owns these woods.)</a:t>
            </a:r>
            <a:endParaRPr sz="1200" b="1"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dirty="0">
                <a:latin typeface="Calibri"/>
                <a:ea typeface="Calibri"/>
                <a:cs typeface="Calibri"/>
                <a:sym typeface="Calibri"/>
              </a:rPr>
              <a:t>Read the first two lines and invite students to discuss the following question with their triad. Then use equity sticks to select students to share out:</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GB" sz="1200" i="1" dirty="0">
                <a:latin typeface="Calibri"/>
                <a:ea typeface="Calibri"/>
                <a:cs typeface="Calibri"/>
                <a:sym typeface="Calibri"/>
              </a:rPr>
              <a:t>“Where does he live? How do you know?” </a:t>
            </a:r>
            <a:r>
              <a:rPr lang="en-GB" sz="1200" b="1" dirty="0">
                <a:latin typeface="Calibri"/>
                <a:ea typeface="Calibri"/>
                <a:cs typeface="Calibri"/>
                <a:sym typeface="Calibri"/>
              </a:rPr>
              <a:t>(in the village —it says, “his house is in the village”)</a:t>
            </a:r>
            <a:endParaRPr sz="1200" b="1"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dirty="0">
                <a:latin typeface="Calibri"/>
                <a:ea typeface="Calibri"/>
                <a:cs typeface="Calibri"/>
                <a:sym typeface="Calibri"/>
              </a:rPr>
              <a:t>Point to the word though at the end of the second line and say it aloud. Invite students to put their finger on that word</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dirty="0">
                <a:latin typeface="Calibri"/>
                <a:ea typeface="Calibri"/>
                <a:cs typeface="Calibri"/>
                <a:sym typeface="Calibri"/>
              </a:rPr>
              <a:t>Invite students to discuss Q1 with their triads and use equity sticks to select students to share with the whole group.</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GB" sz="1200" i="1" dirty="0">
                <a:latin typeface="Calibri"/>
                <a:ea typeface="Calibri"/>
                <a:cs typeface="Calibri"/>
                <a:sym typeface="Calibri"/>
              </a:rPr>
              <a:t>What do you notice about though and the word at the end of the first line, know? </a:t>
            </a:r>
            <a:r>
              <a:rPr lang="en-GB" sz="1200" b="1" dirty="0">
                <a:latin typeface="Calibri"/>
                <a:ea typeface="Calibri"/>
                <a:cs typeface="Calibri"/>
                <a:sym typeface="Calibri"/>
              </a:rPr>
              <a:t>(They rhyme.)</a:t>
            </a:r>
            <a:endParaRPr sz="1200" b="1" dirty="0">
              <a:latin typeface="Calibri"/>
              <a:ea typeface="Calibri"/>
              <a:cs typeface="Calibri"/>
              <a:sym typeface="Calibri"/>
            </a:endParaRPr>
          </a:p>
          <a:p>
            <a:pPr marL="914400" marR="0" lvl="0" indent="0" algn="l" rtl="0">
              <a:lnSpc>
                <a:spcPct val="100000"/>
              </a:lnSpc>
              <a:spcBef>
                <a:spcPts val="0"/>
              </a:spcBef>
              <a:spcAft>
                <a:spcPts val="0"/>
              </a:spcAft>
              <a:buNone/>
            </a:pPr>
            <a:endParaRPr sz="1200" dirty="0">
              <a:latin typeface="Calibri"/>
              <a:ea typeface="Calibri"/>
              <a:cs typeface="Calibri"/>
              <a:sym typeface="Calibri"/>
            </a:endParaRPr>
          </a:p>
          <a:p>
            <a:pPr marL="457200" marR="0" lvl="0" indent="0" algn="l" rtl="0">
              <a:lnSpc>
                <a:spcPct val="100000"/>
              </a:lnSpc>
              <a:spcBef>
                <a:spcPts val="0"/>
              </a:spcBef>
              <a:spcAft>
                <a:spcPts val="0"/>
              </a:spcAft>
              <a:buNone/>
            </a:pPr>
            <a:endParaRPr sz="1200" b="1"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dirty="0">
                <a:latin typeface="Calibri"/>
                <a:ea typeface="Calibri"/>
                <a:cs typeface="Calibri"/>
                <a:sym typeface="Calibri"/>
              </a:rPr>
              <a:t>Student Look-</a:t>
            </a:r>
            <a:r>
              <a:rPr lang="en-GB" sz="1200" i="0" u="none" strike="noStrike" cap="none" dirty="0" err="1">
                <a:latin typeface="Calibri"/>
                <a:ea typeface="Calibri"/>
                <a:cs typeface="Calibri"/>
                <a:sym typeface="Calibri"/>
              </a:rPr>
              <a:t>fors</a:t>
            </a:r>
            <a:r>
              <a:rPr lang="en-GB" sz="1200" i="0" u="none" strike="noStrike" cap="none" dirty="0">
                <a:latin typeface="Calibri"/>
                <a:ea typeface="Calibri"/>
                <a:cs typeface="Calibri"/>
                <a:sym typeface="Calibri"/>
              </a:rPr>
              <a:t>/Listen-</a:t>
            </a:r>
            <a:r>
              <a:rPr lang="en-GB" sz="1200" i="0" u="none" strike="noStrike" cap="none" dirty="0" err="1">
                <a:latin typeface="Calibri"/>
                <a:ea typeface="Calibri"/>
                <a:cs typeface="Calibri"/>
                <a:sym typeface="Calibri"/>
              </a:rPr>
              <a:t>fors</a:t>
            </a:r>
            <a:r>
              <a:rPr lang="en-GB" sz="1200" i="0" u="none" strike="noStrike" cap="none" dirty="0">
                <a:latin typeface="Calibri"/>
                <a:ea typeface="Calibri"/>
                <a:cs typeface="Calibri"/>
                <a:sym typeface="Calibri"/>
              </a:rPr>
              <a:t>:</a:t>
            </a:r>
            <a:endParaRPr sz="1200" dirty="0">
              <a:latin typeface="Calibri"/>
              <a:ea typeface="Calibri"/>
              <a:cs typeface="Calibri"/>
              <a:sym typeface="Calibri"/>
            </a:endParaRPr>
          </a:p>
          <a:p>
            <a:pPr marL="171450" marR="0" lvl="0" indent="-177800" algn="l" rtl="0">
              <a:lnSpc>
                <a:spcPct val="100000"/>
              </a:lnSpc>
              <a:spcBef>
                <a:spcPts val="0"/>
              </a:spcBef>
              <a:spcAft>
                <a:spcPts val="0"/>
              </a:spcAft>
              <a:buClr>
                <a:srgbClr val="000000"/>
              </a:buClr>
              <a:buSzPts val="1200"/>
              <a:buFont typeface="Calibri"/>
              <a:buChar char="●"/>
            </a:pPr>
            <a:r>
              <a:rPr lang="en-GB" sz="1200" i="0" u="none" strike="noStrike" cap="none" dirty="0">
                <a:latin typeface="Calibri"/>
                <a:ea typeface="Calibri"/>
                <a:cs typeface="Calibri"/>
                <a:sym typeface="Calibri"/>
              </a:rPr>
              <a:t>Listen to ensure both partners are contributing ideas.</a:t>
            </a:r>
            <a:endParaRPr sz="1200" i="0" u="none" strike="noStrike" cap="none" dirty="0">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dirty="0">
                <a:latin typeface="Calibri"/>
                <a:ea typeface="Calibri"/>
                <a:cs typeface="Calibri"/>
                <a:sym typeface="Calibri"/>
              </a:rPr>
              <a:t>Support for Any Students Who Need It:</a:t>
            </a:r>
            <a:endParaRPr sz="1200" dirty="0">
              <a:latin typeface="Calibri"/>
              <a:ea typeface="Calibri"/>
              <a:cs typeface="Calibri"/>
              <a:sym typeface="Calibri"/>
            </a:endParaRPr>
          </a:p>
          <a:p>
            <a:pPr marL="171450" lvl="0" indent="-177800" algn="l" rtl="0">
              <a:spcBef>
                <a:spcPts val="0"/>
              </a:spcBef>
              <a:spcAft>
                <a:spcPts val="0"/>
              </a:spcAft>
              <a:buClr>
                <a:srgbClr val="000000"/>
              </a:buClr>
              <a:buSzPts val="1200"/>
              <a:buFont typeface="Calibri"/>
              <a:buChar char="●"/>
            </a:pPr>
            <a:r>
              <a:rPr lang="en-GB" sz="1200" dirty="0">
                <a:solidFill>
                  <a:schemeClr val="dk1"/>
                </a:solidFill>
                <a:latin typeface="Calibri"/>
                <a:ea typeface="Calibri"/>
                <a:cs typeface="Calibri"/>
                <a:sym typeface="Calibri"/>
              </a:rPr>
              <a:t>For questions that require deeper thinking, consider pairing students with another who speaks the same home language, which can support language processing and foster </a:t>
            </a:r>
            <a:r>
              <a:rPr lang="en-GB" sz="1200" dirty="0" err="1">
                <a:solidFill>
                  <a:schemeClr val="dk1"/>
                </a:solidFill>
                <a:latin typeface="Calibri"/>
                <a:ea typeface="Calibri"/>
                <a:cs typeface="Calibri"/>
                <a:sym typeface="Calibri"/>
              </a:rPr>
              <a:t>equity.Invite</a:t>
            </a:r>
            <a:r>
              <a:rPr lang="en-GB" sz="1200" dirty="0">
                <a:solidFill>
                  <a:schemeClr val="dk1"/>
                </a:solidFill>
                <a:latin typeface="Calibri"/>
                <a:ea typeface="Calibri"/>
                <a:cs typeface="Calibri"/>
                <a:sym typeface="Calibri"/>
              </a:rPr>
              <a:t> students to begin by discussing their  responses in their home language, moving to responding in English. Students without a home language in common can be invited to think or write in their home language first.</a:t>
            </a:r>
            <a:endParaRPr sz="1200" dirty="0">
              <a:solidFill>
                <a:schemeClr val="dk1"/>
              </a:solidFill>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dirty="0">
                <a:solidFill>
                  <a:schemeClr val="dk1"/>
                </a:solidFill>
                <a:latin typeface="Calibri"/>
                <a:ea typeface="Calibri"/>
                <a:cs typeface="Calibri"/>
                <a:sym typeface="Calibri"/>
              </a:rPr>
              <a:t>Read aloud portions to students who need additional support.</a:t>
            </a:r>
            <a:endParaRPr sz="1200" dirty="0">
              <a:solidFill>
                <a:schemeClr val="dk1"/>
              </a:solidFill>
              <a:latin typeface="Calibri"/>
              <a:ea typeface="Calibri"/>
              <a:cs typeface="Calibri"/>
              <a:sym typeface="Calibri"/>
            </a:endParaRPr>
          </a:p>
        </p:txBody>
      </p:sp>
      <p:sp>
        <p:nvSpPr>
          <p:cNvPr id="133" name="Google Shape;133;g4285caa0f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617293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4286eeb9ec_0_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GB" sz="1200" b="1" dirty="0">
                <a:latin typeface="Calibri"/>
                <a:ea typeface="Calibri"/>
                <a:cs typeface="Calibri"/>
                <a:sym typeface="Calibri"/>
              </a:rPr>
              <a:t>Close Read: Stopping by Woods on a Snowy Evening</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b="1" i="0" u="none" strike="noStrike" cap="none" dirty="0">
                <a:latin typeface="Calibri"/>
                <a:ea typeface="Calibri"/>
                <a:cs typeface="Calibri"/>
                <a:sym typeface="Calibri"/>
              </a:rPr>
              <a:t>Suggested Slide Pacing: </a:t>
            </a:r>
            <a:r>
              <a:rPr lang="en-GB" sz="1200" dirty="0">
                <a:solidFill>
                  <a:schemeClr val="dk1"/>
                </a:solidFill>
                <a:latin typeface="Calibri"/>
                <a:ea typeface="Calibri"/>
                <a:cs typeface="Calibri"/>
                <a:sym typeface="Calibri"/>
              </a:rPr>
              <a:t>3-5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b="1" i="0" u="none" strike="noStrike" cap="none" dirty="0">
                <a:latin typeface="Calibri"/>
                <a:ea typeface="Calibri"/>
                <a:cs typeface="Calibri"/>
                <a:sym typeface="Calibri"/>
              </a:rPr>
              <a:t>Grouping: </a:t>
            </a:r>
            <a:r>
              <a:rPr lang="en-GB" sz="1200" i="0" u="none" strike="noStrike" cap="none" dirty="0">
                <a:latin typeface="Calibri"/>
                <a:ea typeface="Calibri"/>
                <a:cs typeface="Calibri"/>
                <a:sym typeface="Calibri"/>
              </a:rPr>
              <a:t>Whole Group/</a:t>
            </a:r>
            <a:r>
              <a:rPr lang="en-GB" sz="1200" dirty="0">
                <a:latin typeface="Calibri"/>
                <a:ea typeface="Calibri"/>
                <a:cs typeface="Calibri"/>
                <a:sym typeface="Calibri"/>
              </a:rPr>
              <a:t>Triads</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dirty="0">
                <a:latin typeface="Calibri"/>
                <a:ea typeface="Calibri"/>
                <a:cs typeface="Calibri"/>
                <a:sym typeface="Calibri"/>
              </a:rPr>
              <a:t>Teaching Notes: </a:t>
            </a:r>
            <a:endParaRPr sz="1200" dirty="0">
              <a:latin typeface="Calibri"/>
              <a:ea typeface="Calibri"/>
              <a:cs typeface="Calibri"/>
              <a:sym typeface="Calibri"/>
            </a:endParaRPr>
          </a:p>
          <a:p>
            <a:pPr marL="171450" marR="0" lvl="0" indent="-177800" algn="l" rtl="0">
              <a:lnSpc>
                <a:spcPct val="100000"/>
              </a:lnSpc>
              <a:spcBef>
                <a:spcPts val="0"/>
              </a:spcBef>
              <a:spcAft>
                <a:spcPts val="0"/>
              </a:spcAft>
              <a:buClr>
                <a:srgbClr val="000000"/>
              </a:buClr>
              <a:buSzPts val="1200"/>
              <a:buFont typeface="Calibri"/>
              <a:buChar char="●"/>
            </a:pPr>
            <a:r>
              <a:rPr lang="en-GB" sz="1200" dirty="0">
                <a:solidFill>
                  <a:schemeClr val="dk1"/>
                </a:solidFill>
                <a:latin typeface="Calibri"/>
                <a:ea typeface="Calibri"/>
                <a:cs typeface="Calibri"/>
                <a:sym typeface="Calibri"/>
              </a:rPr>
              <a:t>Teachers should have placed students into triads ahead of time</a:t>
            </a:r>
            <a:endParaRPr sz="1200" dirty="0">
              <a:solidFill>
                <a:schemeClr val="dk1"/>
              </a:solidFill>
              <a:latin typeface="Calibri"/>
              <a:ea typeface="Calibri"/>
              <a:cs typeface="Calibri"/>
              <a:sym typeface="Calibri"/>
            </a:endParaRPr>
          </a:p>
          <a:p>
            <a:pPr marL="171450" marR="0" lvl="0" indent="-177800" algn="l" rtl="0">
              <a:lnSpc>
                <a:spcPct val="100000"/>
              </a:lnSpc>
              <a:spcBef>
                <a:spcPts val="0"/>
              </a:spcBef>
              <a:spcAft>
                <a:spcPts val="0"/>
              </a:spcAft>
              <a:buClr>
                <a:srgbClr val="000000"/>
              </a:buClr>
              <a:buSzPts val="1200"/>
              <a:buFont typeface="Calibri"/>
              <a:buChar char="●"/>
            </a:pPr>
            <a:r>
              <a:rPr lang="en-GB" sz="1200" i="0" u="none" strike="noStrike" cap="none" dirty="0">
                <a:latin typeface="Calibri"/>
                <a:ea typeface="Calibri"/>
                <a:cs typeface="Calibri"/>
                <a:sym typeface="Calibri"/>
              </a:rPr>
              <a:t>Slide has animations that appear upon click.</a:t>
            </a:r>
            <a:endParaRPr sz="1200" i="0" u="none" strike="noStrike" cap="none" dirty="0">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dirty="0">
                <a:solidFill>
                  <a:schemeClr val="dk1"/>
                </a:solidFill>
                <a:latin typeface="Calibri"/>
                <a:ea typeface="Calibri"/>
                <a:cs typeface="Calibri"/>
                <a:sym typeface="Calibri"/>
              </a:rPr>
              <a:t>Teachers should have the </a:t>
            </a:r>
            <a:r>
              <a:rPr lang="en-GB" sz="1200" b="1" dirty="0">
                <a:solidFill>
                  <a:schemeClr val="dk1"/>
                </a:solidFill>
                <a:latin typeface="Calibri"/>
                <a:ea typeface="Calibri"/>
                <a:cs typeface="Calibri"/>
                <a:sym typeface="Calibri"/>
              </a:rPr>
              <a:t>Close Reading Note-catcher: </a:t>
            </a:r>
            <a:r>
              <a:rPr lang="en-GB" sz="1200" i="1" dirty="0">
                <a:solidFill>
                  <a:schemeClr val="dk1"/>
                </a:solidFill>
                <a:latin typeface="Calibri"/>
                <a:ea typeface="Calibri"/>
                <a:cs typeface="Calibri"/>
                <a:sym typeface="Calibri"/>
              </a:rPr>
              <a:t>Stopping by Woods on a Snowy Evening </a:t>
            </a:r>
            <a:r>
              <a:rPr lang="en-GB" sz="1200" dirty="0">
                <a:solidFill>
                  <a:schemeClr val="dk1"/>
                </a:solidFill>
                <a:latin typeface="Calibri"/>
                <a:ea typeface="Calibri"/>
                <a:cs typeface="Calibri"/>
                <a:sym typeface="Calibri"/>
              </a:rPr>
              <a:t>(example, for teacher reference) available.</a:t>
            </a:r>
            <a:endParaRPr sz="1200" dirty="0">
              <a:solidFill>
                <a:schemeClr val="dk1"/>
              </a:solidFill>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dirty="0">
                <a:solidFill>
                  <a:schemeClr val="dk1"/>
                </a:solidFill>
                <a:latin typeface="Calibri"/>
                <a:ea typeface="Calibri"/>
                <a:cs typeface="Calibri"/>
                <a:sym typeface="Calibri"/>
              </a:rPr>
              <a:t>Post </a:t>
            </a:r>
            <a:r>
              <a:rPr lang="en-GB" sz="1200" b="1" dirty="0">
                <a:solidFill>
                  <a:schemeClr val="dk1"/>
                </a:solidFill>
                <a:latin typeface="Calibri"/>
                <a:ea typeface="Calibri"/>
                <a:cs typeface="Calibri"/>
                <a:sym typeface="Calibri"/>
              </a:rPr>
              <a:t>What Makes a Poem a Poem? anchor chart.</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dirty="0">
                <a:latin typeface="Calibri"/>
                <a:ea typeface="Calibri"/>
                <a:cs typeface="Calibri"/>
                <a:sym typeface="Calibri"/>
              </a:rPr>
              <a:t>Teacher Actions:</a:t>
            </a:r>
            <a:endParaRPr sz="1200" i="0" u="none" strike="noStrike" cap="none"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dirty="0">
                <a:latin typeface="Calibri"/>
                <a:ea typeface="Calibri"/>
                <a:cs typeface="Calibri"/>
                <a:sym typeface="Calibri"/>
              </a:rPr>
              <a:t>Read the first three lines and invite students to turn and talk to their triad. Then use equity sticks to select students</a:t>
            </a:r>
            <a:endParaRPr sz="1200" dirty="0">
              <a:latin typeface="Calibri"/>
              <a:ea typeface="Calibri"/>
              <a:cs typeface="Calibri"/>
              <a:sym typeface="Calibri"/>
            </a:endParaRPr>
          </a:p>
          <a:p>
            <a:pPr marL="457200" marR="0" lvl="0" indent="0" algn="l" rtl="0">
              <a:lnSpc>
                <a:spcPct val="100000"/>
              </a:lnSpc>
              <a:spcBef>
                <a:spcPts val="0"/>
              </a:spcBef>
              <a:spcAft>
                <a:spcPts val="0"/>
              </a:spcAft>
              <a:buNone/>
            </a:pPr>
            <a:r>
              <a:rPr lang="en-GB" sz="1200" dirty="0">
                <a:latin typeface="Calibri"/>
                <a:ea typeface="Calibri"/>
                <a:cs typeface="Calibri"/>
                <a:sym typeface="Calibri"/>
              </a:rPr>
              <a:t>to share out:</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GB" sz="1200" i="1" dirty="0">
                <a:latin typeface="Calibri"/>
                <a:ea typeface="Calibri"/>
                <a:cs typeface="Calibri"/>
                <a:sym typeface="Calibri"/>
              </a:rPr>
              <a:t>“Why won’t he see the writer stopping there? How do you know?”</a:t>
            </a:r>
            <a:r>
              <a:rPr lang="en-GB" sz="1200" dirty="0">
                <a:latin typeface="Calibri"/>
                <a:ea typeface="Calibri"/>
                <a:cs typeface="Calibri"/>
                <a:sym typeface="Calibri"/>
              </a:rPr>
              <a:t> </a:t>
            </a:r>
            <a:r>
              <a:rPr lang="en-GB" sz="1200" b="1" dirty="0">
                <a:latin typeface="Calibri"/>
                <a:ea typeface="Calibri"/>
                <a:cs typeface="Calibri"/>
                <a:sym typeface="Calibri"/>
              </a:rPr>
              <a:t>(because he lives in the village)</a:t>
            </a:r>
            <a:endParaRPr sz="1200" b="1"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dirty="0">
                <a:latin typeface="Calibri"/>
                <a:ea typeface="Calibri"/>
                <a:cs typeface="Calibri"/>
                <a:sym typeface="Calibri"/>
              </a:rPr>
              <a:t>Read the whole stanza and invite students to turn and talk to their triad. Then use equity sticks to select students to share out:</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GB" sz="1200" i="1" dirty="0">
                <a:latin typeface="Calibri"/>
                <a:ea typeface="Calibri"/>
                <a:cs typeface="Calibri"/>
                <a:sym typeface="Calibri"/>
              </a:rPr>
              <a:t>“Why did the writer stop? How do you know?”</a:t>
            </a:r>
            <a:r>
              <a:rPr lang="en-GB" sz="1200" dirty="0">
                <a:latin typeface="Calibri"/>
                <a:ea typeface="Calibri"/>
                <a:cs typeface="Calibri"/>
                <a:sym typeface="Calibri"/>
              </a:rPr>
              <a:t> </a:t>
            </a:r>
            <a:r>
              <a:rPr lang="en-GB" sz="1200" b="1" dirty="0">
                <a:latin typeface="Calibri"/>
                <a:ea typeface="Calibri"/>
                <a:cs typeface="Calibri"/>
                <a:sym typeface="Calibri"/>
              </a:rPr>
              <a:t>(to “watch his woods fill up with snow”)</a:t>
            </a:r>
            <a:endParaRPr sz="1200" b="1"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GB" sz="1200" i="1" dirty="0">
                <a:latin typeface="Calibri"/>
                <a:ea typeface="Calibri"/>
                <a:cs typeface="Calibri"/>
                <a:sym typeface="Calibri"/>
              </a:rPr>
              <a:t>“What is the poet helping us to imagine here? </a:t>
            </a:r>
            <a:r>
              <a:rPr lang="en-GB" sz="1200" b="1" dirty="0">
                <a:latin typeface="Calibri"/>
                <a:ea typeface="Calibri"/>
                <a:cs typeface="Calibri"/>
                <a:sym typeface="Calibri"/>
              </a:rPr>
              <a:t>Which senses is he activating? Use evidence from the poem.” (Sight. He describes woods filling up with snow)</a:t>
            </a:r>
            <a:endParaRPr sz="1200" b="1"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dirty="0">
                <a:latin typeface="Calibri"/>
                <a:ea typeface="Calibri"/>
                <a:cs typeface="Calibri"/>
                <a:sym typeface="Calibri"/>
              </a:rPr>
              <a:t>Point to the word snow at the end of the fourth line and invite students to put their finger on that word. Invite students to turn and talk to their triad about Q2. Then use equity sticks to select students to share out.</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GB" sz="1200" i="1" dirty="0">
                <a:latin typeface="Calibri"/>
                <a:ea typeface="Calibri"/>
                <a:cs typeface="Calibri"/>
                <a:sym typeface="Calibri"/>
              </a:rPr>
              <a:t>What do you notice about snow and the words at the end of the first and second lines, though and know?</a:t>
            </a:r>
            <a:r>
              <a:rPr lang="en-GB" sz="1200" dirty="0">
                <a:latin typeface="Calibri"/>
                <a:ea typeface="Calibri"/>
                <a:cs typeface="Calibri"/>
                <a:sym typeface="Calibri"/>
              </a:rPr>
              <a:t> </a:t>
            </a:r>
            <a:r>
              <a:rPr lang="en-GB" sz="1200" b="1" dirty="0">
                <a:latin typeface="Calibri"/>
                <a:ea typeface="Calibri"/>
                <a:cs typeface="Calibri"/>
                <a:sym typeface="Calibri"/>
              </a:rPr>
              <a:t>(They rhyme.)</a:t>
            </a:r>
            <a:endParaRPr sz="1200" b="1" dirty="0">
              <a:latin typeface="Calibri"/>
              <a:ea typeface="Calibri"/>
              <a:cs typeface="Calibri"/>
              <a:sym typeface="Calibri"/>
            </a:endParaRPr>
          </a:p>
          <a:p>
            <a:pPr marL="914400" marR="0" lvl="0" indent="0" algn="l" rtl="0">
              <a:lnSpc>
                <a:spcPct val="100000"/>
              </a:lnSpc>
              <a:spcBef>
                <a:spcPts val="0"/>
              </a:spcBef>
              <a:spcAft>
                <a:spcPts val="0"/>
              </a:spcAft>
              <a:buNone/>
            </a:pP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dirty="0">
                <a:latin typeface="Calibri"/>
                <a:ea typeface="Calibri"/>
                <a:cs typeface="Calibri"/>
                <a:sym typeface="Calibri"/>
              </a:rPr>
              <a:t>Invite students to turn and talk to their triad about Q3. Then use equity sticks to select students to share out.</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GB" sz="1200" i="1" dirty="0">
                <a:latin typeface="Calibri"/>
                <a:ea typeface="Calibri"/>
                <a:cs typeface="Calibri"/>
                <a:sym typeface="Calibri"/>
              </a:rPr>
              <a:t>What pattern do you notice in the first stanza with rhyming words?</a:t>
            </a:r>
            <a:r>
              <a:rPr lang="en-GB" sz="1200" dirty="0">
                <a:latin typeface="Calibri"/>
                <a:ea typeface="Calibri"/>
                <a:cs typeface="Calibri"/>
                <a:sym typeface="Calibri"/>
              </a:rPr>
              <a:t> </a:t>
            </a:r>
            <a:r>
              <a:rPr lang="en-GB" sz="1200" b="1" dirty="0">
                <a:latin typeface="Calibri"/>
                <a:ea typeface="Calibri"/>
                <a:cs typeface="Calibri"/>
                <a:sym typeface="Calibri"/>
              </a:rPr>
              <a:t>(The words at the end of the first, second, and fourth lines rhyme.  The word at the end of the third line does not rhyme.)</a:t>
            </a:r>
            <a:endParaRPr sz="1200" b="1" dirty="0">
              <a:latin typeface="Calibri"/>
              <a:ea typeface="Calibri"/>
              <a:cs typeface="Calibri"/>
              <a:sym typeface="Calibri"/>
            </a:endParaRPr>
          </a:p>
          <a:p>
            <a:pPr marL="914400" marR="0" lvl="0" indent="0" algn="l" rtl="0">
              <a:lnSpc>
                <a:spcPct val="100000"/>
              </a:lnSpc>
              <a:spcBef>
                <a:spcPts val="0"/>
              </a:spcBef>
              <a:spcAft>
                <a:spcPts val="0"/>
              </a:spcAft>
              <a:buNone/>
            </a:pP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dirty="0">
                <a:latin typeface="Calibri"/>
                <a:ea typeface="Calibri"/>
                <a:cs typeface="Calibri"/>
                <a:sym typeface="Calibri"/>
              </a:rPr>
              <a:t>Invite students to revise their sketches of the poem according to their new understanding.</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dirty="0">
                <a:latin typeface="Calibri"/>
                <a:ea typeface="Calibri"/>
                <a:cs typeface="Calibri"/>
                <a:sym typeface="Calibri"/>
              </a:rPr>
              <a:t>Invite students to discuss with triads and to add new notices and/or wonders to their note-catchers.</a:t>
            </a:r>
            <a:endParaRPr sz="1200" dirty="0">
              <a:latin typeface="Calibri"/>
              <a:ea typeface="Calibri"/>
              <a:cs typeface="Calibri"/>
              <a:sym typeface="Calibri"/>
            </a:endParaRPr>
          </a:p>
          <a:p>
            <a:pPr marL="457200" marR="0" lvl="0" indent="0" algn="l" rtl="0">
              <a:lnSpc>
                <a:spcPct val="100000"/>
              </a:lnSpc>
              <a:spcBef>
                <a:spcPts val="0"/>
              </a:spcBef>
              <a:spcAft>
                <a:spcPts val="0"/>
              </a:spcAft>
              <a:buNone/>
            </a:pPr>
            <a:endParaRPr sz="1200" b="1"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dirty="0">
                <a:latin typeface="Calibri"/>
                <a:ea typeface="Calibri"/>
                <a:cs typeface="Calibri"/>
                <a:sym typeface="Calibri"/>
              </a:rPr>
              <a:t>Student Look-</a:t>
            </a:r>
            <a:r>
              <a:rPr lang="en-GB" sz="1200" i="0" u="none" strike="noStrike" cap="none" dirty="0" err="1">
                <a:latin typeface="Calibri"/>
                <a:ea typeface="Calibri"/>
                <a:cs typeface="Calibri"/>
                <a:sym typeface="Calibri"/>
              </a:rPr>
              <a:t>fors</a:t>
            </a:r>
            <a:r>
              <a:rPr lang="en-GB" sz="1200" i="0" u="none" strike="noStrike" cap="none" dirty="0">
                <a:latin typeface="Calibri"/>
                <a:ea typeface="Calibri"/>
                <a:cs typeface="Calibri"/>
                <a:sym typeface="Calibri"/>
              </a:rPr>
              <a:t>/Listen-</a:t>
            </a:r>
            <a:r>
              <a:rPr lang="en-GB" sz="1200" i="0" u="none" strike="noStrike" cap="none" dirty="0" err="1">
                <a:latin typeface="Calibri"/>
                <a:ea typeface="Calibri"/>
                <a:cs typeface="Calibri"/>
                <a:sym typeface="Calibri"/>
              </a:rPr>
              <a:t>fors</a:t>
            </a:r>
            <a:r>
              <a:rPr lang="en-GB" sz="1200" i="0" u="none" strike="noStrike" cap="none" dirty="0">
                <a:latin typeface="Calibri"/>
                <a:ea typeface="Calibri"/>
                <a:cs typeface="Calibri"/>
                <a:sym typeface="Calibri"/>
              </a:rPr>
              <a:t>:</a:t>
            </a:r>
            <a:endParaRPr sz="1200" dirty="0">
              <a:latin typeface="Calibri"/>
              <a:ea typeface="Calibri"/>
              <a:cs typeface="Calibri"/>
              <a:sym typeface="Calibri"/>
            </a:endParaRPr>
          </a:p>
          <a:p>
            <a:pPr marL="171450" marR="0" lvl="0" indent="-177800" algn="l" rtl="0">
              <a:lnSpc>
                <a:spcPct val="100000"/>
              </a:lnSpc>
              <a:spcBef>
                <a:spcPts val="0"/>
              </a:spcBef>
              <a:spcAft>
                <a:spcPts val="0"/>
              </a:spcAft>
              <a:buClr>
                <a:srgbClr val="000000"/>
              </a:buClr>
              <a:buSzPts val="1200"/>
              <a:buFont typeface="Calibri"/>
              <a:buChar char="●"/>
            </a:pPr>
            <a:r>
              <a:rPr lang="en-GB" sz="1200" i="0" u="none" strike="noStrike" cap="none" dirty="0">
                <a:latin typeface="Calibri"/>
                <a:ea typeface="Calibri"/>
                <a:cs typeface="Calibri"/>
                <a:sym typeface="Calibri"/>
              </a:rPr>
              <a:t>Listen to ensure both partners are contributing ideas.</a:t>
            </a:r>
            <a:endParaRPr sz="1200" i="0" u="none" strike="noStrike" cap="none" dirty="0">
              <a:latin typeface="Calibri"/>
              <a:ea typeface="Calibri"/>
              <a:cs typeface="Calibri"/>
              <a:sym typeface="Calibri"/>
            </a:endParaRPr>
          </a:p>
          <a:p>
            <a:pPr marL="171450" marR="0" lvl="0" indent="-177800" algn="l" rtl="0">
              <a:lnSpc>
                <a:spcPct val="100000"/>
              </a:lnSpc>
              <a:spcBef>
                <a:spcPts val="0"/>
              </a:spcBef>
              <a:spcAft>
                <a:spcPts val="0"/>
              </a:spcAft>
              <a:buClr>
                <a:schemeClr val="dk1"/>
              </a:buClr>
              <a:buSzPts val="1200"/>
              <a:buFont typeface="Calibri"/>
              <a:buChar char="●"/>
            </a:pPr>
            <a:r>
              <a:rPr lang="en-GB" sz="1200" dirty="0">
                <a:latin typeface="Calibri"/>
                <a:ea typeface="Calibri"/>
                <a:cs typeface="Calibri"/>
                <a:sym typeface="Calibri"/>
              </a:rPr>
              <a:t>Students should be adding ideas to their note-catcher.</a:t>
            </a:r>
            <a:endParaRPr sz="1200" dirty="0">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dirty="0">
                <a:latin typeface="Calibri"/>
                <a:ea typeface="Calibri"/>
                <a:cs typeface="Calibri"/>
                <a:sym typeface="Calibri"/>
              </a:rPr>
              <a:t>Support for Any Students Who Need It:</a:t>
            </a:r>
            <a:endParaRPr sz="1200" dirty="0">
              <a:latin typeface="Calibri"/>
              <a:ea typeface="Calibri"/>
              <a:cs typeface="Calibri"/>
              <a:sym typeface="Calibri"/>
            </a:endParaRPr>
          </a:p>
          <a:p>
            <a:pPr marL="171450" lvl="0" indent="-177800" algn="l" rtl="0">
              <a:spcBef>
                <a:spcPts val="0"/>
              </a:spcBef>
              <a:spcAft>
                <a:spcPts val="0"/>
              </a:spcAft>
              <a:buClr>
                <a:srgbClr val="000000"/>
              </a:buClr>
              <a:buSzPts val="1200"/>
              <a:buFont typeface="Calibri"/>
              <a:buChar char="●"/>
            </a:pPr>
            <a:r>
              <a:rPr lang="en-GB" sz="1200" dirty="0">
                <a:solidFill>
                  <a:schemeClr val="dk1"/>
                </a:solidFill>
                <a:latin typeface="Calibri"/>
                <a:ea typeface="Calibri"/>
                <a:cs typeface="Calibri"/>
                <a:sym typeface="Calibri"/>
              </a:rPr>
              <a:t>For questions that require deeper thinking, consider pairing students with another who speaks the same home language, which can support language processing and foster </a:t>
            </a:r>
            <a:r>
              <a:rPr lang="en-GB" sz="1200" dirty="0" err="1">
                <a:solidFill>
                  <a:schemeClr val="dk1"/>
                </a:solidFill>
                <a:latin typeface="Calibri"/>
                <a:ea typeface="Calibri"/>
                <a:cs typeface="Calibri"/>
                <a:sym typeface="Calibri"/>
              </a:rPr>
              <a:t>equity.Invite</a:t>
            </a:r>
            <a:r>
              <a:rPr lang="en-GB" sz="1200" dirty="0">
                <a:solidFill>
                  <a:schemeClr val="dk1"/>
                </a:solidFill>
                <a:latin typeface="Calibri"/>
                <a:ea typeface="Calibri"/>
                <a:cs typeface="Calibri"/>
                <a:sym typeface="Calibri"/>
              </a:rPr>
              <a:t> students to begin by discussing their  responses in their home language, moving to responding in English. Students without a home language in common can be invited to think or write in their home language first.</a:t>
            </a:r>
            <a:endParaRPr sz="1200" dirty="0">
              <a:solidFill>
                <a:schemeClr val="dk1"/>
              </a:solidFill>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dirty="0">
                <a:solidFill>
                  <a:schemeClr val="dk1"/>
                </a:solidFill>
                <a:latin typeface="Calibri"/>
                <a:ea typeface="Calibri"/>
                <a:cs typeface="Calibri"/>
                <a:sym typeface="Calibri"/>
              </a:rPr>
              <a:t>Read aloud portions to students who need additional support.</a:t>
            </a:r>
            <a:endParaRPr sz="1200" dirty="0">
              <a:solidFill>
                <a:schemeClr val="dk1"/>
              </a:solidFill>
              <a:latin typeface="Calibri"/>
              <a:ea typeface="Calibri"/>
              <a:cs typeface="Calibri"/>
              <a:sym typeface="Calibri"/>
            </a:endParaRPr>
          </a:p>
        </p:txBody>
      </p:sp>
      <p:sp>
        <p:nvSpPr>
          <p:cNvPr id="143" name="Google Shape;143;g4286eeb9ec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340594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4286eeb9ec_0_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GB" sz="1200" b="1" dirty="0">
                <a:latin typeface="Calibri"/>
                <a:ea typeface="Calibri"/>
                <a:cs typeface="Calibri"/>
                <a:sym typeface="Calibri"/>
              </a:rPr>
              <a:t>Close Read: Stopping by Woods on a Snowy Evening</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b="1" i="0" u="none" strike="noStrike" cap="none" dirty="0">
                <a:latin typeface="Calibri"/>
                <a:ea typeface="Calibri"/>
                <a:cs typeface="Calibri"/>
                <a:sym typeface="Calibri"/>
              </a:rPr>
              <a:t>Suggested Slide Pacing: </a:t>
            </a:r>
            <a:r>
              <a:rPr lang="en-GB" sz="1200" dirty="0">
                <a:solidFill>
                  <a:schemeClr val="dk1"/>
                </a:solidFill>
                <a:latin typeface="Calibri"/>
                <a:ea typeface="Calibri"/>
                <a:cs typeface="Calibri"/>
                <a:sym typeface="Calibri"/>
              </a:rPr>
              <a:t>3-5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b="1" i="0" u="none" strike="noStrike" cap="none" dirty="0">
                <a:latin typeface="Calibri"/>
                <a:ea typeface="Calibri"/>
                <a:cs typeface="Calibri"/>
                <a:sym typeface="Calibri"/>
              </a:rPr>
              <a:t>Grouping: </a:t>
            </a:r>
            <a:r>
              <a:rPr lang="en-GB" sz="1200" i="0" u="none" strike="noStrike" cap="none" dirty="0">
                <a:latin typeface="Calibri"/>
                <a:ea typeface="Calibri"/>
                <a:cs typeface="Calibri"/>
                <a:sym typeface="Calibri"/>
              </a:rPr>
              <a:t>Whole Group/</a:t>
            </a:r>
            <a:r>
              <a:rPr lang="en-GB" sz="1200" dirty="0">
                <a:latin typeface="Calibri"/>
                <a:ea typeface="Calibri"/>
                <a:cs typeface="Calibri"/>
                <a:sym typeface="Calibri"/>
              </a:rPr>
              <a:t>Triads</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dirty="0">
                <a:latin typeface="Calibri"/>
                <a:ea typeface="Calibri"/>
                <a:cs typeface="Calibri"/>
                <a:sym typeface="Calibri"/>
              </a:rPr>
              <a:t>Teaching Notes: </a:t>
            </a:r>
            <a:endParaRPr sz="1200" dirty="0">
              <a:latin typeface="Calibri"/>
              <a:ea typeface="Calibri"/>
              <a:cs typeface="Calibri"/>
              <a:sym typeface="Calibri"/>
            </a:endParaRPr>
          </a:p>
          <a:p>
            <a:pPr marL="171450" marR="0" lvl="0" indent="-177800" algn="l" rtl="0">
              <a:lnSpc>
                <a:spcPct val="100000"/>
              </a:lnSpc>
              <a:spcBef>
                <a:spcPts val="0"/>
              </a:spcBef>
              <a:spcAft>
                <a:spcPts val="0"/>
              </a:spcAft>
              <a:buClr>
                <a:srgbClr val="000000"/>
              </a:buClr>
              <a:buSzPts val="1200"/>
              <a:buFont typeface="Calibri"/>
              <a:buChar char="●"/>
            </a:pPr>
            <a:r>
              <a:rPr lang="en-GB" sz="1200" dirty="0">
                <a:solidFill>
                  <a:schemeClr val="dk1"/>
                </a:solidFill>
                <a:latin typeface="Calibri"/>
                <a:ea typeface="Calibri"/>
                <a:cs typeface="Calibri"/>
                <a:sym typeface="Calibri"/>
              </a:rPr>
              <a:t>Teachers should have placed students into triads ahead of time</a:t>
            </a:r>
            <a:endParaRPr sz="1200" dirty="0">
              <a:solidFill>
                <a:schemeClr val="dk1"/>
              </a:solidFill>
              <a:latin typeface="Calibri"/>
              <a:ea typeface="Calibri"/>
              <a:cs typeface="Calibri"/>
              <a:sym typeface="Calibri"/>
            </a:endParaRPr>
          </a:p>
          <a:p>
            <a:pPr marL="171450" marR="0" lvl="0" indent="-177800" algn="l" rtl="0">
              <a:lnSpc>
                <a:spcPct val="100000"/>
              </a:lnSpc>
              <a:spcBef>
                <a:spcPts val="0"/>
              </a:spcBef>
              <a:spcAft>
                <a:spcPts val="0"/>
              </a:spcAft>
              <a:buClr>
                <a:srgbClr val="000000"/>
              </a:buClr>
              <a:buSzPts val="1200"/>
              <a:buFont typeface="Calibri"/>
              <a:buChar char="●"/>
            </a:pPr>
            <a:r>
              <a:rPr lang="en-GB" sz="1200" i="0" u="none" strike="noStrike" cap="none" dirty="0">
                <a:latin typeface="Calibri"/>
                <a:ea typeface="Calibri"/>
                <a:cs typeface="Calibri"/>
                <a:sym typeface="Calibri"/>
              </a:rPr>
              <a:t>Slide has animations that appear upon click.</a:t>
            </a:r>
            <a:endParaRPr sz="1200" i="0" u="none" strike="noStrike" cap="none" dirty="0">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dirty="0">
                <a:solidFill>
                  <a:schemeClr val="dk1"/>
                </a:solidFill>
                <a:latin typeface="Calibri"/>
                <a:ea typeface="Calibri"/>
                <a:cs typeface="Calibri"/>
                <a:sym typeface="Calibri"/>
              </a:rPr>
              <a:t>Teachers should have the </a:t>
            </a:r>
            <a:r>
              <a:rPr lang="en-GB" sz="1200" b="1" dirty="0">
                <a:solidFill>
                  <a:schemeClr val="dk1"/>
                </a:solidFill>
                <a:latin typeface="Calibri"/>
                <a:ea typeface="Calibri"/>
                <a:cs typeface="Calibri"/>
                <a:sym typeface="Calibri"/>
              </a:rPr>
              <a:t>Close Reading Note-catcher: </a:t>
            </a:r>
            <a:r>
              <a:rPr lang="en-GB" sz="1200" i="1" dirty="0">
                <a:solidFill>
                  <a:schemeClr val="dk1"/>
                </a:solidFill>
                <a:latin typeface="Calibri"/>
                <a:ea typeface="Calibri"/>
                <a:cs typeface="Calibri"/>
                <a:sym typeface="Calibri"/>
              </a:rPr>
              <a:t>Stopping by Woods on a Snowy Evening </a:t>
            </a:r>
            <a:r>
              <a:rPr lang="en-GB" sz="1200" dirty="0">
                <a:solidFill>
                  <a:schemeClr val="dk1"/>
                </a:solidFill>
                <a:latin typeface="Calibri"/>
                <a:ea typeface="Calibri"/>
                <a:cs typeface="Calibri"/>
                <a:sym typeface="Calibri"/>
              </a:rPr>
              <a:t>(example, for teacher reference) available.</a:t>
            </a:r>
            <a:endParaRPr sz="1200" dirty="0">
              <a:solidFill>
                <a:schemeClr val="dk1"/>
              </a:solidFill>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dirty="0">
                <a:solidFill>
                  <a:schemeClr val="dk1"/>
                </a:solidFill>
                <a:latin typeface="Calibri"/>
                <a:ea typeface="Calibri"/>
                <a:cs typeface="Calibri"/>
                <a:sym typeface="Calibri"/>
              </a:rPr>
              <a:t>Post </a:t>
            </a:r>
            <a:r>
              <a:rPr lang="en-GB" sz="1200" b="1" dirty="0">
                <a:solidFill>
                  <a:schemeClr val="dk1"/>
                </a:solidFill>
                <a:latin typeface="Calibri"/>
                <a:ea typeface="Calibri"/>
                <a:cs typeface="Calibri"/>
                <a:sym typeface="Calibri"/>
              </a:rPr>
              <a:t>What Makes a Poem a Poem? anchor chart.</a:t>
            </a:r>
            <a:endParaRPr sz="1200" b="1" dirty="0">
              <a:solidFill>
                <a:schemeClr val="dk1"/>
              </a:solidFill>
              <a:latin typeface="Calibri"/>
              <a:ea typeface="Calibri"/>
              <a:cs typeface="Calibri"/>
              <a:sym typeface="Calibri"/>
            </a:endParaRPr>
          </a:p>
          <a:p>
            <a:pPr marL="171450" lvl="0" indent="0" algn="l" rtl="0">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dirty="0">
                <a:latin typeface="Calibri"/>
                <a:ea typeface="Calibri"/>
                <a:cs typeface="Calibri"/>
                <a:sym typeface="Calibri"/>
              </a:rPr>
              <a:t>Teacher Actions:</a:t>
            </a:r>
            <a:endParaRPr sz="1200" i="0" u="none" strike="noStrike" cap="none"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dirty="0">
                <a:latin typeface="Calibri"/>
                <a:ea typeface="Calibri"/>
                <a:cs typeface="Calibri"/>
                <a:sym typeface="Calibri"/>
              </a:rPr>
              <a:t>Invite students to follow along, reading silently in their heads as you read the second stanza aloud.</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dirty="0">
                <a:latin typeface="Calibri"/>
                <a:ea typeface="Calibri"/>
                <a:cs typeface="Calibri"/>
                <a:sym typeface="Calibri"/>
              </a:rPr>
              <a:t>Guide students through an intentional Think-Triad-Share, leaving adequate time for each student to think, ask the question, and share. Cold call students to share out:</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GB" sz="1200" i="1" dirty="0">
                <a:latin typeface="Calibri"/>
                <a:ea typeface="Calibri"/>
                <a:cs typeface="Calibri"/>
                <a:sym typeface="Calibri"/>
              </a:rPr>
              <a:t>“What is the gist of this stanza? What is it mostly about?”</a:t>
            </a:r>
            <a:r>
              <a:rPr lang="en-GB" sz="1200" dirty="0">
                <a:latin typeface="Calibri"/>
                <a:ea typeface="Calibri"/>
                <a:cs typeface="Calibri"/>
                <a:sym typeface="Calibri"/>
              </a:rPr>
              <a:t> </a:t>
            </a:r>
            <a:r>
              <a:rPr lang="en-GB" sz="1200" b="1" dirty="0">
                <a:latin typeface="Calibri"/>
                <a:ea typeface="Calibri"/>
                <a:cs typeface="Calibri"/>
                <a:sym typeface="Calibri"/>
              </a:rPr>
              <a:t>(Responses will vary, but may include: They stopped between the woods and a frozen lake. His horse thought it strange.)</a:t>
            </a:r>
            <a:endParaRPr sz="1200" b="1"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dirty="0">
                <a:latin typeface="Calibri"/>
                <a:ea typeface="Calibri"/>
                <a:cs typeface="Calibri"/>
                <a:sym typeface="Calibri"/>
              </a:rPr>
              <a:t>Reread the first line and focus students on the word queer.</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dirty="0">
                <a:latin typeface="Calibri"/>
                <a:ea typeface="Calibri"/>
                <a:cs typeface="Calibri"/>
                <a:sym typeface="Calibri"/>
              </a:rPr>
              <a:t>Invite students to put their finger on this word.</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dirty="0">
                <a:latin typeface="Calibri"/>
                <a:ea typeface="Calibri"/>
                <a:cs typeface="Calibri"/>
                <a:sym typeface="Calibri"/>
              </a:rPr>
              <a:t>Invite students to turn and talk to their triad. Then use equity sticks to select students to share out:</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GB" sz="1200" i="1" dirty="0">
                <a:latin typeface="Calibri"/>
                <a:ea typeface="Calibri"/>
                <a:cs typeface="Calibri"/>
                <a:sym typeface="Calibri"/>
              </a:rPr>
              <a:t>“What word could you replace queer with to mean the same thing? What is a synonym of queer? Use a dictionary if you need to.”</a:t>
            </a:r>
            <a:r>
              <a:rPr lang="en-GB" sz="1200" dirty="0">
                <a:latin typeface="Calibri"/>
                <a:ea typeface="Calibri"/>
                <a:cs typeface="Calibri"/>
                <a:sym typeface="Calibri"/>
              </a:rPr>
              <a:t> </a:t>
            </a:r>
            <a:r>
              <a:rPr lang="en-GB" sz="1200" b="1" dirty="0">
                <a:latin typeface="Calibri"/>
                <a:ea typeface="Calibri"/>
                <a:cs typeface="Calibri"/>
                <a:sym typeface="Calibri"/>
              </a:rPr>
              <a:t>(strange)</a:t>
            </a:r>
            <a:endParaRPr sz="1200" b="1"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dirty="0">
                <a:latin typeface="Calibri"/>
                <a:ea typeface="Calibri"/>
                <a:cs typeface="Calibri"/>
                <a:sym typeface="Calibri"/>
              </a:rPr>
              <a:t>Invite students to discuss the following question with their triad and use equity sticks to select students to share with the whole group:</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GB" sz="1200" i="1" dirty="0">
                <a:latin typeface="Calibri"/>
                <a:ea typeface="Calibri"/>
                <a:cs typeface="Calibri"/>
                <a:sym typeface="Calibri"/>
              </a:rPr>
              <a:t>“What new information do we know about the writer from this line?”</a:t>
            </a:r>
            <a:r>
              <a:rPr lang="en-GB" sz="1200" dirty="0">
                <a:latin typeface="Calibri"/>
                <a:ea typeface="Calibri"/>
                <a:cs typeface="Calibri"/>
                <a:sym typeface="Calibri"/>
              </a:rPr>
              <a:t> </a:t>
            </a:r>
            <a:r>
              <a:rPr lang="en-GB" sz="1200" b="1" dirty="0">
                <a:latin typeface="Calibri"/>
                <a:ea typeface="Calibri"/>
                <a:cs typeface="Calibri"/>
                <a:sym typeface="Calibri"/>
              </a:rPr>
              <a:t>(He has a horse with him.)</a:t>
            </a:r>
            <a:endParaRPr sz="1200" b="1" dirty="0">
              <a:latin typeface="Calibri"/>
              <a:ea typeface="Calibri"/>
              <a:cs typeface="Calibri"/>
              <a:sym typeface="Calibri"/>
            </a:endParaRPr>
          </a:p>
          <a:p>
            <a:pPr marL="457200" marR="0" lvl="0" indent="0" algn="l" rtl="0">
              <a:lnSpc>
                <a:spcPct val="100000"/>
              </a:lnSpc>
              <a:spcBef>
                <a:spcPts val="0"/>
              </a:spcBef>
              <a:spcAft>
                <a:spcPts val="0"/>
              </a:spcAft>
              <a:buNone/>
            </a:pPr>
            <a:endParaRPr sz="1200" dirty="0">
              <a:latin typeface="Calibri"/>
              <a:ea typeface="Calibri"/>
              <a:cs typeface="Calibri"/>
              <a:sym typeface="Calibri"/>
            </a:endParaRPr>
          </a:p>
          <a:p>
            <a:pPr marL="457200" marR="0" lvl="0" indent="0" algn="l" rtl="0">
              <a:lnSpc>
                <a:spcPct val="100000"/>
              </a:lnSpc>
              <a:spcBef>
                <a:spcPts val="0"/>
              </a:spcBef>
              <a:spcAft>
                <a:spcPts val="0"/>
              </a:spcAft>
              <a:buNone/>
            </a:pPr>
            <a:endParaRPr sz="1200" b="1"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dirty="0">
                <a:latin typeface="Calibri"/>
                <a:ea typeface="Calibri"/>
                <a:cs typeface="Calibri"/>
                <a:sym typeface="Calibri"/>
              </a:rPr>
              <a:t>Student Look-</a:t>
            </a:r>
            <a:r>
              <a:rPr lang="en-GB" sz="1200" i="0" u="none" strike="noStrike" cap="none" dirty="0" err="1">
                <a:latin typeface="Calibri"/>
                <a:ea typeface="Calibri"/>
                <a:cs typeface="Calibri"/>
                <a:sym typeface="Calibri"/>
              </a:rPr>
              <a:t>fors</a:t>
            </a:r>
            <a:r>
              <a:rPr lang="en-GB" sz="1200" i="0" u="none" strike="noStrike" cap="none" dirty="0">
                <a:latin typeface="Calibri"/>
                <a:ea typeface="Calibri"/>
                <a:cs typeface="Calibri"/>
                <a:sym typeface="Calibri"/>
              </a:rPr>
              <a:t>/Listen-</a:t>
            </a:r>
            <a:r>
              <a:rPr lang="en-GB" sz="1200" i="0" u="none" strike="noStrike" cap="none" dirty="0" err="1">
                <a:latin typeface="Calibri"/>
                <a:ea typeface="Calibri"/>
                <a:cs typeface="Calibri"/>
                <a:sym typeface="Calibri"/>
              </a:rPr>
              <a:t>fors</a:t>
            </a:r>
            <a:r>
              <a:rPr lang="en-GB" sz="1200" i="0" u="none" strike="noStrike" cap="none" dirty="0">
                <a:latin typeface="Calibri"/>
                <a:ea typeface="Calibri"/>
                <a:cs typeface="Calibri"/>
                <a:sym typeface="Calibri"/>
              </a:rPr>
              <a:t>:</a:t>
            </a:r>
            <a:endParaRPr sz="1200" dirty="0">
              <a:latin typeface="Calibri"/>
              <a:ea typeface="Calibri"/>
              <a:cs typeface="Calibri"/>
              <a:sym typeface="Calibri"/>
            </a:endParaRPr>
          </a:p>
          <a:p>
            <a:pPr marL="171450" marR="0" lvl="0" indent="-177800" algn="l" rtl="0">
              <a:lnSpc>
                <a:spcPct val="100000"/>
              </a:lnSpc>
              <a:spcBef>
                <a:spcPts val="0"/>
              </a:spcBef>
              <a:spcAft>
                <a:spcPts val="0"/>
              </a:spcAft>
              <a:buClr>
                <a:srgbClr val="000000"/>
              </a:buClr>
              <a:buSzPts val="1200"/>
              <a:buFont typeface="Calibri"/>
              <a:buChar char="●"/>
            </a:pPr>
            <a:r>
              <a:rPr lang="en-GB" sz="1200" i="0" u="none" strike="noStrike" cap="none" dirty="0">
                <a:latin typeface="Calibri"/>
                <a:ea typeface="Calibri"/>
                <a:cs typeface="Calibri"/>
                <a:sym typeface="Calibri"/>
              </a:rPr>
              <a:t>Listen to ensure both partners are contributing ideas.</a:t>
            </a:r>
            <a:endParaRPr sz="1200" dirty="0">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dirty="0">
                <a:latin typeface="Calibri"/>
                <a:ea typeface="Calibri"/>
                <a:cs typeface="Calibri"/>
                <a:sym typeface="Calibri"/>
              </a:rPr>
              <a:t>Support for Any Students Who Need It:</a:t>
            </a:r>
            <a:endParaRPr sz="1200" dirty="0">
              <a:latin typeface="Calibri"/>
              <a:ea typeface="Calibri"/>
              <a:cs typeface="Calibri"/>
              <a:sym typeface="Calibri"/>
            </a:endParaRPr>
          </a:p>
          <a:p>
            <a:pPr marL="171450" lvl="0" indent="-177800" algn="l" rtl="0">
              <a:spcBef>
                <a:spcPts val="0"/>
              </a:spcBef>
              <a:spcAft>
                <a:spcPts val="0"/>
              </a:spcAft>
              <a:buClr>
                <a:srgbClr val="000000"/>
              </a:buClr>
              <a:buSzPts val="1200"/>
              <a:buFont typeface="Calibri"/>
              <a:buChar char="●"/>
            </a:pPr>
            <a:r>
              <a:rPr lang="en-GB" sz="1200" dirty="0">
                <a:solidFill>
                  <a:schemeClr val="dk1"/>
                </a:solidFill>
                <a:latin typeface="Calibri"/>
                <a:ea typeface="Calibri"/>
                <a:cs typeface="Calibri"/>
                <a:sym typeface="Calibri"/>
              </a:rPr>
              <a:t>For questions that require deeper thinking, consider pairing students with another who speaks the same home language, which can support language processing and foster </a:t>
            </a:r>
            <a:r>
              <a:rPr lang="en-GB" sz="1200" dirty="0" err="1">
                <a:solidFill>
                  <a:schemeClr val="dk1"/>
                </a:solidFill>
                <a:latin typeface="Calibri"/>
                <a:ea typeface="Calibri"/>
                <a:cs typeface="Calibri"/>
                <a:sym typeface="Calibri"/>
              </a:rPr>
              <a:t>equity.Invite</a:t>
            </a:r>
            <a:r>
              <a:rPr lang="en-GB" sz="1200" dirty="0">
                <a:solidFill>
                  <a:schemeClr val="dk1"/>
                </a:solidFill>
                <a:latin typeface="Calibri"/>
                <a:ea typeface="Calibri"/>
                <a:cs typeface="Calibri"/>
                <a:sym typeface="Calibri"/>
              </a:rPr>
              <a:t> students to begin by discussing their  responses in their home language, moving to responding in English. Students without a home language in common can be invited to think or write in their home language first.</a:t>
            </a:r>
            <a:endParaRPr sz="1200" dirty="0">
              <a:solidFill>
                <a:schemeClr val="dk1"/>
              </a:solidFill>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dirty="0">
                <a:solidFill>
                  <a:schemeClr val="dk1"/>
                </a:solidFill>
                <a:latin typeface="Calibri"/>
                <a:ea typeface="Calibri"/>
                <a:cs typeface="Calibri"/>
                <a:sym typeface="Calibri"/>
              </a:rPr>
              <a:t>Read aloud portions to students who need additional support.</a:t>
            </a:r>
            <a:endParaRPr sz="1200" dirty="0">
              <a:solidFill>
                <a:schemeClr val="dk1"/>
              </a:solidFill>
              <a:latin typeface="Calibri"/>
              <a:ea typeface="Calibri"/>
              <a:cs typeface="Calibri"/>
              <a:sym typeface="Calibri"/>
            </a:endParaRPr>
          </a:p>
        </p:txBody>
      </p:sp>
      <p:sp>
        <p:nvSpPr>
          <p:cNvPr id="153" name="Google Shape;153;g4286eeb9ec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282704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4286eeb9ec_0_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GB" sz="1200" b="1">
                <a:latin typeface="Calibri"/>
                <a:ea typeface="Calibri"/>
                <a:cs typeface="Calibri"/>
                <a:sym typeface="Calibri"/>
              </a:rPr>
              <a:t>Close Read: Stopping by Woods on a Snowy Evening</a:t>
            </a:r>
            <a:endParaRPr sz="120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b="1" i="0" u="none" strike="noStrike" cap="none">
                <a:latin typeface="Calibri"/>
                <a:ea typeface="Calibri"/>
                <a:cs typeface="Calibri"/>
                <a:sym typeface="Calibri"/>
              </a:rPr>
              <a:t>Suggested Slide Pacing: </a:t>
            </a:r>
            <a:r>
              <a:rPr lang="en-GB" sz="1200">
                <a:solidFill>
                  <a:schemeClr val="dk1"/>
                </a:solidFill>
                <a:latin typeface="Calibri"/>
                <a:ea typeface="Calibri"/>
                <a:cs typeface="Calibri"/>
                <a:sym typeface="Calibri"/>
              </a:rPr>
              <a:t>3-5 minutes</a:t>
            </a:r>
            <a:endParaRPr sz="120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b="1" i="0" u="none" strike="noStrike" cap="none">
                <a:latin typeface="Calibri"/>
                <a:ea typeface="Calibri"/>
                <a:cs typeface="Calibri"/>
                <a:sym typeface="Calibri"/>
              </a:rPr>
              <a:t>Grouping: </a:t>
            </a:r>
            <a:r>
              <a:rPr lang="en-GB" sz="1200" i="0" u="none" strike="noStrike" cap="none">
                <a:latin typeface="Calibri"/>
                <a:ea typeface="Calibri"/>
                <a:cs typeface="Calibri"/>
                <a:sym typeface="Calibri"/>
              </a:rPr>
              <a:t>Whole Group/</a:t>
            </a:r>
            <a:r>
              <a:rPr lang="en-GB" sz="1200">
                <a:latin typeface="Calibri"/>
                <a:ea typeface="Calibri"/>
                <a:cs typeface="Calibri"/>
                <a:sym typeface="Calibri"/>
              </a:rPr>
              <a:t>Triads</a:t>
            </a:r>
            <a:endParaRPr sz="120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a:latin typeface="Calibri"/>
                <a:ea typeface="Calibri"/>
                <a:cs typeface="Calibri"/>
                <a:sym typeface="Calibri"/>
              </a:rPr>
              <a:t>Teaching Notes: </a:t>
            </a:r>
            <a:endParaRPr sz="1200">
              <a:latin typeface="Calibri"/>
              <a:ea typeface="Calibri"/>
              <a:cs typeface="Calibri"/>
              <a:sym typeface="Calibri"/>
            </a:endParaRPr>
          </a:p>
          <a:p>
            <a:pPr marL="171450" marR="0" lvl="0" indent="-177800" algn="l" rtl="0">
              <a:lnSpc>
                <a:spcPct val="100000"/>
              </a:lnSpc>
              <a:spcBef>
                <a:spcPts val="0"/>
              </a:spcBef>
              <a:spcAft>
                <a:spcPts val="0"/>
              </a:spcAft>
              <a:buClr>
                <a:srgbClr val="000000"/>
              </a:buClr>
              <a:buSzPts val="1200"/>
              <a:buFont typeface="Calibri"/>
              <a:buChar char="●"/>
            </a:pPr>
            <a:r>
              <a:rPr lang="en-GB" sz="1200">
                <a:solidFill>
                  <a:schemeClr val="dk1"/>
                </a:solidFill>
                <a:latin typeface="Calibri"/>
                <a:ea typeface="Calibri"/>
                <a:cs typeface="Calibri"/>
                <a:sym typeface="Calibri"/>
              </a:rPr>
              <a:t>Teachers should have placed students into triads ahead of time</a:t>
            </a:r>
            <a:endParaRPr sz="1200">
              <a:solidFill>
                <a:schemeClr val="dk1"/>
              </a:solidFill>
              <a:latin typeface="Calibri"/>
              <a:ea typeface="Calibri"/>
              <a:cs typeface="Calibri"/>
              <a:sym typeface="Calibri"/>
            </a:endParaRPr>
          </a:p>
          <a:p>
            <a:pPr marL="171450" marR="0" lvl="0" indent="-177800" algn="l" rtl="0">
              <a:lnSpc>
                <a:spcPct val="100000"/>
              </a:lnSpc>
              <a:spcBef>
                <a:spcPts val="0"/>
              </a:spcBef>
              <a:spcAft>
                <a:spcPts val="0"/>
              </a:spcAft>
              <a:buClr>
                <a:srgbClr val="000000"/>
              </a:buClr>
              <a:buSzPts val="1200"/>
              <a:buFont typeface="Calibri"/>
              <a:buChar char="●"/>
            </a:pPr>
            <a:r>
              <a:rPr lang="en-GB" sz="1200" i="0" u="none" strike="noStrike" cap="none">
                <a:latin typeface="Calibri"/>
                <a:ea typeface="Calibri"/>
                <a:cs typeface="Calibri"/>
                <a:sym typeface="Calibri"/>
              </a:rPr>
              <a:t>Slide has animations that appear upon click.</a:t>
            </a:r>
            <a:endParaRPr sz="1200" i="0" u="none" strike="noStrike" cap="none">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Teachers should have the </a:t>
            </a:r>
            <a:r>
              <a:rPr lang="en-GB" sz="1200" b="1">
                <a:solidFill>
                  <a:schemeClr val="dk1"/>
                </a:solidFill>
                <a:latin typeface="Calibri"/>
                <a:ea typeface="Calibri"/>
                <a:cs typeface="Calibri"/>
                <a:sym typeface="Calibri"/>
              </a:rPr>
              <a:t>Close Reading Note-catcher: </a:t>
            </a:r>
            <a:r>
              <a:rPr lang="en-GB" sz="1200" i="1">
                <a:solidFill>
                  <a:schemeClr val="dk1"/>
                </a:solidFill>
                <a:latin typeface="Calibri"/>
                <a:ea typeface="Calibri"/>
                <a:cs typeface="Calibri"/>
                <a:sym typeface="Calibri"/>
              </a:rPr>
              <a:t>Stopping by Woods on a Snowy Evening </a:t>
            </a:r>
            <a:r>
              <a:rPr lang="en-GB" sz="1200">
                <a:solidFill>
                  <a:schemeClr val="dk1"/>
                </a:solidFill>
                <a:latin typeface="Calibri"/>
                <a:ea typeface="Calibri"/>
                <a:cs typeface="Calibri"/>
                <a:sym typeface="Calibri"/>
              </a:rPr>
              <a:t>(example, for teacher reference) available.</a:t>
            </a:r>
            <a:endParaRPr sz="1200">
              <a:solidFill>
                <a:schemeClr val="dk1"/>
              </a:solidFill>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Post </a:t>
            </a:r>
            <a:r>
              <a:rPr lang="en-GB" sz="1200" b="1">
                <a:solidFill>
                  <a:schemeClr val="dk1"/>
                </a:solidFill>
                <a:latin typeface="Calibri"/>
                <a:ea typeface="Calibri"/>
                <a:cs typeface="Calibri"/>
                <a:sym typeface="Calibri"/>
              </a:rPr>
              <a:t>What Makes a Poem a Poem? anchor chart.</a:t>
            </a:r>
            <a:endParaRPr sz="1200" b="1">
              <a:solidFill>
                <a:schemeClr val="dk1"/>
              </a:solidFill>
              <a:latin typeface="Calibri"/>
              <a:ea typeface="Calibri"/>
              <a:cs typeface="Calibri"/>
              <a:sym typeface="Calibri"/>
            </a:endParaRPr>
          </a:p>
          <a:p>
            <a:pPr marL="171450" lvl="0" indent="0" algn="l" rtl="0">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a:latin typeface="Calibri"/>
                <a:ea typeface="Calibri"/>
                <a:cs typeface="Calibri"/>
                <a:sym typeface="Calibri"/>
              </a:rPr>
              <a:t>Teacher Actions:</a:t>
            </a:r>
            <a:endParaRPr sz="1200" i="0" u="none" strike="noStrike" cap="none">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a:latin typeface="Calibri"/>
                <a:ea typeface="Calibri"/>
                <a:cs typeface="Calibri"/>
                <a:sym typeface="Calibri"/>
              </a:rPr>
              <a:t>Read the first three lines and invite students to turn and talk to their triad. Then use equity sticks to select students to share with the whole group:</a:t>
            </a:r>
            <a:endParaRPr sz="120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GB" sz="1200" i="1">
                <a:latin typeface="Calibri"/>
                <a:ea typeface="Calibri"/>
                <a:cs typeface="Calibri"/>
                <a:sym typeface="Calibri"/>
              </a:rPr>
              <a:t>“What new information do we know about where the writer and the horse have stopped?” </a:t>
            </a:r>
            <a:r>
              <a:rPr lang="en-GB" sz="1200" b="1">
                <a:latin typeface="Calibri"/>
                <a:ea typeface="Calibri"/>
                <a:cs typeface="Calibri"/>
                <a:sym typeface="Calibri"/>
              </a:rPr>
              <a:t>(between the woods and a frozen lake)</a:t>
            </a:r>
            <a:endParaRPr sz="1200" b="1">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a:latin typeface="Calibri"/>
                <a:ea typeface="Calibri"/>
                <a:cs typeface="Calibri"/>
                <a:sym typeface="Calibri"/>
              </a:rPr>
              <a:t>Invite students to revise their sketches of the poem according to their new understanding.</a:t>
            </a:r>
            <a:endParaRPr sz="120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a:latin typeface="Calibri"/>
                <a:ea typeface="Calibri"/>
                <a:cs typeface="Calibri"/>
                <a:sym typeface="Calibri"/>
              </a:rPr>
              <a:t>Read the whole stanza and invite students to turn and talk to their triad. Then use equity sticks to select students to share out:</a:t>
            </a:r>
            <a:endParaRPr sz="120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GB" sz="1200">
                <a:latin typeface="Calibri"/>
                <a:ea typeface="Calibri"/>
                <a:cs typeface="Calibri"/>
                <a:sym typeface="Calibri"/>
              </a:rPr>
              <a:t>“</a:t>
            </a:r>
            <a:r>
              <a:rPr lang="en-GB" sz="1200" i="1">
                <a:latin typeface="Calibri"/>
                <a:ea typeface="Calibri"/>
                <a:cs typeface="Calibri"/>
                <a:sym typeface="Calibri"/>
              </a:rPr>
              <a:t>What new information do we know?”</a:t>
            </a:r>
            <a:r>
              <a:rPr lang="en-GB" sz="1200">
                <a:latin typeface="Calibri"/>
                <a:ea typeface="Calibri"/>
                <a:cs typeface="Calibri"/>
                <a:sym typeface="Calibri"/>
              </a:rPr>
              <a:t> </a:t>
            </a:r>
            <a:r>
              <a:rPr lang="en-GB" sz="1200" b="1">
                <a:latin typeface="Calibri"/>
                <a:ea typeface="Calibri"/>
                <a:cs typeface="Calibri"/>
                <a:sym typeface="Calibri"/>
              </a:rPr>
              <a:t>(It is the darkest night of the year.)</a:t>
            </a:r>
            <a:endParaRPr sz="1200" b="1">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GB" sz="1200" i="1">
                <a:latin typeface="Calibri"/>
                <a:ea typeface="Calibri"/>
                <a:cs typeface="Calibri"/>
                <a:sym typeface="Calibri"/>
              </a:rPr>
              <a:t>“What is the poet helping us to imagine here? Which senses is he activating? Use evidence from the poem.”</a:t>
            </a:r>
            <a:r>
              <a:rPr lang="en-GB" sz="1200">
                <a:latin typeface="Calibri"/>
                <a:ea typeface="Calibri"/>
                <a:cs typeface="Calibri"/>
                <a:sym typeface="Calibri"/>
              </a:rPr>
              <a:t> </a:t>
            </a:r>
            <a:r>
              <a:rPr lang="en-GB" sz="1200" b="1">
                <a:latin typeface="Calibri"/>
                <a:ea typeface="Calibri"/>
                <a:cs typeface="Calibri"/>
                <a:sym typeface="Calibri"/>
              </a:rPr>
              <a:t>(Sight. He describes being between woods and a frozen lake, and the darkness.)</a:t>
            </a:r>
            <a:endParaRPr sz="1200" b="1">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a:latin typeface="Calibri"/>
                <a:ea typeface="Calibri"/>
                <a:cs typeface="Calibri"/>
                <a:sym typeface="Calibri"/>
              </a:rPr>
              <a:t>Tell students that this probably means the shortest day of the year, which is usually in December.</a:t>
            </a:r>
            <a:endParaRPr sz="120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a:latin typeface="Calibri"/>
                <a:ea typeface="Calibri"/>
                <a:cs typeface="Calibri"/>
                <a:sym typeface="Calibri"/>
              </a:rPr>
              <a:t>Point to the word year at the end of the fourth line and invite students to put their finger on that word. Invite students to turn and talk to their triad about Q4. Then use equity sticks to select students to share out.</a:t>
            </a:r>
            <a:endParaRPr sz="120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GB" sz="1200" i="1">
                <a:latin typeface="Calibri"/>
                <a:ea typeface="Calibri"/>
                <a:cs typeface="Calibri"/>
                <a:sym typeface="Calibri"/>
              </a:rPr>
              <a:t>What pattern do you notice in the second stanza with rhyming words? </a:t>
            </a:r>
            <a:r>
              <a:rPr lang="en-GB" sz="1200" b="1">
                <a:latin typeface="Calibri"/>
                <a:ea typeface="Calibri"/>
                <a:cs typeface="Calibri"/>
                <a:sym typeface="Calibri"/>
              </a:rPr>
              <a:t>(The words at the end of the first, second, and fourth lines rhyme. The word at the end of the third line does not rhyme.)</a:t>
            </a:r>
            <a:endParaRPr sz="1200" b="1">
              <a:latin typeface="Calibri"/>
              <a:ea typeface="Calibri"/>
              <a:cs typeface="Calibri"/>
              <a:sym typeface="Calibri"/>
            </a:endParaRPr>
          </a:p>
          <a:p>
            <a:pPr marL="914400" marR="0" lvl="0" indent="0" algn="l" rtl="0">
              <a:lnSpc>
                <a:spcPct val="100000"/>
              </a:lnSpc>
              <a:spcBef>
                <a:spcPts val="0"/>
              </a:spcBef>
              <a:spcAft>
                <a:spcPts val="0"/>
              </a:spcAft>
              <a:buNone/>
            </a:pPr>
            <a:endParaRPr sz="120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a:latin typeface="Calibri"/>
                <a:ea typeface="Calibri"/>
                <a:cs typeface="Calibri"/>
                <a:sym typeface="Calibri"/>
              </a:rPr>
              <a:t>If students didn’t notice this before they read the poem, add this to the rhyme and meter group on the </a:t>
            </a:r>
            <a:r>
              <a:rPr lang="en-GB" sz="1200" b="1">
                <a:latin typeface="Calibri"/>
                <a:ea typeface="Calibri"/>
                <a:cs typeface="Calibri"/>
                <a:sym typeface="Calibri"/>
              </a:rPr>
              <a:t>What Makes a Poem a Poem? anchor chart.</a:t>
            </a:r>
            <a:endParaRPr sz="1200" b="1">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a:latin typeface="Calibri"/>
                <a:ea typeface="Calibri"/>
                <a:cs typeface="Calibri"/>
                <a:sym typeface="Calibri"/>
              </a:rPr>
              <a:t>Invite students to turn and talk to their triad and to add new notices and/or wonders to their note-catchers.</a:t>
            </a:r>
            <a:endParaRPr sz="1200">
              <a:latin typeface="Calibri"/>
              <a:ea typeface="Calibri"/>
              <a:cs typeface="Calibri"/>
              <a:sym typeface="Calibri"/>
            </a:endParaRPr>
          </a:p>
          <a:p>
            <a:pPr marL="0" marR="0" lvl="0" indent="0" algn="l" rtl="0">
              <a:lnSpc>
                <a:spcPct val="100000"/>
              </a:lnSpc>
              <a:spcBef>
                <a:spcPts val="0"/>
              </a:spcBef>
              <a:spcAft>
                <a:spcPts val="0"/>
              </a:spcAft>
              <a:buNone/>
            </a:pPr>
            <a:endParaRPr sz="1200" b="1">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a:latin typeface="Calibri"/>
                <a:ea typeface="Calibri"/>
                <a:cs typeface="Calibri"/>
                <a:sym typeface="Calibri"/>
              </a:rPr>
              <a:t>Student Look-fors/Listen-fors:</a:t>
            </a:r>
            <a:endParaRPr sz="1200">
              <a:latin typeface="Calibri"/>
              <a:ea typeface="Calibri"/>
              <a:cs typeface="Calibri"/>
              <a:sym typeface="Calibri"/>
            </a:endParaRPr>
          </a:p>
          <a:p>
            <a:pPr marL="171450" marR="0" lvl="0" indent="-177800" algn="l" rtl="0">
              <a:lnSpc>
                <a:spcPct val="100000"/>
              </a:lnSpc>
              <a:spcBef>
                <a:spcPts val="0"/>
              </a:spcBef>
              <a:spcAft>
                <a:spcPts val="0"/>
              </a:spcAft>
              <a:buClr>
                <a:srgbClr val="000000"/>
              </a:buClr>
              <a:buSzPts val="1200"/>
              <a:buFont typeface="Calibri"/>
              <a:buChar char="●"/>
            </a:pPr>
            <a:r>
              <a:rPr lang="en-GB" sz="1200" i="0" u="none" strike="noStrike" cap="none">
                <a:latin typeface="Calibri"/>
                <a:ea typeface="Calibri"/>
                <a:cs typeface="Calibri"/>
                <a:sym typeface="Calibri"/>
              </a:rPr>
              <a:t>Listen to ensure both partners are contributing ideas.</a:t>
            </a:r>
            <a:endParaRPr sz="1200" i="0" u="none" strike="noStrike" cap="none">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Students should be adding ideas to their note-catcher.</a:t>
            </a:r>
            <a:endParaRPr sz="1200">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a:latin typeface="Calibri"/>
                <a:ea typeface="Calibri"/>
                <a:cs typeface="Calibri"/>
                <a:sym typeface="Calibri"/>
              </a:rPr>
              <a:t>Support for Any Students Who Need It:</a:t>
            </a:r>
            <a:endParaRPr sz="1200">
              <a:latin typeface="Calibri"/>
              <a:ea typeface="Calibri"/>
              <a:cs typeface="Calibri"/>
              <a:sym typeface="Calibri"/>
            </a:endParaRPr>
          </a:p>
          <a:p>
            <a:pPr marL="171450" lvl="0" indent="-177800" algn="l" rtl="0">
              <a:spcBef>
                <a:spcPts val="0"/>
              </a:spcBef>
              <a:spcAft>
                <a:spcPts val="0"/>
              </a:spcAft>
              <a:buClr>
                <a:srgbClr val="000000"/>
              </a:buClr>
              <a:buSzPts val="1200"/>
              <a:buFont typeface="Calibri"/>
              <a:buChar char="●"/>
            </a:pPr>
            <a:r>
              <a:rPr lang="en-GB" sz="1200">
                <a:solidFill>
                  <a:schemeClr val="dk1"/>
                </a:solidFill>
                <a:latin typeface="Calibri"/>
                <a:ea typeface="Calibri"/>
                <a:cs typeface="Calibri"/>
                <a:sym typeface="Calibri"/>
              </a:rPr>
              <a:t>For questions that require deeper thinking, consider pairing students with another who speaks the same home language, which can support language processing and foster equity.Invite students to begin by discussing their  responses in their home language, moving to responding in English. Students without a home language in common can be invited to think or write in their home language first.</a:t>
            </a:r>
            <a:endParaRPr sz="1200">
              <a:solidFill>
                <a:schemeClr val="dk1"/>
              </a:solidFill>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Read aloud portions to students who need additional support.</a:t>
            </a:r>
            <a:endParaRPr sz="1200">
              <a:solidFill>
                <a:schemeClr val="dk1"/>
              </a:solidFill>
              <a:latin typeface="Calibri"/>
              <a:ea typeface="Calibri"/>
              <a:cs typeface="Calibri"/>
              <a:sym typeface="Calibri"/>
            </a:endParaRPr>
          </a:p>
        </p:txBody>
      </p:sp>
      <p:sp>
        <p:nvSpPr>
          <p:cNvPr id="162" name="Google Shape;162;g4286eeb9ec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876727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4286eeb9ec_0_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GB" sz="1200" b="1">
                <a:latin typeface="Calibri"/>
                <a:ea typeface="Calibri"/>
                <a:cs typeface="Calibri"/>
                <a:sym typeface="Calibri"/>
              </a:rPr>
              <a:t>Close Read: Stopping by Woods on a Snowy Evening</a:t>
            </a:r>
            <a:endParaRPr sz="120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b="1" i="0" u="none" strike="noStrike" cap="none">
                <a:latin typeface="Calibri"/>
                <a:ea typeface="Calibri"/>
                <a:cs typeface="Calibri"/>
                <a:sym typeface="Calibri"/>
              </a:rPr>
              <a:t>Suggested Slide Pacing: </a:t>
            </a:r>
            <a:r>
              <a:rPr lang="en-GB" sz="1200">
                <a:solidFill>
                  <a:schemeClr val="dk1"/>
                </a:solidFill>
                <a:latin typeface="Calibri"/>
                <a:ea typeface="Calibri"/>
                <a:cs typeface="Calibri"/>
                <a:sym typeface="Calibri"/>
              </a:rPr>
              <a:t>3-5 minutes</a:t>
            </a:r>
            <a:endParaRPr sz="120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b="1" i="0" u="none" strike="noStrike" cap="none">
                <a:latin typeface="Calibri"/>
                <a:ea typeface="Calibri"/>
                <a:cs typeface="Calibri"/>
                <a:sym typeface="Calibri"/>
              </a:rPr>
              <a:t>Grouping: </a:t>
            </a:r>
            <a:r>
              <a:rPr lang="en-GB" sz="1200" i="0" u="none" strike="noStrike" cap="none">
                <a:latin typeface="Calibri"/>
                <a:ea typeface="Calibri"/>
                <a:cs typeface="Calibri"/>
                <a:sym typeface="Calibri"/>
              </a:rPr>
              <a:t>Whole Group/</a:t>
            </a:r>
            <a:r>
              <a:rPr lang="en-GB" sz="1200">
                <a:latin typeface="Calibri"/>
                <a:ea typeface="Calibri"/>
                <a:cs typeface="Calibri"/>
                <a:sym typeface="Calibri"/>
              </a:rPr>
              <a:t>Triads</a:t>
            </a:r>
            <a:endParaRPr sz="120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a:latin typeface="Calibri"/>
                <a:ea typeface="Calibri"/>
                <a:cs typeface="Calibri"/>
                <a:sym typeface="Calibri"/>
              </a:rPr>
              <a:t>Teaching Notes: </a:t>
            </a:r>
            <a:endParaRPr sz="1200">
              <a:latin typeface="Calibri"/>
              <a:ea typeface="Calibri"/>
              <a:cs typeface="Calibri"/>
              <a:sym typeface="Calibri"/>
            </a:endParaRPr>
          </a:p>
          <a:p>
            <a:pPr marL="171450" marR="0" lvl="0" indent="-177800" algn="l" rtl="0">
              <a:lnSpc>
                <a:spcPct val="100000"/>
              </a:lnSpc>
              <a:spcBef>
                <a:spcPts val="0"/>
              </a:spcBef>
              <a:spcAft>
                <a:spcPts val="0"/>
              </a:spcAft>
              <a:buClr>
                <a:srgbClr val="000000"/>
              </a:buClr>
              <a:buSzPts val="1200"/>
              <a:buFont typeface="Calibri"/>
              <a:buChar char="●"/>
            </a:pPr>
            <a:r>
              <a:rPr lang="en-GB" sz="1200">
                <a:solidFill>
                  <a:schemeClr val="dk1"/>
                </a:solidFill>
                <a:latin typeface="Calibri"/>
                <a:ea typeface="Calibri"/>
                <a:cs typeface="Calibri"/>
                <a:sym typeface="Calibri"/>
              </a:rPr>
              <a:t>Teachers should have placed students into triads ahead of time</a:t>
            </a:r>
            <a:endParaRPr sz="1200">
              <a:solidFill>
                <a:schemeClr val="dk1"/>
              </a:solidFill>
              <a:latin typeface="Calibri"/>
              <a:ea typeface="Calibri"/>
              <a:cs typeface="Calibri"/>
              <a:sym typeface="Calibri"/>
            </a:endParaRPr>
          </a:p>
          <a:p>
            <a:pPr marL="171450" marR="0" lvl="0" indent="-177800" algn="l" rtl="0">
              <a:lnSpc>
                <a:spcPct val="100000"/>
              </a:lnSpc>
              <a:spcBef>
                <a:spcPts val="0"/>
              </a:spcBef>
              <a:spcAft>
                <a:spcPts val="0"/>
              </a:spcAft>
              <a:buClr>
                <a:srgbClr val="000000"/>
              </a:buClr>
              <a:buSzPts val="1200"/>
              <a:buFont typeface="Calibri"/>
              <a:buChar char="●"/>
            </a:pPr>
            <a:r>
              <a:rPr lang="en-GB" sz="1200" i="0" u="none" strike="noStrike" cap="none">
                <a:latin typeface="Calibri"/>
                <a:ea typeface="Calibri"/>
                <a:cs typeface="Calibri"/>
                <a:sym typeface="Calibri"/>
              </a:rPr>
              <a:t>Slide has animations that appear upon click.</a:t>
            </a:r>
            <a:endParaRPr sz="1200" i="0" u="none" strike="noStrike" cap="none">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Teachers should have the </a:t>
            </a:r>
            <a:r>
              <a:rPr lang="en-GB" sz="1200" b="1">
                <a:solidFill>
                  <a:schemeClr val="dk1"/>
                </a:solidFill>
                <a:latin typeface="Calibri"/>
                <a:ea typeface="Calibri"/>
                <a:cs typeface="Calibri"/>
                <a:sym typeface="Calibri"/>
              </a:rPr>
              <a:t>Close Reading Note-catcher: </a:t>
            </a:r>
            <a:r>
              <a:rPr lang="en-GB" sz="1200" i="1">
                <a:solidFill>
                  <a:schemeClr val="dk1"/>
                </a:solidFill>
                <a:latin typeface="Calibri"/>
                <a:ea typeface="Calibri"/>
                <a:cs typeface="Calibri"/>
                <a:sym typeface="Calibri"/>
              </a:rPr>
              <a:t>Stopping by Woods on a Snowy Evening </a:t>
            </a:r>
            <a:r>
              <a:rPr lang="en-GB" sz="1200">
                <a:solidFill>
                  <a:schemeClr val="dk1"/>
                </a:solidFill>
                <a:latin typeface="Calibri"/>
                <a:ea typeface="Calibri"/>
                <a:cs typeface="Calibri"/>
                <a:sym typeface="Calibri"/>
              </a:rPr>
              <a:t>(example, for teacher reference) available.</a:t>
            </a:r>
            <a:endParaRPr sz="1200">
              <a:solidFill>
                <a:schemeClr val="dk1"/>
              </a:solidFill>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Post </a:t>
            </a:r>
            <a:r>
              <a:rPr lang="en-GB" sz="1200" b="1">
                <a:solidFill>
                  <a:schemeClr val="dk1"/>
                </a:solidFill>
                <a:latin typeface="Calibri"/>
                <a:ea typeface="Calibri"/>
                <a:cs typeface="Calibri"/>
                <a:sym typeface="Calibri"/>
              </a:rPr>
              <a:t>What Makes a Poem a Poem? anchor chart.</a:t>
            </a:r>
            <a:endParaRPr sz="1200" b="1">
              <a:solidFill>
                <a:schemeClr val="dk1"/>
              </a:solidFill>
              <a:latin typeface="Calibri"/>
              <a:ea typeface="Calibri"/>
              <a:cs typeface="Calibri"/>
              <a:sym typeface="Calibri"/>
            </a:endParaRPr>
          </a:p>
          <a:p>
            <a:pPr marL="171450" lvl="0" indent="0" algn="l" rtl="0">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a:latin typeface="Calibri"/>
                <a:ea typeface="Calibri"/>
                <a:cs typeface="Calibri"/>
                <a:sym typeface="Calibri"/>
              </a:rPr>
              <a:t>Teacher Actions:</a:t>
            </a:r>
            <a:endParaRPr sz="1200" i="0" u="none" strike="noStrike" cap="none">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a:latin typeface="Calibri"/>
                <a:ea typeface="Calibri"/>
                <a:cs typeface="Calibri"/>
                <a:sym typeface="Calibri"/>
              </a:rPr>
              <a:t>Invite students to follow along, reading silently in their heads as you read the third stanza aloud.</a:t>
            </a:r>
            <a:endParaRPr sz="120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a:latin typeface="Calibri"/>
                <a:ea typeface="Calibri"/>
                <a:cs typeface="Calibri"/>
                <a:sym typeface="Calibri"/>
              </a:rPr>
              <a:t>Guide students through an intentional Think-Triad-Share, leaving adequate time for each student to think, ask the question, and share. Cold call students to share out:</a:t>
            </a:r>
            <a:endParaRPr sz="120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GB" sz="1200">
                <a:latin typeface="Calibri"/>
                <a:ea typeface="Calibri"/>
                <a:cs typeface="Calibri"/>
                <a:sym typeface="Calibri"/>
              </a:rPr>
              <a:t>“What is the gist of this stanza? What is it mostly about?” </a:t>
            </a:r>
            <a:r>
              <a:rPr lang="en-GB" sz="1200" b="1">
                <a:latin typeface="Calibri"/>
                <a:ea typeface="Calibri"/>
                <a:cs typeface="Calibri"/>
                <a:sym typeface="Calibri"/>
              </a:rPr>
              <a:t>(Responses will vary, but may include: The horse shook its harness because it was confused.)</a:t>
            </a:r>
            <a:endParaRPr sz="1200" b="1">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a:latin typeface="Calibri"/>
                <a:ea typeface="Calibri"/>
                <a:cs typeface="Calibri"/>
                <a:sym typeface="Calibri"/>
              </a:rPr>
              <a:t>Reread the first line and invite students to turn and talk to their triad. Then use equity sticks to select students to share out:</a:t>
            </a:r>
            <a:endParaRPr sz="120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GB" sz="1200" i="1">
                <a:latin typeface="Calibri"/>
                <a:ea typeface="Calibri"/>
                <a:cs typeface="Calibri"/>
                <a:sym typeface="Calibri"/>
              </a:rPr>
              <a:t>“Who is he in this line? How do you know?”</a:t>
            </a:r>
            <a:r>
              <a:rPr lang="en-GB" sz="1200">
                <a:latin typeface="Calibri"/>
                <a:ea typeface="Calibri"/>
                <a:cs typeface="Calibri"/>
                <a:sym typeface="Calibri"/>
              </a:rPr>
              <a:t> </a:t>
            </a:r>
            <a:r>
              <a:rPr lang="en-GB" sz="1200" b="1">
                <a:latin typeface="Calibri"/>
                <a:ea typeface="Calibri"/>
                <a:cs typeface="Calibri"/>
                <a:sym typeface="Calibri"/>
              </a:rPr>
              <a:t>(The horse. We know because at the end of the second stanza the writer was talking about the horse, so this is a continuation.)</a:t>
            </a:r>
            <a:endParaRPr sz="1200" b="1">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GB" sz="1200" i="1">
                <a:latin typeface="Calibri"/>
                <a:ea typeface="Calibri"/>
                <a:cs typeface="Calibri"/>
                <a:sym typeface="Calibri"/>
              </a:rPr>
              <a:t>“What new information do we know from this line?”</a:t>
            </a:r>
            <a:r>
              <a:rPr lang="en-GB" sz="1200">
                <a:latin typeface="Calibri"/>
                <a:ea typeface="Calibri"/>
                <a:cs typeface="Calibri"/>
                <a:sym typeface="Calibri"/>
              </a:rPr>
              <a:t> </a:t>
            </a:r>
            <a:r>
              <a:rPr lang="en-GB" sz="1200" b="1">
                <a:latin typeface="Calibri"/>
                <a:ea typeface="Calibri"/>
                <a:cs typeface="Calibri"/>
                <a:sym typeface="Calibri"/>
              </a:rPr>
              <a:t>(The horse is wearing a harness with bells on.)</a:t>
            </a:r>
            <a:endParaRPr sz="1200" b="1">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a:latin typeface="Calibri"/>
                <a:ea typeface="Calibri"/>
                <a:cs typeface="Calibri"/>
                <a:sym typeface="Calibri"/>
              </a:rPr>
              <a:t>Invite students to revise their sketches of the poem according to their new understanding.</a:t>
            </a:r>
            <a:endParaRPr sz="120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a:latin typeface="Calibri"/>
                <a:ea typeface="Calibri"/>
                <a:cs typeface="Calibri"/>
                <a:sym typeface="Calibri"/>
              </a:rPr>
              <a:t>Read the first two lines and invite students to turn and talk to their triad. Then use equity sticks to select students to</a:t>
            </a:r>
            <a:endParaRPr sz="1200">
              <a:latin typeface="Calibri"/>
              <a:ea typeface="Calibri"/>
              <a:cs typeface="Calibri"/>
              <a:sym typeface="Calibri"/>
            </a:endParaRPr>
          </a:p>
          <a:p>
            <a:pPr marL="457200" marR="0" lvl="0" indent="0" algn="l" rtl="0">
              <a:lnSpc>
                <a:spcPct val="100000"/>
              </a:lnSpc>
              <a:spcBef>
                <a:spcPts val="0"/>
              </a:spcBef>
              <a:spcAft>
                <a:spcPts val="0"/>
              </a:spcAft>
              <a:buNone/>
            </a:pPr>
            <a:r>
              <a:rPr lang="en-GB" sz="1200">
                <a:latin typeface="Calibri"/>
                <a:ea typeface="Calibri"/>
                <a:cs typeface="Calibri"/>
                <a:sym typeface="Calibri"/>
              </a:rPr>
              <a:t>share out:</a:t>
            </a:r>
            <a:endParaRPr sz="120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GB" sz="1200" i="1">
                <a:latin typeface="Calibri"/>
                <a:ea typeface="Calibri"/>
                <a:cs typeface="Calibri"/>
                <a:sym typeface="Calibri"/>
              </a:rPr>
              <a:t>“Why did the horse think there was a mistake?” </a:t>
            </a:r>
            <a:r>
              <a:rPr lang="en-GB" sz="1200">
                <a:latin typeface="Calibri"/>
                <a:ea typeface="Calibri"/>
                <a:cs typeface="Calibri"/>
                <a:sym typeface="Calibri"/>
              </a:rPr>
              <a:t>(</a:t>
            </a:r>
            <a:r>
              <a:rPr lang="en-GB" sz="1200" b="1">
                <a:latin typeface="Calibri"/>
                <a:ea typeface="Calibri"/>
                <a:cs typeface="Calibri"/>
                <a:sym typeface="Calibri"/>
              </a:rPr>
              <a:t>because they had stopped in the middle of nowhere)</a:t>
            </a:r>
            <a:endParaRPr sz="1200" b="1">
              <a:latin typeface="Calibri"/>
              <a:ea typeface="Calibri"/>
              <a:cs typeface="Calibri"/>
              <a:sym typeface="Calibri"/>
            </a:endParaRPr>
          </a:p>
          <a:p>
            <a:pPr marL="457200" marR="0" lvl="0" indent="0" algn="l" rtl="0">
              <a:lnSpc>
                <a:spcPct val="100000"/>
              </a:lnSpc>
              <a:spcBef>
                <a:spcPts val="0"/>
              </a:spcBef>
              <a:spcAft>
                <a:spcPts val="0"/>
              </a:spcAft>
              <a:buNone/>
            </a:pPr>
            <a:endParaRPr sz="120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a:latin typeface="Calibri"/>
                <a:ea typeface="Calibri"/>
                <a:cs typeface="Calibri"/>
                <a:sym typeface="Calibri"/>
              </a:rPr>
              <a:t>Student Look-fors/Listen-fors:</a:t>
            </a:r>
            <a:endParaRPr sz="1200">
              <a:latin typeface="Calibri"/>
              <a:ea typeface="Calibri"/>
              <a:cs typeface="Calibri"/>
              <a:sym typeface="Calibri"/>
            </a:endParaRPr>
          </a:p>
          <a:p>
            <a:pPr marL="171450" marR="0" lvl="0" indent="-177800" algn="l" rtl="0">
              <a:lnSpc>
                <a:spcPct val="100000"/>
              </a:lnSpc>
              <a:spcBef>
                <a:spcPts val="0"/>
              </a:spcBef>
              <a:spcAft>
                <a:spcPts val="0"/>
              </a:spcAft>
              <a:buClr>
                <a:srgbClr val="000000"/>
              </a:buClr>
              <a:buSzPts val="1200"/>
              <a:buFont typeface="Calibri"/>
              <a:buChar char="●"/>
            </a:pPr>
            <a:r>
              <a:rPr lang="en-GB" sz="1200" i="0" u="none" strike="noStrike" cap="none">
                <a:latin typeface="Calibri"/>
                <a:ea typeface="Calibri"/>
                <a:cs typeface="Calibri"/>
                <a:sym typeface="Calibri"/>
              </a:rPr>
              <a:t>Listen to ensure both partners are contributing ideas.</a:t>
            </a:r>
            <a:endParaRPr sz="1200">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a:latin typeface="Calibri"/>
                <a:ea typeface="Calibri"/>
                <a:cs typeface="Calibri"/>
                <a:sym typeface="Calibri"/>
              </a:rPr>
              <a:t>Support for Any Students Who Need It:</a:t>
            </a:r>
            <a:endParaRPr sz="1200">
              <a:latin typeface="Calibri"/>
              <a:ea typeface="Calibri"/>
              <a:cs typeface="Calibri"/>
              <a:sym typeface="Calibri"/>
            </a:endParaRPr>
          </a:p>
          <a:p>
            <a:pPr marL="171450" lvl="0" indent="-177800" algn="l" rtl="0">
              <a:spcBef>
                <a:spcPts val="0"/>
              </a:spcBef>
              <a:spcAft>
                <a:spcPts val="0"/>
              </a:spcAft>
              <a:buClr>
                <a:srgbClr val="000000"/>
              </a:buClr>
              <a:buSzPts val="1200"/>
              <a:buFont typeface="Calibri"/>
              <a:buChar char="●"/>
            </a:pPr>
            <a:r>
              <a:rPr lang="en-GB" sz="1200">
                <a:solidFill>
                  <a:schemeClr val="dk1"/>
                </a:solidFill>
                <a:latin typeface="Calibri"/>
                <a:ea typeface="Calibri"/>
                <a:cs typeface="Calibri"/>
                <a:sym typeface="Calibri"/>
              </a:rPr>
              <a:t>For questions that require deeper thinking, consider pairing students with another who speaks the same home language, which can support language processing and foster equity.Invite students to begin by discussing their  responses in their home language, moving to responding in English. Students without a home language in common can be invited to think or write in their home language first.</a:t>
            </a:r>
            <a:endParaRPr sz="1200">
              <a:solidFill>
                <a:schemeClr val="dk1"/>
              </a:solidFill>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Read aloud portions to students who need additional support.</a:t>
            </a:r>
            <a:endParaRPr sz="1200">
              <a:solidFill>
                <a:schemeClr val="dk1"/>
              </a:solidFill>
              <a:latin typeface="Calibri"/>
              <a:ea typeface="Calibri"/>
              <a:cs typeface="Calibri"/>
              <a:sym typeface="Calibri"/>
            </a:endParaRPr>
          </a:p>
        </p:txBody>
      </p:sp>
      <p:sp>
        <p:nvSpPr>
          <p:cNvPr id="172" name="Google Shape;172;g4286eeb9ec_0_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885201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4286eeb9ec_0_5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GB" sz="1200" b="1">
                <a:latin typeface="Calibri"/>
                <a:ea typeface="Calibri"/>
                <a:cs typeface="Calibri"/>
                <a:sym typeface="Calibri"/>
              </a:rPr>
              <a:t>Close Read: Stopping by Woods on a Snowy Evening</a:t>
            </a:r>
            <a:endParaRPr sz="120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b="1" i="0" u="none" strike="noStrike" cap="none">
                <a:latin typeface="Calibri"/>
                <a:ea typeface="Calibri"/>
                <a:cs typeface="Calibri"/>
                <a:sym typeface="Calibri"/>
              </a:rPr>
              <a:t>Suggested Slide Pacing: </a:t>
            </a:r>
            <a:r>
              <a:rPr lang="en-GB" sz="1200">
                <a:solidFill>
                  <a:schemeClr val="dk1"/>
                </a:solidFill>
                <a:latin typeface="Calibri"/>
                <a:ea typeface="Calibri"/>
                <a:cs typeface="Calibri"/>
                <a:sym typeface="Calibri"/>
              </a:rPr>
              <a:t>3-5 minutes</a:t>
            </a:r>
            <a:endParaRPr sz="120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b="1" i="0" u="none" strike="noStrike" cap="none">
                <a:latin typeface="Calibri"/>
                <a:ea typeface="Calibri"/>
                <a:cs typeface="Calibri"/>
                <a:sym typeface="Calibri"/>
              </a:rPr>
              <a:t>Grouping: </a:t>
            </a:r>
            <a:r>
              <a:rPr lang="en-GB" sz="1200" i="0" u="none" strike="noStrike" cap="none">
                <a:latin typeface="Calibri"/>
                <a:ea typeface="Calibri"/>
                <a:cs typeface="Calibri"/>
                <a:sym typeface="Calibri"/>
              </a:rPr>
              <a:t>Whole Group/</a:t>
            </a:r>
            <a:r>
              <a:rPr lang="en-GB" sz="1200">
                <a:latin typeface="Calibri"/>
                <a:ea typeface="Calibri"/>
                <a:cs typeface="Calibri"/>
                <a:sym typeface="Calibri"/>
              </a:rPr>
              <a:t>Triads</a:t>
            </a:r>
            <a:endParaRPr sz="120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a:latin typeface="Calibri"/>
                <a:ea typeface="Calibri"/>
                <a:cs typeface="Calibri"/>
                <a:sym typeface="Calibri"/>
              </a:rPr>
              <a:t>Teaching Notes: </a:t>
            </a:r>
            <a:endParaRPr sz="1200">
              <a:latin typeface="Calibri"/>
              <a:ea typeface="Calibri"/>
              <a:cs typeface="Calibri"/>
              <a:sym typeface="Calibri"/>
            </a:endParaRPr>
          </a:p>
          <a:p>
            <a:pPr marL="171450" marR="0" lvl="0" indent="-177800" algn="l" rtl="0">
              <a:lnSpc>
                <a:spcPct val="100000"/>
              </a:lnSpc>
              <a:spcBef>
                <a:spcPts val="0"/>
              </a:spcBef>
              <a:spcAft>
                <a:spcPts val="0"/>
              </a:spcAft>
              <a:buClr>
                <a:srgbClr val="000000"/>
              </a:buClr>
              <a:buSzPts val="1200"/>
              <a:buFont typeface="Calibri"/>
              <a:buChar char="●"/>
            </a:pPr>
            <a:r>
              <a:rPr lang="en-GB" sz="1200">
                <a:solidFill>
                  <a:schemeClr val="dk1"/>
                </a:solidFill>
                <a:latin typeface="Calibri"/>
                <a:ea typeface="Calibri"/>
                <a:cs typeface="Calibri"/>
                <a:sym typeface="Calibri"/>
              </a:rPr>
              <a:t>Teachers should have placed students into triads ahead of time</a:t>
            </a:r>
            <a:endParaRPr sz="1200">
              <a:solidFill>
                <a:schemeClr val="dk1"/>
              </a:solidFill>
              <a:latin typeface="Calibri"/>
              <a:ea typeface="Calibri"/>
              <a:cs typeface="Calibri"/>
              <a:sym typeface="Calibri"/>
            </a:endParaRPr>
          </a:p>
          <a:p>
            <a:pPr marL="171450" marR="0" lvl="0" indent="-177800" algn="l" rtl="0">
              <a:lnSpc>
                <a:spcPct val="100000"/>
              </a:lnSpc>
              <a:spcBef>
                <a:spcPts val="0"/>
              </a:spcBef>
              <a:spcAft>
                <a:spcPts val="0"/>
              </a:spcAft>
              <a:buClr>
                <a:srgbClr val="000000"/>
              </a:buClr>
              <a:buSzPts val="1200"/>
              <a:buFont typeface="Calibri"/>
              <a:buChar char="●"/>
            </a:pPr>
            <a:r>
              <a:rPr lang="en-GB" sz="1200" i="0" u="none" strike="noStrike" cap="none">
                <a:latin typeface="Calibri"/>
                <a:ea typeface="Calibri"/>
                <a:cs typeface="Calibri"/>
                <a:sym typeface="Calibri"/>
              </a:rPr>
              <a:t>Slide has animations that appear upon click.</a:t>
            </a:r>
            <a:endParaRPr sz="1200" i="0" u="none" strike="noStrike" cap="none">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Teachers should have the </a:t>
            </a:r>
            <a:r>
              <a:rPr lang="en-GB" sz="1200" b="1">
                <a:solidFill>
                  <a:schemeClr val="dk1"/>
                </a:solidFill>
                <a:latin typeface="Calibri"/>
                <a:ea typeface="Calibri"/>
                <a:cs typeface="Calibri"/>
                <a:sym typeface="Calibri"/>
              </a:rPr>
              <a:t>Close Reading Note-catcher: </a:t>
            </a:r>
            <a:r>
              <a:rPr lang="en-GB" sz="1200" i="1">
                <a:solidFill>
                  <a:schemeClr val="dk1"/>
                </a:solidFill>
                <a:latin typeface="Calibri"/>
                <a:ea typeface="Calibri"/>
                <a:cs typeface="Calibri"/>
                <a:sym typeface="Calibri"/>
              </a:rPr>
              <a:t>Stopping by Woods on a Snowy Evening </a:t>
            </a:r>
            <a:r>
              <a:rPr lang="en-GB" sz="1200">
                <a:solidFill>
                  <a:schemeClr val="dk1"/>
                </a:solidFill>
                <a:latin typeface="Calibri"/>
                <a:ea typeface="Calibri"/>
                <a:cs typeface="Calibri"/>
                <a:sym typeface="Calibri"/>
              </a:rPr>
              <a:t>(example, for teacher reference) available.</a:t>
            </a:r>
            <a:endParaRPr sz="1200">
              <a:solidFill>
                <a:schemeClr val="dk1"/>
              </a:solidFill>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Post </a:t>
            </a:r>
            <a:r>
              <a:rPr lang="en-GB" sz="1200" b="1">
                <a:solidFill>
                  <a:schemeClr val="dk1"/>
                </a:solidFill>
                <a:latin typeface="Calibri"/>
                <a:ea typeface="Calibri"/>
                <a:cs typeface="Calibri"/>
                <a:sym typeface="Calibri"/>
              </a:rPr>
              <a:t>What Makes a Poem a Poem? anchor chart.</a:t>
            </a:r>
            <a:endParaRPr sz="1200" b="1">
              <a:solidFill>
                <a:schemeClr val="dk1"/>
              </a:solidFill>
              <a:latin typeface="Calibri"/>
              <a:ea typeface="Calibri"/>
              <a:cs typeface="Calibri"/>
              <a:sym typeface="Calibri"/>
            </a:endParaRPr>
          </a:p>
          <a:p>
            <a:pPr marL="171450" lvl="0" indent="0" algn="l" rtl="0">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a:latin typeface="Calibri"/>
                <a:ea typeface="Calibri"/>
                <a:cs typeface="Calibri"/>
                <a:sym typeface="Calibri"/>
              </a:rPr>
              <a:t>Teacher Actions:</a:t>
            </a:r>
            <a:endParaRPr sz="1200" i="0" u="none" strike="noStrike" cap="none">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a:latin typeface="Calibri"/>
                <a:ea typeface="Calibri"/>
                <a:cs typeface="Calibri"/>
                <a:sym typeface="Calibri"/>
              </a:rPr>
              <a:t>Read the whole stanza and invite students to turn and talk to their triad. Then use equity sticks to select students to share out:</a:t>
            </a:r>
            <a:endParaRPr sz="120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GB" sz="1200">
                <a:latin typeface="Calibri"/>
                <a:ea typeface="Calibri"/>
                <a:cs typeface="Calibri"/>
                <a:sym typeface="Calibri"/>
              </a:rPr>
              <a:t>“</a:t>
            </a:r>
            <a:r>
              <a:rPr lang="en-GB" sz="1200" i="1">
                <a:latin typeface="Calibri"/>
                <a:ea typeface="Calibri"/>
                <a:cs typeface="Calibri"/>
                <a:sym typeface="Calibri"/>
              </a:rPr>
              <a:t>What is a downy flake? What makes you think that?” </a:t>
            </a:r>
            <a:r>
              <a:rPr lang="en-GB" sz="1200" b="1">
                <a:latin typeface="Calibri"/>
                <a:ea typeface="Calibri"/>
                <a:cs typeface="Calibri"/>
                <a:sym typeface="Calibri"/>
              </a:rPr>
              <a:t>(Snow. We know is snowing, and snow is often described as snow flakes. Downy means soft.)</a:t>
            </a:r>
            <a:r>
              <a:rPr lang="en-GB" sz="1200">
                <a:latin typeface="Calibri"/>
                <a:ea typeface="Calibri"/>
                <a:cs typeface="Calibri"/>
                <a:sym typeface="Calibri"/>
              </a:rPr>
              <a:t> Students may need support understanding this.</a:t>
            </a:r>
            <a:endParaRPr sz="120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GB" sz="1200" i="1">
                <a:latin typeface="Calibri"/>
                <a:ea typeface="Calibri"/>
                <a:cs typeface="Calibri"/>
                <a:sym typeface="Calibri"/>
              </a:rPr>
              <a:t>“There are two sounds—what are they? How do you know?”</a:t>
            </a:r>
            <a:r>
              <a:rPr lang="en-GB" sz="1200">
                <a:latin typeface="Calibri"/>
                <a:ea typeface="Calibri"/>
                <a:cs typeface="Calibri"/>
                <a:sym typeface="Calibri"/>
              </a:rPr>
              <a:t> </a:t>
            </a:r>
            <a:r>
              <a:rPr lang="en-GB" sz="1200" b="1">
                <a:latin typeface="Calibri"/>
                <a:ea typeface="Calibri"/>
                <a:cs typeface="Calibri"/>
                <a:sym typeface="Calibri"/>
              </a:rPr>
              <a:t>(The sound of the horses’ harness bells, and the sound of the wind and snow. It says, “The only other sound’s the sweep / Of easy wind and downy flake.”)</a:t>
            </a:r>
            <a:endParaRPr sz="1200" b="1">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GB" sz="1200" i="1">
                <a:latin typeface="Calibri"/>
                <a:ea typeface="Calibri"/>
                <a:cs typeface="Calibri"/>
                <a:sym typeface="Calibri"/>
              </a:rPr>
              <a:t>“What is the poet helping us to imagine here? Which senses is he activating?” </a:t>
            </a:r>
            <a:r>
              <a:rPr lang="en-GB" sz="1200" b="1">
                <a:latin typeface="Calibri"/>
                <a:ea typeface="Calibri"/>
                <a:cs typeface="Calibri"/>
                <a:sym typeface="Calibri"/>
              </a:rPr>
              <a:t>(Sound. He describes the sound of the harness bells and the sound of the wind and snow.)</a:t>
            </a:r>
            <a:endParaRPr sz="1200" b="1">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a:latin typeface="Calibri"/>
                <a:ea typeface="Calibri"/>
                <a:cs typeface="Calibri"/>
                <a:sym typeface="Calibri"/>
              </a:rPr>
              <a:t>Point to the word flake at the end of the fourth line and invite students to put their finger on that word. Invite students to turn and talk to their triad about Q5. Then use equity sticks to select students to share out.</a:t>
            </a:r>
            <a:endParaRPr sz="1200">
              <a:latin typeface="Calibri"/>
              <a:ea typeface="Calibri"/>
              <a:cs typeface="Calibri"/>
              <a:sym typeface="Calibri"/>
            </a:endParaRPr>
          </a:p>
          <a:p>
            <a:pPr marL="914400" lvl="1" indent="-304800" algn="l" rtl="0">
              <a:spcBef>
                <a:spcPts val="0"/>
              </a:spcBef>
              <a:spcAft>
                <a:spcPts val="0"/>
              </a:spcAft>
              <a:buClr>
                <a:srgbClr val="000000"/>
              </a:buClr>
              <a:buSzPts val="1200"/>
              <a:buFont typeface="Calibri"/>
              <a:buChar char="○"/>
            </a:pPr>
            <a:r>
              <a:rPr lang="en-GB" sz="1200" i="1">
                <a:solidFill>
                  <a:schemeClr val="dk1"/>
                </a:solidFill>
                <a:latin typeface="Calibri"/>
                <a:ea typeface="Calibri"/>
                <a:cs typeface="Calibri"/>
                <a:sym typeface="Calibri"/>
              </a:rPr>
              <a:t>What pattern do you notice in the third stanza with rhyming words? </a:t>
            </a:r>
            <a:r>
              <a:rPr lang="en-GB" sz="1200" b="1">
                <a:solidFill>
                  <a:schemeClr val="dk1"/>
                </a:solidFill>
                <a:latin typeface="Calibri"/>
                <a:ea typeface="Calibri"/>
                <a:cs typeface="Calibri"/>
                <a:sym typeface="Calibri"/>
              </a:rPr>
              <a:t>(The words at the end of the first, second, and fourth lines rhyme. The word at the end of the third line does not rhyme.)</a:t>
            </a:r>
            <a:endParaRPr sz="120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a:latin typeface="Calibri"/>
                <a:ea typeface="Calibri"/>
                <a:cs typeface="Calibri"/>
                <a:sym typeface="Calibri"/>
              </a:rPr>
              <a:t>Invite students to revise their sketches of the poem according to their new understanding.</a:t>
            </a:r>
            <a:endParaRPr sz="120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a:latin typeface="Calibri"/>
                <a:ea typeface="Calibri"/>
                <a:cs typeface="Calibri"/>
                <a:sym typeface="Calibri"/>
              </a:rPr>
              <a:t>Invite students to turn and talk to their triad and to add new notices and/or wonders to their note-catchers.</a:t>
            </a:r>
            <a:endParaRPr sz="1200">
              <a:latin typeface="Calibri"/>
              <a:ea typeface="Calibri"/>
              <a:cs typeface="Calibri"/>
              <a:sym typeface="Calibri"/>
            </a:endParaRPr>
          </a:p>
          <a:p>
            <a:pPr marL="457200" marR="0" lvl="0" indent="0" algn="l" rtl="0">
              <a:lnSpc>
                <a:spcPct val="100000"/>
              </a:lnSpc>
              <a:spcBef>
                <a:spcPts val="0"/>
              </a:spcBef>
              <a:spcAft>
                <a:spcPts val="0"/>
              </a:spcAft>
              <a:buNone/>
            </a:pPr>
            <a:endParaRPr sz="1200">
              <a:latin typeface="Calibri"/>
              <a:ea typeface="Calibri"/>
              <a:cs typeface="Calibri"/>
              <a:sym typeface="Calibri"/>
            </a:endParaRPr>
          </a:p>
          <a:p>
            <a:pPr marL="0" marR="0" lvl="0" indent="0" algn="l" rtl="0">
              <a:lnSpc>
                <a:spcPct val="100000"/>
              </a:lnSpc>
              <a:spcBef>
                <a:spcPts val="0"/>
              </a:spcBef>
              <a:spcAft>
                <a:spcPts val="0"/>
              </a:spcAft>
              <a:buNone/>
            </a:pPr>
            <a:endParaRPr sz="1200" b="1">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a:latin typeface="Calibri"/>
                <a:ea typeface="Calibri"/>
                <a:cs typeface="Calibri"/>
                <a:sym typeface="Calibri"/>
              </a:rPr>
              <a:t>Student Look-fors/Listen-fors:</a:t>
            </a:r>
            <a:endParaRPr sz="1200">
              <a:latin typeface="Calibri"/>
              <a:ea typeface="Calibri"/>
              <a:cs typeface="Calibri"/>
              <a:sym typeface="Calibri"/>
            </a:endParaRPr>
          </a:p>
          <a:p>
            <a:pPr marL="171450" marR="0" lvl="0" indent="-177800" algn="l" rtl="0">
              <a:lnSpc>
                <a:spcPct val="100000"/>
              </a:lnSpc>
              <a:spcBef>
                <a:spcPts val="0"/>
              </a:spcBef>
              <a:spcAft>
                <a:spcPts val="0"/>
              </a:spcAft>
              <a:buClr>
                <a:srgbClr val="000000"/>
              </a:buClr>
              <a:buSzPts val="1200"/>
              <a:buFont typeface="Calibri"/>
              <a:buChar char="●"/>
            </a:pPr>
            <a:r>
              <a:rPr lang="en-GB" sz="1200" i="0" u="none" strike="noStrike" cap="none">
                <a:latin typeface="Calibri"/>
                <a:ea typeface="Calibri"/>
                <a:cs typeface="Calibri"/>
                <a:sym typeface="Calibri"/>
              </a:rPr>
              <a:t>Listen to ensure both partners are contributing ideas.</a:t>
            </a:r>
            <a:endParaRPr sz="1200" i="0" u="none" strike="noStrike" cap="none">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Students should be adding ideas to their note-catcher.</a:t>
            </a:r>
            <a:endParaRPr sz="1200">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a:latin typeface="Calibri"/>
                <a:ea typeface="Calibri"/>
                <a:cs typeface="Calibri"/>
                <a:sym typeface="Calibri"/>
              </a:rPr>
              <a:t>Support for Any Students Who Need It:</a:t>
            </a:r>
            <a:endParaRPr sz="1200">
              <a:latin typeface="Calibri"/>
              <a:ea typeface="Calibri"/>
              <a:cs typeface="Calibri"/>
              <a:sym typeface="Calibri"/>
            </a:endParaRPr>
          </a:p>
          <a:p>
            <a:pPr marL="171450" lvl="0" indent="-177800" algn="l" rtl="0">
              <a:spcBef>
                <a:spcPts val="0"/>
              </a:spcBef>
              <a:spcAft>
                <a:spcPts val="0"/>
              </a:spcAft>
              <a:buClr>
                <a:srgbClr val="000000"/>
              </a:buClr>
              <a:buSzPts val="1200"/>
              <a:buFont typeface="Calibri"/>
              <a:buChar char="●"/>
            </a:pPr>
            <a:r>
              <a:rPr lang="en-GB" sz="1200">
                <a:solidFill>
                  <a:schemeClr val="dk1"/>
                </a:solidFill>
                <a:latin typeface="Calibri"/>
                <a:ea typeface="Calibri"/>
                <a:cs typeface="Calibri"/>
                <a:sym typeface="Calibri"/>
              </a:rPr>
              <a:t>For questions that require deeper thinking, consider pairing students with another who speaks the same home language, which can support language processing and foster equity.Invite students to begin by discussing their  responses in their home language, moving to responding in English. Students without a home language in common can be invited to think or write in their home language first.</a:t>
            </a:r>
            <a:endParaRPr sz="1200">
              <a:solidFill>
                <a:schemeClr val="dk1"/>
              </a:solidFill>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Read aloud portions to students who need additional support.</a:t>
            </a:r>
            <a:endParaRPr sz="1200">
              <a:solidFill>
                <a:schemeClr val="dk1"/>
              </a:solidFill>
              <a:latin typeface="Calibri"/>
              <a:ea typeface="Calibri"/>
              <a:cs typeface="Calibri"/>
              <a:sym typeface="Calibri"/>
            </a:endParaRPr>
          </a:p>
        </p:txBody>
      </p:sp>
      <p:sp>
        <p:nvSpPr>
          <p:cNvPr id="181" name="Google Shape;181;g4286eeb9ec_0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2043124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4286eeb9ec_0_6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GB" sz="1200" b="1">
                <a:latin typeface="Calibri"/>
                <a:ea typeface="Calibri"/>
                <a:cs typeface="Calibri"/>
                <a:sym typeface="Calibri"/>
              </a:rPr>
              <a:t>Close Read: Stopping by Woods on a Snowy Evening</a:t>
            </a:r>
            <a:endParaRPr sz="120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b="1" i="0" u="none" strike="noStrike" cap="none">
                <a:latin typeface="Calibri"/>
                <a:ea typeface="Calibri"/>
                <a:cs typeface="Calibri"/>
                <a:sym typeface="Calibri"/>
              </a:rPr>
              <a:t>Suggested Slide Pacing: </a:t>
            </a:r>
            <a:r>
              <a:rPr lang="en-GB" sz="1200">
                <a:solidFill>
                  <a:schemeClr val="dk1"/>
                </a:solidFill>
                <a:latin typeface="Calibri"/>
                <a:ea typeface="Calibri"/>
                <a:cs typeface="Calibri"/>
                <a:sym typeface="Calibri"/>
              </a:rPr>
              <a:t>3-5 minutes</a:t>
            </a:r>
            <a:endParaRPr sz="120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b="1" i="0" u="none" strike="noStrike" cap="none">
                <a:latin typeface="Calibri"/>
                <a:ea typeface="Calibri"/>
                <a:cs typeface="Calibri"/>
                <a:sym typeface="Calibri"/>
              </a:rPr>
              <a:t>Grouping: </a:t>
            </a:r>
            <a:r>
              <a:rPr lang="en-GB" sz="1200" i="0" u="none" strike="noStrike" cap="none">
                <a:latin typeface="Calibri"/>
                <a:ea typeface="Calibri"/>
                <a:cs typeface="Calibri"/>
                <a:sym typeface="Calibri"/>
              </a:rPr>
              <a:t>Whole Group/</a:t>
            </a:r>
            <a:r>
              <a:rPr lang="en-GB" sz="1200">
                <a:latin typeface="Calibri"/>
                <a:ea typeface="Calibri"/>
                <a:cs typeface="Calibri"/>
                <a:sym typeface="Calibri"/>
              </a:rPr>
              <a:t>Triads</a:t>
            </a:r>
            <a:endParaRPr sz="120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a:latin typeface="Calibri"/>
                <a:ea typeface="Calibri"/>
                <a:cs typeface="Calibri"/>
                <a:sym typeface="Calibri"/>
              </a:rPr>
              <a:t>Teaching Notes: </a:t>
            </a:r>
            <a:endParaRPr sz="1200">
              <a:latin typeface="Calibri"/>
              <a:ea typeface="Calibri"/>
              <a:cs typeface="Calibri"/>
              <a:sym typeface="Calibri"/>
            </a:endParaRPr>
          </a:p>
          <a:p>
            <a:pPr marL="171450" marR="0" lvl="0" indent="-177800" algn="l" rtl="0">
              <a:lnSpc>
                <a:spcPct val="100000"/>
              </a:lnSpc>
              <a:spcBef>
                <a:spcPts val="0"/>
              </a:spcBef>
              <a:spcAft>
                <a:spcPts val="0"/>
              </a:spcAft>
              <a:buClr>
                <a:srgbClr val="000000"/>
              </a:buClr>
              <a:buSzPts val="1200"/>
              <a:buFont typeface="Calibri"/>
              <a:buChar char="●"/>
            </a:pPr>
            <a:r>
              <a:rPr lang="en-GB" sz="1200">
                <a:solidFill>
                  <a:schemeClr val="dk1"/>
                </a:solidFill>
                <a:latin typeface="Calibri"/>
                <a:ea typeface="Calibri"/>
                <a:cs typeface="Calibri"/>
                <a:sym typeface="Calibri"/>
              </a:rPr>
              <a:t>Teachers should have placed students into triads ahead of time</a:t>
            </a:r>
            <a:endParaRPr sz="1200">
              <a:solidFill>
                <a:schemeClr val="dk1"/>
              </a:solidFill>
              <a:latin typeface="Calibri"/>
              <a:ea typeface="Calibri"/>
              <a:cs typeface="Calibri"/>
              <a:sym typeface="Calibri"/>
            </a:endParaRPr>
          </a:p>
          <a:p>
            <a:pPr marL="171450" marR="0" lvl="0" indent="-177800" algn="l" rtl="0">
              <a:lnSpc>
                <a:spcPct val="100000"/>
              </a:lnSpc>
              <a:spcBef>
                <a:spcPts val="0"/>
              </a:spcBef>
              <a:spcAft>
                <a:spcPts val="0"/>
              </a:spcAft>
              <a:buClr>
                <a:srgbClr val="000000"/>
              </a:buClr>
              <a:buSzPts val="1200"/>
              <a:buFont typeface="Calibri"/>
              <a:buChar char="●"/>
            </a:pPr>
            <a:r>
              <a:rPr lang="en-GB" sz="1200" i="0" u="none" strike="noStrike" cap="none">
                <a:latin typeface="Calibri"/>
                <a:ea typeface="Calibri"/>
                <a:cs typeface="Calibri"/>
                <a:sym typeface="Calibri"/>
              </a:rPr>
              <a:t>Slide has animations that appear upon click.</a:t>
            </a:r>
            <a:endParaRPr sz="1200" i="0" u="none" strike="noStrike" cap="none">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Teachers should have the </a:t>
            </a:r>
            <a:r>
              <a:rPr lang="en-GB" sz="1200" b="1">
                <a:solidFill>
                  <a:schemeClr val="dk1"/>
                </a:solidFill>
                <a:latin typeface="Calibri"/>
                <a:ea typeface="Calibri"/>
                <a:cs typeface="Calibri"/>
                <a:sym typeface="Calibri"/>
              </a:rPr>
              <a:t>Close Reading Note-catcher: </a:t>
            </a:r>
            <a:r>
              <a:rPr lang="en-GB" sz="1200" i="1">
                <a:solidFill>
                  <a:schemeClr val="dk1"/>
                </a:solidFill>
                <a:latin typeface="Calibri"/>
                <a:ea typeface="Calibri"/>
                <a:cs typeface="Calibri"/>
                <a:sym typeface="Calibri"/>
              </a:rPr>
              <a:t>Stopping by Woods on a Snowy Evening </a:t>
            </a:r>
            <a:r>
              <a:rPr lang="en-GB" sz="1200">
                <a:solidFill>
                  <a:schemeClr val="dk1"/>
                </a:solidFill>
                <a:latin typeface="Calibri"/>
                <a:ea typeface="Calibri"/>
                <a:cs typeface="Calibri"/>
                <a:sym typeface="Calibri"/>
              </a:rPr>
              <a:t>(example, for teacher reference) available.</a:t>
            </a:r>
            <a:endParaRPr sz="1200">
              <a:solidFill>
                <a:schemeClr val="dk1"/>
              </a:solidFill>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Post </a:t>
            </a:r>
            <a:r>
              <a:rPr lang="en-GB" sz="1200" b="1">
                <a:solidFill>
                  <a:schemeClr val="dk1"/>
                </a:solidFill>
                <a:latin typeface="Calibri"/>
                <a:ea typeface="Calibri"/>
                <a:cs typeface="Calibri"/>
                <a:sym typeface="Calibri"/>
              </a:rPr>
              <a:t>What Makes a Poem a Poem? anchor chart.</a:t>
            </a:r>
            <a:endParaRPr sz="1200" b="1">
              <a:solidFill>
                <a:schemeClr val="dk1"/>
              </a:solidFill>
              <a:latin typeface="Calibri"/>
              <a:ea typeface="Calibri"/>
              <a:cs typeface="Calibri"/>
              <a:sym typeface="Calibri"/>
            </a:endParaRPr>
          </a:p>
          <a:p>
            <a:pPr marL="171450" lvl="0" indent="0" algn="l" rtl="0">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a:latin typeface="Calibri"/>
                <a:ea typeface="Calibri"/>
                <a:cs typeface="Calibri"/>
                <a:sym typeface="Calibri"/>
              </a:rPr>
              <a:t>Teacher Actions:</a:t>
            </a:r>
            <a:endParaRPr sz="1200" i="0" u="none" strike="noStrike" cap="none">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a:latin typeface="Calibri"/>
                <a:ea typeface="Calibri"/>
                <a:cs typeface="Calibri"/>
                <a:sym typeface="Calibri"/>
              </a:rPr>
              <a:t>Invite students to follow along, reading silently in their heads as you read the fourth stanza aloud.</a:t>
            </a:r>
            <a:endParaRPr sz="120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a:latin typeface="Calibri"/>
                <a:ea typeface="Calibri"/>
                <a:cs typeface="Calibri"/>
                <a:sym typeface="Calibri"/>
              </a:rPr>
              <a:t>Guide students through an intentional Think-Triad-Share, leaving adequate time for each student to think, ask the question, and share. Cold call students to share out:</a:t>
            </a:r>
            <a:endParaRPr sz="120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GB" sz="1200" i="1">
                <a:latin typeface="Calibri"/>
                <a:ea typeface="Calibri"/>
                <a:cs typeface="Calibri"/>
                <a:sym typeface="Calibri"/>
              </a:rPr>
              <a:t>“What is the gist of this stanza? What is it mostly about?” </a:t>
            </a:r>
            <a:r>
              <a:rPr lang="en-GB" sz="1200" b="1">
                <a:latin typeface="Calibri"/>
                <a:ea typeface="Calibri"/>
                <a:cs typeface="Calibri"/>
                <a:sym typeface="Calibri"/>
              </a:rPr>
              <a:t>(Student responses will vary, but could include: Even though the woods are lovely in the falling snow, the man must keep going because he is tired and has a long way to go and promise to keep.)</a:t>
            </a:r>
            <a:endParaRPr sz="1200" b="1">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a:latin typeface="Calibri"/>
                <a:ea typeface="Calibri"/>
                <a:cs typeface="Calibri"/>
                <a:sym typeface="Calibri"/>
              </a:rPr>
              <a:t>Reread the first line and invite students to turn and talk to their triad. Then use equity sticks to select students to share out:</a:t>
            </a:r>
            <a:endParaRPr sz="120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GB" sz="1200" i="1">
                <a:latin typeface="Calibri"/>
                <a:ea typeface="Calibri"/>
                <a:cs typeface="Calibri"/>
                <a:sym typeface="Calibri"/>
              </a:rPr>
              <a:t>“What does the writer think of the woods? How do you know?”</a:t>
            </a:r>
            <a:r>
              <a:rPr lang="en-GB" sz="1200">
                <a:latin typeface="Calibri"/>
                <a:ea typeface="Calibri"/>
                <a:cs typeface="Calibri"/>
                <a:sym typeface="Calibri"/>
              </a:rPr>
              <a:t> </a:t>
            </a:r>
            <a:r>
              <a:rPr lang="en-GB" sz="1200" b="1">
                <a:latin typeface="Calibri"/>
                <a:ea typeface="Calibri"/>
                <a:cs typeface="Calibri"/>
                <a:sym typeface="Calibri"/>
              </a:rPr>
              <a:t>(He thinks they are deep, dark and lovely. He tells us so.)</a:t>
            </a:r>
            <a:endParaRPr sz="1200" b="1">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a:latin typeface="Calibri"/>
                <a:ea typeface="Calibri"/>
                <a:cs typeface="Calibri"/>
                <a:sym typeface="Calibri"/>
              </a:rPr>
              <a:t>Read the first two lines and invite students to turn and talk to their triad. Then use equity sticks to select students to share out:</a:t>
            </a:r>
            <a:endParaRPr sz="120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GB" sz="1200" i="1">
                <a:latin typeface="Calibri"/>
                <a:ea typeface="Calibri"/>
                <a:cs typeface="Calibri"/>
                <a:sym typeface="Calibri"/>
              </a:rPr>
              <a:t>“What does this line tell you?”</a:t>
            </a:r>
            <a:r>
              <a:rPr lang="en-GB" sz="1200">
                <a:latin typeface="Calibri"/>
                <a:ea typeface="Calibri"/>
                <a:cs typeface="Calibri"/>
                <a:sym typeface="Calibri"/>
              </a:rPr>
              <a:t> </a:t>
            </a:r>
            <a:r>
              <a:rPr lang="en-GB" sz="1200" b="1">
                <a:latin typeface="Calibri"/>
                <a:ea typeface="Calibri"/>
                <a:cs typeface="Calibri"/>
                <a:sym typeface="Calibri"/>
              </a:rPr>
              <a:t>(that the writer has promises to keep) </a:t>
            </a:r>
            <a:r>
              <a:rPr lang="en-GB" sz="1200">
                <a:latin typeface="Calibri"/>
                <a:ea typeface="Calibri"/>
                <a:cs typeface="Calibri"/>
                <a:sym typeface="Calibri"/>
              </a:rPr>
              <a:t>Students may need help inferring that this means that even though the writer is enjoying looking at the snow falling on the woods, he needs to move on.</a:t>
            </a:r>
            <a:endParaRPr sz="1200">
              <a:latin typeface="Calibri"/>
              <a:ea typeface="Calibri"/>
              <a:cs typeface="Calibri"/>
              <a:sym typeface="Calibri"/>
            </a:endParaRPr>
          </a:p>
          <a:p>
            <a:pPr marL="457200" marR="0" lvl="0" indent="0" algn="l" rtl="0">
              <a:lnSpc>
                <a:spcPct val="100000"/>
              </a:lnSpc>
              <a:spcBef>
                <a:spcPts val="0"/>
              </a:spcBef>
              <a:spcAft>
                <a:spcPts val="0"/>
              </a:spcAft>
              <a:buNone/>
            </a:pPr>
            <a:endParaRPr sz="1200">
              <a:latin typeface="Calibri"/>
              <a:ea typeface="Calibri"/>
              <a:cs typeface="Calibri"/>
              <a:sym typeface="Calibri"/>
            </a:endParaRPr>
          </a:p>
          <a:p>
            <a:pPr marL="457200" marR="0" lvl="0" indent="0" algn="l" rtl="0">
              <a:lnSpc>
                <a:spcPct val="100000"/>
              </a:lnSpc>
              <a:spcBef>
                <a:spcPts val="0"/>
              </a:spcBef>
              <a:spcAft>
                <a:spcPts val="0"/>
              </a:spcAft>
              <a:buNone/>
            </a:pPr>
            <a:endParaRPr sz="120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a:latin typeface="Calibri"/>
                <a:ea typeface="Calibri"/>
                <a:cs typeface="Calibri"/>
                <a:sym typeface="Calibri"/>
              </a:rPr>
              <a:t>Student Look-fors/Listen-fors:</a:t>
            </a:r>
            <a:endParaRPr sz="1200">
              <a:latin typeface="Calibri"/>
              <a:ea typeface="Calibri"/>
              <a:cs typeface="Calibri"/>
              <a:sym typeface="Calibri"/>
            </a:endParaRPr>
          </a:p>
          <a:p>
            <a:pPr marL="171450" marR="0" lvl="0" indent="-177800" algn="l" rtl="0">
              <a:lnSpc>
                <a:spcPct val="100000"/>
              </a:lnSpc>
              <a:spcBef>
                <a:spcPts val="0"/>
              </a:spcBef>
              <a:spcAft>
                <a:spcPts val="0"/>
              </a:spcAft>
              <a:buClr>
                <a:srgbClr val="000000"/>
              </a:buClr>
              <a:buSzPts val="1200"/>
              <a:buFont typeface="Calibri"/>
              <a:buChar char="●"/>
            </a:pPr>
            <a:r>
              <a:rPr lang="en-GB" sz="1200" i="0" u="none" strike="noStrike" cap="none">
                <a:latin typeface="Calibri"/>
                <a:ea typeface="Calibri"/>
                <a:cs typeface="Calibri"/>
                <a:sym typeface="Calibri"/>
              </a:rPr>
              <a:t>Listen to ensure both partners are contributing ideas.</a:t>
            </a:r>
            <a:endParaRPr sz="1200">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a:latin typeface="Calibri"/>
                <a:ea typeface="Calibri"/>
                <a:cs typeface="Calibri"/>
                <a:sym typeface="Calibri"/>
              </a:rPr>
              <a:t>Support for Any Students Who Need It:</a:t>
            </a:r>
            <a:endParaRPr sz="1200">
              <a:latin typeface="Calibri"/>
              <a:ea typeface="Calibri"/>
              <a:cs typeface="Calibri"/>
              <a:sym typeface="Calibri"/>
            </a:endParaRPr>
          </a:p>
          <a:p>
            <a:pPr marL="171450" lvl="0" indent="-177800" algn="l" rtl="0">
              <a:spcBef>
                <a:spcPts val="0"/>
              </a:spcBef>
              <a:spcAft>
                <a:spcPts val="0"/>
              </a:spcAft>
              <a:buClr>
                <a:srgbClr val="000000"/>
              </a:buClr>
              <a:buSzPts val="1200"/>
              <a:buFont typeface="Calibri"/>
              <a:buChar char="●"/>
            </a:pPr>
            <a:r>
              <a:rPr lang="en-GB" sz="1200">
                <a:solidFill>
                  <a:schemeClr val="dk1"/>
                </a:solidFill>
                <a:latin typeface="Calibri"/>
                <a:ea typeface="Calibri"/>
                <a:cs typeface="Calibri"/>
                <a:sym typeface="Calibri"/>
              </a:rPr>
              <a:t>For questions that require deeper thinking, consider pairing students with another who speaks the same home language, which can support language processing and foster equity.Invite students to begin by discussing their  responses in their home language, moving to responding in English. Students without a home language in common can be invited to think or write in their home language first.</a:t>
            </a:r>
            <a:endParaRPr sz="1200">
              <a:solidFill>
                <a:schemeClr val="dk1"/>
              </a:solidFill>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Read aloud portions to students who need additional support.</a:t>
            </a:r>
            <a:endParaRPr sz="1200">
              <a:solidFill>
                <a:schemeClr val="dk1"/>
              </a:solidFill>
              <a:latin typeface="Calibri"/>
              <a:ea typeface="Calibri"/>
              <a:cs typeface="Calibri"/>
              <a:sym typeface="Calibri"/>
            </a:endParaRPr>
          </a:p>
        </p:txBody>
      </p:sp>
      <p:sp>
        <p:nvSpPr>
          <p:cNvPr id="190" name="Google Shape;190;g4286eeb9ec_0_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834002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4286eeb9ec_0_7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GB" sz="1200" b="1">
                <a:latin typeface="Calibri"/>
                <a:ea typeface="Calibri"/>
                <a:cs typeface="Calibri"/>
                <a:sym typeface="Calibri"/>
              </a:rPr>
              <a:t>Close Read: Stopping by Woods on a Snowy Evening</a:t>
            </a:r>
            <a:endParaRPr sz="120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b="1" i="0" u="none" strike="noStrike" cap="none">
                <a:latin typeface="Calibri"/>
                <a:ea typeface="Calibri"/>
                <a:cs typeface="Calibri"/>
                <a:sym typeface="Calibri"/>
              </a:rPr>
              <a:t>Suggested Slide Pacing: </a:t>
            </a:r>
            <a:r>
              <a:rPr lang="en-GB" sz="1200">
                <a:solidFill>
                  <a:schemeClr val="dk1"/>
                </a:solidFill>
                <a:latin typeface="Calibri"/>
                <a:ea typeface="Calibri"/>
                <a:cs typeface="Calibri"/>
                <a:sym typeface="Calibri"/>
              </a:rPr>
              <a:t>3-5 minutes</a:t>
            </a:r>
            <a:endParaRPr sz="120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b="1" i="0" u="none" strike="noStrike" cap="none">
                <a:latin typeface="Calibri"/>
                <a:ea typeface="Calibri"/>
                <a:cs typeface="Calibri"/>
                <a:sym typeface="Calibri"/>
              </a:rPr>
              <a:t>Grouping: </a:t>
            </a:r>
            <a:r>
              <a:rPr lang="en-GB" sz="1200" i="0" u="none" strike="noStrike" cap="none">
                <a:latin typeface="Calibri"/>
                <a:ea typeface="Calibri"/>
                <a:cs typeface="Calibri"/>
                <a:sym typeface="Calibri"/>
              </a:rPr>
              <a:t>Whole Group/</a:t>
            </a:r>
            <a:r>
              <a:rPr lang="en-GB" sz="1200">
                <a:latin typeface="Calibri"/>
                <a:ea typeface="Calibri"/>
                <a:cs typeface="Calibri"/>
                <a:sym typeface="Calibri"/>
              </a:rPr>
              <a:t>Triads</a:t>
            </a:r>
            <a:endParaRPr sz="120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a:latin typeface="Calibri"/>
                <a:ea typeface="Calibri"/>
                <a:cs typeface="Calibri"/>
                <a:sym typeface="Calibri"/>
              </a:rPr>
              <a:t>Teaching Notes: </a:t>
            </a:r>
            <a:endParaRPr sz="1200">
              <a:latin typeface="Calibri"/>
              <a:ea typeface="Calibri"/>
              <a:cs typeface="Calibri"/>
              <a:sym typeface="Calibri"/>
            </a:endParaRPr>
          </a:p>
          <a:p>
            <a:pPr marL="171450" marR="0" lvl="0" indent="-177800" algn="l" rtl="0">
              <a:lnSpc>
                <a:spcPct val="100000"/>
              </a:lnSpc>
              <a:spcBef>
                <a:spcPts val="0"/>
              </a:spcBef>
              <a:spcAft>
                <a:spcPts val="0"/>
              </a:spcAft>
              <a:buClr>
                <a:srgbClr val="000000"/>
              </a:buClr>
              <a:buSzPts val="1200"/>
              <a:buFont typeface="Calibri"/>
              <a:buChar char="●"/>
            </a:pPr>
            <a:r>
              <a:rPr lang="en-GB" sz="1200">
                <a:solidFill>
                  <a:schemeClr val="dk1"/>
                </a:solidFill>
                <a:latin typeface="Calibri"/>
                <a:ea typeface="Calibri"/>
                <a:cs typeface="Calibri"/>
                <a:sym typeface="Calibri"/>
              </a:rPr>
              <a:t>Teachers should have placed students into triads ahead of time</a:t>
            </a:r>
            <a:endParaRPr sz="1200">
              <a:solidFill>
                <a:schemeClr val="dk1"/>
              </a:solidFill>
              <a:latin typeface="Calibri"/>
              <a:ea typeface="Calibri"/>
              <a:cs typeface="Calibri"/>
              <a:sym typeface="Calibri"/>
            </a:endParaRPr>
          </a:p>
          <a:p>
            <a:pPr marL="171450" marR="0" lvl="0" indent="-177800" algn="l" rtl="0">
              <a:lnSpc>
                <a:spcPct val="100000"/>
              </a:lnSpc>
              <a:spcBef>
                <a:spcPts val="0"/>
              </a:spcBef>
              <a:spcAft>
                <a:spcPts val="0"/>
              </a:spcAft>
              <a:buClr>
                <a:srgbClr val="000000"/>
              </a:buClr>
              <a:buSzPts val="1200"/>
              <a:buFont typeface="Calibri"/>
              <a:buChar char="●"/>
            </a:pPr>
            <a:r>
              <a:rPr lang="en-GB" sz="1200" i="0" u="none" strike="noStrike" cap="none">
                <a:latin typeface="Calibri"/>
                <a:ea typeface="Calibri"/>
                <a:cs typeface="Calibri"/>
                <a:sym typeface="Calibri"/>
              </a:rPr>
              <a:t>Slide has animations that appear upon click.</a:t>
            </a:r>
            <a:endParaRPr sz="1200" i="0" u="none" strike="noStrike" cap="none">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Teachers should have the </a:t>
            </a:r>
            <a:r>
              <a:rPr lang="en-GB" sz="1200" b="1">
                <a:solidFill>
                  <a:schemeClr val="dk1"/>
                </a:solidFill>
                <a:latin typeface="Calibri"/>
                <a:ea typeface="Calibri"/>
                <a:cs typeface="Calibri"/>
                <a:sym typeface="Calibri"/>
              </a:rPr>
              <a:t>Close Reading Note-catcher: </a:t>
            </a:r>
            <a:r>
              <a:rPr lang="en-GB" sz="1200" i="1">
                <a:solidFill>
                  <a:schemeClr val="dk1"/>
                </a:solidFill>
                <a:latin typeface="Calibri"/>
                <a:ea typeface="Calibri"/>
                <a:cs typeface="Calibri"/>
                <a:sym typeface="Calibri"/>
              </a:rPr>
              <a:t>Stopping by Woods on a Snowy Evening </a:t>
            </a:r>
            <a:r>
              <a:rPr lang="en-GB" sz="1200">
                <a:solidFill>
                  <a:schemeClr val="dk1"/>
                </a:solidFill>
                <a:latin typeface="Calibri"/>
                <a:ea typeface="Calibri"/>
                <a:cs typeface="Calibri"/>
                <a:sym typeface="Calibri"/>
              </a:rPr>
              <a:t>(example, for teacher reference) available.</a:t>
            </a:r>
            <a:endParaRPr sz="1200">
              <a:solidFill>
                <a:schemeClr val="dk1"/>
              </a:solidFill>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Post </a:t>
            </a:r>
            <a:r>
              <a:rPr lang="en-GB" sz="1200" b="1">
                <a:solidFill>
                  <a:schemeClr val="dk1"/>
                </a:solidFill>
                <a:latin typeface="Calibri"/>
                <a:ea typeface="Calibri"/>
                <a:cs typeface="Calibri"/>
                <a:sym typeface="Calibri"/>
              </a:rPr>
              <a:t>What Makes a Poem a Poem? anchor chart.</a:t>
            </a:r>
            <a:endParaRPr sz="1200" b="1">
              <a:solidFill>
                <a:schemeClr val="dk1"/>
              </a:solidFill>
              <a:latin typeface="Calibri"/>
              <a:ea typeface="Calibri"/>
              <a:cs typeface="Calibri"/>
              <a:sym typeface="Calibri"/>
            </a:endParaRPr>
          </a:p>
          <a:p>
            <a:pPr marL="171450" lvl="0" indent="0" algn="l" rtl="0">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a:latin typeface="Calibri"/>
                <a:ea typeface="Calibri"/>
                <a:cs typeface="Calibri"/>
                <a:sym typeface="Calibri"/>
              </a:rPr>
              <a:t>Teacher Actions:</a:t>
            </a:r>
            <a:endParaRPr sz="1200" i="0" u="none" strike="noStrike" cap="none">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a:latin typeface="Calibri"/>
                <a:ea typeface="Calibri"/>
                <a:cs typeface="Calibri"/>
                <a:sym typeface="Calibri"/>
              </a:rPr>
              <a:t>Invite students to follow along, reading silently in their heads as you read the fourth stanza aloud.</a:t>
            </a:r>
            <a:endParaRPr sz="120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a:latin typeface="Calibri"/>
                <a:ea typeface="Calibri"/>
                <a:cs typeface="Calibri"/>
                <a:sym typeface="Calibri"/>
              </a:rPr>
              <a:t>Guide students through an intentional Think-Triad-Share, leaving adequate time for each student to think, ask the question, and share. Cold call students to share out:</a:t>
            </a:r>
            <a:endParaRPr sz="120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GB" sz="1200" i="1">
                <a:latin typeface="Calibri"/>
                <a:ea typeface="Calibri"/>
                <a:cs typeface="Calibri"/>
                <a:sym typeface="Calibri"/>
              </a:rPr>
              <a:t>“What is the gist of this stanza? What is it mostly about?” </a:t>
            </a:r>
            <a:r>
              <a:rPr lang="en-GB" sz="1200" b="1">
                <a:latin typeface="Calibri"/>
                <a:ea typeface="Calibri"/>
                <a:cs typeface="Calibri"/>
                <a:sym typeface="Calibri"/>
              </a:rPr>
              <a:t>(Student responses will vary, but could include: Even though the woods are lovely in the falling snow, the man must keep going because he is tired and has a long way to go and promise to keep.)</a:t>
            </a:r>
            <a:endParaRPr sz="1200" b="1">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a:latin typeface="Calibri"/>
                <a:ea typeface="Calibri"/>
                <a:cs typeface="Calibri"/>
                <a:sym typeface="Calibri"/>
              </a:rPr>
              <a:t>Reread the first line and invite students to turn and talk to their triad. Then use equity sticks to select students to share out:</a:t>
            </a:r>
            <a:endParaRPr sz="120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GB" sz="1200" i="1">
                <a:latin typeface="Calibri"/>
                <a:ea typeface="Calibri"/>
                <a:cs typeface="Calibri"/>
                <a:sym typeface="Calibri"/>
              </a:rPr>
              <a:t>“What does the writer think of the woods? How do you know?”</a:t>
            </a:r>
            <a:r>
              <a:rPr lang="en-GB" sz="1200">
                <a:latin typeface="Calibri"/>
                <a:ea typeface="Calibri"/>
                <a:cs typeface="Calibri"/>
                <a:sym typeface="Calibri"/>
              </a:rPr>
              <a:t> </a:t>
            </a:r>
            <a:r>
              <a:rPr lang="en-GB" sz="1200" b="1">
                <a:latin typeface="Calibri"/>
                <a:ea typeface="Calibri"/>
                <a:cs typeface="Calibri"/>
                <a:sym typeface="Calibri"/>
              </a:rPr>
              <a:t>(He thinks they are deep, dark and lovely. He tells us so.)</a:t>
            </a:r>
            <a:endParaRPr sz="1200" b="1">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a:latin typeface="Calibri"/>
                <a:ea typeface="Calibri"/>
                <a:cs typeface="Calibri"/>
                <a:sym typeface="Calibri"/>
              </a:rPr>
              <a:t>Read the first two lines and invite students to turn and talk to their triad. Then use equity sticks to select students to share out:</a:t>
            </a:r>
            <a:endParaRPr sz="120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GB" sz="1200" i="1">
                <a:latin typeface="Calibri"/>
                <a:ea typeface="Calibri"/>
                <a:cs typeface="Calibri"/>
                <a:sym typeface="Calibri"/>
              </a:rPr>
              <a:t>“What does this line tell you?”</a:t>
            </a:r>
            <a:r>
              <a:rPr lang="en-GB" sz="1200">
                <a:latin typeface="Calibri"/>
                <a:ea typeface="Calibri"/>
                <a:cs typeface="Calibri"/>
                <a:sym typeface="Calibri"/>
              </a:rPr>
              <a:t> </a:t>
            </a:r>
            <a:r>
              <a:rPr lang="en-GB" sz="1200" b="1">
                <a:latin typeface="Calibri"/>
                <a:ea typeface="Calibri"/>
                <a:cs typeface="Calibri"/>
                <a:sym typeface="Calibri"/>
              </a:rPr>
              <a:t>(that the writer has promises to keep) </a:t>
            </a:r>
            <a:r>
              <a:rPr lang="en-GB" sz="1200">
                <a:latin typeface="Calibri"/>
                <a:ea typeface="Calibri"/>
                <a:cs typeface="Calibri"/>
                <a:sym typeface="Calibri"/>
              </a:rPr>
              <a:t>Students may need help inferring that this means that even though the writer is enjoying looking at the snow falling on the woods, he needs to move on.</a:t>
            </a:r>
            <a:endParaRPr sz="1200">
              <a:latin typeface="Calibri"/>
              <a:ea typeface="Calibri"/>
              <a:cs typeface="Calibri"/>
              <a:sym typeface="Calibri"/>
            </a:endParaRPr>
          </a:p>
          <a:p>
            <a:pPr marL="457200" marR="0" lvl="0" indent="0" algn="l" rtl="0">
              <a:lnSpc>
                <a:spcPct val="100000"/>
              </a:lnSpc>
              <a:spcBef>
                <a:spcPts val="0"/>
              </a:spcBef>
              <a:spcAft>
                <a:spcPts val="0"/>
              </a:spcAft>
              <a:buNone/>
            </a:pPr>
            <a:endParaRPr sz="1200">
              <a:latin typeface="Calibri"/>
              <a:ea typeface="Calibri"/>
              <a:cs typeface="Calibri"/>
              <a:sym typeface="Calibri"/>
            </a:endParaRPr>
          </a:p>
          <a:p>
            <a:pPr marL="457200" marR="0" lvl="0" indent="0" algn="l" rtl="0">
              <a:lnSpc>
                <a:spcPct val="100000"/>
              </a:lnSpc>
              <a:spcBef>
                <a:spcPts val="0"/>
              </a:spcBef>
              <a:spcAft>
                <a:spcPts val="0"/>
              </a:spcAft>
              <a:buNone/>
            </a:pPr>
            <a:endParaRPr sz="120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a:latin typeface="Calibri"/>
                <a:ea typeface="Calibri"/>
                <a:cs typeface="Calibri"/>
                <a:sym typeface="Calibri"/>
              </a:rPr>
              <a:t>Student Look-fors/Listen-fors:</a:t>
            </a:r>
            <a:endParaRPr sz="1200">
              <a:latin typeface="Calibri"/>
              <a:ea typeface="Calibri"/>
              <a:cs typeface="Calibri"/>
              <a:sym typeface="Calibri"/>
            </a:endParaRPr>
          </a:p>
          <a:p>
            <a:pPr marL="171450" marR="0" lvl="0" indent="-177800" algn="l" rtl="0">
              <a:lnSpc>
                <a:spcPct val="100000"/>
              </a:lnSpc>
              <a:spcBef>
                <a:spcPts val="0"/>
              </a:spcBef>
              <a:spcAft>
                <a:spcPts val="0"/>
              </a:spcAft>
              <a:buClr>
                <a:srgbClr val="000000"/>
              </a:buClr>
              <a:buSzPts val="1200"/>
              <a:buFont typeface="Calibri"/>
              <a:buChar char="●"/>
            </a:pPr>
            <a:r>
              <a:rPr lang="en-GB" sz="1200" i="0" u="none" strike="noStrike" cap="none">
                <a:latin typeface="Calibri"/>
                <a:ea typeface="Calibri"/>
                <a:cs typeface="Calibri"/>
                <a:sym typeface="Calibri"/>
              </a:rPr>
              <a:t>Listen to ensure both partners are contributing ideas.</a:t>
            </a:r>
            <a:endParaRPr sz="1200">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a:latin typeface="Calibri"/>
                <a:ea typeface="Calibri"/>
                <a:cs typeface="Calibri"/>
                <a:sym typeface="Calibri"/>
              </a:rPr>
              <a:t>Support for Any Students Who Need It:</a:t>
            </a:r>
            <a:endParaRPr sz="1200">
              <a:latin typeface="Calibri"/>
              <a:ea typeface="Calibri"/>
              <a:cs typeface="Calibri"/>
              <a:sym typeface="Calibri"/>
            </a:endParaRPr>
          </a:p>
          <a:p>
            <a:pPr marL="171450" lvl="0" indent="-177800" algn="l" rtl="0">
              <a:spcBef>
                <a:spcPts val="0"/>
              </a:spcBef>
              <a:spcAft>
                <a:spcPts val="0"/>
              </a:spcAft>
              <a:buClr>
                <a:srgbClr val="000000"/>
              </a:buClr>
              <a:buSzPts val="1200"/>
              <a:buFont typeface="Calibri"/>
              <a:buChar char="●"/>
            </a:pPr>
            <a:r>
              <a:rPr lang="en-GB" sz="1200">
                <a:solidFill>
                  <a:schemeClr val="dk1"/>
                </a:solidFill>
                <a:latin typeface="Calibri"/>
                <a:ea typeface="Calibri"/>
                <a:cs typeface="Calibri"/>
                <a:sym typeface="Calibri"/>
              </a:rPr>
              <a:t>For questions that require deeper thinking, consider pairing students with another who speaks the same home language, which can support language processing and foster equity.Invite students to begin by discussing their  responses in their home language, moving to responding in English. Students without a home language in common can be invited to think or write in their home language first.</a:t>
            </a:r>
            <a:endParaRPr sz="1200">
              <a:solidFill>
                <a:schemeClr val="dk1"/>
              </a:solidFill>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Read aloud portions to students who need additional support.</a:t>
            </a:r>
            <a:endParaRPr sz="1200">
              <a:solidFill>
                <a:schemeClr val="dk1"/>
              </a:solidFill>
              <a:latin typeface="Calibri"/>
              <a:ea typeface="Calibri"/>
              <a:cs typeface="Calibri"/>
              <a:sym typeface="Calibri"/>
            </a:endParaRPr>
          </a:p>
        </p:txBody>
      </p:sp>
      <p:sp>
        <p:nvSpPr>
          <p:cNvPr id="199" name="Google Shape;199;g4286eeb9ec_0_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764122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286eeb9ec_0_8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GB" sz="1200" b="1">
                <a:latin typeface="Calibri"/>
                <a:ea typeface="Calibri"/>
                <a:cs typeface="Calibri"/>
                <a:sym typeface="Calibri"/>
              </a:rPr>
              <a:t>Close Read: Stopping by Woods on a Snowy Evening</a:t>
            </a:r>
            <a:endParaRPr sz="120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b="1" i="0" u="none" strike="noStrike" cap="none">
                <a:latin typeface="Calibri"/>
                <a:ea typeface="Calibri"/>
                <a:cs typeface="Calibri"/>
                <a:sym typeface="Calibri"/>
              </a:rPr>
              <a:t>Suggested Slide Pacing: </a:t>
            </a:r>
            <a:r>
              <a:rPr lang="en-GB" sz="1200">
                <a:latin typeface="Calibri"/>
                <a:ea typeface="Calibri"/>
                <a:cs typeface="Calibri"/>
                <a:sym typeface="Calibri"/>
              </a:rPr>
              <a:t>3-5</a:t>
            </a:r>
            <a:endParaRPr sz="120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b="1" i="0" u="none" strike="noStrike" cap="none">
                <a:latin typeface="Calibri"/>
                <a:ea typeface="Calibri"/>
                <a:cs typeface="Calibri"/>
                <a:sym typeface="Calibri"/>
              </a:rPr>
              <a:t>Grouping: </a:t>
            </a:r>
            <a:r>
              <a:rPr lang="en-GB" sz="1200" i="0" u="none" strike="noStrike" cap="none">
                <a:latin typeface="Calibri"/>
                <a:ea typeface="Calibri"/>
                <a:cs typeface="Calibri"/>
                <a:sym typeface="Calibri"/>
              </a:rPr>
              <a:t>Whole Group/</a:t>
            </a:r>
            <a:r>
              <a:rPr lang="en-GB" sz="1200">
                <a:latin typeface="Calibri"/>
                <a:ea typeface="Calibri"/>
                <a:cs typeface="Calibri"/>
                <a:sym typeface="Calibri"/>
              </a:rPr>
              <a:t>Triads</a:t>
            </a:r>
            <a:endParaRPr sz="120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a:latin typeface="Calibri"/>
                <a:ea typeface="Calibri"/>
                <a:cs typeface="Calibri"/>
                <a:sym typeface="Calibri"/>
              </a:rPr>
              <a:t>Teaching Notes: </a:t>
            </a:r>
            <a:endParaRPr sz="1200">
              <a:latin typeface="Calibri"/>
              <a:ea typeface="Calibri"/>
              <a:cs typeface="Calibri"/>
              <a:sym typeface="Calibri"/>
            </a:endParaRPr>
          </a:p>
          <a:p>
            <a:pPr marL="171450" marR="0" lvl="0" indent="-177800" algn="l" rtl="0">
              <a:lnSpc>
                <a:spcPct val="100000"/>
              </a:lnSpc>
              <a:spcBef>
                <a:spcPts val="0"/>
              </a:spcBef>
              <a:spcAft>
                <a:spcPts val="0"/>
              </a:spcAft>
              <a:buClr>
                <a:srgbClr val="000000"/>
              </a:buClr>
              <a:buSzPts val="1200"/>
              <a:buFont typeface="Calibri"/>
              <a:buChar char="●"/>
            </a:pPr>
            <a:r>
              <a:rPr lang="en-GB" sz="1200">
                <a:solidFill>
                  <a:schemeClr val="dk1"/>
                </a:solidFill>
                <a:latin typeface="Calibri"/>
                <a:ea typeface="Calibri"/>
                <a:cs typeface="Calibri"/>
                <a:sym typeface="Calibri"/>
              </a:rPr>
              <a:t>Teachers should have placed students into triads ahead of time</a:t>
            </a:r>
            <a:endParaRPr sz="1200">
              <a:solidFill>
                <a:schemeClr val="dk1"/>
              </a:solidFill>
              <a:latin typeface="Calibri"/>
              <a:ea typeface="Calibri"/>
              <a:cs typeface="Calibri"/>
              <a:sym typeface="Calibri"/>
            </a:endParaRPr>
          </a:p>
          <a:p>
            <a:pPr marL="171450" marR="0" lvl="0" indent="-177800" algn="l" rtl="0">
              <a:lnSpc>
                <a:spcPct val="100000"/>
              </a:lnSpc>
              <a:spcBef>
                <a:spcPts val="0"/>
              </a:spcBef>
              <a:spcAft>
                <a:spcPts val="0"/>
              </a:spcAft>
              <a:buClr>
                <a:srgbClr val="000000"/>
              </a:buClr>
              <a:buSzPts val="1200"/>
              <a:buFont typeface="Calibri"/>
              <a:buChar char="●"/>
            </a:pPr>
            <a:r>
              <a:rPr lang="en-GB" sz="1200" i="0" u="none" strike="noStrike" cap="none">
                <a:latin typeface="Calibri"/>
                <a:ea typeface="Calibri"/>
                <a:cs typeface="Calibri"/>
                <a:sym typeface="Calibri"/>
              </a:rPr>
              <a:t>Slide has animations that appear upon click.</a:t>
            </a:r>
            <a:endParaRPr sz="1200" i="0" u="none" strike="noStrike" cap="none">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Teachers should have the </a:t>
            </a:r>
            <a:r>
              <a:rPr lang="en-GB" sz="1200" b="1">
                <a:solidFill>
                  <a:schemeClr val="dk1"/>
                </a:solidFill>
                <a:latin typeface="Calibri"/>
                <a:ea typeface="Calibri"/>
                <a:cs typeface="Calibri"/>
                <a:sym typeface="Calibri"/>
              </a:rPr>
              <a:t>Close Reading Note-catcher: </a:t>
            </a:r>
            <a:r>
              <a:rPr lang="en-GB" sz="1200" i="1">
                <a:solidFill>
                  <a:schemeClr val="dk1"/>
                </a:solidFill>
                <a:latin typeface="Calibri"/>
                <a:ea typeface="Calibri"/>
                <a:cs typeface="Calibri"/>
                <a:sym typeface="Calibri"/>
              </a:rPr>
              <a:t>Stopping by Woods on a Snowy Evening </a:t>
            </a:r>
            <a:r>
              <a:rPr lang="en-GB" sz="1200">
                <a:solidFill>
                  <a:schemeClr val="dk1"/>
                </a:solidFill>
                <a:latin typeface="Calibri"/>
                <a:ea typeface="Calibri"/>
                <a:cs typeface="Calibri"/>
                <a:sym typeface="Calibri"/>
              </a:rPr>
              <a:t>(example, for teacher reference) available.</a:t>
            </a:r>
            <a:endParaRPr sz="1200">
              <a:solidFill>
                <a:schemeClr val="dk1"/>
              </a:solidFill>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Post </a:t>
            </a:r>
            <a:r>
              <a:rPr lang="en-GB" sz="1200" b="1">
                <a:solidFill>
                  <a:schemeClr val="dk1"/>
                </a:solidFill>
                <a:latin typeface="Calibri"/>
                <a:ea typeface="Calibri"/>
                <a:cs typeface="Calibri"/>
                <a:sym typeface="Calibri"/>
              </a:rPr>
              <a:t>What Makes a Poem a Poem? anchor chart.</a:t>
            </a:r>
            <a:endParaRPr sz="1200" b="1">
              <a:solidFill>
                <a:schemeClr val="dk1"/>
              </a:solidFill>
              <a:latin typeface="Calibri"/>
              <a:ea typeface="Calibri"/>
              <a:cs typeface="Calibri"/>
              <a:sym typeface="Calibri"/>
            </a:endParaRPr>
          </a:p>
          <a:p>
            <a:pPr marL="171450" lvl="0" indent="0" algn="l" rtl="0">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a:latin typeface="Calibri"/>
                <a:ea typeface="Calibri"/>
                <a:cs typeface="Calibri"/>
                <a:sym typeface="Calibri"/>
              </a:rPr>
              <a:t>Teacher Actions:</a:t>
            </a:r>
            <a:endParaRPr sz="1200" i="0" u="none" strike="noStrike" cap="none">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a:latin typeface="Calibri"/>
                <a:ea typeface="Calibri"/>
                <a:cs typeface="Calibri"/>
                <a:sym typeface="Calibri"/>
              </a:rPr>
              <a:t>Read the whole stanza. Invite students to turn and talk to their triad. Then use equity sticks to select students to share out:</a:t>
            </a:r>
            <a:endParaRPr sz="120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GB" sz="1200" i="1">
                <a:latin typeface="Calibri"/>
                <a:ea typeface="Calibri"/>
                <a:cs typeface="Calibri"/>
                <a:sym typeface="Calibri"/>
              </a:rPr>
              <a:t>“What is the poet helping us to imagine here? Which senses is he activating?”</a:t>
            </a:r>
            <a:r>
              <a:rPr lang="en-GB" sz="1200">
                <a:latin typeface="Calibri"/>
                <a:ea typeface="Calibri"/>
                <a:cs typeface="Calibri"/>
                <a:sym typeface="Calibri"/>
              </a:rPr>
              <a:t> </a:t>
            </a:r>
            <a:r>
              <a:rPr lang="en-GB" sz="1200" b="1">
                <a:latin typeface="Calibri"/>
                <a:ea typeface="Calibri"/>
                <a:cs typeface="Calibri"/>
                <a:sym typeface="Calibri"/>
              </a:rPr>
              <a:t>(sight—dark, deep woods)</a:t>
            </a:r>
            <a:endParaRPr sz="1200" b="1">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a:latin typeface="Calibri"/>
                <a:ea typeface="Calibri"/>
                <a:cs typeface="Calibri"/>
                <a:sym typeface="Calibri"/>
              </a:rPr>
              <a:t>Invite students to turn and talk to their triad about Q6 and Q7. Then use equity sticks to select students to share out.</a:t>
            </a:r>
            <a:endParaRPr sz="120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GB" sz="1200" i="1">
                <a:latin typeface="Calibri"/>
                <a:ea typeface="Calibri"/>
                <a:cs typeface="Calibri"/>
                <a:sym typeface="Calibri"/>
              </a:rPr>
              <a:t>What do you notice about the final two lines of the poem?  Why do you think the author did this?</a:t>
            </a:r>
            <a:r>
              <a:rPr lang="en-GB" sz="1200">
                <a:latin typeface="Calibri"/>
                <a:ea typeface="Calibri"/>
                <a:cs typeface="Calibri"/>
                <a:sym typeface="Calibri"/>
              </a:rPr>
              <a:t> </a:t>
            </a:r>
            <a:r>
              <a:rPr lang="en-GB" sz="1200" b="1">
                <a:latin typeface="Calibri"/>
                <a:ea typeface="Calibri"/>
                <a:cs typeface="Calibri"/>
                <a:sym typeface="Calibri"/>
              </a:rPr>
              <a:t> (The lines repeat.  This emphasizes how far the author has to go and how far he is.)</a:t>
            </a:r>
            <a:endParaRPr sz="1200" b="1">
              <a:latin typeface="Calibri"/>
              <a:ea typeface="Calibri"/>
              <a:cs typeface="Calibri"/>
              <a:sym typeface="Calibri"/>
            </a:endParaRPr>
          </a:p>
          <a:p>
            <a:pPr marL="914400" lvl="1" indent="-304800" algn="l" rtl="0">
              <a:spcBef>
                <a:spcPts val="0"/>
              </a:spcBef>
              <a:spcAft>
                <a:spcPts val="0"/>
              </a:spcAft>
              <a:buClr>
                <a:srgbClr val="000000"/>
              </a:buClr>
              <a:buSzPts val="1200"/>
              <a:buFont typeface="Calibri"/>
              <a:buChar char="○"/>
            </a:pPr>
            <a:r>
              <a:rPr lang="en-GB" sz="1200" i="1">
                <a:solidFill>
                  <a:schemeClr val="dk1"/>
                </a:solidFill>
                <a:latin typeface="Calibri"/>
                <a:ea typeface="Calibri"/>
                <a:cs typeface="Calibri"/>
                <a:sym typeface="Calibri"/>
              </a:rPr>
              <a:t>What pattern do you notice in the fourth stanza with rhyming words? </a:t>
            </a:r>
            <a:r>
              <a:rPr lang="en-GB" sz="1200" b="1">
                <a:solidFill>
                  <a:schemeClr val="dk1"/>
                </a:solidFill>
                <a:latin typeface="Calibri"/>
                <a:ea typeface="Calibri"/>
                <a:cs typeface="Calibri"/>
                <a:sym typeface="Calibri"/>
              </a:rPr>
              <a:t>(The words at the end of the first, second, and fourth lines rhyme. The word at the end of the third line does not rhyme.)</a:t>
            </a:r>
            <a:endParaRPr sz="1200" b="1">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a:latin typeface="Calibri"/>
                <a:ea typeface="Calibri"/>
                <a:cs typeface="Calibri"/>
                <a:sym typeface="Calibri"/>
              </a:rPr>
              <a:t>If productive, use a Goal 1 Conversation Cue to encourage students to clarify the conversation about what the poet is helping the reader to imagine and the senses he is activating:</a:t>
            </a:r>
            <a:endParaRPr sz="120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GB" sz="1200">
                <a:latin typeface="Calibri"/>
                <a:ea typeface="Calibri"/>
                <a:cs typeface="Calibri"/>
                <a:sym typeface="Calibri"/>
              </a:rPr>
              <a:t>“So, do you mean _______?” (Responses will vary.)</a:t>
            </a:r>
            <a:endParaRPr sz="120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a:latin typeface="Calibri"/>
                <a:ea typeface="Calibri"/>
                <a:cs typeface="Calibri"/>
                <a:sym typeface="Calibri"/>
              </a:rPr>
              <a:t>Invite students to revise their sketches of the poem according to their new understanding.</a:t>
            </a:r>
            <a:endParaRPr sz="120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GB" sz="1200">
                <a:latin typeface="Calibri"/>
                <a:ea typeface="Calibri"/>
                <a:cs typeface="Calibri"/>
                <a:sym typeface="Calibri"/>
              </a:rPr>
              <a:t>Invite students to turn and talk to their triad and to add new notices and/or wonders to their note-catchers.</a:t>
            </a:r>
            <a:endParaRPr sz="1200">
              <a:latin typeface="Calibri"/>
              <a:ea typeface="Calibri"/>
              <a:cs typeface="Calibri"/>
              <a:sym typeface="Calibri"/>
            </a:endParaRPr>
          </a:p>
          <a:p>
            <a:pPr marL="0" marR="0" lvl="0" indent="0" algn="l" rtl="0">
              <a:lnSpc>
                <a:spcPct val="100000"/>
              </a:lnSpc>
              <a:spcBef>
                <a:spcPts val="0"/>
              </a:spcBef>
              <a:spcAft>
                <a:spcPts val="0"/>
              </a:spcAft>
              <a:buNone/>
            </a:pPr>
            <a:endParaRPr sz="120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a:latin typeface="Calibri"/>
                <a:ea typeface="Calibri"/>
                <a:cs typeface="Calibri"/>
                <a:sym typeface="Calibri"/>
              </a:rPr>
              <a:t>Student Look-fors/Listen-fors:</a:t>
            </a:r>
            <a:endParaRPr sz="1200">
              <a:latin typeface="Calibri"/>
              <a:ea typeface="Calibri"/>
              <a:cs typeface="Calibri"/>
              <a:sym typeface="Calibri"/>
            </a:endParaRPr>
          </a:p>
          <a:p>
            <a:pPr marL="171450" marR="0" lvl="0" indent="-177800" algn="l" rtl="0">
              <a:lnSpc>
                <a:spcPct val="100000"/>
              </a:lnSpc>
              <a:spcBef>
                <a:spcPts val="0"/>
              </a:spcBef>
              <a:spcAft>
                <a:spcPts val="0"/>
              </a:spcAft>
              <a:buClr>
                <a:srgbClr val="000000"/>
              </a:buClr>
              <a:buSzPts val="1200"/>
              <a:buFont typeface="Calibri"/>
              <a:buChar char="●"/>
            </a:pPr>
            <a:r>
              <a:rPr lang="en-GB" sz="1200" i="0" u="none" strike="noStrike" cap="none">
                <a:latin typeface="Calibri"/>
                <a:ea typeface="Calibri"/>
                <a:cs typeface="Calibri"/>
                <a:sym typeface="Calibri"/>
              </a:rPr>
              <a:t>Listen to ensure both partners are contributing ideas.</a:t>
            </a:r>
            <a:endParaRPr sz="1200" i="0" u="none" strike="noStrike" cap="none">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Students should be adding ideas to their note-catcher.</a:t>
            </a:r>
            <a:endParaRPr sz="1200">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200" i="0" u="none" strike="noStrike" cap="none">
                <a:latin typeface="Calibri"/>
                <a:ea typeface="Calibri"/>
                <a:cs typeface="Calibri"/>
                <a:sym typeface="Calibri"/>
              </a:rPr>
              <a:t>Support for Any Students Who Need It:</a:t>
            </a:r>
            <a:endParaRPr sz="1200">
              <a:latin typeface="Calibri"/>
              <a:ea typeface="Calibri"/>
              <a:cs typeface="Calibri"/>
              <a:sym typeface="Calibri"/>
            </a:endParaRPr>
          </a:p>
          <a:p>
            <a:pPr marL="171450" lvl="0" indent="-177800" algn="l" rtl="0">
              <a:spcBef>
                <a:spcPts val="0"/>
              </a:spcBef>
              <a:spcAft>
                <a:spcPts val="0"/>
              </a:spcAft>
              <a:buClr>
                <a:srgbClr val="000000"/>
              </a:buClr>
              <a:buSzPts val="1200"/>
              <a:buFont typeface="Calibri"/>
              <a:buChar char="●"/>
            </a:pPr>
            <a:r>
              <a:rPr lang="en-GB" sz="1200">
                <a:solidFill>
                  <a:schemeClr val="dk1"/>
                </a:solidFill>
                <a:latin typeface="Calibri"/>
                <a:ea typeface="Calibri"/>
                <a:cs typeface="Calibri"/>
                <a:sym typeface="Calibri"/>
              </a:rPr>
              <a:t>For questions that require deeper thinking, consider pairing students with another who speaks the same home language, which can support language processing and foster equity.Invite students to begin by discussing their  responses in their home language, moving to responding in English. Students without a home language in common can be invited to think or write in their home language first.</a:t>
            </a:r>
            <a:endParaRPr sz="1200">
              <a:solidFill>
                <a:schemeClr val="dk1"/>
              </a:solidFill>
              <a:latin typeface="Calibri"/>
              <a:ea typeface="Calibri"/>
              <a:cs typeface="Calibri"/>
              <a:sym typeface="Calibri"/>
            </a:endParaRPr>
          </a:p>
          <a:p>
            <a:pPr marL="171450" lvl="0" indent="-177800" algn="l" rtl="0">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Read aloud portions to students who need additional support.</a:t>
            </a:r>
            <a:endParaRPr sz="1200">
              <a:solidFill>
                <a:schemeClr val="dk1"/>
              </a:solidFill>
              <a:latin typeface="Calibri"/>
              <a:ea typeface="Calibri"/>
              <a:cs typeface="Calibri"/>
              <a:sym typeface="Calibri"/>
            </a:endParaRPr>
          </a:p>
        </p:txBody>
      </p:sp>
      <p:sp>
        <p:nvSpPr>
          <p:cNvPr id="208" name="Google Shape;208;g4286eeb9ec_0_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614548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Shape 13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Shape 13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Sticky notes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What Happens and How Does Jack Feel about It? anchor chart</a:t>
            </a:r>
            <a:r>
              <a:rPr lang="en" sz="1200" dirty="0">
                <a:solidFill>
                  <a:schemeClr val="dk1"/>
                </a:solidFill>
                <a:latin typeface="Calibri"/>
                <a:ea typeface="Calibri"/>
                <a:cs typeface="Calibri"/>
                <a:sym typeface="Calibri"/>
              </a:rPr>
              <a:t> (example, for teacher reference)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Equity sticks (class set; one per student) (Example: Popsicle sticks with students’ names on them so you can randomly cold call students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Paper (blank; one piece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 Notice/I Wonder Note-catcher</a:t>
            </a:r>
            <a:r>
              <a:rPr lang="en" sz="1200" dirty="0">
                <a:solidFill>
                  <a:schemeClr val="dk1"/>
                </a:solidFill>
                <a:latin typeface="Calibri"/>
                <a:ea typeface="Calibri"/>
                <a:cs typeface="Calibri"/>
                <a:sym typeface="Calibri"/>
              </a:rPr>
              <a:t>: “Stopping by Woods on a Snowy Evening”  (one per student) </a:t>
            </a:r>
            <a:r>
              <a:rPr lang="en" sz="1200" u="sng" dirty="0">
                <a:solidFill>
                  <a:schemeClr val="hlink"/>
                </a:solidFill>
                <a:latin typeface="Calibri"/>
                <a:ea typeface="Calibri"/>
                <a:cs typeface="Calibri"/>
                <a:sym typeface="Calibri"/>
                <a:hlinkClick r:id="rId3"/>
              </a:rPr>
              <a:t>http://curriculum.eleducation.org/curriculum/ela/grade-4/module-1/unit-1/lesson-4</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Close Reading Guide: “Stopping by Woods on a Snowy Evening” (for teacher reference) http://curriculum.eleducation.org/curriculum/ela/grade-4/module-1/unit-1/lesson-4</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Exit Ticket: Summarizing the Poem (one per student) http://curriculum.eleducation.org/curriculum/ela/grade-4/module-1/unit-1/lesson-4</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Homework Materials can be downloaded on the module overview page by clicking the DOWNLOAD MATERIALS button. http://curriculum.eleducation.org/curriculum/ela/grade-4/module-1/unit-1</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Love That Dog (from Lesson 2;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Readers Do These Things anchor chart </a:t>
            </a:r>
            <a:r>
              <a:rPr lang="en" sz="1200" dirty="0">
                <a:solidFill>
                  <a:schemeClr val="dk1"/>
                </a:solidFill>
                <a:latin typeface="Calibri"/>
                <a:ea typeface="Calibri"/>
                <a:cs typeface="Calibri"/>
                <a:sym typeface="Calibri"/>
              </a:rPr>
              <a:t>(begun in Lesson 2)</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Vocabulary logs (from Lesson 3;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Academic Word Wall (begun in Lesson 1)</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Domain-Specific Word Wall (begun in Lesson 3)</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What Happens and How Does Jack Feel about It? anchor chart</a:t>
            </a:r>
            <a:r>
              <a:rPr lang="en" sz="1200" dirty="0">
                <a:solidFill>
                  <a:schemeClr val="dk1"/>
                </a:solidFill>
                <a:latin typeface="Calibri"/>
                <a:ea typeface="Calibri"/>
                <a:cs typeface="Calibri"/>
                <a:sym typeface="Calibri"/>
              </a:rPr>
              <a:t> (begun in Lesson 2; added to during Work Time A) http://curriculum.eleducation.org/curriculum/ela/grade-4/module-1/unit-1/lesson-4</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What Makes a Poem a Poem? anchor chart </a:t>
            </a:r>
            <a:r>
              <a:rPr lang="en" sz="1200" dirty="0">
                <a:solidFill>
                  <a:schemeClr val="dk1"/>
                </a:solidFill>
                <a:latin typeface="Calibri"/>
                <a:ea typeface="Calibri"/>
                <a:cs typeface="Calibri"/>
                <a:sym typeface="Calibri"/>
              </a:rPr>
              <a:t>(begun in Lesson 3; added to during Work Time B) http://curriculum.eleducation.org/curriculum/ela/grade-4/module-1/unit-1/lesson-4</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strategically placed in triads ahead of the lesson with at least one advanced reader</a:t>
            </a:r>
            <a:r>
              <a:rPr lang="en-US" sz="1200"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a:spcBef>
                <a:spcPts val="0"/>
              </a:spcBef>
              <a:spcAft>
                <a:spcPts val="0"/>
              </a:spcAft>
              <a:buNone/>
            </a:pPr>
            <a:r>
              <a:rPr lang="en" sz="1200" dirty="0">
                <a:solidFill>
                  <a:schemeClr val="dk1"/>
                </a:solidFill>
                <a:latin typeface="Calibri"/>
                <a:ea typeface="Calibri"/>
                <a:cs typeface="Calibri"/>
                <a:sym typeface="Calibri"/>
              </a:rPr>
              <a:t>Links to resources:</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rgbClr val="0000FF"/>
                </a:solidFill>
                <a:latin typeface="Calibri"/>
                <a:ea typeface="Calibri"/>
                <a:cs typeface="Calibri"/>
                <a:sym typeface="Calibri"/>
              </a:rPr>
              <a:t>http://curriculum.eleducation.org/curriculum/ela/grade-4/module-1/unit-1/lesson-4</a:t>
            </a:r>
            <a:endParaRPr sz="1200" dirty="0">
              <a:solidFill>
                <a:srgbClr val="0000FF"/>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dirty="0">
                <a:solidFill>
                  <a:srgbClr val="0000FF"/>
                </a:solidFill>
                <a:latin typeface="Calibri"/>
                <a:ea typeface="Calibri"/>
                <a:cs typeface="Calibri"/>
                <a:sym typeface="Calibri"/>
              </a:rPr>
              <a:t>http://curriculum.eleducation.org/sites/default/files/curriculumtools_classroomprotocols_053017.pdf</a:t>
            </a:r>
            <a:endParaRPr sz="1200" dirty="0">
              <a:solidFill>
                <a:srgbClr val="0000FF"/>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rgbClr val="0000FF"/>
                </a:solidFill>
                <a:latin typeface="Calibri"/>
                <a:ea typeface="Calibri"/>
                <a:cs typeface="Calibri"/>
                <a:sym typeface="Calibri"/>
              </a:rPr>
              <a:t>http://curriculum.eleducation.org/sites/default/files/curriculumtools_conversationcues-072017.pdf</a:t>
            </a:r>
            <a:endParaRPr sz="1200" dirty="0">
              <a:solidFill>
                <a:srgbClr val="0000FF"/>
              </a:solidFill>
              <a:latin typeface="Calibri"/>
              <a:ea typeface="Calibri"/>
              <a:cs typeface="Calibri"/>
              <a:sym typeface="Calibri"/>
            </a:endParaRPr>
          </a:p>
        </p:txBody>
      </p:sp>
    </p:spTree>
    <p:extLst>
      <p:ext uri="{BB962C8B-B14F-4D97-AF65-F5344CB8AC3E}">
        <p14:creationId xmlns:p14="http://schemas.microsoft.com/office/powerpoint/2010/main" val="37531536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Shape 20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1" name="Shape 20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3-5 minutes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Pairs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is animated so that discussion questions and prompts come in the order that students should conduct them.  Simply click to reveal each one (questions are included)</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the close reading have students popcorn out notices for the</a:t>
            </a:r>
            <a:r>
              <a:rPr lang="en" sz="1200" b="1" dirty="0">
                <a:solidFill>
                  <a:schemeClr val="dk1"/>
                </a:solidFill>
                <a:latin typeface="Calibri"/>
                <a:ea typeface="Calibri"/>
                <a:cs typeface="Calibri"/>
                <a:sym typeface="Calibri"/>
              </a:rPr>
              <a:t> I Notice and I Wonder chart</a:t>
            </a:r>
            <a:r>
              <a:rPr lang="en" sz="1200" dirty="0">
                <a:solidFill>
                  <a:schemeClr val="dk1"/>
                </a:solidFill>
                <a:latin typeface="Calibri"/>
                <a:ea typeface="Calibri"/>
                <a:cs typeface="Calibri"/>
                <a:sym typeface="Calibri"/>
              </a:rPr>
              <a:t> while referring to the </a:t>
            </a:r>
            <a:r>
              <a:rPr lang="en" sz="1200" b="1" dirty="0">
                <a:solidFill>
                  <a:schemeClr val="dk1"/>
                </a:solidFill>
                <a:latin typeface="Calibri"/>
                <a:ea typeface="Calibri"/>
                <a:cs typeface="Calibri"/>
                <a:sym typeface="Calibri"/>
              </a:rPr>
              <a:t>“What Makes a Poem a Poem” anchor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to their triad:  (Questions will appear on the slide….answers will vary)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equity sticks to select students to share out. As students share out, capture their responses in the third column on the </a:t>
            </a:r>
            <a:r>
              <a:rPr lang="en" sz="1200" b="1" dirty="0">
                <a:solidFill>
                  <a:schemeClr val="dk1"/>
                </a:solidFill>
                <a:latin typeface="Calibri"/>
                <a:ea typeface="Calibri"/>
                <a:cs typeface="Calibri"/>
                <a:sym typeface="Calibri"/>
              </a:rPr>
              <a:t>What Makes a Poem a Poem? anchor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a:t>
            </a:r>
            <a:r>
              <a:rPr lang="en" sz="1200" b="1" dirty="0">
                <a:solidFill>
                  <a:schemeClr val="dk1"/>
                </a:solidFill>
                <a:latin typeface="Calibri"/>
                <a:ea typeface="Calibri"/>
                <a:cs typeface="Calibri"/>
                <a:sym typeface="Calibri"/>
              </a:rPr>
              <a:t> Close Readers Do These Things anchor chart</a:t>
            </a:r>
            <a:r>
              <a:rPr lang="en" sz="1200" dirty="0">
                <a:solidFill>
                  <a:schemeClr val="dk1"/>
                </a:solidFill>
                <a:latin typeface="Calibri"/>
                <a:ea typeface="Calibri"/>
                <a:cs typeface="Calibri"/>
                <a:sym typeface="Calibri"/>
              </a:rPr>
              <a:t>. Tell students they have just read a poem closely.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discuss the questions in their triads that appear on the slide</a:t>
            </a:r>
            <a:r>
              <a:rPr lang="en-US" sz="1200" baseline="0" dirty="0">
                <a:solidFill>
                  <a:schemeClr val="dk1"/>
                </a:solidFill>
                <a:latin typeface="Calibri"/>
                <a:ea typeface="Calibri"/>
                <a:cs typeface="Calibri"/>
                <a:sym typeface="Calibri"/>
              </a:rPr>
              <a:t> </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answers will vary</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share their wonderings about the poem and record them on the board.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are now going to use the </a:t>
            </a:r>
            <a:r>
              <a:rPr lang="en" sz="1200" b="0" dirty="0">
                <a:solidFill>
                  <a:schemeClr val="dk1"/>
                </a:solidFill>
                <a:latin typeface="Calibri"/>
                <a:ea typeface="Calibri"/>
                <a:cs typeface="Calibri"/>
                <a:sym typeface="Calibri"/>
              </a:rPr>
              <a:t>Thumb-O-Meter protocol </a:t>
            </a:r>
            <a:r>
              <a:rPr lang="en" sz="1200" dirty="0">
                <a:solidFill>
                  <a:schemeClr val="dk1"/>
                </a:solidFill>
                <a:latin typeface="Calibri"/>
                <a:ea typeface="Calibri"/>
                <a:cs typeface="Calibri"/>
                <a:sym typeface="Calibri"/>
              </a:rPr>
              <a:t>to reflect on their progress toward the final learning target.</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 Notice/I Wonder Note-catcher: “Stopping by Woods on a Snowy Evening”  Are the students mentioning and using terms such as imagery, stanza, theme, and supporting details?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to discuss the techniques that Jack used to learn poetry and discuss how these techniques might help them.</a:t>
            </a:r>
            <a:endParaRPr dirty="0"/>
          </a:p>
        </p:txBody>
      </p:sp>
    </p:spTree>
    <p:extLst>
      <p:ext uri="{BB962C8B-B14F-4D97-AF65-F5344CB8AC3E}">
        <p14:creationId xmlns:p14="http://schemas.microsoft.com/office/powerpoint/2010/main" val="34300153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Shape 20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0" name="Shape 21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Pairs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is animated</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just as the previous slides</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so that you can click to reveal each step and it’s questioning</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theme and supporting details aren’t added to your word wall, then be sure to do so</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the end of the lesson, students will </a:t>
            </a:r>
            <a:r>
              <a:rPr lang="en-US" sz="1200" dirty="0">
                <a:solidFill>
                  <a:schemeClr val="dk1"/>
                </a:solidFill>
                <a:latin typeface="Calibri"/>
                <a:ea typeface="Calibri"/>
                <a:cs typeface="Calibri"/>
                <a:sym typeface="Calibri"/>
              </a:rPr>
              <a:t>verbally </a:t>
            </a:r>
            <a:r>
              <a:rPr lang="en" sz="1200" dirty="0">
                <a:solidFill>
                  <a:schemeClr val="dk1"/>
                </a:solidFill>
                <a:latin typeface="Calibri"/>
                <a:ea typeface="Calibri"/>
                <a:cs typeface="Calibri"/>
                <a:sym typeface="Calibri"/>
              </a:rPr>
              <a:t>summarize the poem. This is a very important step in the lesson </a:t>
            </a:r>
            <a:r>
              <a:rPr lang="en-US" sz="1200" dirty="0">
                <a:solidFill>
                  <a:schemeClr val="dk1"/>
                </a:solidFill>
                <a:latin typeface="Calibri"/>
                <a:ea typeface="Calibri"/>
                <a:cs typeface="Calibri"/>
                <a:sym typeface="Calibri"/>
              </a:rPr>
              <a:t>because </a:t>
            </a:r>
            <a:r>
              <a:rPr lang="en" sz="1200" dirty="0">
                <a:solidFill>
                  <a:schemeClr val="dk1"/>
                </a:solidFill>
                <a:latin typeface="Calibri"/>
                <a:ea typeface="Calibri"/>
                <a:cs typeface="Calibri"/>
                <a:sym typeface="Calibri"/>
              </a:rPr>
              <a:t>during the next slide students will be completing the written summary on an exit ticket. This time to </a:t>
            </a:r>
            <a:r>
              <a:rPr lang="en-US" sz="1200" dirty="0">
                <a:solidFill>
                  <a:schemeClr val="dk1"/>
                </a:solidFill>
                <a:latin typeface="Calibri"/>
                <a:ea typeface="Calibri"/>
                <a:cs typeface="Calibri"/>
                <a:sym typeface="Calibri"/>
              </a:rPr>
              <a:t>verbally </a:t>
            </a:r>
            <a:r>
              <a:rPr lang="en" sz="1200" dirty="0">
                <a:solidFill>
                  <a:schemeClr val="dk1"/>
                </a:solidFill>
                <a:latin typeface="Calibri"/>
                <a:ea typeface="Calibri"/>
                <a:cs typeface="Calibri"/>
                <a:sym typeface="Calibri"/>
              </a:rPr>
              <a:t>process the summary is very important and </a:t>
            </a:r>
            <a:r>
              <a:rPr lang="en-US" sz="1200" dirty="0">
                <a:solidFill>
                  <a:schemeClr val="dk1"/>
                </a:solidFill>
                <a:latin typeface="Calibri"/>
                <a:ea typeface="Calibri"/>
                <a:cs typeface="Calibri"/>
                <a:sym typeface="Calibri"/>
              </a:rPr>
              <a:t>provides </a:t>
            </a:r>
            <a:r>
              <a:rPr lang="en" sz="1200" dirty="0">
                <a:solidFill>
                  <a:schemeClr val="dk1"/>
                </a:solidFill>
                <a:latin typeface="Calibri"/>
                <a:ea typeface="Calibri"/>
                <a:cs typeface="Calibri"/>
                <a:sym typeface="Calibri"/>
              </a:rPr>
              <a:t>opportunities for you to clear up misconceptions.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 may be necessary for you to model the summary at this point.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0" dirty="0">
                <a:solidFill>
                  <a:schemeClr val="dk1"/>
                </a:solidFill>
                <a:latin typeface="Calibri"/>
                <a:ea typeface="Calibri"/>
                <a:cs typeface="Calibri"/>
                <a:sym typeface="Calibri"/>
              </a:rPr>
              <a:t>“Theme” </a:t>
            </a:r>
            <a:r>
              <a:rPr lang="en" sz="1200" dirty="0">
                <a:solidFill>
                  <a:schemeClr val="dk1"/>
                </a:solidFill>
                <a:latin typeface="Calibri"/>
                <a:ea typeface="Calibri"/>
                <a:cs typeface="Calibri"/>
                <a:sym typeface="Calibri"/>
              </a:rPr>
              <a:t>box at the bottom of the</a:t>
            </a:r>
            <a:r>
              <a:rPr lang="en" sz="1200" b="1" dirty="0">
                <a:solidFill>
                  <a:schemeClr val="dk1"/>
                </a:solidFill>
                <a:latin typeface="Calibri"/>
                <a:ea typeface="Calibri"/>
                <a:cs typeface="Calibri"/>
                <a:sym typeface="Calibri"/>
              </a:rPr>
              <a:t> I Notice/I Wonder Note-catcher: “Stopping by Woods on a Snowy Evening.” </a:t>
            </a:r>
            <a:r>
              <a:rPr lang="en" sz="1200" dirty="0">
                <a:solidFill>
                  <a:schemeClr val="dk1"/>
                </a:solidFill>
                <a:latin typeface="Calibri"/>
                <a:ea typeface="Calibri"/>
                <a:cs typeface="Calibri"/>
                <a:sym typeface="Calibri"/>
              </a:rPr>
              <a:t>Remind students that a theme is the message or main idea relevant to the real world that the author wants the reader to take away and that there can be many themes</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t>
            </a:r>
            <a:r>
              <a:rPr lang="en-US" sz="1200" dirty="0">
                <a:solidFill>
                  <a:schemeClr val="dk1"/>
                </a:solidFill>
                <a:latin typeface="Calibri"/>
                <a:ea typeface="Calibri"/>
                <a:cs typeface="Calibri"/>
                <a:sym typeface="Calibri"/>
              </a:rPr>
              <a:t>In addition, </a:t>
            </a:r>
            <a:r>
              <a:rPr lang="en" sz="1200" dirty="0">
                <a:solidFill>
                  <a:schemeClr val="dk1"/>
                </a:solidFill>
                <a:latin typeface="Calibri"/>
                <a:ea typeface="Calibri"/>
                <a:cs typeface="Calibri"/>
                <a:sym typeface="Calibri"/>
              </a:rPr>
              <a:t>different readers may </a:t>
            </a:r>
            <a:r>
              <a:rPr lang="en-US" sz="1200" dirty="0">
                <a:solidFill>
                  <a:schemeClr val="dk1"/>
                </a:solidFill>
                <a:latin typeface="Calibri"/>
                <a:ea typeface="Calibri"/>
                <a:cs typeface="Calibri"/>
                <a:sym typeface="Calibri"/>
              </a:rPr>
              <a:t>identify </a:t>
            </a:r>
            <a:r>
              <a:rPr lang="en" sz="1200" dirty="0">
                <a:solidFill>
                  <a:schemeClr val="dk1"/>
                </a:solidFill>
                <a:latin typeface="Calibri"/>
                <a:ea typeface="Calibri"/>
                <a:cs typeface="Calibri"/>
                <a:sym typeface="Calibri"/>
              </a:rPr>
              <a:t>different themes in the same poem</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Emphasize the difference between a theme and a subject. Example: </a:t>
            </a:r>
            <a:r>
              <a:rPr lang="en" sz="1200" i="1" dirty="0">
                <a:solidFill>
                  <a:schemeClr val="dk1"/>
                </a:solidFill>
                <a:latin typeface="Calibri"/>
                <a:ea typeface="Calibri"/>
                <a:cs typeface="Calibri"/>
                <a:sym typeface="Calibri"/>
              </a:rPr>
              <a:t>“The subject that the poet has written about is stopping by woods on a snowy evening, but the theme is what the author wants us to understand by reading about how someone stopped by woods on a snowy evening.”</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to their triad: </a:t>
            </a:r>
            <a:r>
              <a:rPr lang="en" sz="1200" i="1" dirty="0">
                <a:solidFill>
                  <a:schemeClr val="dk1"/>
                </a:solidFill>
                <a:latin typeface="Calibri"/>
                <a:ea typeface="Calibri"/>
                <a:cs typeface="Calibri"/>
                <a:sym typeface="Calibri"/>
              </a:rPr>
              <a:t>“What is a theme in this poem? Record it at the bottom of your note-catcher.”</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0" dirty="0">
                <a:solidFill>
                  <a:schemeClr val="dk1"/>
                </a:solidFill>
                <a:latin typeface="Calibri"/>
                <a:ea typeface="Calibri"/>
                <a:cs typeface="Calibri"/>
                <a:sym typeface="Calibri"/>
              </a:rPr>
              <a:t>“Supporting Details” </a:t>
            </a:r>
            <a:r>
              <a:rPr lang="en" sz="1200" dirty="0">
                <a:solidFill>
                  <a:schemeClr val="dk1"/>
                </a:solidFill>
                <a:latin typeface="Calibri"/>
                <a:ea typeface="Calibri"/>
                <a:cs typeface="Calibri"/>
                <a:sym typeface="Calibri"/>
              </a:rPr>
              <a:t>boxes on the </a:t>
            </a:r>
            <a:r>
              <a:rPr lang="en" sz="1200" b="1" dirty="0">
                <a:solidFill>
                  <a:schemeClr val="dk1"/>
                </a:solidFill>
                <a:latin typeface="Calibri"/>
                <a:ea typeface="Calibri"/>
                <a:cs typeface="Calibri"/>
                <a:sym typeface="Calibri"/>
              </a:rPr>
              <a:t>I Notice/I Wonder Note-catcher: “Stopping by Woods on a Snowy Evening” </a:t>
            </a:r>
            <a:r>
              <a:rPr lang="en" sz="1200" dirty="0">
                <a:solidFill>
                  <a:schemeClr val="dk1"/>
                </a:solidFill>
                <a:latin typeface="Calibri"/>
                <a:ea typeface="Calibri"/>
                <a:cs typeface="Calibri"/>
                <a:sym typeface="Calibri"/>
              </a:rPr>
              <a:t>Remind students that supporting details help them to determine the </a:t>
            </a:r>
            <a:r>
              <a:rPr lang="en" sz="1200" b="0" dirty="0">
                <a:solidFill>
                  <a:schemeClr val="dk1"/>
                </a:solidFill>
                <a:latin typeface="Calibri"/>
                <a:ea typeface="Calibri"/>
                <a:cs typeface="Calibri"/>
                <a:sym typeface="Calibri"/>
              </a:rPr>
              <a:t>theme and that the characteristics </a:t>
            </a:r>
            <a:r>
              <a:rPr lang="en" sz="1200" dirty="0">
                <a:solidFill>
                  <a:schemeClr val="dk1"/>
                </a:solidFill>
                <a:latin typeface="Calibri"/>
                <a:ea typeface="Calibri"/>
                <a:cs typeface="Calibri"/>
                <a:sym typeface="Calibri"/>
              </a:rPr>
              <a:t>of poetry can sometimes help them determine </a:t>
            </a:r>
            <a:r>
              <a:rPr lang="en" sz="1200" b="0" dirty="0">
                <a:solidFill>
                  <a:schemeClr val="dk1"/>
                </a:solidFill>
                <a:latin typeface="Calibri"/>
                <a:ea typeface="Calibri"/>
                <a:cs typeface="Calibri"/>
                <a:sym typeface="Calibri"/>
              </a:rPr>
              <a:t>supporting details.</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US" sz="1200" b="0" baseline="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Cold call </a:t>
            </a:r>
            <a:r>
              <a:rPr lang="en" sz="1200" dirty="0">
                <a:solidFill>
                  <a:schemeClr val="dk1"/>
                </a:solidFill>
                <a:latin typeface="Calibri"/>
                <a:ea typeface="Calibri"/>
                <a:cs typeface="Calibri"/>
                <a:sym typeface="Calibri"/>
              </a:rPr>
              <a:t>students to share out </a:t>
            </a:r>
            <a:r>
              <a:rPr lang="en" sz="1200" i="1" dirty="0">
                <a:solidFill>
                  <a:schemeClr val="dk1"/>
                </a:solidFill>
                <a:latin typeface="Calibri"/>
                <a:ea typeface="Calibri"/>
                <a:cs typeface="Calibri"/>
                <a:sym typeface="Calibri"/>
              </a:rPr>
              <a:t>“What is the theme of this poem? What is the main idea or message the poet wants you to take away?” </a:t>
            </a:r>
            <a:r>
              <a:rPr lang="en" sz="1200" b="1" dirty="0">
                <a:solidFill>
                  <a:schemeClr val="dk1"/>
                </a:solidFill>
                <a:latin typeface="Calibri"/>
                <a:ea typeface="Calibri"/>
                <a:cs typeface="Calibri"/>
                <a:sym typeface="Calibri"/>
              </a:rPr>
              <a:t>(When you can, take the time to stop and appreciate the beauty around you.)</a:t>
            </a:r>
            <a:r>
              <a:rPr lang="en" sz="1200" b="1" i="1"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details support this?”</a:t>
            </a:r>
            <a:r>
              <a:rPr lang="en" sz="1200" b="1" dirty="0">
                <a:solidFill>
                  <a:schemeClr val="dk1"/>
                </a:solidFill>
                <a:latin typeface="Calibri"/>
                <a:ea typeface="Calibri"/>
                <a:cs typeface="Calibri"/>
                <a:sym typeface="Calibri"/>
              </a:rPr>
              <a:t> (The rhythm of the poem and the pattern of rhymes in each stanza [know/though/snow; queer/near/year] are predictable and soothing, as though taking the time to stop and appreciate beauty can be a peaceful and relaxing thing, even when in a rush. The imagery also helps the reader understand that the woods were beautiful and worth stopping for when he describes them as “lovely, dark and deep.”)</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summaries give us a brief idea of what a text is about so we can determine whether or not we want or need to read it, and that when we summarize a text </a:t>
            </a:r>
            <a:r>
              <a:rPr lang="en" sz="1200" u="sng" dirty="0">
                <a:solidFill>
                  <a:schemeClr val="dk1"/>
                </a:solidFill>
                <a:latin typeface="Calibri"/>
                <a:ea typeface="Calibri"/>
                <a:cs typeface="Calibri"/>
                <a:sym typeface="Calibri"/>
              </a:rPr>
              <a:t>(give a brief statement of the main points), we usually provide the title and author and briefly describe what happened, including the theme and the supporting details, to give an idea of what the text is about</a:t>
            </a:r>
            <a:endParaRPr sz="1200" u="sng"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  Invite students to spend 30 seconds each orally summarizing the poem to their triad</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i="1" u="sng" dirty="0">
                <a:solidFill>
                  <a:schemeClr val="dk1"/>
                </a:solidFill>
                <a:latin typeface="Calibri"/>
                <a:ea typeface="Calibri"/>
                <a:cs typeface="Calibri"/>
                <a:sym typeface="Calibri"/>
              </a:rPr>
              <a:t>Example summary for teacher reference:</a:t>
            </a:r>
            <a:endParaRPr sz="1200" b="1" i="1" u="sng" dirty="0">
              <a:solidFill>
                <a:schemeClr val="dk1"/>
              </a:solidFill>
              <a:latin typeface="Calibri"/>
              <a:ea typeface="Calibri"/>
              <a:cs typeface="Calibri"/>
              <a:sym typeface="Calibri"/>
            </a:endParaRPr>
          </a:p>
          <a:p>
            <a:pPr marL="0" lvl="0" indent="0" rtl="0">
              <a:spcBef>
                <a:spcPts val="0"/>
              </a:spcBef>
              <a:spcAft>
                <a:spcPts val="0"/>
              </a:spcAft>
              <a:buNone/>
            </a:pPr>
            <a:r>
              <a:rPr lang="en" sz="1200" i="1" dirty="0">
                <a:solidFill>
                  <a:schemeClr val="dk1"/>
                </a:solidFill>
                <a:latin typeface="Calibri"/>
                <a:ea typeface="Calibri"/>
                <a:cs typeface="Calibri"/>
                <a:sym typeface="Calibri"/>
              </a:rPr>
              <a:t>Listen for students to say something like</a:t>
            </a:r>
            <a:r>
              <a:rPr lang="en" sz="1200" b="1" i="0" dirty="0">
                <a:solidFill>
                  <a:schemeClr val="dk1"/>
                </a:solidFill>
                <a:latin typeface="Calibri"/>
                <a:ea typeface="Calibri"/>
                <a:cs typeface="Calibri"/>
                <a:sym typeface="Calibri"/>
              </a:rPr>
              <a:t>: “‘Stopping by Woods on a Snowy Evening’ by Robert Frost is a poem about a person who stops, with his horse, to watch the snow fall in the woods on a dark winter evening. A theme of the poem is to take time to stop and appreciate the beauty around you. The rhythm of the poem and the pattern of rhymes in each stanza (know/though/snow; queer/near/year) are predictable and soothing, which makes it seem like even if you’re in a rush, stopping is a peaceful and relaxing experience. The imagery and the rhythm help the reader understand that the speaker thinks the woods are beautiful when he describes them as “lovely, dark and deep.” </a:t>
            </a:r>
            <a:endParaRPr sz="1200" b="1" i="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 Notice/I Wonder Note-catcher: “Stopping by Woods on a Snowy Evening” - are students completing it correctly using proper note techniques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Oral Summaries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Print the summary and cut it into strips for students to work with.</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a:t>
            </a:r>
            <a:r>
              <a:rPr lang="en-US" sz="1200" dirty="0">
                <a:solidFill>
                  <a:schemeClr val="dk1"/>
                </a:solidFill>
                <a:latin typeface="Calibri"/>
                <a:ea typeface="Calibri"/>
                <a:cs typeface="Calibri"/>
                <a:sym typeface="Calibri"/>
              </a:rPr>
              <a:t>who </a:t>
            </a:r>
            <a:r>
              <a:rPr lang="en" sz="1200" dirty="0">
                <a:solidFill>
                  <a:schemeClr val="dk1"/>
                </a:solidFill>
                <a:latin typeface="Calibri"/>
                <a:ea typeface="Calibri"/>
                <a:cs typeface="Calibri"/>
                <a:sym typeface="Calibri"/>
              </a:rPr>
              <a:t>need support finding supporting details - display one good detail and one bad detail and have students pick the detail that is best</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struggling with the theme of the poem, refer to previous readings and ask what </a:t>
            </a:r>
            <a:r>
              <a:rPr lang="en-US" sz="1200" dirty="0">
                <a:solidFill>
                  <a:schemeClr val="dk1"/>
                </a:solidFill>
                <a:latin typeface="Calibri"/>
                <a:ea typeface="Calibri"/>
                <a:cs typeface="Calibri"/>
                <a:sym typeface="Calibri"/>
              </a:rPr>
              <a:t>the </a:t>
            </a:r>
            <a:r>
              <a:rPr lang="en" sz="1200" dirty="0">
                <a:solidFill>
                  <a:schemeClr val="dk1"/>
                </a:solidFill>
                <a:latin typeface="Calibri"/>
                <a:ea typeface="Calibri"/>
                <a:cs typeface="Calibri"/>
                <a:sym typeface="Calibri"/>
              </a:rPr>
              <a:t>subject was (who the book was about) and what the theme was (the lesson the author wants to teach you)</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375771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Shape 21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9" name="Shape 21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4-5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exit tickets are in student workbooks or copied ahead of time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Locate in Student Workbook:  Exit Ticket: Summarizing the Poem.</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write the summaries they </a:t>
            </a:r>
            <a:r>
              <a:rPr lang="en-US" sz="1200" dirty="0">
                <a:solidFill>
                  <a:schemeClr val="dk1"/>
                </a:solidFill>
                <a:latin typeface="Calibri"/>
                <a:ea typeface="Calibri"/>
                <a:cs typeface="Calibri"/>
                <a:sym typeface="Calibri"/>
              </a:rPr>
              <a:t>presented out loud </a:t>
            </a:r>
            <a:r>
              <a:rPr lang="en" sz="1200" dirty="0">
                <a:solidFill>
                  <a:schemeClr val="dk1"/>
                </a:solidFill>
                <a:latin typeface="Calibri"/>
                <a:ea typeface="Calibri"/>
                <a:cs typeface="Calibri"/>
                <a:sym typeface="Calibri"/>
              </a:rPr>
              <a:t>on their exit ticket.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Reassure students that they will return to this in the next lesson, so if they feel unsure about writing a summary, they should give it their best shot, and they will have a chance to improve as they learn more about writing summaries.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exit tickets.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are now going to use the </a:t>
            </a:r>
            <a:r>
              <a:rPr lang="en" sz="1200" b="0" dirty="0">
                <a:solidFill>
                  <a:schemeClr val="dk1"/>
                </a:solidFill>
                <a:latin typeface="Calibri"/>
                <a:ea typeface="Calibri"/>
                <a:cs typeface="Calibri"/>
                <a:sym typeface="Calibri"/>
              </a:rPr>
              <a:t>Thumb-O-Meter protocol to reflect on their progress toward the second learning target. Remind them that they used this protocol earlier in the lesson and review as necessary.</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Guide students through the Thumb-O-Meter protocol </a:t>
            </a:r>
            <a:r>
              <a:rPr lang="en" sz="1200" dirty="0">
                <a:solidFill>
                  <a:schemeClr val="dk1"/>
                </a:solidFill>
                <a:latin typeface="Calibri"/>
                <a:ea typeface="Calibri"/>
                <a:cs typeface="Calibri"/>
                <a:sym typeface="Calibri"/>
              </a:rPr>
              <a:t>using the second learning target.</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Written summaries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student summaries on exit tickets to determine where students are struggling.  Are they correctly identifying the theme along with providing supporting details?  Did they introduce the title and the author?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next lesson, students will revise their summary after a mini lesson.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Create a checklist of summary elements to ensure that they are including what is necessary</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need to color code the elements of the summary with highlighters or colored pencils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228406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Shape 22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7" name="Shape 22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be using the prompts already in their independent reading journals for this homework. </a:t>
            </a: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Describe to students they will be reading on a research topic related to the Module topic. </a:t>
            </a: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1 or 2, or record an audio response. If students have trouble writing sentences, they can begin by writing words. Consider providing a sentence starter or inviting students who need lighter support to provide sentence starters</a:t>
            </a:r>
            <a:r>
              <a:rPr lang="en-US" sz="1200">
                <a:solidFill>
                  <a:schemeClr val="dk1"/>
                </a:solidFill>
                <a:latin typeface="Calibri"/>
                <a:ea typeface="Calibri"/>
                <a:cs typeface="Calibri"/>
                <a:sym typeface="Calibri"/>
              </a:rPr>
              <a:t>.</a:t>
            </a:r>
            <a:endParaRPr sz="1200" dirty="0">
              <a:latin typeface="Calibri"/>
              <a:ea typeface="Calibri"/>
              <a:cs typeface="Calibri"/>
              <a:sym typeface="Calibri"/>
            </a:endParaRPr>
          </a:p>
        </p:txBody>
      </p:sp>
    </p:spTree>
    <p:extLst>
      <p:ext uri="{BB962C8B-B14F-4D97-AF65-F5344CB8AC3E}">
        <p14:creationId xmlns:p14="http://schemas.microsoft.com/office/powerpoint/2010/main" val="31662567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Shape 23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4" name="Shape 234"/>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60 minutes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slide can be customized with the group assignments for ALL block for today’s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focus on ALL block in Module 1 is on building fluency and allowing time for independent reading.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ALL Block Teacher Guide and Supporting Materials document found here: </a:t>
            </a:r>
            <a:r>
              <a:rPr lang="en" sz="1200" u="sng">
                <a:solidFill>
                  <a:srgbClr val="0000FF"/>
                </a:solidFill>
                <a:latin typeface="Calibri"/>
                <a:ea typeface="Calibri"/>
                <a:cs typeface="Calibri"/>
                <a:sym typeface="Calibri"/>
                <a:hlinkClick r:id="rId3"/>
              </a:rPr>
              <a:t>http://curriculum.eleducation.org/sites/default/files/g4m1u1_all-block_072017.pdf</a:t>
            </a:r>
            <a:r>
              <a:rPr lang="en" sz="1200">
                <a:solidFill>
                  <a:srgbClr val="0000FF"/>
                </a:solidFill>
                <a:latin typeface="Calibri"/>
                <a:ea typeface="Calibri"/>
                <a:cs typeface="Calibri"/>
                <a:sym typeface="Calibri"/>
              </a:rPr>
              <a:t> </a:t>
            </a:r>
            <a:endParaRPr sz="1200">
              <a:solidFill>
                <a:srgbClr val="0000FF"/>
              </a:solidFill>
              <a:latin typeface="Calibri"/>
              <a:ea typeface="Calibri"/>
              <a:cs typeface="Calibri"/>
              <a:sym typeface="Calibri"/>
            </a:endParaRPr>
          </a:p>
        </p:txBody>
      </p:sp>
      <p:sp>
        <p:nvSpPr>
          <p:cNvPr id="235" name="Shape 235"/>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638889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Shape 1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2" name="Shape 14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Close Reading Guide for “Stopping by Woods on a Snowy Evening”</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Review these protocols before teaching. They are all (introduced) (used) in this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Think-Pair-Share (Video: </a:t>
            </a:r>
            <a:r>
              <a:rPr lang="en" sz="1200" u="sng">
                <a:solidFill>
                  <a:schemeClr val="hlink"/>
                </a:solidFill>
                <a:latin typeface="Calibri"/>
                <a:ea typeface="Calibri"/>
                <a:cs typeface="Calibri"/>
                <a:sym typeface="Calibri"/>
                <a:hlinkClick r:id="rId3"/>
              </a:rPr>
              <a:t>https://eleducation.org/resources/classroom-protocols-in-action-think-pair-share</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Links to resources:</a:t>
            </a:r>
            <a:endParaRPr sz="120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a:solidFill>
                  <a:srgbClr val="0000FF"/>
                </a:solidFill>
                <a:latin typeface="Calibri"/>
                <a:ea typeface="Calibri"/>
                <a:cs typeface="Calibri"/>
                <a:sym typeface="Calibri"/>
              </a:rPr>
              <a:t>http://curriculum.eleducation.org/curriculum/ela/grade-4/module-1/unit-1/lesson-4</a:t>
            </a:r>
            <a:endParaRPr sz="1200">
              <a:solidFill>
                <a:srgbClr val="0000FF"/>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a:solidFill>
                  <a:srgbClr val="0000FF"/>
                </a:solidFill>
                <a:latin typeface="Calibri"/>
                <a:ea typeface="Calibri"/>
                <a:cs typeface="Calibri"/>
                <a:sym typeface="Calibri"/>
              </a:rPr>
              <a:t>http://curriculum.eleducation.org/sites/default/files/curriculumtools_classroomprotocols_053017.pdf</a:t>
            </a:r>
            <a:endParaRPr sz="1200">
              <a:solidFill>
                <a:srgbClr val="0000FF"/>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rgbClr val="0000FF"/>
                </a:solidFill>
                <a:latin typeface="Calibri"/>
                <a:ea typeface="Calibri"/>
                <a:cs typeface="Calibri"/>
                <a:sym typeface="Calibri"/>
              </a:rPr>
              <a:t>http://curriculum.eleducation.org/sites/default/files/curriculumtools_conversationcues-072017.pdf</a:t>
            </a:r>
            <a:endParaRPr sz="1200">
              <a:solidFill>
                <a:srgbClr val="0000FF"/>
              </a:solidFill>
              <a:latin typeface="Calibri"/>
              <a:ea typeface="Calibri"/>
              <a:cs typeface="Calibri"/>
              <a:sym typeface="Calibri"/>
            </a:endParaRPr>
          </a:p>
        </p:txBody>
      </p:sp>
    </p:spTree>
    <p:extLst>
      <p:ext uri="{BB962C8B-B14F-4D97-AF65-F5344CB8AC3E}">
        <p14:creationId xmlns:p14="http://schemas.microsoft.com/office/powerpoint/2010/main" val="41318853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Shape 14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8" name="Shape 14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39348240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Shape 15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4" name="Shape 15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Grouping: Whole Class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agenda with the students and build excitement for the lesson. Consider having a fluent student read the agenda</a:t>
            </a:r>
            <a:r>
              <a:rPr lang="en-US" sz="120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aloud.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listening as the agenda is read aloud.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298916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Shape 16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1" name="Shape 16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3-4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that learning targets are also posted on the wall so students can access them throughout the lesson</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and select a volunteer to read them 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have seen each of these targets before, but this time the pages of Love That Dog are different and the poem they will be analyzing is different.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meaning </a:t>
            </a:r>
            <a:r>
              <a:rPr lang="en" sz="1200" b="0" dirty="0">
                <a:solidFill>
                  <a:schemeClr val="dk1"/>
                </a:solidFill>
                <a:latin typeface="Calibri"/>
                <a:ea typeface="Calibri"/>
                <a:cs typeface="Calibri"/>
                <a:sym typeface="Calibri"/>
              </a:rPr>
              <a:t>of theme and characteristics</a:t>
            </a:r>
            <a:r>
              <a:rPr lang="en" sz="1200" b="1"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Comprehension/understanding of learning targets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students to activate prior learning by reviewing how they used these targets in the last two lessons</a:t>
            </a:r>
            <a:r>
              <a:rPr lang="en-US" sz="1200" dirty="0">
                <a:solidFill>
                  <a:schemeClr val="dk1"/>
                </a:solidFill>
                <a:latin typeface="Calibri"/>
                <a:ea typeface="Calibri"/>
                <a:cs typeface="Calibri"/>
                <a:sym typeface="Calibri"/>
              </a:rPr>
              <a:t>.</a:t>
            </a:r>
            <a:endParaRPr dirty="0"/>
          </a:p>
        </p:txBody>
      </p:sp>
    </p:spTree>
    <p:extLst>
      <p:ext uri="{BB962C8B-B14F-4D97-AF65-F5344CB8AC3E}">
        <p14:creationId xmlns:p14="http://schemas.microsoft.com/office/powerpoint/2010/main" val="9860902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Shape 16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8" name="Shape 16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5-6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Partners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will require you to click through each step of this process to ensure students aren’t working ahead.  Simply click to advance to the next step.</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 is recommended you spend time unpacking the word ‘gist’ as it will be used throughout the rest of the modules.  One might want to add this to the </a:t>
            </a:r>
            <a:r>
              <a:rPr lang="en" sz="1200" b="1" dirty="0">
                <a:solidFill>
                  <a:schemeClr val="dk1"/>
                </a:solidFill>
                <a:latin typeface="Calibri"/>
                <a:ea typeface="Calibri"/>
                <a:cs typeface="Calibri"/>
                <a:sym typeface="Calibri"/>
              </a:rPr>
              <a:t>academic word wall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Remember to model identifying unfamiliar words and phrases with strategies on the </a:t>
            </a:r>
            <a:r>
              <a:rPr lang="en" sz="1200" b="1" dirty="0">
                <a:solidFill>
                  <a:schemeClr val="dk1"/>
                </a:solidFill>
                <a:latin typeface="Calibri"/>
                <a:ea typeface="Calibri"/>
                <a:cs typeface="Calibri"/>
                <a:sym typeface="Calibri"/>
              </a:rPr>
              <a:t>“Close Readers Do These Things” anchor chart </a:t>
            </a:r>
            <a:r>
              <a:rPr lang="en" sz="1200" dirty="0">
                <a:solidFill>
                  <a:schemeClr val="dk1"/>
                </a:solidFill>
                <a:latin typeface="Calibri"/>
                <a:ea typeface="Calibri"/>
                <a:cs typeface="Calibri"/>
                <a:sym typeface="Calibri"/>
              </a:rPr>
              <a:t>and record any new vocabulary in student vocabulary.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Place any new vocabulary on </a:t>
            </a:r>
            <a:r>
              <a:rPr lang="en" sz="1200" b="1" dirty="0">
                <a:solidFill>
                  <a:schemeClr val="dk1"/>
                </a:solidFill>
                <a:latin typeface="Calibri"/>
                <a:ea typeface="Calibri"/>
                <a:cs typeface="Calibri"/>
                <a:sym typeface="Calibri"/>
              </a:rPr>
              <a:t>academic or domain specific word wall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retrieve their copies of Love That Dog and to turn to page 6.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follow along, reading silently in their heads as you read pages 6–7 aloud.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turn and talk </a:t>
            </a:r>
            <a:r>
              <a:rPr lang="en" sz="1200" dirty="0">
                <a:solidFill>
                  <a:schemeClr val="dk1"/>
                </a:solidFill>
                <a:latin typeface="Calibri"/>
                <a:ea typeface="Calibri"/>
                <a:cs typeface="Calibri"/>
                <a:sym typeface="Calibri"/>
              </a:rPr>
              <a:t>to an elbow partner, and cold call students to share out: </a:t>
            </a:r>
            <a:r>
              <a:rPr lang="en" sz="1200" i="1" dirty="0">
                <a:solidFill>
                  <a:schemeClr val="dk1"/>
                </a:solidFill>
                <a:latin typeface="Calibri"/>
                <a:ea typeface="Calibri"/>
                <a:cs typeface="Calibri"/>
                <a:sym typeface="Calibri"/>
              </a:rPr>
              <a:t>“What happened?” </a:t>
            </a:r>
            <a:r>
              <a:rPr lang="en" sz="1200" b="1" dirty="0">
                <a:solidFill>
                  <a:schemeClr val="dk1"/>
                </a:solidFill>
                <a:latin typeface="Calibri"/>
                <a:ea typeface="Calibri"/>
                <a:cs typeface="Calibri"/>
                <a:sym typeface="Calibri"/>
              </a:rPr>
              <a:t>(Responses may vary, but could include that Jack has written another entry about poetry in his journal.) </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Reread pages 6–7 aloud, inviting students to chorally read with you. Invite students to turn and talk to an elbow partner, and </a:t>
            </a:r>
            <a:r>
              <a:rPr lang="en" sz="1200" b="0" dirty="0">
                <a:solidFill>
                  <a:schemeClr val="dk1"/>
                </a:solidFill>
                <a:latin typeface="Calibri"/>
                <a:ea typeface="Calibri"/>
                <a:cs typeface="Calibri"/>
                <a:sym typeface="Calibri"/>
              </a:rPr>
              <a:t>cold call </a:t>
            </a:r>
            <a:r>
              <a:rPr lang="en" sz="1200" dirty="0">
                <a:solidFill>
                  <a:schemeClr val="dk1"/>
                </a:solidFill>
                <a:latin typeface="Calibri"/>
                <a:ea typeface="Calibri"/>
                <a:cs typeface="Calibri"/>
                <a:sym typeface="Calibri"/>
              </a:rPr>
              <a:t>students to share out: </a:t>
            </a:r>
            <a:r>
              <a:rPr lang="en" sz="1200" i="1" dirty="0">
                <a:solidFill>
                  <a:schemeClr val="dk1"/>
                </a:solidFill>
                <a:latin typeface="Calibri"/>
                <a:ea typeface="Calibri"/>
                <a:cs typeface="Calibri"/>
                <a:sym typeface="Calibri"/>
              </a:rPr>
              <a:t>“What is the gist of this entry in Jack’s journal? What is it mostly about?”</a:t>
            </a:r>
            <a:r>
              <a:rPr lang="en" sz="1200" b="1" i="1"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(Jack doesn’t understand the snowy woods poem, and he doesn’t want to write anything else about the blue car.) </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sticky notes and invite students to record the</a:t>
            </a:r>
            <a:r>
              <a:rPr lang="en" sz="1200" b="0" i="1" dirty="0">
                <a:solidFill>
                  <a:schemeClr val="dk1"/>
                </a:solidFill>
                <a:latin typeface="Calibri"/>
                <a:ea typeface="Calibri"/>
                <a:cs typeface="Calibri"/>
                <a:sym typeface="Calibri"/>
              </a:rPr>
              <a:t> gist </a:t>
            </a:r>
            <a:r>
              <a:rPr lang="en" sz="1200" dirty="0">
                <a:solidFill>
                  <a:schemeClr val="dk1"/>
                </a:solidFill>
                <a:latin typeface="Calibri"/>
                <a:ea typeface="Calibri"/>
                <a:cs typeface="Calibri"/>
                <a:sym typeface="Calibri"/>
              </a:rPr>
              <a:t>(in key words or sketches) on a sticky note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and look for accountable student talk (It might be helpful to start anecdotal records</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properly labeling the gist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participating in readings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more scaffolded questions to find the gist than those written in the basic lesson plan.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students about the meaning of the lines in pages 6–7 of Love That Dog. Write and display student responses next to the lines.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67176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Shape 17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6" name="Shape 17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4-5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Triads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triads should have been preselected as stated in the teacher preparation slides.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Links to resources:</a:t>
            </a:r>
            <a:endParaRPr sz="1200" b="0" dirty="0">
              <a:solidFill>
                <a:schemeClr val="dk1"/>
              </a:solidFill>
              <a:latin typeface="Calibri"/>
              <a:ea typeface="Calibri"/>
              <a:cs typeface="Calibri"/>
              <a:sym typeface="Calibri"/>
            </a:endParaRPr>
          </a:p>
          <a:p>
            <a:pPr marL="914400" lvl="1" indent="-304800" rtl="0">
              <a:spcBef>
                <a:spcPts val="0"/>
              </a:spcBef>
              <a:spcAft>
                <a:spcPts val="0"/>
              </a:spcAft>
              <a:buSzPts val="1200"/>
              <a:buFont typeface="Calibri"/>
              <a:buChar char="○"/>
            </a:pPr>
            <a:r>
              <a:rPr lang="en" sz="1200" u="sng" dirty="0">
                <a:solidFill>
                  <a:srgbClr val="0000FF"/>
                </a:solidFill>
                <a:latin typeface="Calibri"/>
                <a:ea typeface="Calibri"/>
                <a:cs typeface="Calibri"/>
                <a:sym typeface="Calibri"/>
                <a:hlinkClick r:id="rId3"/>
              </a:rPr>
              <a:t>http://curriculum.eleducation.org/curriculum/ela/grade-4/module-1/unit-1/lesson-4</a:t>
            </a:r>
            <a:endParaRPr sz="1200" dirty="0">
              <a:solidFill>
                <a:srgbClr val="0000FF"/>
              </a:solidFill>
              <a:latin typeface="Calibri"/>
              <a:ea typeface="Calibri"/>
              <a:cs typeface="Calibri"/>
              <a:sym typeface="Calibri"/>
            </a:endParaRPr>
          </a:p>
          <a:p>
            <a:pPr marL="914400" lvl="1" indent="-304800" rtl="0">
              <a:spcBef>
                <a:spcPts val="0"/>
              </a:spcBef>
              <a:spcAft>
                <a:spcPts val="0"/>
              </a:spcAft>
              <a:buSzPts val="1200"/>
              <a:buFont typeface="Calibri"/>
              <a:buChar char="○"/>
            </a:pPr>
            <a:r>
              <a:rPr lang="en" sz="1200" u="sng" dirty="0">
                <a:solidFill>
                  <a:srgbClr val="0000FF"/>
                </a:solidFill>
                <a:latin typeface="Calibri"/>
                <a:ea typeface="Calibri"/>
                <a:cs typeface="Calibri"/>
                <a:sym typeface="Calibri"/>
                <a:hlinkClick r:id="rId4"/>
              </a:rPr>
              <a:t>http://curriculum.eleducation.org/sites/default/files/curriculumtools_classroomprotocols_053017.pdf</a:t>
            </a:r>
            <a:endParaRPr sz="1200" dirty="0">
              <a:solidFill>
                <a:srgbClr val="0000FF"/>
              </a:solidFill>
              <a:latin typeface="Calibri"/>
              <a:ea typeface="Calibri"/>
              <a:cs typeface="Calibri"/>
              <a:sym typeface="Calibri"/>
            </a:endParaRPr>
          </a:p>
          <a:p>
            <a:pPr marL="914400" lvl="1" indent="-304800" rtl="0">
              <a:spcBef>
                <a:spcPts val="0"/>
              </a:spcBef>
              <a:spcAft>
                <a:spcPts val="0"/>
              </a:spcAft>
              <a:buSzPts val="1200"/>
              <a:buFont typeface="Calibri"/>
              <a:buChar char="○"/>
            </a:pPr>
            <a:r>
              <a:rPr lang="en" sz="1200" u="sng" dirty="0">
                <a:solidFill>
                  <a:srgbClr val="0000FF"/>
                </a:solidFill>
                <a:latin typeface="Calibri"/>
                <a:ea typeface="Calibri"/>
                <a:cs typeface="Calibri"/>
                <a:sym typeface="Calibri"/>
                <a:hlinkClick r:id="rId5"/>
              </a:rPr>
              <a:t>http://curriculum.eleducation.org/sites/default/files/curriculumtools_conversationcues-072017.pdf</a:t>
            </a:r>
            <a:endParaRPr sz="1200" dirty="0">
              <a:solidFill>
                <a:srgbClr val="0000FF"/>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Move students into triads and invite them to label themselves A, B, and C.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students on pages 6–7 of Love That Dog and reread these pages aloud again.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What Happens and How Does Jack Feel about It? anchor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a:t>
            </a:r>
            <a:r>
              <a:rPr lang="en" sz="1200" b="0" dirty="0">
                <a:solidFill>
                  <a:schemeClr val="dk1"/>
                </a:solidFill>
                <a:latin typeface="Calibri"/>
                <a:ea typeface="Calibri"/>
                <a:cs typeface="Calibri"/>
                <a:sym typeface="Calibri"/>
              </a:rPr>
              <a:t>to Think-Triad-Share</a:t>
            </a:r>
            <a:r>
              <a:rPr lang="en" sz="1200" dirty="0">
                <a:solidFill>
                  <a:schemeClr val="dk1"/>
                </a:solidFill>
                <a:latin typeface="Calibri"/>
                <a:ea typeface="Calibri"/>
                <a:cs typeface="Calibri"/>
                <a:sym typeface="Calibri"/>
              </a:rPr>
              <a:t>, leaving adequate time for each student to think, repeat the question to a group member, and share. Then use equity sticks to select students to share out: </a:t>
            </a:r>
            <a:r>
              <a:rPr lang="en" sz="1200" i="1" dirty="0">
                <a:solidFill>
                  <a:schemeClr val="dk1"/>
                </a:solidFill>
                <a:latin typeface="Calibri"/>
                <a:ea typeface="Calibri"/>
                <a:cs typeface="Calibri"/>
                <a:sym typeface="Calibri"/>
              </a:rPr>
              <a:t>“What happens on these pages?”</a:t>
            </a:r>
            <a:r>
              <a:rPr lang="en" sz="1200" b="1" dirty="0">
                <a:solidFill>
                  <a:schemeClr val="dk1"/>
                </a:solidFill>
                <a:latin typeface="Calibri"/>
                <a:ea typeface="Calibri"/>
                <a:cs typeface="Calibri"/>
                <a:sym typeface="Calibri"/>
              </a:rPr>
              <a:t> (Jack reads a poem about snowy woods and is told to write more about the blue car.)</a:t>
            </a:r>
            <a:r>
              <a:rPr lang="en" sz="1200" b="1" i="1"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“How does Jack feel about it? What can you infer from what he says?” </a:t>
            </a:r>
            <a:r>
              <a:rPr lang="en" sz="1200" b="1" dirty="0">
                <a:solidFill>
                  <a:schemeClr val="dk1"/>
                </a:solidFill>
                <a:latin typeface="Calibri"/>
                <a:ea typeface="Calibri"/>
                <a:cs typeface="Calibri"/>
                <a:sym typeface="Calibri"/>
              </a:rPr>
              <a:t>(Jack doesn’t understand the snowy woods poem, and he doesn’t want to write more about the blue car.)</a:t>
            </a:r>
            <a:r>
              <a:rPr lang="en" sz="1200" b="1" i="1"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“How do you know?”</a:t>
            </a:r>
            <a:r>
              <a:rPr lang="en" sz="1200" b="1" i="1"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(He writes, “What was up with the snowy woods poem?” and “I don’t want to write about that blue car.”) </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share out, capture their responses on the </a:t>
            </a:r>
            <a:r>
              <a:rPr lang="en" sz="1200" b="1" dirty="0">
                <a:solidFill>
                  <a:schemeClr val="dk1"/>
                </a:solidFill>
                <a:latin typeface="Calibri"/>
                <a:ea typeface="Calibri"/>
                <a:cs typeface="Calibri"/>
                <a:sym typeface="Calibri"/>
              </a:rPr>
              <a:t>What Happens and How Does Jack Feel about It? anchor chart</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Refer to </a:t>
            </a:r>
            <a:r>
              <a:rPr lang="en" sz="1200" b="1" dirty="0">
                <a:solidFill>
                  <a:schemeClr val="dk1"/>
                </a:solidFill>
                <a:latin typeface="Calibri"/>
                <a:ea typeface="Calibri"/>
                <a:cs typeface="Calibri"/>
                <a:sym typeface="Calibri"/>
              </a:rPr>
              <a:t>What Happens and How Does Jack Feel about It? anchor chart (example, for teacher reference</a:t>
            </a:r>
            <a:r>
              <a:rPr lang="en" sz="1200" b="0" dirty="0">
                <a:solidFill>
                  <a:schemeClr val="dk1"/>
                </a:solidFill>
                <a:latin typeface="Calibri"/>
                <a:ea typeface="Calibri"/>
                <a:cs typeface="Calibri"/>
                <a:sym typeface="Calibri"/>
              </a:rPr>
              <a:t>) as necessary.</a:t>
            </a:r>
            <a:r>
              <a:rPr lang="en" sz="1200" b="1" dirty="0">
                <a:solidFill>
                  <a:schemeClr val="dk1"/>
                </a:solidFill>
                <a:latin typeface="Calibri"/>
                <a:ea typeface="Calibri"/>
                <a:cs typeface="Calibri"/>
                <a:sym typeface="Calibri"/>
              </a:rPr>
              <a:t> (Located on prep slides)</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are now going to use the </a:t>
            </a:r>
            <a:r>
              <a:rPr lang="en" sz="1200" b="0" dirty="0">
                <a:solidFill>
                  <a:schemeClr val="dk1"/>
                </a:solidFill>
                <a:latin typeface="Calibri"/>
                <a:ea typeface="Calibri"/>
                <a:cs typeface="Calibri"/>
                <a:sym typeface="Calibri"/>
              </a:rPr>
              <a:t>Thumb-O-Meter protocol to reflect on their progress toward the first learning target. Remind them that they used this protocol in Lesson 2 and review as necessary. Refer to the Classroom Protocols document for the full version of the protocol.</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Guide students through the Thumb-O-Meter protocol </a:t>
            </a:r>
            <a:r>
              <a:rPr lang="en" sz="1200" dirty="0">
                <a:solidFill>
                  <a:schemeClr val="dk1"/>
                </a:solidFill>
                <a:latin typeface="Calibri"/>
                <a:ea typeface="Calibri"/>
                <a:cs typeface="Calibri"/>
                <a:sym typeface="Calibri"/>
              </a:rPr>
              <a:t>using the first learning target. Scan student responses and make a note of students who may need more support with this moving forward</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conversations in the triads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records in the anchor charts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student mentors by preselecting students in their triads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038791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Shape 18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5" name="Shape 18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4-5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is animated so that you can take it one step at a time with your students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visual image will animate in last, once students have had the chance to process the poem visually for themselves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turn to the back of their copy of </a:t>
            </a:r>
            <a:r>
              <a:rPr lang="en" sz="1200" i="1" dirty="0">
                <a:solidFill>
                  <a:schemeClr val="dk1"/>
                </a:solidFill>
                <a:latin typeface="Calibri"/>
                <a:ea typeface="Calibri"/>
                <a:cs typeface="Calibri"/>
                <a:sym typeface="Calibri"/>
              </a:rPr>
              <a:t>Love That Dog</a:t>
            </a:r>
            <a:r>
              <a:rPr lang="en" sz="1200" dirty="0">
                <a:solidFill>
                  <a:schemeClr val="dk1"/>
                </a:solidFill>
                <a:latin typeface="Calibri"/>
                <a:ea typeface="Calibri"/>
                <a:cs typeface="Calibri"/>
                <a:sym typeface="Calibri"/>
              </a:rPr>
              <a:t> to find “Stopping by Woods on a Snowy Evening”.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it is by a poet named Robert Frost, another famous poet from the United States who lived from 1874 to 1963.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To model fluent reading, read “Stopping by Woods on a Snowy Evening” aloud as students follow along, reading silently in their heads.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you are going to read the poem for a second time. This time, you would like them to close their eyes to picture what they are hearing in their minds.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poem aloud for a second time.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paper and invite students to sketch what they heard</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following along as the poem is read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visual representation of the poem</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your thinking aloud as you read the poem….refer to the “</a:t>
            </a:r>
            <a:r>
              <a:rPr lang="en" sz="1200" b="1" dirty="0">
                <a:solidFill>
                  <a:schemeClr val="dk1"/>
                </a:solidFill>
                <a:latin typeface="Calibri"/>
                <a:ea typeface="Calibri"/>
                <a:cs typeface="Calibri"/>
                <a:sym typeface="Calibri"/>
              </a:rPr>
              <a:t>Close Readers Do these Things Anchor Chart</a:t>
            </a:r>
            <a:r>
              <a:rPr lang="en" sz="1200" dirty="0">
                <a:solidFill>
                  <a:schemeClr val="dk1"/>
                </a:solidFill>
                <a:latin typeface="Calibri"/>
                <a:ea typeface="Calibri"/>
                <a:cs typeface="Calibri"/>
                <a:sym typeface="Calibri"/>
              </a:rPr>
              <a:t>” if necessary.</a:t>
            </a:r>
            <a:endParaRPr dirty="0"/>
          </a:p>
        </p:txBody>
      </p:sp>
    </p:spTree>
    <p:extLst>
      <p:ext uri="{BB962C8B-B14F-4D97-AF65-F5344CB8AC3E}">
        <p14:creationId xmlns:p14="http://schemas.microsoft.com/office/powerpoint/2010/main" val="1335803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Shape 11"/>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Shape 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Shape 45"/>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Shape 46"/>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Shape 4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59"/>
        <p:cNvGrpSpPr/>
        <p:nvPr/>
      </p:nvGrpSpPr>
      <p:grpSpPr>
        <a:xfrm>
          <a:off x="0" y="0"/>
          <a:ext cx="0" cy="0"/>
          <a:chOff x="0" y="0"/>
          <a:chExt cx="0" cy="0"/>
        </a:xfrm>
      </p:grpSpPr>
      <p:sp>
        <p:nvSpPr>
          <p:cNvPr id="60" name="Google Shape;60;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1" name="Google Shape;61;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1622585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Shape 5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Shape 5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Shape 5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Shape 6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Shape 6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Shape 6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Shape 6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Shape 6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Shape 6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Shape 6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Shape 69"/>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Shape 70"/>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Shape 7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Shape 7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Shape 7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Shape 7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Shape 76"/>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Shape 7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Shape 7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Shape 7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Shape 8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Shape 82"/>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Shape 83"/>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Shape 84"/>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Shape 85"/>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Shape 8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Shape 8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Shape 8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Shape 8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Shape 9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Shape 9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Shape 9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Shape 9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Shape 9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Shape 9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Shape 9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Shape 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Shape 10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Shape 10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Shape 10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Shape 10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Shape 10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Shape 10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Shape 107"/>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Shape 108"/>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Shape 109"/>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Shape 1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Shape 1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Shape 1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Shape 1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Shape 11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Shape 1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Shape 1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Shape 1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Shape 120"/>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Shape 121"/>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Shape 1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Shape 1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Shape 1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Shape 1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Shape 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Shape 22"/>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Shape 23"/>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Shape 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Shape 2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Shape 30"/>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Shape 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Shape 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Shape 37"/>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Shape 38"/>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Shape 3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Shape 4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Shape 4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Shape 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dirty="0"/>
          </a:p>
        </p:txBody>
      </p:sp>
      <p:sp>
        <p:nvSpPr>
          <p:cNvPr id="8" name="Shape 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CEADB78A-533B-46B1-8983-C7B4E670ACF3}"/>
              </a:ext>
            </a:extLst>
          </p:cNvPr>
          <p:cNvPicPr>
            <a:picLocks noChangeAspect="1"/>
          </p:cNvPicPr>
          <p:nvPr userDrawn="1"/>
        </p:nvPicPr>
        <p:blipFill>
          <a:blip r:embed="rId14"/>
          <a:stretch>
            <a:fillRect/>
          </a:stretch>
        </p:blipFill>
        <p:spPr>
          <a:xfrm>
            <a:off x="8356948" y="4917856"/>
            <a:ext cx="762000" cy="142875"/>
          </a:xfrm>
          <a:prstGeom prst="rect">
            <a:avLst/>
          </a:prstGeom>
        </p:spPr>
      </p:pic>
      <p:pic>
        <p:nvPicPr>
          <p:cNvPr id="5" name="Picture 4">
            <a:extLst>
              <a:ext uri="{FF2B5EF4-FFF2-40B4-BE49-F238E27FC236}">
                <a16:creationId xmlns:a16="http://schemas.microsoft.com/office/drawing/2014/main" id="{A5CCB577-5BDC-4051-A744-E6BA218EA1AA}"/>
              </a:ext>
            </a:extLst>
          </p:cNvPr>
          <p:cNvPicPr>
            <a:picLocks noChangeAspect="1"/>
          </p:cNvPicPr>
          <p:nvPr userDrawn="1"/>
        </p:nvPicPr>
        <p:blipFill>
          <a:blip r:embed="rId15"/>
          <a:stretch>
            <a:fillRect/>
          </a:stretch>
        </p:blipFill>
        <p:spPr>
          <a:xfrm>
            <a:off x="4265112" y="4604277"/>
            <a:ext cx="613775" cy="511479"/>
          </a:xfrm>
          <a:prstGeom prst="rect">
            <a:avLst/>
          </a:prstGeom>
        </p:spPr>
      </p:pic>
      <p:pic>
        <p:nvPicPr>
          <p:cNvPr id="10" name="Picture 9">
            <a:extLst>
              <a:ext uri="{FF2B5EF4-FFF2-40B4-BE49-F238E27FC236}">
                <a16:creationId xmlns:a16="http://schemas.microsoft.com/office/drawing/2014/main" id="{A9A10C00-B44B-4CED-BE17-0EF809E6EC5F}"/>
              </a:ext>
            </a:extLst>
          </p:cNvPr>
          <p:cNvPicPr>
            <a:picLocks noChangeAspect="1"/>
          </p:cNvPicPr>
          <p:nvPr userDrawn="1"/>
        </p:nvPicPr>
        <p:blipFill>
          <a:blip r:embed="rId16"/>
          <a:stretch>
            <a:fillRect/>
          </a:stretch>
        </p:blipFill>
        <p:spPr>
          <a:xfrm>
            <a:off x="0" y="4586367"/>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7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Shape 5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Shape 5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Shape 5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13.xml"/><Relationship Id="rId5" Type="http://schemas.openxmlformats.org/officeDocument/2006/relationships/image" Target="../media/image3.png"/><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Shape 1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4:</a:t>
            </a:r>
            <a:r>
              <a:rPr lang="en" sz="3400"/>
              <a:t> Module </a:t>
            </a:r>
            <a:r>
              <a:rPr lang="en"/>
              <a:t>1</a:t>
            </a:r>
            <a:r>
              <a:rPr lang="en" sz="3400"/>
              <a:t>: Unit </a:t>
            </a:r>
            <a:r>
              <a:rPr lang="en"/>
              <a:t>1</a:t>
            </a:r>
            <a:r>
              <a:rPr lang="en" sz="3400"/>
              <a:t>: Lesson </a:t>
            </a:r>
            <a:r>
              <a:rPr lang="en"/>
              <a:t>4</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Shape 130"/>
          <p:cNvSpPr txBox="1">
            <a:spLocks noGrp="1"/>
          </p:cNvSpPr>
          <p:nvPr>
            <p:ph type="body" idx="1"/>
          </p:nvPr>
        </p:nvSpPr>
        <p:spPr>
          <a:xfrm>
            <a:off x="311700" y="1283125"/>
            <a:ext cx="8520600" cy="36261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dirty="0">
                <a:solidFill>
                  <a:schemeClr val="dk1"/>
                </a:solidFill>
              </a:rPr>
              <a:t>This lesson will take approximately 80-105 minutes to complete. </a:t>
            </a:r>
            <a:endParaRPr sz="1600" dirty="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purpose of today’s lesson is to:</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Today students will continue to read Love That Dog and describe what happens on those pages and how Jack feels about it. </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Students will read Stopping By The Woods on a Snowy Evening by Robert Frost to determine the characteristics of poetry along with the theme. </a:t>
            </a:r>
            <a:endParaRPr sz="1600" dirty="0">
              <a:solidFill>
                <a:schemeClr val="dk1"/>
              </a:solidFill>
            </a:endParaRPr>
          </a:p>
          <a:p>
            <a:pPr marL="0" lvl="0" indent="0" rtl="0">
              <a:lnSpc>
                <a:spcPct val="90000"/>
              </a:lnSpc>
              <a:spcBef>
                <a:spcPts val="0"/>
              </a:spcBef>
              <a:spcAft>
                <a:spcPts val="0"/>
              </a:spcAft>
              <a:buNone/>
            </a:pPr>
            <a:endParaRPr sz="1600" dirty="0">
              <a:solidFill>
                <a:schemeClr val="dk1"/>
              </a:solidFill>
            </a:endParaRPr>
          </a:p>
          <a:p>
            <a:pPr marL="0" lvl="0" indent="0" rtl="0">
              <a:lnSpc>
                <a:spcPct val="90000"/>
              </a:lnSpc>
              <a:spcBef>
                <a:spcPts val="0"/>
              </a:spcBef>
              <a:spcAft>
                <a:spcPts val="0"/>
              </a:spcAft>
              <a:buNone/>
            </a:pPr>
            <a:r>
              <a:rPr lang="en" sz="1600" dirty="0">
                <a:solidFill>
                  <a:schemeClr val="dk1"/>
                </a:solidFill>
              </a:rPr>
              <a:t>Daily Learning Targets</a:t>
            </a:r>
            <a:endParaRPr sz="1600" dirty="0">
              <a:solidFill>
                <a:schemeClr val="dk1"/>
              </a:solidFill>
            </a:endParaRPr>
          </a:p>
          <a:p>
            <a:pPr marL="457200" lvl="0" indent="-330200" rtl="0">
              <a:spcBef>
                <a:spcPts val="0"/>
              </a:spcBef>
              <a:spcAft>
                <a:spcPts val="0"/>
              </a:spcAft>
              <a:buClr>
                <a:schemeClr val="dk1"/>
              </a:buClr>
              <a:buSzPts val="1600"/>
              <a:buAutoNum type="arabicPeriod"/>
            </a:pPr>
            <a:r>
              <a:rPr lang="en" sz="1600" dirty="0">
                <a:solidFill>
                  <a:schemeClr val="dk1"/>
                </a:solidFill>
              </a:rPr>
              <a:t>I can describe what happens in pages 6–7 of Love That Dog and how Jack feels about it. </a:t>
            </a:r>
            <a:endParaRPr sz="1600" dirty="0">
              <a:solidFill>
                <a:schemeClr val="dk1"/>
              </a:solidFill>
            </a:endParaRPr>
          </a:p>
          <a:p>
            <a:pPr marL="457200" lvl="0" indent="-330200" rtl="0">
              <a:spcBef>
                <a:spcPts val="0"/>
              </a:spcBef>
              <a:spcAft>
                <a:spcPts val="0"/>
              </a:spcAft>
              <a:buClr>
                <a:schemeClr val="dk1"/>
              </a:buClr>
              <a:buSzPts val="1600"/>
              <a:buAutoNum type="arabicPeriod"/>
            </a:pPr>
            <a:r>
              <a:rPr lang="en" sz="1600" dirty="0">
                <a:solidFill>
                  <a:schemeClr val="dk1"/>
                </a:solidFill>
              </a:rPr>
              <a:t>I can determine the theme of “Stopping by Woods on a Snowy Evening” from details in the text and summarize it.</a:t>
            </a:r>
            <a:endParaRPr sz="1600" dirty="0">
              <a:solidFill>
                <a:schemeClr val="dk1"/>
              </a:solidFill>
            </a:endParaRPr>
          </a:p>
          <a:p>
            <a:pPr marL="457200" lvl="0" indent="-330200" rtl="0">
              <a:spcBef>
                <a:spcPts val="0"/>
              </a:spcBef>
              <a:spcAft>
                <a:spcPts val="0"/>
              </a:spcAft>
              <a:buClr>
                <a:schemeClr val="dk1"/>
              </a:buClr>
              <a:buSzPts val="1600"/>
              <a:buAutoNum type="arabicPeriod"/>
            </a:pPr>
            <a:r>
              <a:rPr lang="en" sz="1600" dirty="0">
                <a:solidFill>
                  <a:schemeClr val="dk1"/>
                </a:solidFill>
              </a:rPr>
              <a:t>I can identify the characteristics of poetry in “Stopping by Woods on a Snowy Evening.” </a:t>
            </a:r>
            <a:endParaRPr sz="1600" dirty="0">
              <a:solidFill>
                <a:schemeClr val="dk1"/>
              </a:solidFill>
            </a:endParaRPr>
          </a:p>
          <a:p>
            <a:pPr marL="628650" lvl="1" indent="-95250" rtl="0">
              <a:lnSpc>
                <a:spcPct val="90000"/>
              </a:lnSpc>
              <a:spcBef>
                <a:spcPts val="0"/>
              </a:spcBef>
              <a:spcAft>
                <a:spcPts val="0"/>
              </a:spcAft>
              <a:buClr>
                <a:schemeClr val="dk1"/>
              </a:buClr>
              <a:buSzPts val="1200"/>
              <a:buFont typeface="Arial"/>
              <a:buNone/>
            </a:pPr>
            <a:endParaRPr sz="1600" dirty="0">
              <a:solidFill>
                <a:schemeClr val="dk1"/>
              </a:solidFill>
            </a:endParaRPr>
          </a:p>
          <a:p>
            <a:pPr marL="0" lvl="0" indent="0" rtl="0">
              <a:lnSpc>
                <a:spcPct val="90000"/>
              </a:lnSpc>
              <a:spcBef>
                <a:spcPts val="1000"/>
              </a:spcBef>
              <a:spcAft>
                <a:spcPts val="0"/>
              </a:spcAft>
              <a:buNone/>
            </a:pPr>
            <a:endParaRPr sz="16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Shape 195"/>
          <p:cNvSpPr txBox="1">
            <a:spLocks noGrp="1"/>
          </p:cNvSpPr>
          <p:nvPr>
            <p:ph type="title"/>
          </p:nvPr>
        </p:nvSpPr>
        <p:spPr>
          <a:xfrm>
            <a:off x="145400" y="334175"/>
            <a:ext cx="86868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a:t>Stopping By Woods on a Snowy Evening</a:t>
            </a:r>
            <a:endParaRPr/>
          </a:p>
          <a:p>
            <a:pPr marL="0" lvl="0" indent="0" rtl="0">
              <a:spcBef>
                <a:spcPts val="0"/>
              </a:spcBef>
              <a:spcAft>
                <a:spcPts val="0"/>
              </a:spcAft>
              <a:buNone/>
            </a:pPr>
            <a:endParaRPr/>
          </a:p>
        </p:txBody>
      </p:sp>
      <p:sp>
        <p:nvSpPr>
          <p:cNvPr id="196" name="Shape 196"/>
          <p:cNvSpPr txBox="1">
            <a:spLocks noGrp="1"/>
          </p:cNvSpPr>
          <p:nvPr>
            <p:ph type="body" idx="1"/>
          </p:nvPr>
        </p:nvSpPr>
        <p:spPr>
          <a:xfrm>
            <a:off x="4223900" y="1285678"/>
            <a:ext cx="46083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Record your “notices” and “wonders” about the poem on your handout.</a:t>
            </a:r>
            <a:endParaRPr dirty="0"/>
          </a:p>
        </p:txBody>
      </p:sp>
      <p:pic>
        <p:nvPicPr>
          <p:cNvPr id="197" name="Shape 197"/>
          <p:cNvPicPr preferRelativeResize="0"/>
          <p:nvPr/>
        </p:nvPicPr>
        <p:blipFill rotWithShape="1">
          <a:blip r:embed="rId3">
            <a:alphaModFix/>
          </a:blip>
          <a:srcRect l="28548" t="8676" r="27524" b="5412"/>
          <a:stretch/>
        </p:blipFill>
        <p:spPr>
          <a:xfrm>
            <a:off x="537950" y="1255921"/>
            <a:ext cx="3413565" cy="3677332"/>
          </a:xfrm>
          <a:prstGeom prst="rect">
            <a:avLst/>
          </a:prstGeom>
          <a:noFill/>
          <a:ln w="19050" cap="flat" cmpd="sng">
            <a:solidFill>
              <a:schemeClr val="dk2"/>
            </a:solidFill>
            <a:prstDash val="solid"/>
            <a:round/>
            <a:headEnd type="none" w="sm" len="sm"/>
            <a:tailEnd type="none" w="sm" len="sm"/>
          </a:ln>
        </p:spPr>
      </p:pic>
      <p:pic>
        <p:nvPicPr>
          <p:cNvPr id="198" name="Shape 198"/>
          <p:cNvPicPr preferRelativeResize="0"/>
          <p:nvPr/>
        </p:nvPicPr>
        <p:blipFill>
          <a:blip r:embed="rId4">
            <a:alphaModFix/>
          </a:blip>
          <a:stretch>
            <a:fillRect/>
          </a:stretch>
        </p:blipFill>
        <p:spPr>
          <a:xfrm>
            <a:off x="8425542" y="4470903"/>
            <a:ext cx="501325" cy="4623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title"/>
          </p:nvPr>
        </p:nvSpPr>
        <p:spPr>
          <a:xfrm>
            <a:off x="628650" y="273850"/>
            <a:ext cx="4528800" cy="1237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GB" sz="3200" dirty="0">
                <a:latin typeface="Century Gothic"/>
                <a:ea typeface="Century Gothic"/>
                <a:cs typeface="Century Gothic"/>
                <a:sym typeface="Century Gothic"/>
              </a:rPr>
              <a:t>Close Read: Stopping by Woods on a Snowy Evening</a:t>
            </a:r>
            <a:endParaRPr sz="3200" b="0" i="0" u="none" strike="noStrike" cap="none" dirty="0">
              <a:solidFill>
                <a:schemeClr val="dk1"/>
              </a:solidFill>
              <a:latin typeface="Century Gothic"/>
              <a:ea typeface="Century Gothic"/>
              <a:cs typeface="Century Gothic"/>
              <a:sym typeface="Century Gothic"/>
            </a:endParaRPr>
          </a:p>
        </p:txBody>
      </p:sp>
      <p:sp>
        <p:nvSpPr>
          <p:cNvPr id="136" name="Google Shape;136;p25"/>
          <p:cNvSpPr txBox="1"/>
          <p:nvPr/>
        </p:nvSpPr>
        <p:spPr>
          <a:xfrm>
            <a:off x="758250" y="1851963"/>
            <a:ext cx="3261300" cy="1051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GB" sz="1800" b="1">
                <a:latin typeface="Century Gothic"/>
                <a:ea typeface="Century Gothic"/>
                <a:cs typeface="Century Gothic"/>
                <a:sym typeface="Century Gothic"/>
              </a:rPr>
              <a:t>Listen carefully as I read you stanza one of this poem.</a:t>
            </a:r>
            <a:endParaRPr sz="1800" b="1">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800" b="1">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GB" sz="1800" b="1" i="1" u="none" strike="noStrike" cap="none">
                <a:solidFill>
                  <a:srgbClr val="000000"/>
                </a:solidFill>
                <a:latin typeface="Century Gothic"/>
                <a:ea typeface="Century Gothic"/>
                <a:cs typeface="Century Gothic"/>
                <a:sym typeface="Century Gothic"/>
              </a:rPr>
              <a:t> </a:t>
            </a:r>
            <a:endParaRPr sz="1800" b="1" i="0" u="none" strike="noStrike" cap="none">
              <a:solidFill>
                <a:srgbClr val="000000"/>
              </a:solidFill>
              <a:latin typeface="Century Gothic"/>
              <a:ea typeface="Century Gothic"/>
              <a:cs typeface="Century Gothic"/>
              <a:sym typeface="Century Gothic"/>
            </a:endParaRPr>
          </a:p>
        </p:txBody>
      </p:sp>
      <p:sp>
        <p:nvSpPr>
          <p:cNvPr id="137" name="Google Shape;137;p25"/>
          <p:cNvSpPr txBox="1"/>
          <p:nvPr/>
        </p:nvSpPr>
        <p:spPr>
          <a:xfrm>
            <a:off x="628650" y="2903475"/>
            <a:ext cx="3520500" cy="157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b="1" i="1">
                <a:latin typeface="Open Sans"/>
                <a:ea typeface="Open Sans"/>
                <a:cs typeface="Open Sans"/>
                <a:sym typeface="Open Sans"/>
              </a:rPr>
              <a:t>What is the gist of the stanza?  What is it mostly about?</a:t>
            </a:r>
            <a:endParaRPr b="1" i="1">
              <a:latin typeface="Open Sans"/>
              <a:ea typeface="Open Sans"/>
              <a:cs typeface="Open Sans"/>
              <a:sym typeface="Open Sans"/>
            </a:endParaRPr>
          </a:p>
          <a:p>
            <a:pPr marL="0" lvl="0" indent="0" algn="l" rtl="0">
              <a:spcBef>
                <a:spcPts val="0"/>
              </a:spcBef>
              <a:spcAft>
                <a:spcPts val="0"/>
              </a:spcAft>
              <a:buNone/>
            </a:pPr>
            <a:endParaRPr b="1" i="1">
              <a:latin typeface="Open Sans"/>
              <a:ea typeface="Open Sans"/>
              <a:cs typeface="Open Sans"/>
              <a:sym typeface="Open Sans"/>
            </a:endParaRPr>
          </a:p>
          <a:p>
            <a:pPr marL="0" lvl="0" indent="0" algn="l" rtl="0">
              <a:spcBef>
                <a:spcPts val="0"/>
              </a:spcBef>
              <a:spcAft>
                <a:spcPts val="0"/>
              </a:spcAft>
              <a:buNone/>
            </a:pPr>
            <a:r>
              <a:rPr lang="en-GB" b="1" i="1">
                <a:latin typeface="Open Sans"/>
                <a:ea typeface="Open Sans"/>
                <a:cs typeface="Open Sans"/>
                <a:sym typeface="Open Sans"/>
              </a:rPr>
              <a:t>Where does he live?  How do you know?</a:t>
            </a:r>
            <a:endParaRPr b="1" i="1">
              <a:latin typeface="Open Sans"/>
              <a:ea typeface="Open Sans"/>
              <a:cs typeface="Open Sans"/>
              <a:sym typeface="Open Sans"/>
            </a:endParaRPr>
          </a:p>
          <a:p>
            <a:pPr marL="0" lvl="0" indent="0" algn="l" rtl="0">
              <a:spcBef>
                <a:spcPts val="0"/>
              </a:spcBef>
              <a:spcAft>
                <a:spcPts val="0"/>
              </a:spcAft>
              <a:buNone/>
            </a:pPr>
            <a:endParaRPr b="1" i="1">
              <a:latin typeface="Open Sans"/>
              <a:ea typeface="Open Sans"/>
              <a:cs typeface="Open Sans"/>
              <a:sym typeface="Open Sans"/>
            </a:endParaRPr>
          </a:p>
          <a:p>
            <a:pPr marL="0" lvl="0" indent="0" algn="l" rtl="0">
              <a:spcBef>
                <a:spcPts val="0"/>
              </a:spcBef>
              <a:spcAft>
                <a:spcPts val="0"/>
              </a:spcAft>
              <a:buNone/>
            </a:pPr>
            <a:r>
              <a:rPr lang="en-GB" b="1" i="1">
                <a:latin typeface="Open Sans"/>
                <a:ea typeface="Open Sans"/>
                <a:cs typeface="Open Sans"/>
                <a:sym typeface="Open Sans"/>
              </a:rPr>
              <a:t>What do you notice about “though”  and the word at the end of the first line “know”?</a:t>
            </a:r>
            <a:endParaRPr b="1" i="1">
              <a:latin typeface="Open Sans"/>
              <a:ea typeface="Open Sans"/>
              <a:cs typeface="Open Sans"/>
              <a:sym typeface="Open Sans"/>
            </a:endParaRPr>
          </a:p>
          <a:p>
            <a:pPr marL="0" lvl="0" indent="0" algn="l" rtl="0">
              <a:spcBef>
                <a:spcPts val="0"/>
              </a:spcBef>
              <a:spcAft>
                <a:spcPts val="0"/>
              </a:spcAft>
              <a:buNone/>
            </a:pPr>
            <a:endParaRPr b="1" i="1">
              <a:latin typeface="Open Sans"/>
              <a:ea typeface="Open Sans"/>
              <a:cs typeface="Open Sans"/>
              <a:sym typeface="Open Sans"/>
            </a:endParaRPr>
          </a:p>
        </p:txBody>
      </p:sp>
      <p:cxnSp>
        <p:nvCxnSpPr>
          <p:cNvPr id="139" name="Google Shape;139;p25"/>
          <p:cNvCxnSpPr>
            <a:cxnSpLocks/>
          </p:cNvCxnSpPr>
          <p:nvPr/>
        </p:nvCxnSpPr>
        <p:spPr>
          <a:xfrm>
            <a:off x="7154883" y="767465"/>
            <a:ext cx="482726" cy="0"/>
          </a:xfrm>
          <a:prstGeom prst="straightConnector1">
            <a:avLst/>
          </a:prstGeom>
          <a:noFill/>
          <a:ln w="19050" cap="flat" cmpd="sng">
            <a:solidFill>
              <a:srgbClr val="000000"/>
            </a:solidFill>
            <a:prstDash val="solid"/>
            <a:round/>
            <a:headEnd type="none" w="med" len="med"/>
            <a:tailEnd type="none" w="med" len="med"/>
          </a:ln>
        </p:spPr>
      </p:cxnSp>
      <p:pic>
        <p:nvPicPr>
          <p:cNvPr id="140" name="Google Shape;140;p25" descr="Users"/>
          <p:cNvPicPr preferRelativeResize="0"/>
          <p:nvPr/>
        </p:nvPicPr>
        <p:blipFill rotWithShape="1">
          <a:blip r:embed="rId3">
            <a:alphaModFix/>
          </a:blip>
          <a:srcRect/>
          <a:stretch/>
        </p:blipFill>
        <p:spPr>
          <a:xfrm>
            <a:off x="5345729" y="4092122"/>
            <a:ext cx="1051378" cy="1051378"/>
          </a:xfrm>
          <a:prstGeom prst="rect">
            <a:avLst/>
          </a:prstGeom>
          <a:noFill/>
          <a:ln>
            <a:noFill/>
          </a:ln>
        </p:spPr>
      </p:pic>
      <p:sp>
        <p:nvSpPr>
          <p:cNvPr id="2" name="TextBox 1">
            <a:extLst>
              <a:ext uri="{FF2B5EF4-FFF2-40B4-BE49-F238E27FC236}">
                <a16:creationId xmlns:a16="http://schemas.microsoft.com/office/drawing/2014/main" id="{44439C93-A340-3B46-8B4D-7D1BFDC545DB}"/>
              </a:ext>
            </a:extLst>
          </p:cNvPr>
          <p:cNvSpPr txBox="1"/>
          <p:nvPr/>
        </p:nvSpPr>
        <p:spPr>
          <a:xfrm>
            <a:off x="5287050" y="354845"/>
            <a:ext cx="4004441" cy="3600986"/>
          </a:xfrm>
          <a:prstGeom prst="rect">
            <a:avLst/>
          </a:prstGeom>
          <a:noFill/>
        </p:spPr>
        <p:txBody>
          <a:bodyPr wrap="square" rtlCol="0">
            <a:spAutoFit/>
          </a:bodyPr>
          <a:lstStyle/>
          <a:p>
            <a:r>
              <a:rPr lang="en-US" sz="1200" dirty="0"/>
              <a:t>Whose woods these are I think I know.</a:t>
            </a:r>
          </a:p>
          <a:p>
            <a:r>
              <a:rPr lang="en-US" sz="1200" dirty="0"/>
              <a:t>His house is in the village, though;</a:t>
            </a:r>
          </a:p>
          <a:p>
            <a:r>
              <a:rPr lang="en-US" sz="1200" dirty="0"/>
              <a:t>He will not see me stopping here.</a:t>
            </a:r>
          </a:p>
          <a:p>
            <a:r>
              <a:rPr lang="en-US" sz="1200" dirty="0"/>
              <a:t>To watch his woods fill up with snow.</a:t>
            </a:r>
          </a:p>
          <a:p>
            <a:endParaRPr lang="en-US" sz="1200" dirty="0"/>
          </a:p>
          <a:p>
            <a:r>
              <a:rPr lang="en-US" sz="1200" dirty="0"/>
              <a:t>My little horse must think it queer,</a:t>
            </a:r>
          </a:p>
          <a:p>
            <a:r>
              <a:rPr lang="en-US" sz="1200" dirty="0"/>
              <a:t>To stop without a farmhouse near.</a:t>
            </a:r>
          </a:p>
          <a:p>
            <a:r>
              <a:rPr lang="en-US" sz="1200" dirty="0"/>
              <a:t>Between the woods and frozen lake,</a:t>
            </a:r>
          </a:p>
          <a:p>
            <a:r>
              <a:rPr lang="en-US" sz="1200" dirty="0"/>
              <a:t>The darkest evening of the year.</a:t>
            </a:r>
          </a:p>
          <a:p>
            <a:endParaRPr lang="en-US" sz="1200" dirty="0"/>
          </a:p>
          <a:p>
            <a:r>
              <a:rPr lang="en-US" sz="1200" dirty="0"/>
              <a:t>He gives his harness bells a shake,</a:t>
            </a:r>
          </a:p>
          <a:p>
            <a:r>
              <a:rPr lang="en-US" sz="1200" dirty="0"/>
              <a:t>To ask if there is a mistake.</a:t>
            </a:r>
          </a:p>
          <a:p>
            <a:r>
              <a:rPr lang="en-US" sz="1200" dirty="0"/>
              <a:t>The only other sound’s the sweep,</a:t>
            </a:r>
          </a:p>
          <a:p>
            <a:r>
              <a:rPr lang="en-US" sz="1200" dirty="0"/>
              <a:t>Of easy wind and downy flake.</a:t>
            </a:r>
          </a:p>
          <a:p>
            <a:endParaRPr lang="en-US" sz="1200" dirty="0"/>
          </a:p>
          <a:p>
            <a:r>
              <a:rPr lang="en-US" sz="1200" dirty="0"/>
              <a:t>The woods are lovely, dark and deep.</a:t>
            </a:r>
          </a:p>
          <a:p>
            <a:r>
              <a:rPr lang="en-US" sz="1200" dirty="0"/>
              <a:t>But promises to keep,</a:t>
            </a:r>
          </a:p>
          <a:p>
            <a:r>
              <a:rPr lang="en-US" sz="1200" dirty="0"/>
              <a:t>And miles to go before I sleep,</a:t>
            </a:r>
          </a:p>
          <a:p>
            <a:r>
              <a:rPr lang="en-US" sz="1200" dirty="0"/>
              <a:t>And miles to go before I sleep.</a:t>
            </a:r>
          </a:p>
        </p:txBody>
      </p:sp>
      <p:pic>
        <p:nvPicPr>
          <p:cNvPr id="10" name="Shape 205">
            <a:extLst>
              <a:ext uri="{FF2B5EF4-FFF2-40B4-BE49-F238E27FC236}">
                <a16:creationId xmlns:a16="http://schemas.microsoft.com/office/drawing/2014/main" id="{4B42B9D0-92D0-244B-955A-454E5031B12A}"/>
              </a:ext>
            </a:extLst>
          </p:cNvPr>
          <p:cNvPicPr preferRelativeResize="0"/>
          <p:nvPr/>
        </p:nvPicPr>
        <p:blipFill>
          <a:blip r:embed="rId4">
            <a:alphaModFix/>
          </a:blip>
          <a:stretch>
            <a:fillRect/>
          </a:stretch>
        </p:blipFill>
        <p:spPr>
          <a:xfrm>
            <a:off x="7637609" y="3520966"/>
            <a:ext cx="1337723" cy="1290249"/>
          </a:xfrm>
          <a:prstGeom prst="rect">
            <a:avLst/>
          </a:prstGeom>
          <a:noFill/>
          <a:ln w="19050" cap="flat" cmpd="sng">
            <a:solidFill>
              <a:schemeClr val="dk2"/>
            </a:solidFill>
            <a:prstDash val="solid"/>
            <a:round/>
            <a:headEnd type="none" w="sm" len="sm"/>
            <a:tailEnd type="none" w="sm" len="sm"/>
          </a:ln>
        </p:spPr>
      </p:pic>
    </p:spTree>
    <p:extLst>
      <p:ext uri="{BB962C8B-B14F-4D97-AF65-F5344CB8AC3E}">
        <p14:creationId xmlns:p14="http://schemas.microsoft.com/office/powerpoint/2010/main" val="480049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7">
                                            <p:txEl>
                                              <p:pRg st="0" end="0"/>
                                            </p:txEl>
                                          </p:spTgt>
                                        </p:tgtEl>
                                        <p:attrNameLst>
                                          <p:attrName>style.visibility</p:attrName>
                                        </p:attrNameLst>
                                      </p:cBhvr>
                                      <p:to>
                                        <p:strVal val="visible"/>
                                      </p:to>
                                    </p:set>
                                    <p:animEffect transition="in" filter="fade">
                                      <p:cBhvr>
                                        <p:cTn id="7" dur="1000"/>
                                        <p:tgtEl>
                                          <p:spTgt spid="13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7">
                                            <p:txEl>
                                              <p:pRg st="1" end="1"/>
                                            </p:txEl>
                                          </p:spTgt>
                                        </p:tgtEl>
                                        <p:attrNameLst>
                                          <p:attrName>style.visibility</p:attrName>
                                        </p:attrNameLst>
                                      </p:cBhvr>
                                      <p:to>
                                        <p:strVal val="visible"/>
                                      </p:to>
                                    </p:set>
                                    <p:animEffect transition="in" filter="fade">
                                      <p:cBhvr>
                                        <p:cTn id="12" dur="1000"/>
                                        <p:tgtEl>
                                          <p:spTgt spid="13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7">
                                            <p:txEl>
                                              <p:pRg st="2" end="2"/>
                                            </p:txEl>
                                          </p:spTgt>
                                        </p:tgtEl>
                                        <p:attrNameLst>
                                          <p:attrName>style.visibility</p:attrName>
                                        </p:attrNameLst>
                                      </p:cBhvr>
                                      <p:to>
                                        <p:strVal val="visible"/>
                                      </p:to>
                                    </p:set>
                                    <p:animEffect transition="in" filter="fade">
                                      <p:cBhvr>
                                        <p:cTn id="17" dur="1000"/>
                                        <p:tgtEl>
                                          <p:spTgt spid="13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37">
                                            <p:txEl>
                                              <p:pRg st="3" end="3"/>
                                            </p:txEl>
                                          </p:spTgt>
                                        </p:tgtEl>
                                        <p:attrNameLst>
                                          <p:attrName>style.visibility</p:attrName>
                                        </p:attrNameLst>
                                      </p:cBhvr>
                                      <p:to>
                                        <p:strVal val="visible"/>
                                      </p:to>
                                    </p:set>
                                    <p:animEffect transition="in" filter="fade">
                                      <p:cBhvr>
                                        <p:cTn id="22" dur="1000"/>
                                        <p:tgtEl>
                                          <p:spTgt spid="13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37">
                                            <p:txEl>
                                              <p:pRg st="4" end="4"/>
                                            </p:txEl>
                                          </p:spTgt>
                                        </p:tgtEl>
                                        <p:attrNameLst>
                                          <p:attrName>style.visibility</p:attrName>
                                        </p:attrNameLst>
                                      </p:cBhvr>
                                      <p:to>
                                        <p:strVal val="visible"/>
                                      </p:to>
                                    </p:set>
                                    <p:animEffect transition="in" filter="fade">
                                      <p:cBhvr>
                                        <p:cTn id="27" dur="1000"/>
                                        <p:tgtEl>
                                          <p:spTgt spid="13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37">
                                            <p:txEl>
                                              <p:pRg st="5" end="5"/>
                                            </p:txEl>
                                          </p:spTgt>
                                        </p:tgtEl>
                                        <p:attrNameLst>
                                          <p:attrName>style.visibility</p:attrName>
                                        </p:attrNameLst>
                                      </p:cBhvr>
                                      <p:to>
                                        <p:strVal val="visible"/>
                                      </p:to>
                                    </p:set>
                                    <p:animEffect transition="in" filter="fade">
                                      <p:cBhvr>
                                        <p:cTn id="32" dur="1000"/>
                                        <p:tgtEl>
                                          <p:spTgt spid="13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39"/>
                                        </p:tgtEl>
                                        <p:attrNameLst>
                                          <p:attrName>style.visibility</p:attrName>
                                        </p:attrNameLst>
                                      </p:cBhvr>
                                      <p:to>
                                        <p:strVal val="visible"/>
                                      </p:to>
                                    </p:set>
                                    <p:animEffect transition="in" filter="fade">
                                      <p:cBhvr>
                                        <p:cTn id="37" dur="10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26"/>
          <p:cNvSpPr txBox="1">
            <a:spLocks noGrp="1"/>
          </p:cNvSpPr>
          <p:nvPr>
            <p:ph type="title"/>
          </p:nvPr>
        </p:nvSpPr>
        <p:spPr>
          <a:xfrm>
            <a:off x="628650" y="273850"/>
            <a:ext cx="4528800" cy="1237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GB" sz="3200">
                <a:latin typeface="Century Gothic"/>
                <a:ea typeface="Century Gothic"/>
                <a:cs typeface="Century Gothic"/>
                <a:sym typeface="Century Gothic"/>
              </a:rPr>
              <a:t>Close Read: Stopping by Woods on a Snowy Evening</a:t>
            </a:r>
            <a:endParaRPr sz="3200" b="0" i="0" u="none" strike="noStrike" cap="none">
              <a:solidFill>
                <a:schemeClr val="dk1"/>
              </a:solidFill>
              <a:latin typeface="Century Gothic"/>
              <a:ea typeface="Century Gothic"/>
              <a:cs typeface="Century Gothic"/>
              <a:sym typeface="Century Gothic"/>
            </a:endParaRPr>
          </a:p>
        </p:txBody>
      </p:sp>
      <p:sp>
        <p:nvSpPr>
          <p:cNvPr id="146" name="Google Shape;146;p26"/>
          <p:cNvSpPr txBox="1"/>
          <p:nvPr/>
        </p:nvSpPr>
        <p:spPr>
          <a:xfrm>
            <a:off x="628650" y="1686175"/>
            <a:ext cx="4233000" cy="1051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GB" sz="1800" b="1" dirty="0">
                <a:latin typeface="Century Gothic"/>
                <a:ea typeface="Century Gothic"/>
                <a:cs typeface="Century Gothic"/>
                <a:sym typeface="Century Gothic"/>
              </a:rPr>
              <a:t>Listen carefully as I read you stanza one of this poem.</a:t>
            </a:r>
            <a:endParaRPr sz="1800" b="1" dirty="0">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800" b="1" dirty="0">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GB" sz="1800" b="1" i="1" u="none" strike="noStrike" cap="none" dirty="0">
                <a:solidFill>
                  <a:srgbClr val="000000"/>
                </a:solidFill>
                <a:latin typeface="Century Gothic"/>
                <a:ea typeface="Century Gothic"/>
                <a:cs typeface="Century Gothic"/>
                <a:sym typeface="Century Gothic"/>
              </a:rPr>
              <a:t> </a:t>
            </a:r>
            <a:endParaRPr sz="1800" b="1" i="0" u="none" strike="noStrike" cap="none" dirty="0">
              <a:solidFill>
                <a:srgbClr val="000000"/>
              </a:solidFill>
              <a:latin typeface="Century Gothic"/>
              <a:ea typeface="Century Gothic"/>
              <a:cs typeface="Century Gothic"/>
              <a:sym typeface="Century Gothic"/>
            </a:endParaRPr>
          </a:p>
        </p:txBody>
      </p:sp>
      <p:sp>
        <p:nvSpPr>
          <p:cNvPr id="147" name="Google Shape;147;p26"/>
          <p:cNvSpPr txBox="1"/>
          <p:nvPr/>
        </p:nvSpPr>
        <p:spPr>
          <a:xfrm>
            <a:off x="628650" y="2313225"/>
            <a:ext cx="4528800" cy="2168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200" b="1" i="1">
                <a:latin typeface="Open Sans"/>
                <a:ea typeface="Open Sans"/>
                <a:cs typeface="Open Sans"/>
                <a:sym typeface="Open Sans"/>
              </a:rPr>
              <a:t>Why won’t he see the writer stopping there?  How do you know?</a:t>
            </a:r>
            <a:endParaRPr sz="1200" b="1" i="1">
              <a:latin typeface="Open Sans"/>
              <a:ea typeface="Open Sans"/>
              <a:cs typeface="Open Sans"/>
              <a:sym typeface="Open Sans"/>
            </a:endParaRPr>
          </a:p>
          <a:p>
            <a:pPr marL="0" lvl="0" indent="0" algn="l" rtl="0">
              <a:spcBef>
                <a:spcPts val="0"/>
              </a:spcBef>
              <a:spcAft>
                <a:spcPts val="0"/>
              </a:spcAft>
              <a:buNone/>
            </a:pPr>
            <a:endParaRPr sz="1200" b="1" i="1">
              <a:latin typeface="Open Sans"/>
              <a:ea typeface="Open Sans"/>
              <a:cs typeface="Open Sans"/>
              <a:sym typeface="Open Sans"/>
            </a:endParaRPr>
          </a:p>
          <a:p>
            <a:pPr marL="0" lvl="0" indent="0" algn="l" rtl="0">
              <a:spcBef>
                <a:spcPts val="0"/>
              </a:spcBef>
              <a:spcAft>
                <a:spcPts val="0"/>
              </a:spcAft>
              <a:buNone/>
            </a:pPr>
            <a:r>
              <a:rPr lang="en-GB" sz="1200" b="1" i="1">
                <a:latin typeface="Open Sans"/>
                <a:ea typeface="Open Sans"/>
                <a:cs typeface="Open Sans"/>
                <a:sym typeface="Open Sans"/>
              </a:rPr>
              <a:t>Why did the writer stop?  How do you know?</a:t>
            </a:r>
            <a:endParaRPr sz="1200" b="1" i="1">
              <a:latin typeface="Open Sans"/>
              <a:ea typeface="Open Sans"/>
              <a:cs typeface="Open Sans"/>
              <a:sym typeface="Open Sans"/>
            </a:endParaRPr>
          </a:p>
          <a:p>
            <a:pPr marL="0" lvl="0" indent="0" algn="l" rtl="0">
              <a:spcBef>
                <a:spcPts val="0"/>
              </a:spcBef>
              <a:spcAft>
                <a:spcPts val="0"/>
              </a:spcAft>
              <a:buNone/>
            </a:pPr>
            <a:endParaRPr sz="1200" b="1" i="1">
              <a:latin typeface="Open Sans"/>
              <a:ea typeface="Open Sans"/>
              <a:cs typeface="Open Sans"/>
              <a:sym typeface="Open Sans"/>
            </a:endParaRPr>
          </a:p>
          <a:p>
            <a:pPr marL="0" lvl="0" indent="0" algn="l" rtl="0">
              <a:spcBef>
                <a:spcPts val="0"/>
              </a:spcBef>
              <a:spcAft>
                <a:spcPts val="0"/>
              </a:spcAft>
              <a:buNone/>
            </a:pPr>
            <a:r>
              <a:rPr lang="en-GB" sz="1200" b="1" i="1">
                <a:latin typeface="Open Sans"/>
                <a:ea typeface="Open Sans"/>
                <a:cs typeface="Open Sans"/>
                <a:sym typeface="Open Sans"/>
              </a:rPr>
              <a:t>What is the poet helping us to imagine here?</a:t>
            </a:r>
            <a:endParaRPr sz="1200" b="1" i="1">
              <a:latin typeface="Open Sans"/>
              <a:ea typeface="Open Sans"/>
              <a:cs typeface="Open Sans"/>
              <a:sym typeface="Open Sans"/>
            </a:endParaRPr>
          </a:p>
          <a:p>
            <a:pPr marL="0" lvl="0" indent="0" algn="l" rtl="0">
              <a:spcBef>
                <a:spcPts val="0"/>
              </a:spcBef>
              <a:spcAft>
                <a:spcPts val="0"/>
              </a:spcAft>
              <a:buNone/>
            </a:pPr>
            <a:endParaRPr sz="1200" b="1" i="1">
              <a:latin typeface="Open Sans"/>
              <a:ea typeface="Open Sans"/>
              <a:cs typeface="Open Sans"/>
              <a:sym typeface="Open Sans"/>
            </a:endParaRPr>
          </a:p>
          <a:p>
            <a:pPr marL="0" lvl="0" indent="0" algn="l" rtl="0">
              <a:spcBef>
                <a:spcPts val="0"/>
              </a:spcBef>
              <a:spcAft>
                <a:spcPts val="0"/>
              </a:spcAft>
              <a:buNone/>
            </a:pPr>
            <a:r>
              <a:rPr lang="en-GB" sz="1200" b="1" i="1">
                <a:latin typeface="Open Sans"/>
                <a:ea typeface="Open Sans"/>
                <a:cs typeface="Open Sans"/>
                <a:sym typeface="Open Sans"/>
              </a:rPr>
              <a:t>What do you notice about snow and the words at the end of the first and second lines, though and know?</a:t>
            </a:r>
            <a:endParaRPr sz="1200" b="1" i="1">
              <a:latin typeface="Open Sans"/>
              <a:ea typeface="Open Sans"/>
              <a:cs typeface="Open Sans"/>
              <a:sym typeface="Open Sans"/>
            </a:endParaRPr>
          </a:p>
          <a:p>
            <a:pPr marL="0" lvl="0" indent="0" algn="l" rtl="0">
              <a:spcBef>
                <a:spcPts val="0"/>
              </a:spcBef>
              <a:spcAft>
                <a:spcPts val="0"/>
              </a:spcAft>
              <a:buNone/>
            </a:pPr>
            <a:endParaRPr sz="1200" b="1" i="1">
              <a:latin typeface="Open Sans"/>
              <a:ea typeface="Open Sans"/>
              <a:cs typeface="Open Sans"/>
              <a:sym typeface="Open Sans"/>
            </a:endParaRPr>
          </a:p>
          <a:p>
            <a:pPr marL="0" lvl="0" indent="0" algn="l" rtl="0">
              <a:spcBef>
                <a:spcPts val="0"/>
              </a:spcBef>
              <a:spcAft>
                <a:spcPts val="0"/>
              </a:spcAft>
              <a:buNone/>
            </a:pPr>
            <a:r>
              <a:rPr lang="en-GB" sz="1200" b="1" i="1">
                <a:latin typeface="Open Sans"/>
                <a:ea typeface="Open Sans"/>
                <a:cs typeface="Open Sans"/>
                <a:sym typeface="Open Sans"/>
              </a:rPr>
              <a:t>What pattern do you notice in the first stanza with rhyming words?</a:t>
            </a:r>
            <a:endParaRPr sz="1200" b="1" i="1">
              <a:latin typeface="Open Sans"/>
              <a:ea typeface="Open Sans"/>
              <a:cs typeface="Open Sans"/>
              <a:sym typeface="Open Sans"/>
            </a:endParaRPr>
          </a:p>
        </p:txBody>
      </p:sp>
      <p:pic>
        <p:nvPicPr>
          <p:cNvPr id="149" name="Google Shape;149;p26" descr="Users"/>
          <p:cNvPicPr preferRelativeResize="0"/>
          <p:nvPr/>
        </p:nvPicPr>
        <p:blipFill rotWithShape="1">
          <a:blip r:embed="rId3">
            <a:alphaModFix/>
          </a:blip>
          <a:srcRect/>
          <a:stretch/>
        </p:blipFill>
        <p:spPr>
          <a:xfrm>
            <a:off x="5458088" y="3878483"/>
            <a:ext cx="1051378" cy="1051378"/>
          </a:xfrm>
          <a:prstGeom prst="rect">
            <a:avLst/>
          </a:prstGeom>
          <a:noFill/>
          <a:ln>
            <a:noFill/>
          </a:ln>
        </p:spPr>
      </p:pic>
      <p:cxnSp>
        <p:nvCxnSpPr>
          <p:cNvPr id="150" name="Google Shape;150;p26"/>
          <p:cNvCxnSpPr/>
          <p:nvPr/>
        </p:nvCxnSpPr>
        <p:spPr>
          <a:xfrm>
            <a:off x="7501621" y="1137882"/>
            <a:ext cx="344400" cy="0"/>
          </a:xfrm>
          <a:prstGeom prst="straightConnector1">
            <a:avLst/>
          </a:prstGeom>
          <a:noFill/>
          <a:ln w="19050" cap="flat" cmpd="sng">
            <a:solidFill>
              <a:schemeClr val="dk2"/>
            </a:solidFill>
            <a:prstDash val="solid"/>
            <a:round/>
            <a:headEnd type="none" w="med" len="med"/>
            <a:tailEnd type="none" w="med" len="med"/>
          </a:ln>
        </p:spPr>
      </p:cxnSp>
      <p:sp>
        <p:nvSpPr>
          <p:cNvPr id="9" name="TextBox 8">
            <a:extLst>
              <a:ext uri="{FF2B5EF4-FFF2-40B4-BE49-F238E27FC236}">
                <a16:creationId xmlns:a16="http://schemas.microsoft.com/office/drawing/2014/main" id="{2174568B-2B7D-0346-8323-CE1B35F5FF8A}"/>
              </a:ext>
            </a:extLst>
          </p:cNvPr>
          <p:cNvSpPr txBox="1"/>
          <p:nvPr/>
        </p:nvSpPr>
        <p:spPr>
          <a:xfrm>
            <a:off x="5287050" y="354845"/>
            <a:ext cx="4004441" cy="3600986"/>
          </a:xfrm>
          <a:prstGeom prst="rect">
            <a:avLst/>
          </a:prstGeom>
          <a:noFill/>
        </p:spPr>
        <p:txBody>
          <a:bodyPr wrap="square" rtlCol="0">
            <a:spAutoFit/>
          </a:bodyPr>
          <a:lstStyle/>
          <a:p>
            <a:r>
              <a:rPr lang="en-US" sz="1200" dirty="0"/>
              <a:t>Whose woods these are I think I know.</a:t>
            </a:r>
          </a:p>
          <a:p>
            <a:r>
              <a:rPr lang="en-US" sz="1200" dirty="0"/>
              <a:t>His house is in the village, though;</a:t>
            </a:r>
          </a:p>
          <a:p>
            <a:r>
              <a:rPr lang="en-US" sz="1200" dirty="0"/>
              <a:t>He will not see me stopping here.</a:t>
            </a:r>
          </a:p>
          <a:p>
            <a:r>
              <a:rPr lang="en-US" sz="1200" dirty="0"/>
              <a:t>To watch his woods fill up with snow.</a:t>
            </a:r>
          </a:p>
          <a:p>
            <a:endParaRPr lang="en-US" sz="1200" dirty="0"/>
          </a:p>
          <a:p>
            <a:r>
              <a:rPr lang="en-US" sz="1200" dirty="0"/>
              <a:t>My little horse must think it queer,</a:t>
            </a:r>
          </a:p>
          <a:p>
            <a:r>
              <a:rPr lang="en-US" sz="1200" dirty="0"/>
              <a:t>To stop without a farmhouse near.</a:t>
            </a:r>
          </a:p>
          <a:p>
            <a:r>
              <a:rPr lang="en-US" sz="1200" dirty="0"/>
              <a:t>Between the woods and frozen lake,</a:t>
            </a:r>
          </a:p>
          <a:p>
            <a:r>
              <a:rPr lang="en-US" sz="1200" dirty="0"/>
              <a:t>The darkest evening of the year.</a:t>
            </a:r>
          </a:p>
          <a:p>
            <a:endParaRPr lang="en-US" sz="1200" dirty="0"/>
          </a:p>
          <a:p>
            <a:r>
              <a:rPr lang="en-US" sz="1200" dirty="0"/>
              <a:t>He gives his harness bells a shake,</a:t>
            </a:r>
          </a:p>
          <a:p>
            <a:r>
              <a:rPr lang="en-US" sz="1200" dirty="0"/>
              <a:t>To ask if there is a mistake.</a:t>
            </a:r>
          </a:p>
          <a:p>
            <a:r>
              <a:rPr lang="en-US" sz="1200" dirty="0"/>
              <a:t>The only other sound’s the sweep,</a:t>
            </a:r>
          </a:p>
          <a:p>
            <a:r>
              <a:rPr lang="en-US" sz="1200" dirty="0"/>
              <a:t>Of easy wind and downy flake.</a:t>
            </a:r>
          </a:p>
          <a:p>
            <a:endParaRPr lang="en-US" sz="1200" dirty="0"/>
          </a:p>
          <a:p>
            <a:r>
              <a:rPr lang="en-US" sz="1200" dirty="0"/>
              <a:t>The woods are lovely, dark and deep.</a:t>
            </a:r>
          </a:p>
          <a:p>
            <a:r>
              <a:rPr lang="en-US" sz="1200" dirty="0"/>
              <a:t>But promises to keep,</a:t>
            </a:r>
          </a:p>
          <a:p>
            <a:r>
              <a:rPr lang="en-US" sz="1200" dirty="0"/>
              <a:t>And miles to go before I sleep,</a:t>
            </a:r>
          </a:p>
          <a:p>
            <a:r>
              <a:rPr lang="en-US" sz="1200" dirty="0"/>
              <a:t>And miles to go before I sleep.</a:t>
            </a:r>
          </a:p>
        </p:txBody>
      </p:sp>
      <p:pic>
        <p:nvPicPr>
          <p:cNvPr id="10" name="Shape 205">
            <a:extLst>
              <a:ext uri="{FF2B5EF4-FFF2-40B4-BE49-F238E27FC236}">
                <a16:creationId xmlns:a16="http://schemas.microsoft.com/office/drawing/2014/main" id="{892D659F-4D89-814A-939D-8AE2F74CD686}"/>
              </a:ext>
            </a:extLst>
          </p:cNvPr>
          <p:cNvPicPr preferRelativeResize="0"/>
          <p:nvPr/>
        </p:nvPicPr>
        <p:blipFill>
          <a:blip r:embed="rId4">
            <a:alphaModFix/>
          </a:blip>
          <a:stretch>
            <a:fillRect/>
          </a:stretch>
        </p:blipFill>
        <p:spPr>
          <a:xfrm>
            <a:off x="7637609" y="3520966"/>
            <a:ext cx="1337723" cy="1290249"/>
          </a:xfrm>
          <a:prstGeom prst="rect">
            <a:avLst/>
          </a:prstGeom>
          <a:noFill/>
          <a:ln w="19050" cap="flat" cmpd="sng">
            <a:solidFill>
              <a:schemeClr val="dk2"/>
            </a:solidFill>
            <a:prstDash val="solid"/>
            <a:round/>
            <a:headEnd type="none" w="sm" len="sm"/>
            <a:tailEnd type="none" w="sm" len="sm"/>
          </a:ln>
        </p:spPr>
      </p:pic>
    </p:spTree>
    <p:extLst>
      <p:ext uri="{BB962C8B-B14F-4D97-AF65-F5344CB8AC3E}">
        <p14:creationId xmlns:p14="http://schemas.microsoft.com/office/powerpoint/2010/main" val="1149787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7">
                                            <p:txEl>
                                              <p:pRg st="0" end="0"/>
                                            </p:txEl>
                                          </p:spTgt>
                                        </p:tgtEl>
                                        <p:attrNameLst>
                                          <p:attrName>style.visibility</p:attrName>
                                        </p:attrNameLst>
                                      </p:cBhvr>
                                      <p:to>
                                        <p:strVal val="visible"/>
                                      </p:to>
                                    </p:set>
                                    <p:animEffect transition="in" filter="fade">
                                      <p:cBhvr>
                                        <p:cTn id="7" dur="1000"/>
                                        <p:tgtEl>
                                          <p:spTgt spid="14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7">
                                            <p:txEl>
                                              <p:pRg st="1" end="1"/>
                                            </p:txEl>
                                          </p:spTgt>
                                        </p:tgtEl>
                                        <p:attrNameLst>
                                          <p:attrName>style.visibility</p:attrName>
                                        </p:attrNameLst>
                                      </p:cBhvr>
                                      <p:to>
                                        <p:strVal val="visible"/>
                                      </p:to>
                                    </p:set>
                                    <p:animEffect transition="in" filter="fade">
                                      <p:cBhvr>
                                        <p:cTn id="12" dur="1000"/>
                                        <p:tgtEl>
                                          <p:spTgt spid="14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7">
                                            <p:txEl>
                                              <p:pRg st="2" end="2"/>
                                            </p:txEl>
                                          </p:spTgt>
                                        </p:tgtEl>
                                        <p:attrNameLst>
                                          <p:attrName>style.visibility</p:attrName>
                                        </p:attrNameLst>
                                      </p:cBhvr>
                                      <p:to>
                                        <p:strVal val="visible"/>
                                      </p:to>
                                    </p:set>
                                    <p:animEffect transition="in" filter="fade">
                                      <p:cBhvr>
                                        <p:cTn id="17" dur="1000"/>
                                        <p:tgtEl>
                                          <p:spTgt spid="14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47">
                                            <p:txEl>
                                              <p:pRg st="3" end="3"/>
                                            </p:txEl>
                                          </p:spTgt>
                                        </p:tgtEl>
                                        <p:attrNameLst>
                                          <p:attrName>style.visibility</p:attrName>
                                        </p:attrNameLst>
                                      </p:cBhvr>
                                      <p:to>
                                        <p:strVal val="visible"/>
                                      </p:to>
                                    </p:set>
                                    <p:animEffect transition="in" filter="fade">
                                      <p:cBhvr>
                                        <p:cTn id="22" dur="1000"/>
                                        <p:tgtEl>
                                          <p:spTgt spid="14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47">
                                            <p:txEl>
                                              <p:pRg st="4" end="4"/>
                                            </p:txEl>
                                          </p:spTgt>
                                        </p:tgtEl>
                                        <p:attrNameLst>
                                          <p:attrName>style.visibility</p:attrName>
                                        </p:attrNameLst>
                                      </p:cBhvr>
                                      <p:to>
                                        <p:strVal val="visible"/>
                                      </p:to>
                                    </p:set>
                                    <p:animEffect transition="in" filter="fade">
                                      <p:cBhvr>
                                        <p:cTn id="27" dur="1000"/>
                                        <p:tgtEl>
                                          <p:spTgt spid="14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47">
                                            <p:txEl>
                                              <p:pRg st="5" end="5"/>
                                            </p:txEl>
                                          </p:spTgt>
                                        </p:tgtEl>
                                        <p:attrNameLst>
                                          <p:attrName>style.visibility</p:attrName>
                                        </p:attrNameLst>
                                      </p:cBhvr>
                                      <p:to>
                                        <p:strVal val="visible"/>
                                      </p:to>
                                    </p:set>
                                    <p:animEffect transition="in" filter="fade">
                                      <p:cBhvr>
                                        <p:cTn id="32" dur="1000"/>
                                        <p:tgtEl>
                                          <p:spTgt spid="14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47">
                                            <p:txEl>
                                              <p:pRg st="6" end="6"/>
                                            </p:txEl>
                                          </p:spTgt>
                                        </p:tgtEl>
                                        <p:attrNameLst>
                                          <p:attrName>style.visibility</p:attrName>
                                        </p:attrNameLst>
                                      </p:cBhvr>
                                      <p:to>
                                        <p:strVal val="visible"/>
                                      </p:to>
                                    </p:set>
                                    <p:animEffect transition="in" filter="fade">
                                      <p:cBhvr>
                                        <p:cTn id="37" dur="1000"/>
                                        <p:tgtEl>
                                          <p:spTgt spid="147">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47">
                                            <p:txEl>
                                              <p:pRg st="7" end="7"/>
                                            </p:txEl>
                                          </p:spTgt>
                                        </p:tgtEl>
                                        <p:attrNameLst>
                                          <p:attrName>style.visibility</p:attrName>
                                        </p:attrNameLst>
                                      </p:cBhvr>
                                      <p:to>
                                        <p:strVal val="visible"/>
                                      </p:to>
                                    </p:set>
                                    <p:animEffect transition="in" filter="fade">
                                      <p:cBhvr>
                                        <p:cTn id="42" dur="1000"/>
                                        <p:tgtEl>
                                          <p:spTgt spid="147">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47">
                                            <p:txEl>
                                              <p:pRg st="8" end="8"/>
                                            </p:txEl>
                                          </p:spTgt>
                                        </p:tgtEl>
                                        <p:attrNameLst>
                                          <p:attrName>style.visibility</p:attrName>
                                        </p:attrNameLst>
                                      </p:cBhvr>
                                      <p:to>
                                        <p:strVal val="visible"/>
                                      </p:to>
                                    </p:set>
                                    <p:animEffect transition="in" filter="fade">
                                      <p:cBhvr>
                                        <p:cTn id="47" dur="1000"/>
                                        <p:tgtEl>
                                          <p:spTgt spid="147">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50"/>
                                        </p:tgtEl>
                                        <p:attrNameLst>
                                          <p:attrName>style.visibility</p:attrName>
                                        </p:attrNameLst>
                                      </p:cBhvr>
                                      <p:to>
                                        <p:strVal val="visible"/>
                                      </p:to>
                                    </p:set>
                                    <p:animEffect transition="in" filter="fade">
                                      <p:cBhvr>
                                        <p:cTn id="52" dur="1000"/>
                                        <p:tgtEl>
                                          <p:spTgt spid="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p27"/>
          <p:cNvSpPr txBox="1">
            <a:spLocks noGrp="1"/>
          </p:cNvSpPr>
          <p:nvPr>
            <p:ph type="title"/>
          </p:nvPr>
        </p:nvSpPr>
        <p:spPr>
          <a:xfrm>
            <a:off x="628650" y="273850"/>
            <a:ext cx="4528800" cy="1237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GB" sz="3200">
                <a:latin typeface="Century Gothic"/>
                <a:ea typeface="Century Gothic"/>
                <a:cs typeface="Century Gothic"/>
                <a:sym typeface="Century Gothic"/>
              </a:rPr>
              <a:t>Close Read: Stopping by Woods on a Snowy Evening</a:t>
            </a:r>
            <a:endParaRPr sz="3200" b="0" i="0" u="none" strike="noStrike" cap="none">
              <a:solidFill>
                <a:schemeClr val="dk1"/>
              </a:solidFill>
              <a:latin typeface="Century Gothic"/>
              <a:ea typeface="Century Gothic"/>
              <a:cs typeface="Century Gothic"/>
              <a:sym typeface="Century Gothic"/>
            </a:endParaRPr>
          </a:p>
        </p:txBody>
      </p:sp>
      <p:sp>
        <p:nvSpPr>
          <p:cNvPr id="156" name="Google Shape;156;p27"/>
          <p:cNvSpPr txBox="1"/>
          <p:nvPr/>
        </p:nvSpPr>
        <p:spPr>
          <a:xfrm>
            <a:off x="758250" y="1851975"/>
            <a:ext cx="4233000" cy="1051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GB" sz="1800" b="1">
                <a:latin typeface="Century Gothic"/>
                <a:ea typeface="Century Gothic"/>
                <a:cs typeface="Century Gothic"/>
                <a:sym typeface="Century Gothic"/>
              </a:rPr>
              <a:t>Listen carefully as I read you stanza two of this poem.</a:t>
            </a:r>
            <a:endParaRPr sz="1800" b="1">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800" b="1">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GB" sz="1800" b="1" i="1" u="none" strike="noStrike" cap="none">
                <a:solidFill>
                  <a:srgbClr val="000000"/>
                </a:solidFill>
                <a:latin typeface="Century Gothic"/>
                <a:ea typeface="Century Gothic"/>
                <a:cs typeface="Century Gothic"/>
                <a:sym typeface="Century Gothic"/>
              </a:rPr>
              <a:t> </a:t>
            </a:r>
            <a:endParaRPr sz="1800" b="1" i="0" u="none" strike="noStrike" cap="none">
              <a:solidFill>
                <a:srgbClr val="000000"/>
              </a:solidFill>
              <a:latin typeface="Century Gothic"/>
              <a:ea typeface="Century Gothic"/>
              <a:cs typeface="Century Gothic"/>
              <a:sym typeface="Century Gothic"/>
            </a:endParaRPr>
          </a:p>
        </p:txBody>
      </p:sp>
      <p:sp>
        <p:nvSpPr>
          <p:cNvPr id="157" name="Google Shape;157;p27"/>
          <p:cNvSpPr txBox="1"/>
          <p:nvPr/>
        </p:nvSpPr>
        <p:spPr>
          <a:xfrm>
            <a:off x="628650" y="2737675"/>
            <a:ext cx="4528800" cy="1743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b="1" i="1">
                <a:latin typeface="Open Sans"/>
                <a:ea typeface="Open Sans"/>
                <a:cs typeface="Open Sans"/>
                <a:sym typeface="Open Sans"/>
              </a:rPr>
              <a:t>What is the gist of this stanza?  What is it mostly about?</a:t>
            </a:r>
            <a:endParaRPr b="1" i="1">
              <a:latin typeface="Open Sans"/>
              <a:ea typeface="Open Sans"/>
              <a:cs typeface="Open Sans"/>
              <a:sym typeface="Open Sans"/>
            </a:endParaRPr>
          </a:p>
          <a:p>
            <a:pPr marL="0" lvl="0" indent="0" algn="l" rtl="0">
              <a:spcBef>
                <a:spcPts val="0"/>
              </a:spcBef>
              <a:spcAft>
                <a:spcPts val="0"/>
              </a:spcAft>
              <a:buNone/>
            </a:pPr>
            <a:endParaRPr b="1" i="1">
              <a:latin typeface="Open Sans"/>
              <a:ea typeface="Open Sans"/>
              <a:cs typeface="Open Sans"/>
              <a:sym typeface="Open Sans"/>
            </a:endParaRPr>
          </a:p>
          <a:p>
            <a:pPr marL="0" lvl="0" indent="0" algn="l" rtl="0">
              <a:spcBef>
                <a:spcPts val="0"/>
              </a:spcBef>
              <a:spcAft>
                <a:spcPts val="0"/>
              </a:spcAft>
              <a:buNone/>
            </a:pPr>
            <a:r>
              <a:rPr lang="en-GB" b="1" i="1">
                <a:latin typeface="Open Sans"/>
                <a:ea typeface="Open Sans"/>
                <a:cs typeface="Open Sans"/>
                <a:sym typeface="Open Sans"/>
              </a:rPr>
              <a:t>What word could you replace queer with to mean the same thing?  What is a synonym for queer?  Use a dictionary if you need to.</a:t>
            </a:r>
            <a:endParaRPr b="1" i="1">
              <a:latin typeface="Open Sans"/>
              <a:ea typeface="Open Sans"/>
              <a:cs typeface="Open Sans"/>
              <a:sym typeface="Open Sans"/>
            </a:endParaRPr>
          </a:p>
          <a:p>
            <a:pPr marL="0" lvl="0" indent="0" algn="l" rtl="0">
              <a:spcBef>
                <a:spcPts val="0"/>
              </a:spcBef>
              <a:spcAft>
                <a:spcPts val="0"/>
              </a:spcAft>
              <a:buNone/>
            </a:pPr>
            <a:endParaRPr b="1" i="1">
              <a:latin typeface="Open Sans"/>
              <a:ea typeface="Open Sans"/>
              <a:cs typeface="Open Sans"/>
              <a:sym typeface="Open Sans"/>
            </a:endParaRPr>
          </a:p>
          <a:p>
            <a:pPr marL="0" lvl="0" indent="0" algn="l" rtl="0">
              <a:spcBef>
                <a:spcPts val="0"/>
              </a:spcBef>
              <a:spcAft>
                <a:spcPts val="0"/>
              </a:spcAft>
              <a:buNone/>
            </a:pPr>
            <a:r>
              <a:rPr lang="en-GB" b="1" i="1">
                <a:latin typeface="Open Sans"/>
                <a:ea typeface="Open Sans"/>
                <a:cs typeface="Open Sans"/>
                <a:sym typeface="Open Sans"/>
              </a:rPr>
              <a:t>What new information do we know about the writer from this line?</a:t>
            </a:r>
            <a:endParaRPr b="1" i="1">
              <a:latin typeface="Open Sans"/>
              <a:ea typeface="Open Sans"/>
              <a:cs typeface="Open Sans"/>
              <a:sym typeface="Open Sans"/>
            </a:endParaRPr>
          </a:p>
        </p:txBody>
      </p:sp>
      <p:pic>
        <p:nvPicPr>
          <p:cNvPr id="159" name="Google Shape;159;p27" descr="Users"/>
          <p:cNvPicPr preferRelativeResize="0"/>
          <p:nvPr/>
        </p:nvPicPr>
        <p:blipFill rotWithShape="1">
          <a:blip r:embed="rId3">
            <a:alphaModFix/>
          </a:blip>
          <a:srcRect/>
          <a:stretch/>
        </p:blipFill>
        <p:spPr>
          <a:xfrm>
            <a:off x="5458088" y="3878483"/>
            <a:ext cx="1051378" cy="1051378"/>
          </a:xfrm>
          <a:prstGeom prst="rect">
            <a:avLst/>
          </a:prstGeom>
          <a:noFill/>
          <a:ln>
            <a:noFill/>
          </a:ln>
        </p:spPr>
      </p:pic>
      <p:sp>
        <p:nvSpPr>
          <p:cNvPr id="9" name="TextBox 8">
            <a:extLst>
              <a:ext uri="{FF2B5EF4-FFF2-40B4-BE49-F238E27FC236}">
                <a16:creationId xmlns:a16="http://schemas.microsoft.com/office/drawing/2014/main" id="{BF0398EB-7308-C245-AEA1-9F9546EF8126}"/>
              </a:ext>
            </a:extLst>
          </p:cNvPr>
          <p:cNvSpPr txBox="1"/>
          <p:nvPr/>
        </p:nvSpPr>
        <p:spPr>
          <a:xfrm>
            <a:off x="5287050" y="354845"/>
            <a:ext cx="4004441" cy="3600986"/>
          </a:xfrm>
          <a:prstGeom prst="rect">
            <a:avLst/>
          </a:prstGeom>
          <a:noFill/>
        </p:spPr>
        <p:txBody>
          <a:bodyPr wrap="square" rtlCol="0">
            <a:spAutoFit/>
          </a:bodyPr>
          <a:lstStyle/>
          <a:p>
            <a:r>
              <a:rPr lang="en-US" sz="1200" dirty="0"/>
              <a:t>Whose woods these are I think I know.</a:t>
            </a:r>
          </a:p>
          <a:p>
            <a:r>
              <a:rPr lang="en-US" sz="1200" dirty="0"/>
              <a:t>His house is in the village, though;</a:t>
            </a:r>
          </a:p>
          <a:p>
            <a:r>
              <a:rPr lang="en-US" sz="1200" dirty="0"/>
              <a:t>He will not see me stopping here.</a:t>
            </a:r>
          </a:p>
          <a:p>
            <a:r>
              <a:rPr lang="en-US" sz="1200" dirty="0"/>
              <a:t>To watch his woods fill up with snow.</a:t>
            </a:r>
          </a:p>
          <a:p>
            <a:endParaRPr lang="en-US" sz="1200" dirty="0"/>
          </a:p>
          <a:p>
            <a:r>
              <a:rPr lang="en-US" sz="1200" dirty="0"/>
              <a:t>My little horse must think it queer,</a:t>
            </a:r>
          </a:p>
          <a:p>
            <a:r>
              <a:rPr lang="en-US" sz="1200" dirty="0"/>
              <a:t>To stop without a farmhouse near.</a:t>
            </a:r>
          </a:p>
          <a:p>
            <a:r>
              <a:rPr lang="en-US" sz="1200" dirty="0"/>
              <a:t>Between the woods and frozen lake,</a:t>
            </a:r>
          </a:p>
          <a:p>
            <a:r>
              <a:rPr lang="en-US" sz="1200" dirty="0"/>
              <a:t>The darkest evening of the year.</a:t>
            </a:r>
          </a:p>
          <a:p>
            <a:endParaRPr lang="en-US" sz="1200" dirty="0"/>
          </a:p>
          <a:p>
            <a:r>
              <a:rPr lang="en-US" sz="1200" dirty="0"/>
              <a:t>He gives his harness bells a shake,</a:t>
            </a:r>
          </a:p>
          <a:p>
            <a:r>
              <a:rPr lang="en-US" sz="1200" dirty="0"/>
              <a:t>To ask if there is a mistake.</a:t>
            </a:r>
          </a:p>
          <a:p>
            <a:r>
              <a:rPr lang="en-US" sz="1200" dirty="0"/>
              <a:t>The only other sound’s the sweep,</a:t>
            </a:r>
          </a:p>
          <a:p>
            <a:r>
              <a:rPr lang="en-US" sz="1200" dirty="0"/>
              <a:t>Of easy wind and downy flake.</a:t>
            </a:r>
          </a:p>
          <a:p>
            <a:endParaRPr lang="en-US" sz="1200" dirty="0"/>
          </a:p>
          <a:p>
            <a:r>
              <a:rPr lang="en-US" sz="1200" dirty="0"/>
              <a:t>The woods are lovely, dark and deep.</a:t>
            </a:r>
          </a:p>
          <a:p>
            <a:r>
              <a:rPr lang="en-US" sz="1200" dirty="0"/>
              <a:t>But promises to keep,</a:t>
            </a:r>
          </a:p>
          <a:p>
            <a:r>
              <a:rPr lang="en-US" sz="1200" dirty="0"/>
              <a:t>And miles to go before I sleep,</a:t>
            </a:r>
          </a:p>
          <a:p>
            <a:r>
              <a:rPr lang="en-US" sz="1200" dirty="0"/>
              <a:t>And miles to go before I sleep.</a:t>
            </a:r>
          </a:p>
        </p:txBody>
      </p:sp>
      <p:pic>
        <p:nvPicPr>
          <p:cNvPr id="10" name="Shape 205">
            <a:extLst>
              <a:ext uri="{FF2B5EF4-FFF2-40B4-BE49-F238E27FC236}">
                <a16:creationId xmlns:a16="http://schemas.microsoft.com/office/drawing/2014/main" id="{F3A79F57-6FE4-2D4F-8976-E33BC6718F29}"/>
              </a:ext>
            </a:extLst>
          </p:cNvPr>
          <p:cNvPicPr preferRelativeResize="0"/>
          <p:nvPr/>
        </p:nvPicPr>
        <p:blipFill>
          <a:blip r:embed="rId4">
            <a:alphaModFix/>
          </a:blip>
          <a:stretch>
            <a:fillRect/>
          </a:stretch>
        </p:blipFill>
        <p:spPr>
          <a:xfrm>
            <a:off x="7637609" y="3520966"/>
            <a:ext cx="1337723" cy="1290249"/>
          </a:xfrm>
          <a:prstGeom prst="rect">
            <a:avLst/>
          </a:prstGeom>
          <a:noFill/>
          <a:ln w="19050" cap="flat" cmpd="sng">
            <a:solidFill>
              <a:schemeClr val="dk2"/>
            </a:solidFill>
            <a:prstDash val="solid"/>
            <a:round/>
            <a:headEnd type="none" w="sm" len="sm"/>
            <a:tailEnd type="none" w="sm" len="sm"/>
          </a:ln>
        </p:spPr>
      </p:pic>
    </p:spTree>
    <p:extLst>
      <p:ext uri="{BB962C8B-B14F-4D97-AF65-F5344CB8AC3E}">
        <p14:creationId xmlns:p14="http://schemas.microsoft.com/office/powerpoint/2010/main" val="3289904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7">
                                            <p:txEl>
                                              <p:pRg st="0" end="0"/>
                                            </p:txEl>
                                          </p:spTgt>
                                        </p:tgtEl>
                                        <p:attrNameLst>
                                          <p:attrName>style.visibility</p:attrName>
                                        </p:attrNameLst>
                                      </p:cBhvr>
                                      <p:to>
                                        <p:strVal val="visible"/>
                                      </p:to>
                                    </p:set>
                                    <p:animEffect transition="in" filter="fade">
                                      <p:cBhvr>
                                        <p:cTn id="7" dur="1000"/>
                                        <p:tgtEl>
                                          <p:spTgt spid="15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7">
                                            <p:txEl>
                                              <p:pRg st="1" end="1"/>
                                            </p:txEl>
                                          </p:spTgt>
                                        </p:tgtEl>
                                        <p:attrNameLst>
                                          <p:attrName>style.visibility</p:attrName>
                                        </p:attrNameLst>
                                      </p:cBhvr>
                                      <p:to>
                                        <p:strVal val="visible"/>
                                      </p:to>
                                    </p:set>
                                    <p:animEffect transition="in" filter="fade">
                                      <p:cBhvr>
                                        <p:cTn id="12" dur="1000"/>
                                        <p:tgtEl>
                                          <p:spTgt spid="15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7">
                                            <p:txEl>
                                              <p:pRg st="2" end="2"/>
                                            </p:txEl>
                                          </p:spTgt>
                                        </p:tgtEl>
                                        <p:attrNameLst>
                                          <p:attrName>style.visibility</p:attrName>
                                        </p:attrNameLst>
                                      </p:cBhvr>
                                      <p:to>
                                        <p:strVal val="visible"/>
                                      </p:to>
                                    </p:set>
                                    <p:animEffect transition="in" filter="fade">
                                      <p:cBhvr>
                                        <p:cTn id="17" dur="1000"/>
                                        <p:tgtEl>
                                          <p:spTgt spid="15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57">
                                            <p:txEl>
                                              <p:pRg st="3" end="3"/>
                                            </p:txEl>
                                          </p:spTgt>
                                        </p:tgtEl>
                                        <p:attrNameLst>
                                          <p:attrName>style.visibility</p:attrName>
                                        </p:attrNameLst>
                                      </p:cBhvr>
                                      <p:to>
                                        <p:strVal val="visible"/>
                                      </p:to>
                                    </p:set>
                                    <p:animEffect transition="in" filter="fade">
                                      <p:cBhvr>
                                        <p:cTn id="22" dur="1000"/>
                                        <p:tgtEl>
                                          <p:spTgt spid="15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57">
                                            <p:txEl>
                                              <p:pRg st="4" end="4"/>
                                            </p:txEl>
                                          </p:spTgt>
                                        </p:tgtEl>
                                        <p:attrNameLst>
                                          <p:attrName>style.visibility</p:attrName>
                                        </p:attrNameLst>
                                      </p:cBhvr>
                                      <p:to>
                                        <p:strVal val="visible"/>
                                      </p:to>
                                    </p:set>
                                    <p:animEffect transition="in" filter="fade">
                                      <p:cBhvr>
                                        <p:cTn id="27" dur="1000"/>
                                        <p:tgtEl>
                                          <p:spTgt spid="15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8"/>
          <p:cNvSpPr txBox="1">
            <a:spLocks noGrp="1"/>
          </p:cNvSpPr>
          <p:nvPr>
            <p:ph type="title"/>
          </p:nvPr>
        </p:nvSpPr>
        <p:spPr>
          <a:xfrm>
            <a:off x="628650" y="273850"/>
            <a:ext cx="4528800" cy="1237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GB" sz="3200">
                <a:latin typeface="Century Gothic"/>
                <a:ea typeface="Century Gothic"/>
                <a:cs typeface="Century Gothic"/>
                <a:sym typeface="Century Gothic"/>
              </a:rPr>
              <a:t>Close Read: Stopping by Woods on a Snowy Evening</a:t>
            </a:r>
            <a:endParaRPr sz="3200" b="0" i="0" u="none" strike="noStrike" cap="none">
              <a:solidFill>
                <a:schemeClr val="dk1"/>
              </a:solidFill>
              <a:latin typeface="Century Gothic"/>
              <a:ea typeface="Century Gothic"/>
              <a:cs typeface="Century Gothic"/>
              <a:sym typeface="Century Gothic"/>
            </a:endParaRPr>
          </a:p>
        </p:txBody>
      </p:sp>
      <p:sp>
        <p:nvSpPr>
          <p:cNvPr id="165" name="Google Shape;165;p28"/>
          <p:cNvSpPr txBox="1"/>
          <p:nvPr/>
        </p:nvSpPr>
        <p:spPr>
          <a:xfrm>
            <a:off x="758250" y="1851975"/>
            <a:ext cx="4233000" cy="1051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GB" sz="1800" b="1">
                <a:latin typeface="Century Gothic"/>
                <a:ea typeface="Century Gothic"/>
                <a:cs typeface="Century Gothic"/>
                <a:sym typeface="Century Gothic"/>
              </a:rPr>
              <a:t>Listen carefully as I read you stanza two of this poem.</a:t>
            </a:r>
            <a:endParaRPr sz="1800" b="1">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800" b="1">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GB" sz="1800" b="1" i="1" u="none" strike="noStrike" cap="none">
                <a:solidFill>
                  <a:srgbClr val="000000"/>
                </a:solidFill>
                <a:latin typeface="Century Gothic"/>
                <a:ea typeface="Century Gothic"/>
                <a:cs typeface="Century Gothic"/>
                <a:sym typeface="Century Gothic"/>
              </a:rPr>
              <a:t> </a:t>
            </a:r>
            <a:endParaRPr sz="1800" b="1" i="0" u="none" strike="noStrike" cap="none">
              <a:solidFill>
                <a:srgbClr val="000000"/>
              </a:solidFill>
              <a:latin typeface="Century Gothic"/>
              <a:ea typeface="Century Gothic"/>
              <a:cs typeface="Century Gothic"/>
              <a:sym typeface="Century Gothic"/>
            </a:endParaRPr>
          </a:p>
        </p:txBody>
      </p:sp>
      <p:sp>
        <p:nvSpPr>
          <p:cNvPr id="166" name="Google Shape;166;p28"/>
          <p:cNvSpPr txBox="1"/>
          <p:nvPr/>
        </p:nvSpPr>
        <p:spPr>
          <a:xfrm>
            <a:off x="628650" y="2737675"/>
            <a:ext cx="4528800" cy="1743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200" b="1" i="1">
                <a:latin typeface="Open Sans"/>
                <a:ea typeface="Open Sans"/>
                <a:cs typeface="Open Sans"/>
                <a:sym typeface="Open Sans"/>
              </a:rPr>
              <a:t>What new information do we know about where the writer and the horse have stopped?</a:t>
            </a:r>
            <a:endParaRPr sz="1200" b="1" i="1">
              <a:latin typeface="Open Sans"/>
              <a:ea typeface="Open Sans"/>
              <a:cs typeface="Open Sans"/>
              <a:sym typeface="Open Sans"/>
            </a:endParaRPr>
          </a:p>
          <a:p>
            <a:pPr marL="0" lvl="0" indent="0" algn="l" rtl="0">
              <a:spcBef>
                <a:spcPts val="0"/>
              </a:spcBef>
              <a:spcAft>
                <a:spcPts val="0"/>
              </a:spcAft>
              <a:buNone/>
            </a:pPr>
            <a:endParaRPr sz="1200" b="1" i="1">
              <a:latin typeface="Open Sans"/>
              <a:ea typeface="Open Sans"/>
              <a:cs typeface="Open Sans"/>
              <a:sym typeface="Open Sans"/>
            </a:endParaRPr>
          </a:p>
          <a:p>
            <a:pPr marL="0" lvl="0" indent="0" algn="l" rtl="0">
              <a:spcBef>
                <a:spcPts val="0"/>
              </a:spcBef>
              <a:spcAft>
                <a:spcPts val="0"/>
              </a:spcAft>
              <a:buNone/>
            </a:pPr>
            <a:r>
              <a:rPr lang="en-GB" sz="1200" b="1" i="1">
                <a:latin typeface="Open Sans"/>
                <a:ea typeface="Open Sans"/>
                <a:cs typeface="Open Sans"/>
                <a:sym typeface="Open Sans"/>
              </a:rPr>
              <a:t>What new information do we know?</a:t>
            </a:r>
            <a:endParaRPr sz="1200" b="1" i="1">
              <a:latin typeface="Open Sans"/>
              <a:ea typeface="Open Sans"/>
              <a:cs typeface="Open Sans"/>
              <a:sym typeface="Open Sans"/>
            </a:endParaRPr>
          </a:p>
          <a:p>
            <a:pPr marL="0" lvl="0" indent="0" algn="l" rtl="0">
              <a:spcBef>
                <a:spcPts val="0"/>
              </a:spcBef>
              <a:spcAft>
                <a:spcPts val="0"/>
              </a:spcAft>
              <a:buNone/>
            </a:pPr>
            <a:endParaRPr sz="1200" b="1" i="1">
              <a:latin typeface="Open Sans"/>
              <a:ea typeface="Open Sans"/>
              <a:cs typeface="Open Sans"/>
              <a:sym typeface="Open Sans"/>
            </a:endParaRPr>
          </a:p>
          <a:p>
            <a:pPr marL="0" lvl="0" indent="0" algn="l" rtl="0">
              <a:spcBef>
                <a:spcPts val="0"/>
              </a:spcBef>
              <a:spcAft>
                <a:spcPts val="0"/>
              </a:spcAft>
              <a:buNone/>
            </a:pPr>
            <a:r>
              <a:rPr lang="en-GB" sz="1200" b="1" i="1">
                <a:latin typeface="Open Sans"/>
                <a:ea typeface="Open Sans"/>
                <a:cs typeface="Open Sans"/>
                <a:sym typeface="Open Sans"/>
              </a:rPr>
              <a:t>What is the poet helping us to imagine here?  Which senses is he activating? Use evidence from the poem.</a:t>
            </a:r>
            <a:endParaRPr sz="1200" b="1" i="1">
              <a:latin typeface="Open Sans"/>
              <a:ea typeface="Open Sans"/>
              <a:cs typeface="Open Sans"/>
              <a:sym typeface="Open Sans"/>
            </a:endParaRPr>
          </a:p>
          <a:p>
            <a:pPr marL="0" lvl="0" indent="0" algn="l" rtl="0">
              <a:spcBef>
                <a:spcPts val="0"/>
              </a:spcBef>
              <a:spcAft>
                <a:spcPts val="0"/>
              </a:spcAft>
              <a:buNone/>
            </a:pPr>
            <a:endParaRPr sz="1200" b="1" i="1">
              <a:latin typeface="Open Sans"/>
              <a:ea typeface="Open Sans"/>
              <a:cs typeface="Open Sans"/>
              <a:sym typeface="Open Sans"/>
            </a:endParaRPr>
          </a:p>
          <a:p>
            <a:pPr marL="0" lvl="0" indent="0" algn="l" rtl="0">
              <a:spcBef>
                <a:spcPts val="0"/>
              </a:spcBef>
              <a:spcAft>
                <a:spcPts val="0"/>
              </a:spcAft>
              <a:buNone/>
            </a:pPr>
            <a:r>
              <a:rPr lang="en-GB" sz="1200" b="1" i="1">
                <a:latin typeface="Open Sans"/>
                <a:ea typeface="Open Sans"/>
                <a:cs typeface="Open Sans"/>
                <a:sym typeface="Open Sans"/>
              </a:rPr>
              <a:t>What pattern do you notice in the second stanza with rhyming words?</a:t>
            </a:r>
            <a:endParaRPr sz="1200" b="1" i="1">
              <a:latin typeface="Open Sans"/>
              <a:ea typeface="Open Sans"/>
              <a:cs typeface="Open Sans"/>
              <a:sym typeface="Open Sans"/>
            </a:endParaRPr>
          </a:p>
        </p:txBody>
      </p:sp>
      <p:pic>
        <p:nvPicPr>
          <p:cNvPr id="168" name="Google Shape;168;p28" descr="Users"/>
          <p:cNvPicPr preferRelativeResize="0"/>
          <p:nvPr/>
        </p:nvPicPr>
        <p:blipFill rotWithShape="1">
          <a:blip r:embed="rId3">
            <a:alphaModFix/>
          </a:blip>
          <a:srcRect/>
          <a:stretch/>
        </p:blipFill>
        <p:spPr>
          <a:xfrm>
            <a:off x="5458088" y="3878483"/>
            <a:ext cx="1051378" cy="1051378"/>
          </a:xfrm>
          <a:prstGeom prst="rect">
            <a:avLst/>
          </a:prstGeom>
          <a:noFill/>
          <a:ln>
            <a:noFill/>
          </a:ln>
        </p:spPr>
      </p:pic>
      <p:cxnSp>
        <p:nvCxnSpPr>
          <p:cNvPr id="169" name="Google Shape;169;p28"/>
          <p:cNvCxnSpPr/>
          <p:nvPr/>
        </p:nvCxnSpPr>
        <p:spPr>
          <a:xfrm>
            <a:off x="7048250" y="2245175"/>
            <a:ext cx="340200" cy="0"/>
          </a:xfrm>
          <a:prstGeom prst="straightConnector1">
            <a:avLst/>
          </a:prstGeom>
          <a:noFill/>
          <a:ln w="19050" cap="flat" cmpd="sng">
            <a:solidFill>
              <a:schemeClr val="dk2"/>
            </a:solidFill>
            <a:prstDash val="solid"/>
            <a:round/>
            <a:headEnd type="none" w="med" len="med"/>
            <a:tailEnd type="none" w="med" len="med"/>
          </a:ln>
        </p:spPr>
      </p:cxnSp>
      <p:sp>
        <p:nvSpPr>
          <p:cNvPr id="8" name="TextBox 7">
            <a:extLst>
              <a:ext uri="{FF2B5EF4-FFF2-40B4-BE49-F238E27FC236}">
                <a16:creationId xmlns:a16="http://schemas.microsoft.com/office/drawing/2014/main" id="{2227E17B-733C-2244-8BE9-F3713BD4AE85}"/>
              </a:ext>
            </a:extLst>
          </p:cNvPr>
          <p:cNvSpPr txBox="1"/>
          <p:nvPr/>
        </p:nvSpPr>
        <p:spPr>
          <a:xfrm>
            <a:off x="5287050" y="354845"/>
            <a:ext cx="4004441" cy="3600986"/>
          </a:xfrm>
          <a:prstGeom prst="rect">
            <a:avLst/>
          </a:prstGeom>
          <a:noFill/>
        </p:spPr>
        <p:txBody>
          <a:bodyPr wrap="square" rtlCol="0">
            <a:spAutoFit/>
          </a:bodyPr>
          <a:lstStyle/>
          <a:p>
            <a:r>
              <a:rPr lang="en-US" sz="1200" dirty="0"/>
              <a:t>Whose woods these are I think I know.</a:t>
            </a:r>
          </a:p>
          <a:p>
            <a:r>
              <a:rPr lang="en-US" sz="1200" dirty="0"/>
              <a:t>His house is in the village, though;</a:t>
            </a:r>
          </a:p>
          <a:p>
            <a:r>
              <a:rPr lang="en-US" sz="1200" dirty="0"/>
              <a:t>He will not see me stopping here.</a:t>
            </a:r>
          </a:p>
          <a:p>
            <a:r>
              <a:rPr lang="en-US" sz="1200" dirty="0"/>
              <a:t>To watch his woods fill up with snow.</a:t>
            </a:r>
          </a:p>
          <a:p>
            <a:endParaRPr lang="en-US" sz="1200" dirty="0"/>
          </a:p>
          <a:p>
            <a:r>
              <a:rPr lang="en-US" sz="1200" dirty="0"/>
              <a:t>My little horse must think it queer,</a:t>
            </a:r>
          </a:p>
          <a:p>
            <a:r>
              <a:rPr lang="en-US" sz="1200" dirty="0"/>
              <a:t>To stop without a farmhouse near.</a:t>
            </a:r>
          </a:p>
          <a:p>
            <a:r>
              <a:rPr lang="en-US" sz="1200" dirty="0"/>
              <a:t>Between the woods and frozen lake,</a:t>
            </a:r>
          </a:p>
          <a:p>
            <a:r>
              <a:rPr lang="en-US" sz="1200" dirty="0"/>
              <a:t>The darkest evening of the year.</a:t>
            </a:r>
          </a:p>
          <a:p>
            <a:endParaRPr lang="en-US" sz="1200" dirty="0"/>
          </a:p>
          <a:p>
            <a:r>
              <a:rPr lang="en-US" sz="1200" dirty="0"/>
              <a:t>He gives his harness bells a shake,</a:t>
            </a:r>
          </a:p>
          <a:p>
            <a:r>
              <a:rPr lang="en-US" sz="1200" dirty="0"/>
              <a:t>To ask if there is a mistake.</a:t>
            </a:r>
          </a:p>
          <a:p>
            <a:r>
              <a:rPr lang="en-US" sz="1200" dirty="0"/>
              <a:t>The only other sound’s the sweep,</a:t>
            </a:r>
          </a:p>
          <a:p>
            <a:r>
              <a:rPr lang="en-US" sz="1200" dirty="0"/>
              <a:t>Of easy wind and downy flake.</a:t>
            </a:r>
          </a:p>
          <a:p>
            <a:endParaRPr lang="en-US" sz="1200" dirty="0"/>
          </a:p>
          <a:p>
            <a:r>
              <a:rPr lang="en-US" sz="1200" dirty="0"/>
              <a:t>The woods are lovely, dark and deep.</a:t>
            </a:r>
          </a:p>
          <a:p>
            <a:r>
              <a:rPr lang="en-US" sz="1200" dirty="0"/>
              <a:t>But promises to keep,</a:t>
            </a:r>
          </a:p>
          <a:p>
            <a:r>
              <a:rPr lang="en-US" sz="1200" dirty="0"/>
              <a:t>And miles to go before I sleep,</a:t>
            </a:r>
          </a:p>
          <a:p>
            <a:r>
              <a:rPr lang="en-US" sz="1200" dirty="0"/>
              <a:t>And miles to go before I sleep.</a:t>
            </a:r>
          </a:p>
        </p:txBody>
      </p:sp>
      <p:pic>
        <p:nvPicPr>
          <p:cNvPr id="9" name="Shape 205">
            <a:extLst>
              <a:ext uri="{FF2B5EF4-FFF2-40B4-BE49-F238E27FC236}">
                <a16:creationId xmlns:a16="http://schemas.microsoft.com/office/drawing/2014/main" id="{BC727071-FD4B-364F-947E-3F1A7F2B0D58}"/>
              </a:ext>
            </a:extLst>
          </p:cNvPr>
          <p:cNvPicPr preferRelativeResize="0"/>
          <p:nvPr/>
        </p:nvPicPr>
        <p:blipFill>
          <a:blip r:embed="rId4">
            <a:alphaModFix/>
          </a:blip>
          <a:stretch>
            <a:fillRect/>
          </a:stretch>
        </p:blipFill>
        <p:spPr>
          <a:xfrm>
            <a:off x="7637609" y="3520966"/>
            <a:ext cx="1337723" cy="1290249"/>
          </a:xfrm>
          <a:prstGeom prst="rect">
            <a:avLst/>
          </a:prstGeom>
          <a:noFill/>
          <a:ln w="19050" cap="flat" cmpd="sng">
            <a:solidFill>
              <a:schemeClr val="dk2"/>
            </a:solidFill>
            <a:prstDash val="solid"/>
            <a:round/>
            <a:headEnd type="none" w="sm" len="sm"/>
            <a:tailEnd type="none" w="sm" len="sm"/>
          </a:ln>
        </p:spPr>
      </p:pic>
    </p:spTree>
    <p:extLst>
      <p:ext uri="{BB962C8B-B14F-4D97-AF65-F5344CB8AC3E}">
        <p14:creationId xmlns:p14="http://schemas.microsoft.com/office/powerpoint/2010/main" val="1892320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6">
                                            <p:txEl>
                                              <p:pRg st="0" end="0"/>
                                            </p:txEl>
                                          </p:spTgt>
                                        </p:tgtEl>
                                        <p:attrNameLst>
                                          <p:attrName>style.visibility</p:attrName>
                                        </p:attrNameLst>
                                      </p:cBhvr>
                                      <p:to>
                                        <p:strVal val="visible"/>
                                      </p:to>
                                    </p:set>
                                    <p:animEffect transition="in" filter="fade">
                                      <p:cBhvr>
                                        <p:cTn id="7" dur="1000"/>
                                        <p:tgtEl>
                                          <p:spTgt spid="16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6">
                                            <p:txEl>
                                              <p:pRg st="1" end="1"/>
                                            </p:txEl>
                                          </p:spTgt>
                                        </p:tgtEl>
                                        <p:attrNameLst>
                                          <p:attrName>style.visibility</p:attrName>
                                        </p:attrNameLst>
                                      </p:cBhvr>
                                      <p:to>
                                        <p:strVal val="visible"/>
                                      </p:to>
                                    </p:set>
                                    <p:animEffect transition="in" filter="fade">
                                      <p:cBhvr>
                                        <p:cTn id="12" dur="1000"/>
                                        <p:tgtEl>
                                          <p:spTgt spid="16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6">
                                            <p:txEl>
                                              <p:pRg st="2" end="2"/>
                                            </p:txEl>
                                          </p:spTgt>
                                        </p:tgtEl>
                                        <p:attrNameLst>
                                          <p:attrName>style.visibility</p:attrName>
                                        </p:attrNameLst>
                                      </p:cBhvr>
                                      <p:to>
                                        <p:strVal val="visible"/>
                                      </p:to>
                                    </p:set>
                                    <p:animEffect transition="in" filter="fade">
                                      <p:cBhvr>
                                        <p:cTn id="17" dur="1000"/>
                                        <p:tgtEl>
                                          <p:spTgt spid="16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66">
                                            <p:txEl>
                                              <p:pRg st="3" end="3"/>
                                            </p:txEl>
                                          </p:spTgt>
                                        </p:tgtEl>
                                        <p:attrNameLst>
                                          <p:attrName>style.visibility</p:attrName>
                                        </p:attrNameLst>
                                      </p:cBhvr>
                                      <p:to>
                                        <p:strVal val="visible"/>
                                      </p:to>
                                    </p:set>
                                    <p:animEffect transition="in" filter="fade">
                                      <p:cBhvr>
                                        <p:cTn id="22" dur="1000"/>
                                        <p:tgtEl>
                                          <p:spTgt spid="16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66">
                                            <p:txEl>
                                              <p:pRg st="4" end="4"/>
                                            </p:txEl>
                                          </p:spTgt>
                                        </p:tgtEl>
                                        <p:attrNameLst>
                                          <p:attrName>style.visibility</p:attrName>
                                        </p:attrNameLst>
                                      </p:cBhvr>
                                      <p:to>
                                        <p:strVal val="visible"/>
                                      </p:to>
                                    </p:set>
                                    <p:animEffect transition="in" filter="fade">
                                      <p:cBhvr>
                                        <p:cTn id="27" dur="1000"/>
                                        <p:tgtEl>
                                          <p:spTgt spid="16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66">
                                            <p:txEl>
                                              <p:pRg st="5" end="5"/>
                                            </p:txEl>
                                          </p:spTgt>
                                        </p:tgtEl>
                                        <p:attrNameLst>
                                          <p:attrName>style.visibility</p:attrName>
                                        </p:attrNameLst>
                                      </p:cBhvr>
                                      <p:to>
                                        <p:strVal val="visible"/>
                                      </p:to>
                                    </p:set>
                                    <p:animEffect transition="in" filter="fade">
                                      <p:cBhvr>
                                        <p:cTn id="32" dur="1000"/>
                                        <p:tgtEl>
                                          <p:spTgt spid="16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66">
                                            <p:txEl>
                                              <p:pRg st="6" end="6"/>
                                            </p:txEl>
                                          </p:spTgt>
                                        </p:tgtEl>
                                        <p:attrNameLst>
                                          <p:attrName>style.visibility</p:attrName>
                                        </p:attrNameLst>
                                      </p:cBhvr>
                                      <p:to>
                                        <p:strVal val="visible"/>
                                      </p:to>
                                    </p:set>
                                    <p:animEffect transition="in" filter="fade">
                                      <p:cBhvr>
                                        <p:cTn id="37" dur="1000"/>
                                        <p:tgtEl>
                                          <p:spTgt spid="166">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69"/>
                                        </p:tgtEl>
                                        <p:attrNameLst>
                                          <p:attrName>style.visibility</p:attrName>
                                        </p:attrNameLst>
                                      </p:cBhvr>
                                      <p:to>
                                        <p:strVal val="visible"/>
                                      </p:to>
                                    </p:set>
                                    <p:animEffect transition="in" filter="fade">
                                      <p:cBhvr>
                                        <p:cTn id="42" dur="1000"/>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29"/>
          <p:cNvSpPr txBox="1">
            <a:spLocks noGrp="1"/>
          </p:cNvSpPr>
          <p:nvPr>
            <p:ph type="title"/>
          </p:nvPr>
        </p:nvSpPr>
        <p:spPr>
          <a:xfrm>
            <a:off x="628650" y="273850"/>
            <a:ext cx="4528800" cy="1237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GB" sz="3200">
                <a:latin typeface="Century Gothic"/>
                <a:ea typeface="Century Gothic"/>
                <a:cs typeface="Century Gothic"/>
                <a:sym typeface="Century Gothic"/>
              </a:rPr>
              <a:t>Close Read: Stopping by Woods on a Snowy Evening</a:t>
            </a:r>
            <a:endParaRPr sz="3200" b="0" i="0" u="none" strike="noStrike" cap="none">
              <a:solidFill>
                <a:schemeClr val="dk1"/>
              </a:solidFill>
              <a:latin typeface="Century Gothic"/>
              <a:ea typeface="Century Gothic"/>
              <a:cs typeface="Century Gothic"/>
              <a:sym typeface="Century Gothic"/>
            </a:endParaRPr>
          </a:p>
        </p:txBody>
      </p:sp>
      <p:sp>
        <p:nvSpPr>
          <p:cNvPr id="175" name="Google Shape;175;p29"/>
          <p:cNvSpPr txBox="1"/>
          <p:nvPr/>
        </p:nvSpPr>
        <p:spPr>
          <a:xfrm>
            <a:off x="758250" y="1851975"/>
            <a:ext cx="4233000" cy="1051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GB" sz="1800" b="1">
                <a:latin typeface="Century Gothic"/>
                <a:ea typeface="Century Gothic"/>
                <a:cs typeface="Century Gothic"/>
                <a:sym typeface="Century Gothic"/>
              </a:rPr>
              <a:t>Listen carefully as I read you stanza three of this poem.</a:t>
            </a:r>
            <a:endParaRPr sz="1800" b="1">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800" b="1">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GB" sz="1800" b="1" i="1" u="none" strike="noStrike" cap="none">
                <a:solidFill>
                  <a:srgbClr val="000000"/>
                </a:solidFill>
                <a:latin typeface="Century Gothic"/>
                <a:ea typeface="Century Gothic"/>
                <a:cs typeface="Century Gothic"/>
                <a:sym typeface="Century Gothic"/>
              </a:rPr>
              <a:t> </a:t>
            </a:r>
            <a:endParaRPr sz="1800" b="1" i="0" u="none" strike="noStrike" cap="none">
              <a:solidFill>
                <a:srgbClr val="000000"/>
              </a:solidFill>
              <a:latin typeface="Century Gothic"/>
              <a:ea typeface="Century Gothic"/>
              <a:cs typeface="Century Gothic"/>
              <a:sym typeface="Century Gothic"/>
            </a:endParaRPr>
          </a:p>
        </p:txBody>
      </p:sp>
      <p:sp>
        <p:nvSpPr>
          <p:cNvPr id="176" name="Google Shape;176;p29"/>
          <p:cNvSpPr txBox="1"/>
          <p:nvPr/>
        </p:nvSpPr>
        <p:spPr>
          <a:xfrm>
            <a:off x="628650" y="2737675"/>
            <a:ext cx="4528800" cy="1743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b="1" i="1">
                <a:latin typeface="Open Sans"/>
                <a:ea typeface="Open Sans"/>
                <a:cs typeface="Open Sans"/>
                <a:sym typeface="Open Sans"/>
              </a:rPr>
              <a:t>What is the gist of this stanza?  What is it mostly about?</a:t>
            </a:r>
            <a:endParaRPr b="1" i="1">
              <a:latin typeface="Open Sans"/>
              <a:ea typeface="Open Sans"/>
              <a:cs typeface="Open Sans"/>
              <a:sym typeface="Open Sans"/>
            </a:endParaRPr>
          </a:p>
          <a:p>
            <a:pPr marL="0" lvl="0" indent="0" algn="l" rtl="0">
              <a:spcBef>
                <a:spcPts val="0"/>
              </a:spcBef>
              <a:spcAft>
                <a:spcPts val="0"/>
              </a:spcAft>
              <a:buNone/>
            </a:pPr>
            <a:endParaRPr b="1" i="1">
              <a:latin typeface="Open Sans"/>
              <a:ea typeface="Open Sans"/>
              <a:cs typeface="Open Sans"/>
              <a:sym typeface="Open Sans"/>
            </a:endParaRPr>
          </a:p>
          <a:p>
            <a:pPr marL="0" lvl="0" indent="0" algn="l" rtl="0">
              <a:spcBef>
                <a:spcPts val="0"/>
              </a:spcBef>
              <a:spcAft>
                <a:spcPts val="0"/>
              </a:spcAft>
              <a:buNone/>
            </a:pPr>
            <a:r>
              <a:rPr lang="en-GB" b="1" i="1">
                <a:latin typeface="Open Sans"/>
                <a:ea typeface="Open Sans"/>
                <a:cs typeface="Open Sans"/>
                <a:sym typeface="Open Sans"/>
              </a:rPr>
              <a:t>Who is he in this line?  How do you know?</a:t>
            </a:r>
            <a:endParaRPr b="1" i="1">
              <a:latin typeface="Open Sans"/>
              <a:ea typeface="Open Sans"/>
              <a:cs typeface="Open Sans"/>
              <a:sym typeface="Open Sans"/>
            </a:endParaRPr>
          </a:p>
          <a:p>
            <a:pPr marL="0" lvl="0" indent="0" algn="l" rtl="0">
              <a:spcBef>
                <a:spcPts val="0"/>
              </a:spcBef>
              <a:spcAft>
                <a:spcPts val="0"/>
              </a:spcAft>
              <a:buNone/>
            </a:pPr>
            <a:endParaRPr b="1" i="1">
              <a:latin typeface="Open Sans"/>
              <a:ea typeface="Open Sans"/>
              <a:cs typeface="Open Sans"/>
              <a:sym typeface="Open Sans"/>
            </a:endParaRPr>
          </a:p>
          <a:p>
            <a:pPr marL="0" lvl="0" indent="0" algn="l" rtl="0">
              <a:spcBef>
                <a:spcPts val="0"/>
              </a:spcBef>
              <a:spcAft>
                <a:spcPts val="0"/>
              </a:spcAft>
              <a:buNone/>
            </a:pPr>
            <a:r>
              <a:rPr lang="en-GB" b="1" i="1">
                <a:latin typeface="Open Sans"/>
                <a:ea typeface="Open Sans"/>
                <a:cs typeface="Open Sans"/>
                <a:sym typeface="Open Sans"/>
              </a:rPr>
              <a:t>What new information do we know from this line?</a:t>
            </a:r>
            <a:endParaRPr b="1" i="1">
              <a:latin typeface="Open Sans"/>
              <a:ea typeface="Open Sans"/>
              <a:cs typeface="Open Sans"/>
              <a:sym typeface="Open Sans"/>
            </a:endParaRPr>
          </a:p>
          <a:p>
            <a:pPr marL="0" lvl="0" indent="0" algn="l" rtl="0">
              <a:spcBef>
                <a:spcPts val="0"/>
              </a:spcBef>
              <a:spcAft>
                <a:spcPts val="0"/>
              </a:spcAft>
              <a:buNone/>
            </a:pPr>
            <a:endParaRPr b="1" i="1">
              <a:latin typeface="Open Sans"/>
              <a:ea typeface="Open Sans"/>
              <a:cs typeface="Open Sans"/>
              <a:sym typeface="Open Sans"/>
            </a:endParaRPr>
          </a:p>
          <a:p>
            <a:pPr marL="0" lvl="0" indent="0" algn="l" rtl="0">
              <a:spcBef>
                <a:spcPts val="0"/>
              </a:spcBef>
              <a:spcAft>
                <a:spcPts val="0"/>
              </a:spcAft>
              <a:buNone/>
            </a:pPr>
            <a:r>
              <a:rPr lang="en-GB" b="1" i="1">
                <a:latin typeface="Open Sans"/>
                <a:ea typeface="Open Sans"/>
                <a:cs typeface="Open Sans"/>
                <a:sym typeface="Open Sans"/>
              </a:rPr>
              <a:t>Why did the horse think there was a mistake?</a:t>
            </a:r>
            <a:endParaRPr b="1" i="1">
              <a:latin typeface="Open Sans"/>
              <a:ea typeface="Open Sans"/>
              <a:cs typeface="Open Sans"/>
              <a:sym typeface="Open Sans"/>
            </a:endParaRPr>
          </a:p>
          <a:p>
            <a:pPr marL="0" lvl="0" indent="0" algn="l" rtl="0">
              <a:spcBef>
                <a:spcPts val="0"/>
              </a:spcBef>
              <a:spcAft>
                <a:spcPts val="0"/>
              </a:spcAft>
              <a:buNone/>
            </a:pPr>
            <a:endParaRPr b="1" i="1">
              <a:latin typeface="Open Sans"/>
              <a:ea typeface="Open Sans"/>
              <a:cs typeface="Open Sans"/>
              <a:sym typeface="Open Sans"/>
            </a:endParaRPr>
          </a:p>
          <a:p>
            <a:pPr marL="0" lvl="0" indent="0" algn="l" rtl="0">
              <a:spcBef>
                <a:spcPts val="0"/>
              </a:spcBef>
              <a:spcAft>
                <a:spcPts val="0"/>
              </a:spcAft>
              <a:buNone/>
            </a:pPr>
            <a:endParaRPr b="1" i="1">
              <a:latin typeface="Open Sans"/>
              <a:ea typeface="Open Sans"/>
              <a:cs typeface="Open Sans"/>
              <a:sym typeface="Open Sans"/>
            </a:endParaRPr>
          </a:p>
        </p:txBody>
      </p:sp>
      <p:pic>
        <p:nvPicPr>
          <p:cNvPr id="178" name="Google Shape;178;p29" descr="Users"/>
          <p:cNvPicPr preferRelativeResize="0"/>
          <p:nvPr/>
        </p:nvPicPr>
        <p:blipFill rotWithShape="1">
          <a:blip r:embed="rId3">
            <a:alphaModFix/>
          </a:blip>
          <a:srcRect/>
          <a:stretch/>
        </p:blipFill>
        <p:spPr>
          <a:xfrm>
            <a:off x="5458088" y="3878483"/>
            <a:ext cx="1051378" cy="1051378"/>
          </a:xfrm>
          <a:prstGeom prst="rect">
            <a:avLst/>
          </a:prstGeom>
          <a:noFill/>
          <a:ln>
            <a:noFill/>
          </a:ln>
        </p:spPr>
      </p:pic>
      <p:sp>
        <p:nvSpPr>
          <p:cNvPr id="7" name="TextBox 6">
            <a:extLst>
              <a:ext uri="{FF2B5EF4-FFF2-40B4-BE49-F238E27FC236}">
                <a16:creationId xmlns:a16="http://schemas.microsoft.com/office/drawing/2014/main" id="{FCC4F46C-5F87-9B43-AAC3-A718DEE95B03}"/>
              </a:ext>
            </a:extLst>
          </p:cNvPr>
          <p:cNvSpPr txBox="1"/>
          <p:nvPr/>
        </p:nvSpPr>
        <p:spPr>
          <a:xfrm>
            <a:off x="5287050" y="354845"/>
            <a:ext cx="4004441" cy="3600986"/>
          </a:xfrm>
          <a:prstGeom prst="rect">
            <a:avLst/>
          </a:prstGeom>
          <a:noFill/>
        </p:spPr>
        <p:txBody>
          <a:bodyPr wrap="square" rtlCol="0">
            <a:spAutoFit/>
          </a:bodyPr>
          <a:lstStyle/>
          <a:p>
            <a:r>
              <a:rPr lang="en-US" sz="1200" dirty="0"/>
              <a:t>Whose woods these are I think I know.</a:t>
            </a:r>
          </a:p>
          <a:p>
            <a:r>
              <a:rPr lang="en-US" sz="1200" dirty="0"/>
              <a:t>His house is in the village, though;</a:t>
            </a:r>
          </a:p>
          <a:p>
            <a:r>
              <a:rPr lang="en-US" sz="1200" dirty="0"/>
              <a:t>He will not see me stopping here.</a:t>
            </a:r>
          </a:p>
          <a:p>
            <a:r>
              <a:rPr lang="en-US" sz="1200" dirty="0"/>
              <a:t>To watch his woods fill up with snow.</a:t>
            </a:r>
          </a:p>
          <a:p>
            <a:endParaRPr lang="en-US" sz="1200" dirty="0"/>
          </a:p>
          <a:p>
            <a:r>
              <a:rPr lang="en-US" sz="1200" dirty="0"/>
              <a:t>My little horse must think it queer,</a:t>
            </a:r>
          </a:p>
          <a:p>
            <a:r>
              <a:rPr lang="en-US" sz="1200" dirty="0"/>
              <a:t>To stop without a farmhouse near.</a:t>
            </a:r>
          </a:p>
          <a:p>
            <a:r>
              <a:rPr lang="en-US" sz="1200" dirty="0"/>
              <a:t>Between the woods and frozen lake,</a:t>
            </a:r>
          </a:p>
          <a:p>
            <a:r>
              <a:rPr lang="en-US" sz="1200" dirty="0"/>
              <a:t>The darkest evening of the year.</a:t>
            </a:r>
          </a:p>
          <a:p>
            <a:endParaRPr lang="en-US" sz="1200" dirty="0"/>
          </a:p>
          <a:p>
            <a:r>
              <a:rPr lang="en-US" sz="1200" dirty="0"/>
              <a:t>He gives his harness bells a shake,</a:t>
            </a:r>
          </a:p>
          <a:p>
            <a:r>
              <a:rPr lang="en-US" sz="1200" dirty="0"/>
              <a:t>To ask if there is a mistake.</a:t>
            </a:r>
          </a:p>
          <a:p>
            <a:r>
              <a:rPr lang="en-US" sz="1200" dirty="0"/>
              <a:t>The only other sound’s the sweep,</a:t>
            </a:r>
          </a:p>
          <a:p>
            <a:r>
              <a:rPr lang="en-US" sz="1200" dirty="0"/>
              <a:t>Of easy wind and downy flake.</a:t>
            </a:r>
          </a:p>
          <a:p>
            <a:endParaRPr lang="en-US" sz="1200" dirty="0"/>
          </a:p>
          <a:p>
            <a:r>
              <a:rPr lang="en-US" sz="1200" dirty="0"/>
              <a:t>The woods are lovely, dark and deep.</a:t>
            </a:r>
          </a:p>
          <a:p>
            <a:r>
              <a:rPr lang="en-US" sz="1200" dirty="0"/>
              <a:t>But promises to keep,</a:t>
            </a:r>
          </a:p>
          <a:p>
            <a:r>
              <a:rPr lang="en-US" sz="1200" dirty="0"/>
              <a:t>And miles to go before I sleep,</a:t>
            </a:r>
          </a:p>
          <a:p>
            <a:r>
              <a:rPr lang="en-US" sz="1200" dirty="0"/>
              <a:t>And miles to go before I sleep.</a:t>
            </a:r>
          </a:p>
        </p:txBody>
      </p:sp>
      <p:pic>
        <p:nvPicPr>
          <p:cNvPr id="8" name="Shape 205">
            <a:extLst>
              <a:ext uri="{FF2B5EF4-FFF2-40B4-BE49-F238E27FC236}">
                <a16:creationId xmlns:a16="http://schemas.microsoft.com/office/drawing/2014/main" id="{24BA2BAE-AFD4-D74C-935E-E454DAFBC91A}"/>
              </a:ext>
            </a:extLst>
          </p:cNvPr>
          <p:cNvPicPr preferRelativeResize="0"/>
          <p:nvPr/>
        </p:nvPicPr>
        <p:blipFill>
          <a:blip r:embed="rId4">
            <a:alphaModFix/>
          </a:blip>
          <a:stretch>
            <a:fillRect/>
          </a:stretch>
        </p:blipFill>
        <p:spPr>
          <a:xfrm>
            <a:off x="7637609" y="3520966"/>
            <a:ext cx="1337723" cy="1290249"/>
          </a:xfrm>
          <a:prstGeom prst="rect">
            <a:avLst/>
          </a:prstGeom>
          <a:noFill/>
          <a:ln w="19050" cap="flat" cmpd="sng">
            <a:solidFill>
              <a:schemeClr val="dk2"/>
            </a:solidFill>
            <a:prstDash val="solid"/>
            <a:round/>
            <a:headEnd type="none" w="sm" len="sm"/>
            <a:tailEnd type="none" w="sm" len="sm"/>
          </a:ln>
        </p:spPr>
      </p:pic>
    </p:spTree>
    <p:extLst>
      <p:ext uri="{BB962C8B-B14F-4D97-AF65-F5344CB8AC3E}">
        <p14:creationId xmlns:p14="http://schemas.microsoft.com/office/powerpoint/2010/main" val="862526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6">
                                            <p:txEl>
                                              <p:pRg st="0" end="0"/>
                                            </p:txEl>
                                          </p:spTgt>
                                        </p:tgtEl>
                                        <p:attrNameLst>
                                          <p:attrName>style.visibility</p:attrName>
                                        </p:attrNameLst>
                                      </p:cBhvr>
                                      <p:to>
                                        <p:strVal val="visible"/>
                                      </p:to>
                                    </p:set>
                                    <p:animEffect transition="in" filter="fade">
                                      <p:cBhvr>
                                        <p:cTn id="7" dur="1000"/>
                                        <p:tgtEl>
                                          <p:spTgt spid="17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6">
                                            <p:txEl>
                                              <p:pRg st="1" end="1"/>
                                            </p:txEl>
                                          </p:spTgt>
                                        </p:tgtEl>
                                        <p:attrNameLst>
                                          <p:attrName>style.visibility</p:attrName>
                                        </p:attrNameLst>
                                      </p:cBhvr>
                                      <p:to>
                                        <p:strVal val="visible"/>
                                      </p:to>
                                    </p:set>
                                    <p:animEffect transition="in" filter="fade">
                                      <p:cBhvr>
                                        <p:cTn id="12" dur="1000"/>
                                        <p:tgtEl>
                                          <p:spTgt spid="17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6">
                                            <p:txEl>
                                              <p:pRg st="2" end="2"/>
                                            </p:txEl>
                                          </p:spTgt>
                                        </p:tgtEl>
                                        <p:attrNameLst>
                                          <p:attrName>style.visibility</p:attrName>
                                        </p:attrNameLst>
                                      </p:cBhvr>
                                      <p:to>
                                        <p:strVal val="visible"/>
                                      </p:to>
                                    </p:set>
                                    <p:animEffect transition="in" filter="fade">
                                      <p:cBhvr>
                                        <p:cTn id="17" dur="1000"/>
                                        <p:tgtEl>
                                          <p:spTgt spid="17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6">
                                            <p:txEl>
                                              <p:pRg st="3" end="3"/>
                                            </p:txEl>
                                          </p:spTgt>
                                        </p:tgtEl>
                                        <p:attrNameLst>
                                          <p:attrName>style.visibility</p:attrName>
                                        </p:attrNameLst>
                                      </p:cBhvr>
                                      <p:to>
                                        <p:strVal val="visible"/>
                                      </p:to>
                                    </p:set>
                                    <p:animEffect transition="in" filter="fade">
                                      <p:cBhvr>
                                        <p:cTn id="22" dur="1000"/>
                                        <p:tgtEl>
                                          <p:spTgt spid="17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76">
                                            <p:txEl>
                                              <p:pRg st="4" end="4"/>
                                            </p:txEl>
                                          </p:spTgt>
                                        </p:tgtEl>
                                        <p:attrNameLst>
                                          <p:attrName>style.visibility</p:attrName>
                                        </p:attrNameLst>
                                      </p:cBhvr>
                                      <p:to>
                                        <p:strVal val="visible"/>
                                      </p:to>
                                    </p:set>
                                    <p:animEffect transition="in" filter="fade">
                                      <p:cBhvr>
                                        <p:cTn id="27" dur="1000"/>
                                        <p:tgtEl>
                                          <p:spTgt spid="17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76">
                                            <p:txEl>
                                              <p:pRg st="5" end="5"/>
                                            </p:txEl>
                                          </p:spTgt>
                                        </p:tgtEl>
                                        <p:attrNameLst>
                                          <p:attrName>style.visibility</p:attrName>
                                        </p:attrNameLst>
                                      </p:cBhvr>
                                      <p:to>
                                        <p:strVal val="visible"/>
                                      </p:to>
                                    </p:set>
                                    <p:animEffect transition="in" filter="fade">
                                      <p:cBhvr>
                                        <p:cTn id="32" dur="1000"/>
                                        <p:tgtEl>
                                          <p:spTgt spid="17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76">
                                            <p:txEl>
                                              <p:pRg st="6" end="6"/>
                                            </p:txEl>
                                          </p:spTgt>
                                        </p:tgtEl>
                                        <p:attrNameLst>
                                          <p:attrName>style.visibility</p:attrName>
                                        </p:attrNameLst>
                                      </p:cBhvr>
                                      <p:to>
                                        <p:strVal val="visible"/>
                                      </p:to>
                                    </p:set>
                                    <p:animEffect transition="in" filter="fade">
                                      <p:cBhvr>
                                        <p:cTn id="37" dur="1000"/>
                                        <p:tgtEl>
                                          <p:spTgt spid="176">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76">
                                            <p:txEl>
                                              <p:pRg st="7" end="7"/>
                                            </p:txEl>
                                          </p:spTgt>
                                        </p:tgtEl>
                                        <p:attrNameLst>
                                          <p:attrName>style.visibility</p:attrName>
                                        </p:attrNameLst>
                                      </p:cBhvr>
                                      <p:to>
                                        <p:strVal val="visible"/>
                                      </p:to>
                                    </p:set>
                                    <p:animEffect transition="in" filter="fade">
                                      <p:cBhvr>
                                        <p:cTn id="42" dur="1000"/>
                                        <p:tgtEl>
                                          <p:spTgt spid="176">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76">
                                            <p:txEl>
                                              <p:pRg st="8" end="8"/>
                                            </p:txEl>
                                          </p:spTgt>
                                        </p:tgtEl>
                                        <p:attrNameLst>
                                          <p:attrName>style.visibility</p:attrName>
                                        </p:attrNameLst>
                                      </p:cBhvr>
                                      <p:to>
                                        <p:strVal val="visible"/>
                                      </p:to>
                                    </p:set>
                                    <p:animEffect transition="in" filter="fade">
                                      <p:cBhvr>
                                        <p:cTn id="47" dur="1000"/>
                                        <p:tgtEl>
                                          <p:spTgt spid="17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30"/>
          <p:cNvSpPr txBox="1">
            <a:spLocks noGrp="1"/>
          </p:cNvSpPr>
          <p:nvPr>
            <p:ph type="title"/>
          </p:nvPr>
        </p:nvSpPr>
        <p:spPr>
          <a:xfrm>
            <a:off x="628650" y="273850"/>
            <a:ext cx="4528800" cy="1237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GB" sz="3200">
                <a:latin typeface="Century Gothic"/>
                <a:ea typeface="Century Gothic"/>
                <a:cs typeface="Century Gothic"/>
                <a:sym typeface="Century Gothic"/>
              </a:rPr>
              <a:t>Close Read: Stopping by Woods on a Snowy Evening</a:t>
            </a:r>
            <a:endParaRPr sz="3200" b="0" i="0" u="none" strike="noStrike" cap="none">
              <a:solidFill>
                <a:schemeClr val="dk1"/>
              </a:solidFill>
              <a:latin typeface="Century Gothic"/>
              <a:ea typeface="Century Gothic"/>
              <a:cs typeface="Century Gothic"/>
              <a:sym typeface="Century Gothic"/>
            </a:endParaRPr>
          </a:p>
        </p:txBody>
      </p:sp>
      <p:sp>
        <p:nvSpPr>
          <p:cNvPr id="184" name="Google Shape;184;p30"/>
          <p:cNvSpPr txBox="1"/>
          <p:nvPr/>
        </p:nvSpPr>
        <p:spPr>
          <a:xfrm>
            <a:off x="758250" y="1851975"/>
            <a:ext cx="4233000" cy="1051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GB" sz="1800" b="1">
                <a:latin typeface="Century Gothic"/>
                <a:ea typeface="Century Gothic"/>
                <a:cs typeface="Century Gothic"/>
                <a:sym typeface="Century Gothic"/>
              </a:rPr>
              <a:t>Listen carefully as I read you stanza three of this poem.</a:t>
            </a:r>
            <a:endParaRPr sz="1800" b="1">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800" b="1">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GB" sz="1800" b="1" i="1" u="none" strike="noStrike" cap="none">
                <a:solidFill>
                  <a:srgbClr val="000000"/>
                </a:solidFill>
                <a:latin typeface="Century Gothic"/>
                <a:ea typeface="Century Gothic"/>
                <a:cs typeface="Century Gothic"/>
                <a:sym typeface="Century Gothic"/>
              </a:rPr>
              <a:t> </a:t>
            </a:r>
            <a:endParaRPr sz="1800" b="1" i="0" u="none" strike="noStrike" cap="none">
              <a:solidFill>
                <a:srgbClr val="000000"/>
              </a:solidFill>
              <a:latin typeface="Century Gothic"/>
              <a:ea typeface="Century Gothic"/>
              <a:cs typeface="Century Gothic"/>
              <a:sym typeface="Century Gothic"/>
            </a:endParaRPr>
          </a:p>
        </p:txBody>
      </p:sp>
      <p:sp>
        <p:nvSpPr>
          <p:cNvPr id="185" name="Google Shape;185;p30"/>
          <p:cNvSpPr txBox="1"/>
          <p:nvPr/>
        </p:nvSpPr>
        <p:spPr>
          <a:xfrm>
            <a:off x="628650" y="2737675"/>
            <a:ext cx="4528800" cy="1743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200" b="1" i="1">
                <a:latin typeface="Open Sans"/>
                <a:ea typeface="Open Sans"/>
                <a:cs typeface="Open Sans"/>
                <a:sym typeface="Open Sans"/>
              </a:rPr>
              <a:t>What is a downy flake?</a:t>
            </a:r>
            <a:endParaRPr sz="1200" b="1" i="1">
              <a:latin typeface="Open Sans"/>
              <a:ea typeface="Open Sans"/>
              <a:cs typeface="Open Sans"/>
              <a:sym typeface="Open Sans"/>
            </a:endParaRPr>
          </a:p>
          <a:p>
            <a:pPr marL="0" lvl="0" indent="0" algn="l" rtl="0">
              <a:spcBef>
                <a:spcPts val="0"/>
              </a:spcBef>
              <a:spcAft>
                <a:spcPts val="0"/>
              </a:spcAft>
              <a:buNone/>
            </a:pPr>
            <a:endParaRPr sz="1200" b="1" i="1">
              <a:latin typeface="Open Sans"/>
              <a:ea typeface="Open Sans"/>
              <a:cs typeface="Open Sans"/>
              <a:sym typeface="Open Sans"/>
            </a:endParaRPr>
          </a:p>
          <a:p>
            <a:pPr marL="0" lvl="0" indent="0" algn="l" rtl="0">
              <a:spcBef>
                <a:spcPts val="0"/>
              </a:spcBef>
              <a:spcAft>
                <a:spcPts val="0"/>
              </a:spcAft>
              <a:buNone/>
            </a:pPr>
            <a:r>
              <a:rPr lang="en-GB" sz="1200" b="1" i="1">
                <a:latin typeface="Open Sans"/>
                <a:ea typeface="Open Sans"/>
                <a:cs typeface="Open Sans"/>
                <a:sym typeface="Open Sans"/>
              </a:rPr>
              <a:t>There are two sounds -what are they?  How do you know?</a:t>
            </a:r>
            <a:endParaRPr sz="1200" b="1" i="1">
              <a:latin typeface="Open Sans"/>
              <a:ea typeface="Open Sans"/>
              <a:cs typeface="Open Sans"/>
              <a:sym typeface="Open Sans"/>
            </a:endParaRPr>
          </a:p>
          <a:p>
            <a:pPr marL="0" lvl="0" indent="0" algn="l" rtl="0">
              <a:spcBef>
                <a:spcPts val="0"/>
              </a:spcBef>
              <a:spcAft>
                <a:spcPts val="0"/>
              </a:spcAft>
              <a:buNone/>
            </a:pPr>
            <a:endParaRPr sz="1200" b="1" i="1">
              <a:latin typeface="Open Sans"/>
              <a:ea typeface="Open Sans"/>
              <a:cs typeface="Open Sans"/>
              <a:sym typeface="Open Sans"/>
            </a:endParaRPr>
          </a:p>
          <a:p>
            <a:pPr marL="0" lvl="0" indent="0" algn="l" rtl="0">
              <a:spcBef>
                <a:spcPts val="0"/>
              </a:spcBef>
              <a:spcAft>
                <a:spcPts val="0"/>
              </a:spcAft>
              <a:buNone/>
            </a:pPr>
            <a:r>
              <a:rPr lang="en-GB" sz="1200" b="1" i="1">
                <a:latin typeface="Open Sans"/>
                <a:ea typeface="Open Sans"/>
                <a:cs typeface="Open Sans"/>
                <a:sym typeface="Open Sans"/>
              </a:rPr>
              <a:t>What is the poet helping us to imagine here?  Which senses is he activating?</a:t>
            </a:r>
            <a:endParaRPr sz="1200" b="1" i="1">
              <a:latin typeface="Open Sans"/>
              <a:ea typeface="Open Sans"/>
              <a:cs typeface="Open Sans"/>
              <a:sym typeface="Open Sans"/>
            </a:endParaRPr>
          </a:p>
          <a:p>
            <a:pPr marL="0" lvl="0" indent="0" algn="l" rtl="0">
              <a:spcBef>
                <a:spcPts val="0"/>
              </a:spcBef>
              <a:spcAft>
                <a:spcPts val="0"/>
              </a:spcAft>
              <a:buNone/>
            </a:pPr>
            <a:endParaRPr sz="1200" b="1" i="1">
              <a:latin typeface="Open Sans"/>
              <a:ea typeface="Open Sans"/>
              <a:cs typeface="Open Sans"/>
              <a:sym typeface="Open Sans"/>
            </a:endParaRPr>
          </a:p>
          <a:p>
            <a:pPr marL="0" lvl="0" indent="0" algn="l" rtl="0">
              <a:spcBef>
                <a:spcPts val="0"/>
              </a:spcBef>
              <a:spcAft>
                <a:spcPts val="0"/>
              </a:spcAft>
              <a:buNone/>
            </a:pPr>
            <a:r>
              <a:rPr lang="en-GB" sz="1200" b="1" i="1">
                <a:latin typeface="Open Sans"/>
                <a:ea typeface="Open Sans"/>
                <a:cs typeface="Open Sans"/>
                <a:sym typeface="Open Sans"/>
              </a:rPr>
              <a:t>What pattern do you notice in the third stanza with rhyming words?</a:t>
            </a:r>
            <a:endParaRPr sz="1200" b="1" i="1">
              <a:latin typeface="Open Sans"/>
              <a:ea typeface="Open Sans"/>
              <a:cs typeface="Open Sans"/>
              <a:sym typeface="Open Sans"/>
            </a:endParaRPr>
          </a:p>
        </p:txBody>
      </p:sp>
      <p:pic>
        <p:nvPicPr>
          <p:cNvPr id="187" name="Google Shape;187;p30" descr="Users"/>
          <p:cNvPicPr preferRelativeResize="0"/>
          <p:nvPr/>
        </p:nvPicPr>
        <p:blipFill rotWithShape="1">
          <a:blip r:embed="rId3">
            <a:alphaModFix/>
          </a:blip>
          <a:srcRect/>
          <a:stretch/>
        </p:blipFill>
        <p:spPr>
          <a:xfrm>
            <a:off x="5458088" y="3878483"/>
            <a:ext cx="1051378" cy="1051378"/>
          </a:xfrm>
          <a:prstGeom prst="rect">
            <a:avLst/>
          </a:prstGeom>
          <a:noFill/>
          <a:ln>
            <a:noFill/>
          </a:ln>
        </p:spPr>
      </p:pic>
      <p:sp>
        <p:nvSpPr>
          <p:cNvPr id="7" name="TextBox 6">
            <a:extLst>
              <a:ext uri="{FF2B5EF4-FFF2-40B4-BE49-F238E27FC236}">
                <a16:creationId xmlns:a16="http://schemas.microsoft.com/office/drawing/2014/main" id="{EDCCFA7A-C974-D043-A9CE-CC504B059214}"/>
              </a:ext>
            </a:extLst>
          </p:cNvPr>
          <p:cNvSpPr txBox="1"/>
          <p:nvPr/>
        </p:nvSpPr>
        <p:spPr>
          <a:xfrm>
            <a:off x="5287050" y="354845"/>
            <a:ext cx="4004441" cy="3600986"/>
          </a:xfrm>
          <a:prstGeom prst="rect">
            <a:avLst/>
          </a:prstGeom>
          <a:noFill/>
        </p:spPr>
        <p:txBody>
          <a:bodyPr wrap="square" rtlCol="0">
            <a:spAutoFit/>
          </a:bodyPr>
          <a:lstStyle/>
          <a:p>
            <a:r>
              <a:rPr lang="en-US" sz="1200" dirty="0"/>
              <a:t>Whose woods these are I think I know.</a:t>
            </a:r>
          </a:p>
          <a:p>
            <a:r>
              <a:rPr lang="en-US" sz="1200" dirty="0"/>
              <a:t>His house is in the village, though;</a:t>
            </a:r>
          </a:p>
          <a:p>
            <a:r>
              <a:rPr lang="en-US" sz="1200" dirty="0"/>
              <a:t>He will not see me stopping here.</a:t>
            </a:r>
          </a:p>
          <a:p>
            <a:r>
              <a:rPr lang="en-US" sz="1200" dirty="0"/>
              <a:t>To watch his woods fill up with snow.</a:t>
            </a:r>
          </a:p>
          <a:p>
            <a:endParaRPr lang="en-US" sz="1200" dirty="0"/>
          </a:p>
          <a:p>
            <a:r>
              <a:rPr lang="en-US" sz="1200" dirty="0"/>
              <a:t>My little horse must think it queer,</a:t>
            </a:r>
          </a:p>
          <a:p>
            <a:r>
              <a:rPr lang="en-US" sz="1200" dirty="0"/>
              <a:t>To stop without a farmhouse near.</a:t>
            </a:r>
          </a:p>
          <a:p>
            <a:r>
              <a:rPr lang="en-US" sz="1200" dirty="0"/>
              <a:t>Between the woods and frozen lake,</a:t>
            </a:r>
          </a:p>
          <a:p>
            <a:r>
              <a:rPr lang="en-US" sz="1200" dirty="0"/>
              <a:t>The darkest evening of the year.</a:t>
            </a:r>
          </a:p>
          <a:p>
            <a:endParaRPr lang="en-US" sz="1200" dirty="0"/>
          </a:p>
          <a:p>
            <a:r>
              <a:rPr lang="en-US" sz="1200" dirty="0"/>
              <a:t>He gives his harness bells a shake,</a:t>
            </a:r>
          </a:p>
          <a:p>
            <a:r>
              <a:rPr lang="en-US" sz="1200" dirty="0"/>
              <a:t>To ask if there is a mistake.</a:t>
            </a:r>
          </a:p>
          <a:p>
            <a:r>
              <a:rPr lang="en-US" sz="1200" dirty="0"/>
              <a:t>The only other sound’s the sweep,</a:t>
            </a:r>
          </a:p>
          <a:p>
            <a:r>
              <a:rPr lang="en-US" sz="1200" dirty="0"/>
              <a:t>Of easy wind and downy flake.</a:t>
            </a:r>
          </a:p>
          <a:p>
            <a:endParaRPr lang="en-US" sz="1200" dirty="0"/>
          </a:p>
          <a:p>
            <a:r>
              <a:rPr lang="en-US" sz="1200" dirty="0"/>
              <a:t>The woods are lovely, dark and deep.</a:t>
            </a:r>
          </a:p>
          <a:p>
            <a:r>
              <a:rPr lang="en-US" sz="1200" dirty="0"/>
              <a:t>But promises to keep,</a:t>
            </a:r>
          </a:p>
          <a:p>
            <a:r>
              <a:rPr lang="en-US" sz="1200" dirty="0"/>
              <a:t>And miles to go before I sleep,</a:t>
            </a:r>
          </a:p>
          <a:p>
            <a:r>
              <a:rPr lang="en-US" sz="1200" dirty="0"/>
              <a:t>And miles to go before I sleep.</a:t>
            </a:r>
          </a:p>
        </p:txBody>
      </p:sp>
      <p:pic>
        <p:nvPicPr>
          <p:cNvPr id="8" name="Shape 205">
            <a:extLst>
              <a:ext uri="{FF2B5EF4-FFF2-40B4-BE49-F238E27FC236}">
                <a16:creationId xmlns:a16="http://schemas.microsoft.com/office/drawing/2014/main" id="{C0F4AD65-10A9-4B46-96A9-314818E0FF86}"/>
              </a:ext>
            </a:extLst>
          </p:cNvPr>
          <p:cNvPicPr preferRelativeResize="0"/>
          <p:nvPr/>
        </p:nvPicPr>
        <p:blipFill>
          <a:blip r:embed="rId4">
            <a:alphaModFix/>
          </a:blip>
          <a:stretch>
            <a:fillRect/>
          </a:stretch>
        </p:blipFill>
        <p:spPr>
          <a:xfrm>
            <a:off x="7637609" y="3520966"/>
            <a:ext cx="1337723" cy="1290249"/>
          </a:xfrm>
          <a:prstGeom prst="rect">
            <a:avLst/>
          </a:prstGeom>
          <a:noFill/>
          <a:ln w="19050" cap="flat" cmpd="sng">
            <a:solidFill>
              <a:schemeClr val="dk2"/>
            </a:solidFill>
            <a:prstDash val="solid"/>
            <a:round/>
            <a:headEnd type="none" w="sm" len="sm"/>
            <a:tailEnd type="none" w="sm" len="sm"/>
          </a:ln>
        </p:spPr>
      </p:pic>
    </p:spTree>
    <p:extLst>
      <p:ext uri="{BB962C8B-B14F-4D97-AF65-F5344CB8AC3E}">
        <p14:creationId xmlns:p14="http://schemas.microsoft.com/office/powerpoint/2010/main" val="3383975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5">
                                            <p:txEl>
                                              <p:pRg st="0" end="0"/>
                                            </p:txEl>
                                          </p:spTgt>
                                        </p:tgtEl>
                                        <p:attrNameLst>
                                          <p:attrName>style.visibility</p:attrName>
                                        </p:attrNameLst>
                                      </p:cBhvr>
                                      <p:to>
                                        <p:strVal val="visible"/>
                                      </p:to>
                                    </p:set>
                                    <p:animEffect transition="in" filter="fade">
                                      <p:cBhvr>
                                        <p:cTn id="7" dur="1000"/>
                                        <p:tgtEl>
                                          <p:spTgt spid="18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5">
                                            <p:txEl>
                                              <p:pRg st="1" end="1"/>
                                            </p:txEl>
                                          </p:spTgt>
                                        </p:tgtEl>
                                        <p:attrNameLst>
                                          <p:attrName>style.visibility</p:attrName>
                                        </p:attrNameLst>
                                      </p:cBhvr>
                                      <p:to>
                                        <p:strVal val="visible"/>
                                      </p:to>
                                    </p:set>
                                    <p:animEffect transition="in" filter="fade">
                                      <p:cBhvr>
                                        <p:cTn id="12" dur="1000"/>
                                        <p:tgtEl>
                                          <p:spTgt spid="18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5">
                                            <p:txEl>
                                              <p:pRg st="2" end="2"/>
                                            </p:txEl>
                                          </p:spTgt>
                                        </p:tgtEl>
                                        <p:attrNameLst>
                                          <p:attrName>style.visibility</p:attrName>
                                        </p:attrNameLst>
                                      </p:cBhvr>
                                      <p:to>
                                        <p:strVal val="visible"/>
                                      </p:to>
                                    </p:set>
                                    <p:animEffect transition="in" filter="fade">
                                      <p:cBhvr>
                                        <p:cTn id="17" dur="1000"/>
                                        <p:tgtEl>
                                          <p:spTgt spid="18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85">
                                            <p:txEl>
                                              <p:pRg st="3" end="3"/>
                                            </p:txEl>
                                          </p:spTgt>
                                        </p:tgtEl>
                                        <p:attrNameLst>
                                          <p:attrName>style.visibility</p:attrName>
                                        </p:attrNameLst>
                                      </p:cBhvr>
                                      <p:to>
                                        <p:strVal val="visible"/>
                                      </p:to>
                                    </p:set>
                                    <p:animEffect transition="in" filter="fade">
                                      <p:cBhvr>
                                        <p:cTn id="22" dur="1000"/>
                                        <p:tgtEl>
                                          <p:spTgt spid="18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85">
                                            <p:txEl>
                                              <p:pRg st="4" end="4"/>
                                            </p:txEl>
                                          </p:spTgt>
                                        </p:tgtEl>
                                        <p:attrNameLst>
                                          <p:attrName>style.visibility</p:attrName>
                                        </p:attrNameLst>
                                      </p:cBhvr>
                                      <p:to>
                                        <p:strVal val="visible"/>
                                      </p:to>
                                    </p:set>
                                    <p:animEffect transition="in" filter="fade">
                                      <p:cBhvr>
                                        <p:cTn id="27" dur="1000"/>
                                        <p:tgtEl>
                                          <p:spTgt spid="18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85">
                                            <p:txEl>
                                              <p:pRg st="5" end="5"/>
                                            </p:txEl>
                                          </p:spTgt>
                                        </p:tgtEl>
                                        <p:attrNameLst>
                                          <p:attrName>style.visibility</p:attrName>
                                        </p:attrNameLst>
                                      </p:cBhvr>
                                      <p:to>
                                        <p:strVal val="visible"/>
                                      </p:to>
                                    </p:set>
                                    <p:animEffect transition="in" filter="fade">
                                      <p:cBhvr>
                                        <p:cTn id="32" dur="1000"/>
                                        <p:tgtEl>
                                          <p:spTgt spid="18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85">
                                            <p:txEl>
                                              <p:pRg st="6" end="6"/>
                                            </p:txEl>
                                          </p:spTgt>
                                        </p:tgtEl>
                                        <p:attrNameLst>
                                          <p:attrName>style.visibility</p:attrName>
                                        </p:attrNameLst>
                                      </p:cBhvr>
                                      <p:to>
                                        <p:strVal val="visible"/>
                                      </p:to>
                                    </p:set>
                                    <p:animEffect transition="in" filter="fade">
                                      <p:cBhvr>
                                        <p:cTn id="37" dur="1000"/>
                                        <p:tgtEl>
                                          <p:spTgt spid="18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31"/>
          <p:cNvSpPr txBox="1">
            <a:spLocks noGrp="1"/>
          </p:cNvSpPr>
          <p:nvPr>
            <p:ph type="title"/>
          </p:nvPr>
        </p:nvSpPr>
        <p:spPr>
          <a:xfrm>
            <a:off x="628650" y="273850"/>
            <a:ext cx="4528800" cy="1237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GB" sz="3200">
                <a:latin typeface="Century Gothic"/>
                <a:ea typeface="Century Gothic"/>
                <a:cs typeface="Century Gothic"/>
                <a:sym typeface="Century Gothic"/>
              </a:rPr>
              <a:t>Close Read: Stopping by Woods on a Snowy Evening</a:t>
            </a:r>
            <a:endParaRPr sz="3200" b="0" i="0" u="none" strike="noStrike" cap="none">
              <a:solidFill>
                <a:schemeClr val="dk1"/>
              </a:solidFill>
              <a:latin typeface="Century Gothic"/>
              <a:ea typeface="Century Gothic"/>
              <a:cs typeface="Century Gothic"/>
              <a:sym typeface="Century Gothic"/>
            </a:endParaRPr>
          </a:p>
        </p:txBody>
      </p:sp>
      <p:sp>
        <p:nvSpPr>
          <p:cNvPr id="193" name="Google Shape;193;p31"/>
          <p:cNvSpPr txBox="1"/>
          <p:nvPr/>
        </p:nvSpPr>
        <p:spPr>
          <a:xfrm>
            <a:off x="758250" y="1851975"/>
            <a:ext cx="4233000" cy="1051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GB" sz="1800" b="1">
                <a:latin typeface="Century Gothic"/>
                <a:ea typeface="Century Gothic"/>
                <a:cs typeface="Century Gothic"/>
                <a:sym typeface="Century Gothic"/>
              </a:rPr>
              <a:t>Listen carefully as I read you stanza four of this poem.</a:t>
            </a:r>
            <a:endParaRPr sz="1800" b="1">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800" b="1">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GB" sz="1800" b="1" i="1" u="none" strike="noStrike" cap="none">
                <a:solidFill>
                  <a:srgbClr val="000000"/>
                </a:solidFill>
                <a:latin typeface="Century Gothic"/>
                <a:ea typeface="Century Gothic"/>
                <a:cs typeface="Century Gothic"/>
                <a:sym typeface="Century Gothic"/>
              </a:rPr>
              <a:t> </a:t>
            </a:r>
            <a:endParaRPr sz="1800" b="1" i="0" u="none" strike="noStrike" cap="none">
              <a:solidFill>
                <a:srgbClr val="000000"/>
              </a:solidFill>
              <a:latin typeface="Century Gothic"/>
              <a:ea typeface="Century Gothic"/>
              <a:cs typeface="Century Gothic"/>
              <a:sym typeface="Century Gothic"/>
            </a:endParaRPr>
          </a:p>
        </p:txBody>
      </p:sp>
      <p:sp>
        <p:nvSpPr>
          <p:cNvPr id="194" name="Google Shape;194;p31"/>
          <p:cNvSpPr txBox="1"/>
          <p:nvPr/>
        </p:nvSpPr>
        <p:spPr>
          <a:xfrm>
            <a:off x="628650" y="2737675"/>
            <a:ext cx="4528800" cy="1743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b="1" i="1">
                <a:latin typeface="Open Sans"/>
                <a:ea typeface="Open Sans"/>
                <a:cs typeface="Open Sans"/>
                <a:sym typeface="Open Sans"/>
              </a:rPr>
              <a:t>What is the gist of this stanza?  What is it mostly about?</a:t>
            </a:r>
            <a:endParaRPr b="1" i="1">
              <a:latin typeface="Open Sans"/>
              <a:ea typeface="Open Sans"/>
              <a:cs typeface="Open Sans"/>
              <a:sym typeface="Open Sans"/>
            </a:endParaRPr>
          </a:p>
          <a:p>
            <a:pPr marL="0" lvl="0" indent="0" algn="l" rtl="0">
              <a:spcBef>
                <a:spcPts val="0"/>
              </a:spcBef>
              <a:spcAft>
                <a:spcPts val="0"/>
              </a:spcAft>
              <a:buNone/>
            </a:pPr>
            <a:endParaRPr b="1" i="1">
              <a:latin typeface="Open Sans"/>
              <a:ea typeface="Open Sans"/>
              <a:cs typeface="Open Sans"/>
              <a:sym typeface="Open Sans"/>
            </a:endParaRPr>
          </a:p>
          <a:p>
            <a:pPr marL="0" lvl="0" indent="0" algn="l" rtl="0">
              <a:spcBef>
                <a:spcPts val="0"/>
              </a:spcBef>
              <a:spcAft>
                <a:spcPts val="0"/>
              </a:spcAft>
              <a:buNone/>
            </a:pPr>
            <a:r>
              <a:rPr lang="en-GB" b="1" i="1">
                <a:latin typeface="Open Sans"/>
                <a:ea typeface="Open Sans"/>
                <a:cs typeface="Open Sans"/>
                <a:sym typeface="Open Sans"/>
              </a:rPr>
              <a:t>What does the writer think of the woods?  How do you know?</a:t>
            </a:r>
            <a:endParaRPr b="1" i="1">
              <a:latin typeface="Open Sans"/>
              <a:ea typeface="Open Sans"/>
              <a:cs typeface="Open Sans"/>
              <a:sym typeface="Open Sans"/>
            </a:endParaRPr>
          </a:p>
          <a:p>
            <a:pPr marL="0" lvl="0" indent="0" algn="l" rtl="0">
              <a:spcBef>
                <a:spcPts val="0"/>
              </a:spcBef>
              <a:spcAft>
                <a:spcPts val="0"/>
              </a:spcAft>
              <a:buNone/>
            </a:pPr>
            <a:endParaRPr b="1" i="1">
              <a:latin typeface="Open Sans"/>
              <a:ea typeface="Open Sans"/>
              <a:cs typeface="Open Sans"/>
              <a:sym typeface="Open Sans"/>
            </a:endParaRPr>
          </a:p>
          <a:p>
            <a:pPr marL="0" lvl="0" indent="0" algn="l" rtl="0">
              <a:spcBef>
                <a:spcPts val="0"/>
              </a:spcBef>
              <a:spcAft>
                <a:spcPts val="0"/>
              </a:spcAft>
              <a:buNone/>
            </a:pPr>
            <a:r>
              <a:rPr lang="en-GB" b="1" i="1">
                <a:latin typeface="Open Sans"/>
                <a:ea typeface="Open Sans"/>
                <a:cs typeface="Open Sans"/>
                <a:sym typeface="Open Sans"/>
              </a:rPr>
              <a:t>What does line tell you?</a:t>
            </a:r>
            <a:endParaRPr b="1" i="1">
              <a:latin typeface="Open Sans"/>
              <a:ea typeface="Open Sans"/>
              <a:cs typeface="Open Sans"/>
              <a:sym typeface="Open Sans"/>
            </a:endParaRPr>
          </a:p>
        </p:txBody>
      </p:sp>
      <p:pic>
        <p:nvPicPr>
          <p:cNvPr id="196" name="Google Shape;196;p31" descr="Users"/>
          <p:cNvPicPr preferRelativeResize="0"/>
          <p:nvPr/>
        </p:nvPicPr>
        <p:blipFill rotWithShape="1">
          <a:blip r:embed="rId3">
            <a:alphaModFix/>
          </a:blip>
          <a:srcRect/>
          <a:stretch/>
        </p:blipFill>
        <p:spPr>
          <a:xfrm>
            <a:off x="5458088" y="3878483"/>
            <a:ext cx="1051378" cy="1051378"/>
          </a:xfrm>
          <a:prstGeom prst="rect">
            <a:avLst/>
          </a:prstGeom>
          <a:noFill/>
          <a:ln>
            <a:noFill/>
          </a:ln>
        </p:spPr>
      </p:pic>
      <p:sp>
        <p:nvSpPr>
          <p:cNvPr id="7" name="TextBox 6">
            <a:extLst>
              <a:ext uri="{FF2B5EF4-FFF2-40B4-BE49-F238E27FC236}">
                <a16:creationId xmlns:a16="http://schemas.microsoft.com/office/drawing/2014/main" id="{664B3D51-3033-1F4B-A630-84F0C48A7A2C}"/>
              </a:ext>
            </a:extLst>
          </p:cNvPr>
          <p:cNvSpPr txBox="1"/>
          <p:nvPr/>
        </p:nvSpPr>
        <p:spPr>
          <a:xfrm>
            <a:off x="5287050" y="354845"/>
            <a:ext cx="4004441" cy="3600986"/>
          </a:xfrm>
          <a:prstGeom prst="rect">
            <a:avLst/>
          </a:prstGeom>
          <a:noFill/>
        </p:spPr>
        <p:txBody>
          <a:bodyPr wrap="square" rtlCol="0">
            <a:spAutoFit/>
          </a:bodyPr>
          <a:lstStyle/>
          <a:p>
            <a:r>
              <a:rPr lang="en-US" sz="1200" dirty="0"/>
              <a:t>Whose woods these are I think I know.</a:t>
            </a:r>
          </a:p>
          <a:p>
            <a:r>
              <a:rPr lang="en-US" sz="1200" dirty="0"/>
              <a:t>His house is in the village, though;</a:t>
            </a:r>
          </a:p>
          <a:p>
            <a:r>
              <a:rPr lang="en-US" sz="1200" dirty="0"/>
              <a:t>He will not see me stopping here.</a:t>
            </a:r>
          </a:p>
          <a:p>
            <a:r>
              <a:rPr lang="en-US" sz="1200" dirty="0"/>
              <a:t>To watch his woods fill up with snow.</a:t>
            </a:r>
          </a:p>
          <a:p>
            <a:endParaRPr lang="en-US" sz="1200" dirty="0"/>
          </a:p>
          <a:p>
            <a:r>
              <a:rPr lang="en-US" sz="1200" dirty="0"/>
              <a:t>My little horse must think it queer,</a:t>
            </a:r>
          </a:p>
          <a:p>
            <a:r>
              <a:rPr lang="en-US" sz="1200" dirty="0"/>
              <a:t>To stop without a farmhouse near.</a:t>
            </a:r>
          </a:p>
          <a:p>
            <a:r>
              <a:rPr lang="en-US" sz="1200" dirty="0"/>
              <a:t>Between the woods and frozen lake,</a:t>
            </a:r>
          </a:p>
          <a:p>
            <a:r>
              <a:rPr lang="en-US" sz="1200" dirty="0"/>
              <a:t>The darkest evening of the year.</a:t>
            </a:r>
          </a:p>
          <a:p>
            <a:endParaRPr lang="en-US" sz="1200" dirty="0"/>
          </a:p>
          <a:p>
            <a:r>
              <a:rPr lang="en-US" sz="1200" dirty="0"/>
              <a:t>He gives his harness bells a shake,</a:t>
            </a:r>
          </a:p>
          <a:p>
            <a:r>
              <a:rPr lang="en-US" sz="1200" dirty="0"/>
              <a:t>To ask if there is a mistake.</a:t>
            </a:r>
          </a:p>
          <a:p>
            <a:r>
              <a:rPr lang="en-US" sz="1200" dirty="0"/>
              <a:t>The only other sound’s the sweep,</a:t>
            </a:r>
          </a:p>
          <a:p>
            <a:r>
              <a:rPr lang="en-US" sz="1200" dirty="0"/>
              <a:t>Of easy wind and downy flake.</a:t>
            </a:r>
          </a:p>
          <a:p>
            <a:endParaRPr lang="en-US" sz="1200" dirty="0"/>
          </a:p>
          <a:p>
            <a:r>
              <a:rPr lang="en-US" sz="1200" dirty="0"/>
              <a:t>The woods are lovely, dark and deep.</a:t>
            </a:r>
          </a:p>
          <a:p>
            <a:r>
              <a:rPr lang="en-US" sz="1200" dirty="0"/>
              <a:t>But promises to keep,</a:t>
            </a:r>
          </a:p>
          <a:p>
            <a:r>
              <a:rPr lang="en-US" sz="1200" dirty="0"/>
              <a:t>And miles to go before I sleep,</a:t>
            </a:r>
          </a:p>
          <a:p>
            <a:r>
              <a:rPr lang="en-US" sz="1200" dirty="0"/>
              <a:t>And miles to go before I sleep.</a:t>
            </a:r>
          </a:p>
        </p:txBody>
      </p:sp>
      <p:pic>
        <p:nvPicPr>
          <p:cNvPr id="8" name="Shape 205">
            <a:extLst>
              <a:ext uri="{FF2B5EF4-FFF2-40B4-BE49-F238E27FC236}">
                <a16:creationId xmlns:a16="http://schemas.microsoft.com/office/drawing/2014/main" id="{1E267682-7FC2-8D4B-B05F-D536339E85FC}"/>
              </a:ext>
            </a:extLst>
          </p:cNvPr>
          <p:cNvPicPr preferRelativeResize="0"/>
          <p:nvPr/>
        </p:nvPicPr>
        <p:blipFill>
          <a:blip r:embed="rId4">
            <a:alphaModFix/>
          </a:blip>
          <a:stretch>
            <a:fillRect/>
          </a:stretch>
        </p:blipFill>
        <p:spPr>
          <a:xfrm>
            <a:off x="7637609" y="3520966"/>
            <a:ext cx="1337723" cy="1290249"/>
          </a:xfrm>
          <a:prstGeom prst="rect">
            <a:avLst/>
          </a:prstGeom>
          <a:noFill/>
          <a:ln w="19050" cap="flat" cmpd="sng">
            <a:solidFill>
              <a:schemeClr val="dk2"/>
            </a:solidFill>
            <a:prstDash val="solid"/>
            <a:round/>
            <a:headEnd type="none" w="sm" len="sm"/>
            <a:tailEnd type="none" w="sm" len="sm"/>
          </a:ln>
        </p:spPr>
      </p:pic>
    </p:spTree>
    <p:extLst>
      <p:ext uri="{BB962C8B-B14F-4D97-AF65-F5344CB8AC3E}">
        <p14:creationId xmlns:p14="http://schemas.microsoft.com/office/powerpoint/2010/main" val="3231668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4">
                                            <p:txEl>
                                              <p:pRg st="0" end="0"/>
                                            </p:txEl>
                                          </p:spTgt>
                                        </p:tgtEl>
                                        <p:attrNameLst>
                                          <p:attrName>style.visibility</p:attrName>
                                        </p:attrNameLst>
                                      </p:cBhvr>
                                      <p:to>
                                        <p:strVal val="visible"/>
                                      </p:to>
                                    </p:set>
                                    <p:animEffect transition="in" filter="fade">
                                      <p:cBhvr>
                                        <p:cTn id="7" dur="1000"/>
                                        <p:tgtEl>
                                          <p:spTgt spid="19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4">
                                            <p:txEl>
                                              <p:pRg st="1" end="1"/>
                                            </p:txEl>
                                          </p:spTgt>
                                        </p:tgtEl>
                                        <p:attrNameLst>
                                          <p:attrName>style.visibility</p:attrName>
                                        </p:attrNameLst>
                                      </p:cBhvr>
                                      <p:to>
                                        <p:strVal val="visible"/>
                                      </p:to>
                                    </p:set>
                                    <p:animEffect transition="in" filter="fade">
                                      <p:cBhvr>
                                        <p:cTn id="12" dur="1000"/>
                                        <p:tgtEl>
                                          <p:spTgt spid="19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4">
                                            <p:txEl>
                                              <p:pRg st="2" end="2"/>
                                            </p:txEl>
                                          </p:spTgt>
                                        </p:tgtEl>
                                        <p:attrNameLst>
                                          <p:attrName>style.visibility</p:attrName>
                                        </p:attrNameLst>
                                      </p:cBhvr>
                                      <p:to>
                                        <p:strVal val="visible"/>
                                      </p:to>
                                    </p:set>
                                    <p:animEffect transition="in" filter="fade">
                                      <p:cBhvr>
                                        <p:cTn id="17" dur="1000"/>
                                        <p:tgtEl>
                                          <p:spTgt spid="19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94">
                                            <p:txEl>
                                              <p:pRg st="3" end="3"/>
                                            </p:txEl>
                                          </p:spTgt>
                                        </p:tgtEl>
                                        <p:attrNameLst>
                                          <p:attrName>style.visibility</p:attrName>
                                        </p:attrNameLst>
                                      </p:cBhvr>
                                      <p:to>
                                        <p:strVal val="visible"/>
                                      </p:to>
                                    </p:set>
                                    <p:animEffect transition="in" filter="fade">
                                      <p:cBhvr>
                                        <p:cTn id="22" dur="1000"/>
                                        <p:tgtEl>
                                          <p:spTgt spid="19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94">
                                            <p:txEl>
                                              <p:pRg st="4" end="4"/>
                                            </p:txEl>
                                          </p:spTgt>
                                        </p:tgtEl>
                                        <p:attrNameLst>
                                          <p:attrName>style.visibility</p:attrName>
                                        </p:attrNameLst>
                                      </p:cBhvr>
                                      <p:to>
                                        <p:strVal val="visible"/>
                                      </p:to>
                                    </p:set>
                                    <p:animEffect transition="in" filter="fade">
                                      <p:cBhvr>
                                        <p:cTn id="27" dur="1000"/>
                                        <p:tgtEl>
                                          <p:spTgt spid="19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32"/>
          <p:cNvSpPr txBox="1">
            <a:spLocks noGrp="1"/>
          </p:cNvSpPr>
          <p:nvPr>
            <p:ph type="title"/>
          </p:nvPr>
        </p:nvSpPr>
        <p:spPr>
          <a:xfrm>
            <a:off x="628650" y="273850"/>
            <a:ext cx="4528800" cy="1237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GB" sz="3200">
                <a:latin typeface="Century Gothic"/>
                <a:ea typeface="Century Gothic"/>
                <a:cs typeface="Century Gothic"/>
                <a:sym typeface="Century Gothic"/>
              </a:rPr>
              <a:t>Close Read: Stopping by Woods on a Snowy Evening</a:t>
            </a:r>
            <a:endParaRPr sz="3200" b="0" i="0" u="none" strike="noStrike" cap="none">
              <a:solidFill>
                <a:schemeClr val="dk1"/>
              </a:solidFill>
              <a:latin typeface="Century Gothic"/>
              <a:ea typeface="Century Gothic"/>
              <a:cs typeface="Century Gothic"/>
              <a:sym typeface="Century Gothic"/>
            </a:endParaRPr>
          </a:p>
        </p:txBody>
      </p:sp>
      <p:sp>
        <p:nvSpPr>
          <p:cNvPr id="202" name="Google Shape;202;p32"/>
          <p:cNvSpPr txBox="1"/>
          <p:nvPr/>
        </p:nvSpPr>
        <p:spPr>
          <a:xfrm>
            <a:off x="758250" y="1851975"/>
            <a:ext cx="4233000" cy="1051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GB" sz="1800" b="1">
                <a:latin typeface="Century Gothic"/>
                <a:ea typeface="Century Gothic"/>
                <a:cs typeface="Century Gothic"/>
                <a:sym typeface="Century Gothic"/>
              </a:rPr>
              <a:t>Listen carefully as I read you stanza four of this poem.</a:t>
            </a:r>
            <a:endParaRPr sz="1800" b="1">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800" b="1">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GB" sz="1800" b="1" i="1" u="none" strike="noStrike" cap="none">
                <a:solidFill>
                  <a:srgbClr val="000000"/>
                </a:solidFill>
                <a:latin typeface="Century Gothic"/>
                <a:ea typeface="Century Gothic"/>
                <a:cs typeface="Century Gothic"/>
                <a:sym typeface="Century Gothic"/>
              </a:rPr>
              <a:t> </a:t>
            </a:r>
            <a:endParaRPr sz="1800" b="1" i="0" u="none" strike="noStrike" cap="none">
              <a:solidFill>
                <a:srgbClr val="000000"/>
              </a:solidFill>
              <a:latin typeface="Century Gothic"/>
              <a:ea typeface="Century Gothic"/>
              <a:cs typeface="Century Gothic"/>
              <a:sym typeface="Century Gothic"/>
            </a:endParaRPr>
          </a:p>
        </p:txBody>
      </p:sp>
      <p:sp>
        <p:nvSpPr>
          <p:cNvPr id="203" name="Google Shape;203;p32"/>
          <p:cNvSpPr txBox="1"/>
          <p:nvPr/>
        </p:nvSpPr>
        <p:spPr>
          <a:xfrm>
            <a:off x="628650" y="2737675"/>
            <a:ext cx="4528800" cy="1743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b="1" i="1">
                <a:latin typeface="Open Sans"/>
                <a:ea typeface="Open Sans"/>
                <a:cs typeface="Open Sans"/>
                <a:sym typeface="Open Sans"/>
              </a:rPr>
              <a:t>What is the gist of this stanza?  What is it mostly about?</a:t>
            </a:r>
            <a:endParaRPr b="1" i="1">
              <a:latin typeface="Open Sans"/>
              <a:ea typeface="Open Sans"/>
              <a:cs typeface="Open Sans"/>
              <a:sym typeface="Open Sans"/>
            </a:endParaRPr>
          </a:p>
          <a:p>
            <a:pPr marL="0" lvl="0" indent="0" algn="l" rtl="0">
              <a:spcBef>
                <a:spcPts val="0"/>
              </a:spcBef>
              <a:spcAft>
                <a:spcPts val="0"/>
              </a:spcAft>
              <a:buNone/>
            </a:pPr>
            <a:endParaRPr b="1" i="1">
              <a:latin typeface="Open Sans"/>
              <a:ea typeface="Open Sans"/>
              <a:cs typeface="Open Sans"/>
              <a:sym typeface="Open Sans"/>
            </a:endParaRPr>
          </a:p>
          <a:p>
            <a:pPr marL="0" lvl="0" indent="0" algn="l" rtl="0">
              <a:spcBef>
                <a:spcPts val="0"/>
              </a:spcBef>
              <a:spcAft>
                <a:spcPts val="0"/>
              </a:spcAft>
              <a:buNone/>
            </a:pPr>
            <a:r>
              <a:rPr lang="en-GB" b="1" i="1">
                <a:latin typeface="Open Sans"/>
                <a:ea typeface="Open Sans"/>
                <a:cs typeface="Open Sans"/>
                <a:sym typeface="Open Sans"/>
              </a:rPr>
              <a:t>What does the writer think of the woods?  How do you know?</a:t>
            </a:r>
            <a:endParaRPr b="1" i="1">
              <a:latin typeface="Open Sans"/>
              <a:ea typeface="Open Sans"/>
              <a:cs typeface="Open Sans"/>
              <a:sym typeface="Open Sans"/>
            </a:endParaRPr>
          </a:p>
          <a:p>
            <a:pPr marL="0" lvl="0" indent="0" algn="l" rtl="0">
              <a:spcBef>
                <a:spcPts val="0"/>
              </a:spcBef>
              <a:spcAft>
                <a:spcPts val="0"/>
              </a:spcAft>
              <a:buNone/>
            </a:pPr>
            <a:endParaRPr b="1" i="1">
              <a:latin typeface="Open Sans"/>
              <a:ea typeface="Open Sans"/>
              <a:cs typeface="Open Sans"/>
              <a:sym typeface="Open Sans"/>
            </a:endParaRPr>
          </a:p>
          <a:p>
            <a:pPr marL="0" lvl="0" indent="0" algn="l" rtl="0">
              <a:spcBef>
                <a:spcPts val="0"/>
              </a:spcBef>
              <a:spcAft>
                <a:spcPts val="0"/>
              </a:spcAft>
              <a:buNone/>
            </a:pPr>
            <a:r>
              <a:rPr lang="en-GB" b="1" i="1">
                <a:latin typeface="Open Sans"/>
                <a:ea typeface="Open Sans"/>
                <a:cs typeface="Open Sans"/>
                <a:sym typeface="Open Sans"/>
              </a:rPr>
              <a:t>What does line tell you?</a:t>
            </a:r>
            <a:endParaRPr b="1" i="1">
              <a:latin typeface="Open Sans"/>
              <a:ea typeface="Open Sans"/>
              <a:cs typeface="Open Sans"/>
              <a:sym typeface="Open Sans"/>
            </a:endParaRPr>
          </a:p>
        </p:txBody>
      </p:sp>
      <p:pic>
        <p:nvPicPr>
          <p:cNvPr id="205" name="Google Shape;205;p32" descr="Users"/>
          <p:cNvPicPr preferRelativeResize="0"/>
          <p:nvPr/>
        </p:nvPicPr>
        <p:blipFill rotWithShape="1">
          <a:blip r:embed="rId3">
            <a:alphaModFix/>
          </a:blip>
          <a:srcRect/>
          <a:stretch/>
        </p:blipFill>
        <p:spPr>
          <a:xfrm>
            <a:off x="5458088" y="3878483"/>
            <a:ext cx="1051378" cy="1051378"/>
          </a:xfrm>
          <a:prstGeom prst="rect">
            <a:avLst/>
          </a:prstGeom>
          <a:noFill/>
          <a:ln>
            <a:noFill/>
          </a:ln>
        </p:spPr>
      </p:pic>
      <p:sp>
        <p:nvSpPr>
          <p:cNvPr id="7" name="TextBox 6">
            <a:extLst>
              <a:ext uri="{FF2B5EF4-FFF2-40B4-BE49-F238E27FC236}">
                <a16:creationId xmlns:a16="http://schemas.microsoft.com/office/drawing/2014/main" id="{0C6909D0-5228-9F48-8EFC-5A7612EEE324}"/>
              </a:ext>
            </a:extLst>
          </p:cNvPr>
          <p:cNvSpPr txBox="1"/>
          <p:nvPr/>
        </p:nvSpPr>
        <p:spPr>
          <a:xfrm>
            <a:off x="5287050" y="354845"/>
            <a:ext cx="4004441" cy="3600986"/>
          </a:xfrm>
          <a:prstGeom prst="rect">
            <a:avLst/>
          </a:prstGeom>
          <a:noFill/>
        </p:spPr>
        <p:txBody>
          <a:bodyPr wrap="square" rtlCol="0">
            <a:spAutoFit/>
          </a:bodyPr>
          <a:lstStyle/>
          <a:p>
            <a:r>
              <a:rPr lang="en-US" sz="1200" dirty="0"/>
              <a:t>Whose woods these are I think I know.</a:t>
            </a:r>
          </a:p>
          <a:p>
            <a:r>
              <a:rPr lang="en-US" sz="1200" dirty="0"/>
              <a:t>His house is in the village, though;</a:t>
            </a:r>
          </a:p>
          <a:p>
            <a:r>
              <a:rPr lang="en-US" sz="1200" dirty="0"/>
              <a:t>He will not see me stopping here.</a:t>
            </a:r>
          </a:p>
          <a:p>
            <a:r>
              <a:rPr lang="en-US" sz="1200" dirty="0"/>
              <a:t>To watch his woods fill up with snow.</a:t>
            </a:r>
          </a:p>
          <a:p>
            <a:endParaRPr lang="en-US" sz="1200" dirty="0"/>
          </a:p>
          <a:p>
            <a:r>
              <a:rPr lang="en-US" sz="1200" dirty="0"/>
              <a:t>My little horse must think it queer,</a:t>
            </a:r>
          </a:p>
          <a:p>
            <a:r>
              <a:rPr lang="en-US" sz="1200" dirty="0"/>
              <a:t>To stop without a farmhouse near.</a:t>
            </a:r>
          </a:p>
          <a:p>
            <a:r>
              <a:rPr lang="en-US" sz="1200" dirty="0"/>
              <a:t>Between the woods and frozen lake,</a:t>
            </a:r>
          </a:p>
          <a:p>
            <a:r>
              <a:rPr lang="en-US" sz="1200" dirty="0"/>
              <a:t>The darkest evening of the year.</a:t>
            </a:r>
          </a:p>
          <a:p>
            <a:endParaRPr lang="en-US" sz="1200" dirty="0"/>
          </a:p>
          <a:p>
            <a:r>
              <a:rPr lang="en-US" sz="1200" dirty="0"/>
              <a:t>He gives his harness bells a shake,</a:t>
            </a:r>
          </a:p>
          <a:p>
            <a:r>
              <a:rPr lang="en-US" sz="1200" dirty="0"/>
              <a:t>To ask if there is a mistake.</a:t>
            </a:r>
          </a:p>
          <a:p>
            <a:r>
              <a:rPr lang="en-US" sz="1200" dirty="0"/>
              <a:t>The only other sound’s the sweep,</a:t>
            </a:r>
          </a:p>
          <a:p>
            <a:r>
              <a:rPr lang="en-US" sz="1200" dirty="0"/>
              <a:t>Of easy wind and downy flake.</a:t>
            </a:r>
          </a:p>
          <a:p>
            <a:endParaRPr lang="en-US" sz="1200" dirty="0"/>
          </a:p>
          <a:p>
            <a:r>
              <a:rPr lang="en-US" sz="1200" dirty="0"/>
              <a:t>The woods are lovely, dark and deep.</a:t>
            </a:r>
          </a:p>
          <a:p>
            <a:r>
              <a:rPr lang="en-US" sz="1200" dirty="0"/>
              <a:t>But promises to keep,</a:t>
            </a:r>
          </a:p>
          <a:p>
            <a:r>
              <a:rPr lang="en-US" sz="1200" dirty="0"/>
              <a:t>And miles to go before I sleep,</a:t>
            </a:r>
          </a:p>
          <a:p>
            <a:r>
              <a:rPr lang="en-US" sz="1200" dirty="0"/>
              <a:t>And miles to go before I sleep.</a:t>
            </a:r>
          </a:p>
        </p:txBody>
      </p:sp>
      <p:pic>
        <p:nvPicPr>
          <p:cNvPr id="8" name="Shape 205">
            <a:extLst>
              <a:ext uri="{FF2B5EF4-FFF2-40B4-BE49-F238E27FC236}">
                <a16:creationId xmlns:a16="http://schemas.microsoft.com/office/drawing/2014/main" id="{85D14F6C-EB00-2C4E-ACFA-82784EE5DEA9}"/>
              </a:ext>
            </a:extLst>
          </p:cNvPr>
          <p:cNvPicPr preferRelativeResize="0"/>
          <p:nvPr/>
        </p:nvPicPr>
        <p:blipFill>
          <a:blip r:embed="rId4">
            <a:alphaModFix/>
          </a:blip>
          <a:stretch>
            <a:fillRect/>
          </a:stretch>
        </p:blipFill>
        <p:spPr>
          <a:xfrm>
            <a:off x="7637609" y="3520966"/>
            <a:ext cx="1337723" cy="1290249"/>
          </a:xfrm>
          <a:prstGeom prst="rect">
            <a:avLst/>
          </a:prstGeom>
          <a:noFill/>
          <a:ln w="19050" cap="flat" cmpd="sng">
            <a:solidFill>
              <a:schemeClr val="dk2"/>
            </a:solidFill>
            <a:prstDash val="solid"/>
            <a:round/>
            <a:headEnd type="none" w="sm" len="sm"/>
            <a:tailEnd type="none" w="sm" len="sm"/>
          </a:ln>
        </p:spPr>
      </p:pic>
    </p:spTree>
    <p:extLst>
      <p:ext uri="{BB962C8B-B14F-4D97-AF65-F5344CB8AC3E}">
        <p14:creationId xmlns:p14="http://schemas.microsoft.com/office/powerpoint/2010/main" val="2803811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3">
                                            <p:txEl>
                                              <p:pRg st="0" end="0"/>
                                            </p:txEl>
                                          </p:spTgt>
                                        </p:tgtEl>
                                        <p:attrNameLst>
                                          <p:attrName>style.visibility</p:attrName>
                                        </p:attrNameLst>
                                      </p:cBhvr>
                                      <p:to>
                                        <p:strVal val="visible"/>
                                      </p:to>
                                    </p:set>
                                    <p:animEffect transition="in" filter="fade">
                                      <p:cBhvr>
                                        <p:cTn id="7" dur="1000"/>
                                        <p:tgtEl>
                                          <p:spTgt spid="20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3">
                                            <p:txEl>
                                              <p:pRg st="1" end="1"/>
                                            </p:txEl>
                                          </p:spTgt>
                                        </p:tgtEl>
                                        <p:attrNameLst>
                                          <p:attrName>style.visibility</p:attrName>
                                        </p:attrNameLst>
                                      </p:cBhvr>
                                      <p:to>
                                        <p:strVal val="visible"/>
                                      </p:to>
                                    </p:set>
                                    <p:animEffect transition="in" filter="fade">
                                      <p:cBhvr>
                                        <p:cTn id="12" dur="1000"/>
                                        <p:tgtEl>
                                          <p:spTgt spid="20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3">
                                            <p:txEl>
                                              <p:pRg st="2" end="2"/>
                                            </p:txEl>
                                          </p:spTgt>
                                        </p:tgtEl>
                                        <p:attrNameLst>
                                          <p:attrName>style.visibility</p:attrName>
                                        </p:attrNameLst>
                                      </p:cBhvr>
                                      <p:to>
                                        <p:strVal val="visible"/>
                                      </p:to>
                                    </p:set>
                                    <p:animEffect transition="in" filter="fade">
                                      <p:cBhvr>
                                        <p:cTn id="17" dur="1000"/>
                                        <p:tgtEl>
                                          <p:spTgt spid="20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3">
                                            <p:txEl>
                                              <p:pRg st="3" end="3"/>
                                            </p:txEl>
                                          </p:spTgt>
                                        </p:tgtEl>
                                        <p:attrNameLst>
                                          <p:attrName>style.visibility</p:attrName>
                                        </p:attrNameLst>
                                      </p:cBhvr>
                                      <p:to>
                                        <p:strVal val="visible"/>
                                      </p:to>
                                    </p:set>
                                    <p:animEffect transition="in" filter="fade">
                                      <p:cBhvr>
                                        <p:cTn id="22" dur="1000"/>
                                        <p:tgtEl>
                                          <p:spTgt spid="20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03">
                                            <p:txEl>
                                              <p:pRg st="4" end="4"/>
                                            </p:txEl>
                                          </p:spTgt>
                                        </p:tgtEl>
                                        <p:attrNameLst>
                                          <p:attrName>style.visibility</p:attrName>
                                        </p:attrNameLst>
                                      </p:cBhvr>
                                      <p:to>
                                        <p:strVal val="visible"/>
                                      </p:to>
                                    </p:set>
                                    <p:animEffect transition="in" filter="fade">
                                      <p:cBhvr>
                                        <p:cTn id="27" dur="1000"/>
                                        <p:tgtEl>
                                          <p:spTgt spid="20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3"/>
          <p:cNvSpPr txBox="1">
            <a:spLocks noGrp="1"/>
          </p:cNvSpPr>
          <p:nvPr>
            <p:ph type="title"/>
          </p:nvPr>
        </p:nvSpPr>
        <p:spPr>
          <a:xfrm>
            <a:off x="628650" y="273850"/>
            <a:ext cx="4528800" cy="1237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GB" sz="3200">
                <a:latin typeface="Century Gothic"/>
                <a:ea typeface="Century Gothic"/>
                <a:cs typeface="Century Gothic"/>
                <a:sym typeface="Century Gothic"/>
              </a:rPr>
              <a:t>Close Read: Stopping by Woods on a Snowy Evening</a:t>
            </a:r>
            <a:endParaRPr sz="3200" b="0" i="0" u="none" strike="noStrike" cap="none">
              <a:solidFill>
                <a:schemeClr val="dk1"/>
              </a:solidFill>
              <a:latin typeface="Century Gothic"/>
              <a:ea typeface="Century Gothic"/>
              <a:cs typeface="Century Gothic"/>
              <a:sym typeface="Century Gothic"/>
            </a:endParaRPr>
          </a:p>
        </p:txBody>
      </p:sp>
      <p:sp>
        <p:nvSpPr>
          <p:cNvPr id="211" name="Google Shape;211;p33"/>
          <p:cNvSpPr txBox="1"/>
          <p:nvPr/>
        </p:nvSpPr>
        <p:spPr>
          <a:xfrm>
            <a:off x="758250" y="1851975"/>
            <a:ext cx="4233000" cy="1051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GB" sz="1800" b="1">
                <a:latin typeface="Century Gothic"/>
                <a:ea typeface="Century Gothic"/>
                <a:cs typeface="Century Gothic"/>
                <a:sym typeface="Century Gothic"/>
              </a:rPr>
              <a:t>Listen carefully as I read you stanza four of this poem.</a:t>
            </a:r>
            <a:endParaRPr sz="1800" b="1">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800" b="1">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GB" sz="1800" b="1" i="1" u="none" strike="noStrike" cap="none">
                <a:solidFill>
                  <a:srgbClr val="000000"/>
                </a:solidFill>
                <a:latin typeface="Century Gothic"/>
                <a:ea typeface="Century Gothic"/>
                <a:cs typeface="Century Gothic"/>
                <a:sym typeface="Century Gothic"/>
              </a:rPr>
              <a:t> </a:t>
            </a:r>
            <a:endParaRPr sz="1800" b="1" i="0" u="none" strike="noStrike" cap="none">
              <a:solidFill>
                <a:srgbClr val="000000"/>
              </a:solidFill>
              <a:latin typeface="Century Gothic"/>
              <a:ea typeface="Century Gothic"/>
              <a:cs typeface="Century Gothic"/>
              <a:sym typeface="Century Gothic"/>
            </a:endParaRPr>
          </a:p>
        </p:txBody>
      </p:sp>
      <p:sp>
        <p:nvSpPr>
          <p:cNvPr id="212" name="Google Shape;212;p33"/>
          <p:cNvSpPr txBox="1"/>
          <p:nvPr/>
        </p:nvSpPr>
        <p:spPr>
          <a:xfrm>
            <a:off x="628650" y="2737675"/>
            <a:ext cx="4528800" cy="1743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b="1" i="1">
                <a:latin typeface="Open Sans"/>
                <a:ea typeface="Open Sans"/>
                <a:cs typeface="Open Sans"/>
                <a:sym typeface="Open Sans"/>
              </a:rPr>
              <a:t>What is the poet helping us to imagine here?  Which senses is he activating?</a:t>
            </a:r>
            <a:endParaRPr b="1" i="1">
              <a:latin typeface="Open Sans"/>
              <a:ea typeface="Open Sans"/>
              <a:cs typeface="Open Sans"/>
              <a:sym typeface="Open Sans"/>
            </a:endParaRPr>
          </a:p>
          <a:p>
            <a:pPr marL="0" lvl="0" indent="0" algn="l" rtl="0">
              <a:spcBef>
                <a:spcPts val="0"/>
              </a:spcBef>
              <a:spcAft>
                <a:spcPts val="0"/>
              </a:spcAft>
              <a:buNone/>
            </a:pPr>
            <a:endParaRPr b="1" i="1">
              <a:latin typeface="Open Sans"/>
              <a:ea typeface="Open Sans"/>
              <a:cs typeface="Open Sans"/>
              <a:sym typeface="Open Sans"/>
            </a:endParaRPr>
          </a:p>
          <a:p>
            <a:pPr marL="0" lvl="0" indent="0" algn="l" rtl="0">
              <a:spcBef>
                <a:spcPts val="0"/>
              </a:spcBef>
              <a:spcAft>
                <a:spcPts val="0"/>
              </a:spcAft>
              <a:buNone/>
            </a:pPr>
            <a:r>
              <a:rPr lang="en-GB" b="1" i="1">
                <a:latin typeface="Open Sans"/>
                <a:ea typeface="Open Sans"/>
                <a:cs typeface="Open Sans"/>
                <a:sym typeface="Open Sans"/>
              </a:rPr>
              <a:t>What pattern do you notice in the fourth stanza with rhyming words?</a:t>
            </a:r>
            <a:endParaRPr b="1" i="1">
              <a:latin typeface="Open Sans"/>
              <a:ea typeface="Open Sans"/>
              <a:cs typeface="Open Sans"/>
              <a:sym typeface="Open Sans"/>
            </a:endParaRPr>
          </a:p>
        </p:txBody>
      </p:sp>
      <p:pic>
        <p:nvPicPr>
          <p:cNvPr id="214" name="Google Shape;214;p33" descr="Users"/>
          <p:cNvPicPr preferRelativeResize="0"/>
          <p:nvPr/>
        </p:nvPicPr>
        <p:blipFill rotWithShape="1">
          <a:blip r:embed="rId3">
            <a:alphaModFix/>
          </a:blip>
          <a:srcRect/>
          <a:stretch/>
        </p:blipFill>
        <p:spPr>
          <a:xfrm>
            <a:off x="5458088" y="3878483"/>
            <a:ext cx="1051378" cy="1051378"/>
          </a:xfrm>
          <a:prstGeom prst="rect">
            <a:avLst/>
          </a:prstGeom>
          <a:noFill/>
          <a:ln>
            <a:noFill/>
          </a:ln>
        </p:spPr>
      </p:pic>
      <p:sp>
        <p:nvSpPr>
          <p:cNvPr id="7" name="TextBox 6">
            <a:extLst>
              <a:ext uri="{FF2B5EF4-FFF2-40B4-BE49-F238E27FC236}">
                <a16:creationId xmlns:a16="http://schemas.microsoft.com/office/drawing/2014/main" id="{CC919ED0-E0B3-F742-98B3-4E606EFEF19C}"/>
              </a:ext>
            </a:extLst>
          </p:cNvPr>
          <p:cNvSpPr txBox="1"/>
          <p:nvPr/>
        </p:nvSpPr>
        <p:spPr>
          <a:xfrm>
            <a:off x="5287050" y="354845"/>
            <a:ext cx="4004441" cy="3600986"/>
          </a:xfrm>
          <a:prstGeom prst="rect">
            <a:avLst/>
          </a:prstGeom>
          <a:noFill/>
        </p:spPr>
        <p:txBody>
          <a:bodyPr wrap="square" rtlCol="0">
            <a:spAutoFit/>
          </a:bodyPr>
          <a:lstStyle/>
          <a:p>
            <a:r>
              <a:rPr lang="en-US" sz="1200" dirty="0"/>
              <a:t>Whose woods these are I think I know.</a:t>
            </a:r>
          </a:p>
          <a:p>
            <a:r>
              <a:rPr lang="en-US" sz="1200" dirty="0"/>
              <a:t>His house is in the village, though;</a:t>
            </a:r>
          </a:p>
          <a:p>
            <a:r>
              <a:rPr lang="en-US" sz="1200" dirty="0"/>
              <a:t>He will not see me stopping here.</a:t>
            </a:r>
          </a:p>
          <a:p>
            <a:r>
              <a:rPr lang="en-US" sz="1200" dirty="0"/>
              <a:t>To watch his woods fill up with snow.</a:t>
            </a:r>
          </a:p>
          <a:p>
            <a:endParaRPr lang="en-US" sz="1200" dirty="0"/>
          </a:p>
          <a:p>
            <a:r>
              <a:rPr lang="en-US" sz="1200" dirty="0"/>
              <a:t>My little horse must think it queer,</a:t>
            </a:r>
          </a:p>
          <a:p>
            <a:r>
              <a:rPr lang="en-US" sz="1200" dirty="0"/>
              <a:t>To stop without a farmhouse near.</a:t>
            </a:r>
          </a:p>
          <a:p>
            <a:r>
              <a:rPr lang="en-US" sz="1200" dirty="0"/>
              <a:t>Between the woods and frozen lake,</a:t>
            </a:r>
          </a:p>
          <a:p>
            <a:r>
              <a:rPr lang="en-US" sz="1200" dirty="0"/>
              <a:t>The darkest evening of the year.</a:t>
            </a:r>
          </a:p>
          <a:p>
            <a:endParaRPr lang="en-US" sz="1200" dirty="0"/>
          </a:p>
          <a:p>
            <a:r>
              <a:rPr lang="en-US" sz="1200" dirty="0"/>
              <a:t>He gives his harness bells a shake,</a:t>
            </a:r>
          </a:p>
          <a:p>
            <a:r>
              <a:rPr lang="en-US" sz="1200" dirty="0"/>
              <a:t>To ask if there is a mistake.</a:t>
            </a:r>
          </a:p>
          <a:p>
            <a:r>
              <a:rPr lang="en-US" sz="1200" dirty="0"/>
              <a:t>The only other sound’s the sweep,</a:t>
            </a:r>
          </a:p>
          <a:p>
            <a:r>
              <a:rPr lang="en-US" sz="1200" dirty="0"/>
              <a:t>Of easy wind and downy flake.</a:t>
            </a:r>
          </a:p>
          <a:p>
            <a:endParaRPr lang="en-US" sz="1200" dirty="0"/>
          </a:p>
          <a:p>
            <a:r>
              <a:rPr lang="en-US" sz="1200" dirty="0"/>
              <a:t>The woods are lovely, dark and deep.</a:t>
            </a:r>
          </a:p>
          <a:p>
            <a:r>
              <a:rPr lang="en-US" sz="1200" dirty="0"/>
              <a:t>But promises to keep,</a:t>
            </a:r>
          </a:p>
          <a:p>
            <a:r>
              <a:rPr lang="en-US" sz="1200" dirty="0"/>
              <a:t>And miles to go before I sleep,</a:t>
            </a:r>
          </a:p>
          <a:p>
            <a:r>
              <a:rPr lang="en-US" sz="1200" dirty="0"/>
              <a:t>And miles to go before I sleep.</a:t>
            </a:r>
          </a:p>
        </p:txBody>
      </p:sp>
      <p:pic>
        <p:nvPicPr>
          <p:cNvPr id="8" name="Shape 205">
            <a:extLst>
              <a:ext uri="{FF2B5EF4-FFF2-40B4-BE49-F238E27FC236}">
                <a16:creationId xmlns:a16="http://schemas.microsoft.com/office/drawing/2014/main" id="{C331EDEE-935F-B144-9B7F-544BA67CF89D}"/>
              </a:ext>
            </a:extLst>
          </p:cNvPr>
          <p:cNvPicPr preferRelativeResize="0"/>
          <p:nvPr/>
        </p:nvPicPr>
        <p:blipFill>
          <a:blip r:embed="rId4">
            <a:alphaModFix/>
          </a:blip>
          <a:stretch>
            <a:fillRect/>
          </a:stretch>
        </p:blipFill>
        <p:spPr>
          <a:xfrm>
            <a:off x="7637609" y="3520966"/>
            <a:ext cx="1337723" cy="1290249"/>
          </a:xfrm>
          <a:prstGeom prst="rect">
            <a:avLst/>
          </a:prstGeom>
          <a:noFill/>
          <a:ln w="19050" cap="flat" cmpd="sng">
            <a:solidFill>
              <a:schemeClr val="dk2"/>
            </a:solidFill>
            <a:prstDash val="solid"/>
            <a:round/>
            <a:headEnd type="none" w="sm" len="sm"/>
            <a:tailEnd type="none" w="sm" len="sm"/>
          </a:ln>
        </p:spPr>
      </p:pic>
    </p:spTree>
    <p:extLst>
      <p:ext uri="{BB962C8B-B14F-4D97-AF65-F5344CB8AC3E}">
        <p14:creationId xmlns:p14="http://schemas.microsoft.com/office/powerpoint/2010/main" val="3632558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2">
                                            <p:txEl>
                                              <p:pRg st="0" end="0"/>
                                            </p:txEl>
                                          </p:spTgt>
                                        </p:tgtEl>
                                        <p:attrNameLst>
                                          <p:attrName>style.visibility</p:attrName>
                                        </p:attrNameLst>
                                      </p:cBhvr>
                                      <p:to>
                                        <p:strVal val="visible"/>
                                      </p:to>
                                    </p:set>
                                    <p:animEffect transition="in" filter="fade">
                                      <p:cBhvr>
                                        <p:cTn id="7" dur="1000"/>
                                        <p:tgtEl>
                                          <p:spTgt spid="2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2">
                                            <p:txEl>
                                              <p:pRg st="1" end="1"/>
                                            </p:txEl>
                                          </p:spTgt>
                                        </p:tgtEl>
                                        <p:attrNameLst>
                                          <p:attrName>style.visibility</p:attrName>
                                        </p:attrNameLst>
                                      </p:cBhvr>
                                      <p:to>
                                        <p:strVal val="visible"/>
                                      </p:to>
                                    </p:set>
                                    <p:animEffect transition="in" filter="fade">
                                      <p:cBhvr>
                                        <p:cTn id="12" dur="1000"/>
                                        <p:tgtEl>
                                          <p:spTgt spid="2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12">
                                            <p:txEl>
                                              <p:pRg st="2" end="2"/>
                                            </p:txEl>
                                          </p:spTgt>
                                        </p:tgtEl>
                                        <p:attrNameLst>
                                          <p:attrName>style.visibility</p:attrName>
                                        </p:attrNameLst>
                                      </p:cBhvr>
                                      <p:to>
                                        <p:strVal val="visible"/>
                                      </p:to>
                                    </p:set>
                                    <p:animEffect transition="in" filter="fade">
                                      <p:cBhvr>
                                        <p:cTn id="17" dur="1000"/>
                                        <p:tgtEl>
                                          <p:spTgt spid="2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Shape 135"/>
          <p:cNvSpPr txBox="1">
            <a:spLocks noGrp="1"/>
          </p:cNvSpPr>
          <p:nvPr>
            <p:ph type="title"/>
          </p:nvPr>
        </p:nvSpPr>
        <p:spPr>
          <a:xfrm>
            <a:off x="311700" y="110550"/>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1</a:t>
            </a:r>
            <a:r>
              <a:rPr lang="en" sz="3400"/>
              <a:t>: Lesson </a:t>
            </a:r>
            <a:r>
              <a:rPr lang="en"/>
              <a:t>4</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36" name="Shape 136"/>
          <p:cNvSpPr txBox="1">
            <a:spLocks noGrp="1"/>
          </p:cNvSpPr>
          <p:nvPr>
            <p:ph type="body" idx="1"/>
          </p:nvPr>
        </p:nvSpPr>
        <p:spPr>
          <a:xfrm>
            <a:off x="311700" y="1020325"/>
            <a:ext cx="8520600" cy="3845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#4: </a:t>
            </a:r>
            <a:r>
              <a:rPr lang="en" dirty="0">
                <a:solidFill>
                  <a:schemeClr val="dk1"/>
                </a:solidFill>
              </a:rPr>
              <a:t>Materials and Student Pairings</a:t>
            </a:r>
          </a:p>
          <a:p>
            <a:pPr marL="0" lvl="0" indent="0" rtl="0">
              <a:lnSpc>
                <a:spcPct val="90000"/>
              </a:lnSpc>
              <a:spcBef>
                <a:spcPts val="0"/>
              </a:spcBef>
              <a:spcAft>
                <a:spcPts val="0"/>
              </a:spcAft>
              <a:buClr>
                <a:schemeClr val="dk1"/>
              </a:buClr>
              <a:buSzPts val="2500"/>
              <a:buFont typeface="Arial"/>
              <a:buNone/>
            </a:pPr>
            <a:endParaRPr sz="1000" i="1" dirty="0">
              <a:solidFill>
                <a:schemeClr val="dk1"/>
              </a:solidFill>
            </a:endParaRPr>
          </a:p>
          <a:p>
            <a:pPr marL="457200" lvl="0" indent="-342900" rtl="0">
              <a:lnSpc>
                <a:spcPct val="90000"/>
              </a:lnSpc>
              <a:spcBef>
                <a:spcPts val="1000"/>
              </a:spcBef>
              <a:spcAft>
                <a:spcPts val="0"/>
              </a:spcAft>
              <a:buClr>
                <a:schemeClr val="dk1"/>
              </a:buClr>
              <a:buSzPts val="1800"/>
              <a:buChar char="●"/>
            </a:pPr>
            <a:r>
              <a:rPr lang="en" dirty="0">
                <a:solidFill>
                  <a:schemeClr val="dk1"/>
                </a:solidFill>
              </a:rPr>
              <a:t>Additional materials will need to be gathered.  Please see the notes section for further details.</a:t>
            </a: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The following charts will be used in this lesson. Please be sure you have them ready and posted. </a:t>
            </a:r>
            <a:endParaRPr dirty="0">
              <a:solidFill>
                <a:schemeClr val="dk1"/>
              </a:solidFill>
            </a:endParaRPr>
          </a:p>
        </p:txBody>
      </p:sp>
      <p:pic>
        <p:nvPicPr>
          <p:cNvPr id="137" name="Shape 137"/>
          <p:cNvPicPr preferRelativeResize="0"/>
          <p:nvPr/>
        </p:nvPicPr>
        <p:blipFill rotWithShape="1">
          <a:blip r:embed="rId3">
            <a:alphaModFix/>
          </a:blip>
          <a:srcRect l="28196" t="9204" r="27055" b="8463"/>
          <a:stretch/>
        </p:blipFill>
        <p:spPr>
          <a:xfrm>
            <a:off x="3548742" y="2666997"/>
            <a:ext cx="2201424" cy="2198724"/>
          </a:xfrm>
          <a:prstGeom prst="rect">
            <a:avLst/>
          </a:prstGeom>
          <a:noFill/>
          <a:ln w="19050" cap="flat" cmpd="sng">
            <a:solidFill>
              <a:schemeClr val="dk2"/>
            </a:solidFill>
            <a:prstDash val="solid"/>
            <a:round/>
            <a:headEnd type="none" w="sm" len="sm"/>
            <a:tailEnd type="none" w="sm" len="sm"/>
          </a:ln>
        </p:spPr>
      </p:pic>
      <p:pic>
        <p:nvPicPr>
          <p:cNvPr id="138" name="Shape 138"/>
          <p:cNvPicPr preferRelativeResize="0"/>
          <p:nvPr/>
        </p:nvPicPr>
        <p:blipFill rotWithShape="1">
          <a:blip r:embed="rId4">
            <a:alphaModFix/>
          </a:blip>
          <a:srcRect l="27232" t="16233" r="25775" b="19141"/>
          <a:stretch/>
        </p:blipFill>
        <p:spPr>
          <a:xfrm>
            <a:off x="446314" y="2775856"/>
            <a:ext cx="2639688" cy="2089865"/>
          </a:xfrm>
          <a:prstGeom prst="rect">
            <a:avLst/>
          </a:prstGeom>
          <a:noFill/>
          <a:ln w="19050" cap="flat" cmpd="sng">
            <a:solidFill>
              <a:srgbClr val="595959"/>
            </a:solidFill>
            <a:prstDash val="solid"/>
            <a:round/>
            <a:headEnd type="none" w="sm" len="sm"/>
            <a:tailEnd type="none" w="sm" len="sm"/>
          </a:ln>
        </p:spPr>
      </p:pic>
      <p:pic>
        <p:nvPicPr>
          <p:cNvPr id="139" name="Shape 139"/>
          <p:cNvPicPr preferRelativeResize="0"/>
          <p:nvPr/>
        </p:nvPicPr>
        <p:blipFill rotWithShape="1">
          <a:blip r:embed="rId5">
            <a:alphaModFix/>
          </a:blip>
          <a:srcRect l="26873" t="17070" r="29684" b="23490"/>
          <a:stretch/>
        </p:blipFill>
        <p:spPr>
          <a:xfrm>
            <a:off x="6187376" y="2749077"/>
            <a:ext cx="2644924" cy="2034564"/>
          </a:xfrm>
          <a:prstGeom prst="rect">
            <a:avLst/>
          </a:prstGeom>
          <a:noFill/>
          <a:ln w="19050" cap="flat" cmpd="sng">
            <a:solidFill>
              <a:srgbClr val="595959"/>
            </a:solidFill>
            <a:prstDash val="solid"/>
            <a:round/>
            <a:headEnd type="none" w="sm" len="sm"/>
            <a:tailEnd type="none" w="sm" len="sm"/>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Shape 20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Close Reading Summary</a:t>
            </a:r>
            <a:endParaRPr dirty="0"/>
          </a:p>
        </p:txBody>
      </p:sp>
      <p:sp>
        <p:nvSpPr>
          <p:cNvPr id="204" name="Shape 204"/>
          <p:cNvSpPr txBox="1">
            <a:spLocks noGrp="1"/>
          </p:cNvSpPr>
          <p:nvPr>
            <p:ph type="body" idx="1"/>
          </p:nvPr>
        </p:nvSpPr>
        <p:spPr>
          <a:xfrm>
            <a:off x="1881625" y="1032300"/>
            <a:ext cx="7077900" cy="3878700"/>
          </a:xfrm>
          <a:prstGeom prst="rect">
            <a:avLst/>
          </a:prstGeom>
        </p:spPr>
        <p:txBody>
          <a:bodyPr spcFirstLastPara="1" wrap="square" lIns="91425" tIns="91425" rIns="91425" bIns="91425" anchor="t" anchorCtr="0">
            <a:noAutofit/>
          </a:bodyPr>
          <a:lstStyle/>
          <a:p>
            <a:pPr marL="127000" lvl="0" indent="0" rtl="0">
              <a:spcBef>
                <a:spcPts val="0"/>
              </a:spcBef>
              <a:spcAft>
                <a:spcPts val="0"/>
              </a:spcAft>
              <a:buSzPts val="1600"/>
              <a:buNone/>
            </a:pPr>
            <a:endParaRPr sz="1000" dirty="0"/>
          </a:p>
          <a:p>
            <a:pPr marL="469900" lvl="0" rtl="0">
              <a:spcBef>
                <a:spcPts val="0"/>
              </a:spcBef>
              <a:spcAft>
                <a:spcPts val="0"/>
              </a:spcAft>
              <a:buSzPts val="1600"/>
              <a:buFont typeface="+mj-lt"/>
              <a:buAutoNum type="arabicPeriod" startAt="2"/>
            </a:pPr>
            <a:r>
              <a:rPr lang="en" sz="1600" dirty="0"/>
              <a:t>Now, </a:t>
            </a:r>
            <a:r>
              <a:rPr lang="en" sz="1600" dirty="0">
                <a:solidFill>
                  <a:schemeClr val="dk1"/>
                </a:solidFill>
              </a:rPr>
              <a:t>refer to the What Makes a Poem a Poem? anchor chart and discuss the following questions in your triad group:</a:t>
            </a:r>
            <a:r>
              <a:rPr lang="en" sz="1600" dirty="0"/>
              <a:t> </a:t>
            </a:r>
            <a:endParaRPr sz="1600" dirty="0"/>
          </a:p>
          <a:p>
            <a:pPr marL="914400" lvl="1" indent="-330200" rtl="0">
              <a:spcBef>
                <a:spcPts val="0"/>
              </a:spcBef>
              <a:spcAft>
                <a:spcPts val="0"/>
              </a:spcAft>
              <a:buSzPts val="1600"/>
              <a:buAutoNum type="alphaLcPeriod"/>
            </a:pPr>
            <a:r>
              <a:rPr lang="en" sz="1600" b="1" dirty="0"/>
              <a:t>“Which groups of ideas from today are about structure?” </a:t>
            </a:r>
            <a:endParaRPr sz="1600" dirty="0"/>
          </a:p>
          <a:p>
            <a:pPr marL="914400" lvl="1" indent="-330200" rtl="0">
              <a:spcBef>
                <a:spcPts val="0"/>
              </a:spcBef>
              <a:spcAft>
                <a:spcPts val="0"/>
              </a:spcAft>
              <a:buSzPts val="1600"/>
              <a:buAutoNum type="alphaLcPeriod"/>
            </a:pPr>
            <a:r>
              <a:rPr lang="en" sz="1600" b="1" dirty="0"/>
              <a:t>“Which groups of ideas from today are about imagery?” </a:t>
            </a:r>
            <a:endParaRPr sz="1600" dirty="0"/>
          </a:p>
          <a:p>
            <a:pPr marL="914400" lvl="1" indent="-330200" rtl="0">
              <a:spcBef>
                <a:spcPts val="0"/>
              </a:spcBef>
              <a:spcAft>
                <a:spcPts val="0"/>
              </a:spcAft>
              <a:buSzPts val="1600"/>
              <a:buAutoNum type="alphaLcPeriod"/>
            </a:pPr>
            <a:r>
              <a:rPr lang="en" sz="1600" b="1" dirty="0"/>
              <a:t>“Which groups of ideas from today are about rhyme and meter?” </a:t>
            </a:r>
            <a:endParaRPr sz="1600" dirty="0"/>
          </a:p>
          <a:p>
            <a:pPr marL="457200" lvl="0" indent="0" rtl="0">
              <a:spcBef>
                <a:spcPts val="0"/>
              </a:spcBef>
              <a:spcAft>
                <a:spcPts val="0"/>
              </a:spcAft>
              <a:buNone/>
            </a:pPr>
            <a:endParaRPr sz="1000" dirty="0"/>
          </a:p>
          <a:p>
            <a:pPr marL="469900" lvl="0" rtl="0">
              <a:spcBef>
                <a:spcPts val="0"/>
              </a:spcBef>
              <a:spcAft>
                <a:spcPts val="0"/>
              </a:spcAft>
              <a:buSzPts val="1600"/>
              <a:buFont typeface="+mj-lt"/>
              <a:buAutoNum type="arabicPeriod" startAt="3"/>
            </a:pPr>
            <a:r>
              <a:rPr lang="en" sz="1600" dirty="0"/>
              <a:t>Now look at the “Close Readers Do These Things” chart</a:t>
            </a:r>
            <a:r>
              <a:rPr lang="en-US" sz="1600" dirty="0"/>
              <a:t>.</a:t>
            </a:r>
            <a:endParaRPr sz="1600" dirty="0"/>
          </a:p>
          <a:p>
            <a:pPr marL="914400" lvl="1" indent="-330200" rtl="0">
              <a:spcBef>
                <a:spcPts val="0"/>
              </a:spcBef>
              <a:spcAft>
                <a:spcPts val="0"/>
              </a:spcAft>
              <a:buSzPts val="1600"/>
              <a:buAutoNum type="alphaLcPeriod"/>
            </a:pPr>
            <a:r>
              <a:rPr lang="en" sz="1600" b="1" dirty="0"/>
              <a:t>“What did you do when you were closely reading the poem? What strategies did you use?”</a:t>
            </a:r>
            <a:endParaRPr sz="1600" b="1" dirty="0"/>
          </a:p>
          <a:p>
            <a:pPr marL="914400" lvl="1" indent="-330200" rtl="0">
              <a:spcBef>
                <a:spcPts val="0"/>
              </a:spcBef>
              <a:spcAft>
                <a:spcPts val="0"/>
              </a:spcAft>
              <a:buSzPts val="1600"/>
              <a:buAutoNum type="alphaLcPeriod"/>
            </a:pPr>
            <a:r>
              <a:rPr lang="en" sz="1600" b="1" dirty="0"/>
              <a:t>“How did that strategy help you to better understand the poem?” </a:t>
            </a:r>
            <a:endParaRPr sz="1600" b="1" dirty="0"/>
          </a:p>
        </p:txBody>
      </p:sp>
      <p:pic>
        <p:nvPicPr>
          <p:cNvPr id="205" name="Shape 205"/>
          <p:cNvPicPr preferRelativeResize="0"/>
          <p:nvPr/>
        </p:nvPicPr>
        <p:blipFill>
          <a:blip r:embed="rId3">
            <a:alphaModFix/>
          </a:blip>
          <a:stretch>
            <a:fillRect/>
          </a:stretch>
        </p:blipFill>
        <p:spPr>
          <a:xfrm>
            <a:off x="311700" y="1195245"/>
            <a:ext cx="1569925" cy="1640025"/>
          </a:xfrm>
          <a:prstGeom prst="rect">
            <a:avLst/>
          </a:prstGeom>
          <a:noFill/>
          <a:ln w="19050" cap="flat" cmpd="sng">
            <a:solidFill>
              <a:schemeClr val="dk2"/>
            </a:solidFill>
            <a:prstDash val="solid"/>
            <a:round/>
            <a:headEnd type="none" w="sm" len="sm"/>
            <a:tailEnd type="none" w="sm" len="sm"/>
          </a:ln>
        </p:spPr>
      </p:pic>
      <p:pic>
        <p:nvPicPr>
          <p:cNvPr id="206" name="Shape 206"/>
          <p:cNvPicPr preferRelativeResize="0"/>
          <p:nvPr/>
        </p:nvPicPr>
        <p:blipFill>
          <a:blip r:embed="rId4">
            <a:alphaModFix/>
          </a:blip>
          <a:stretch>
            <a:fillRect/>
          </a:stretch>
        </p:blipFill>
        <p:spPr>
          <a:xfrm>
            <a:off x="8386825" y="4571999"/>
            <a:ext cx="572700" cy="459226"/>
          </a:xfrm>
          <a:prstGeom prst="rect">
            <a:avLst/>
          </a:prstGeom>
          <a:noFill/>
          <a:ln>
            <a:noFill/>
          </a:ln>
        </p:spPr>
      </p:pic>
      <p:pic>
        <p:nvPicPr>
          <p:cNvPr id="207" name="Shape 207"/>
          <p:cNvPicPr preferRelativeResize="0"/>
          <p:nvPr/>
        </p:nvPicPr>
        <p:blipFill>
          <a:blip r:embed="rId5">
            <a:alphaModFix/>
          </a:blip>
          <a:stretch>
            <a:fillRect/>
          </a:stretch>
        </p:blipFill>
        <p:spPr>
          <a:xfrm>
            <a:off x="7815942" y="4482226"/>
            <a:ext cx="570883" cy="572313"/>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4">
                                            <p:txEl>
                                              <p:pRg st="1" end="1"/>
                                            </p:txEl>
                                          </p:spTgt>
                                        </p:tgtEl>
                                        <p:attrNameLst>
                                          <p:attrName>style.visibility</p:attrName>
                                        </p:attrNameLst>
                                      </p:cBhvr>
                                      <p:to>
                                        <p:strVal val="visible"/>
                                      </p:to>
                                    </p:set>
                                    <p:animEffect transition="in" filter="fade">
                                      <p:cBhvr>
                                        <p:cTn id="7" dur="1000"/>
                                        <p:tgtEl>
                                          <p:spTgt spid="20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4">
                                            <p:txEl>
                                              <p:pRg st="2" end="2"/>
                                            </p:txEl>
                                          </p:spTgt>
                                        </p:tgtEl>
                                        <p:attrNameLst>
                                          <p:attrName>style.visibility</p:attrName>
                                        </p:attrNameLst>
                                      </p:cBhvr>
                                      <p:to>
                                        <p:strVal val="visible"/>
                                      </p:to>
                                    </p:set>
                                    <p:animEffect transition="in" filter="fade">
                                      <p:cBhvr>
                                        <p:cTn id="12" dur="1000"/>
                                        <p:tgtEl>
                                          <p:spTgt spid="20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4">
                                            <p:txEl>
                                              <p:pRg st="3" end="3"/>
                                            </p:txEl>
                                          </p:spTgt>
                                        </p:tgtEl>
                                        <p:attrNameLst>
                                          <p:attrName>style.visibility</p:attrName>
                                        </p:attrNameLst>
                                      </p:cBhvr>
                                      <p:to>
                                        <p:strVal val="visible"/>
                                      </p:to>
                                    </p:set>
                                    <p:animEffect transition="in" filter="fade">
                                      <p:cBhvr>
                                        <p:cTn id="17" dur="1000"/>
                                        <p:tgtEl>
                                          <p:spTgt spid="20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4">
                                            <p:txEl>
                                              <p:pRg st="4" end="4"/>
                                            </p:txEl>
                                          </p:spTgt>
                                        </p:tgtEl>
                                        <p:attrNameLst>
                                          <p:attrName>style.visibility</p:attrName>
                                        </p:attrNameLst>
                                      </p:cBhvr>
                                      <p:to>
                                        <p:strVal val="visible"/>
                                      </p:to>
                                    </p:set>
                                    <p:animEffect transition="in" filter="fade">
                                      <p:cBhvr>
                                        <p:cTn id="22" dur="1000"/>
                                        <p:tgtEl>
                                          <p:spTgt spid="204">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04">
                                            <p:txEl>
                                              <p:pRg st="6" end="6"/>
                                            </p:txEl>
                                          </p:spTgt>
                                        </p:tgtEl>
                                        <p:attrNameLst>
                                          <p:attrName>style.visibility</p:attrName>
                                        </p:attrNameLst>
                                      </p:cBhvr>
                                      <p:to>
                                        <p:strVal val="visible"/>
                                      </p:to>
                                    </p:set>
                                    <p:animEffect transition="in" filter="fade">
                                      <p:cBhvr>
                                        <p:cTn id="27" dur="1000"/>
                                        <p:tgtEl>
                                          <p:spTgt spid="204">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04">
                                            <p:txEl>
                                              <p:pRg st="7" end="7"/>
                                            </p:txEl>
                                          </p:spTgt>
                                        </p:tgtEl>
                                        <p:attrNameLst>
                                          <p:attrName>style.visibility</p:attrName>
                                        </p:attrNameLst>
                                      </p:cBhvr>
                                      <p:to>
                                        <p:strVal val="visible"/>
                                      </p:to>
                                    </p:set>
                                    <p:animEffect transition="in" filter="fade">
                                      <p:cBhvr>
                                        <p:cTn id="32" dur="1000"/>
                                        <p:tgtEl>
                                          <p:spTgt spid="204">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04">
                                            <p:txEl>
                                              <p:pRg st="8" end="8"/>
                                            </p:txEl>
                                          </p:spTgt>
                                        </p:tgtEl>
                                        <p:attrNameLst>
                                          <p:attrName>style.visibility</p:attrName>
                                        </p:attrNameLst>
                                      </p:cBhvr>
                                      <p:to>
                                        <p:strVal val="visible"/>
                                      </p:to>
                                    </p:set>
                                    <p:animEffect transition="in" filter="fade">
                                      <p:cBhvr>
                                        <p:cTn id="37" dur="1000"/>
                                        <p:tgtEl>
                                          <p:spTgt spid="20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Shape 212"/>
          <p:cNvSpPr txBox="1">
            <a:spLocks noGrp="1"/>
          </p:cNvSpPr>
          <p:nvPr>
            <p:ph type="title"/>
          </p:nvPr>
        </p:nvSpPr>
        <p:spPr>
          <a:xfrm>
            <a:off x="236288" y="319692"/>
            <a:ext cx="8723237" cy="7380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200" dirty="0"/>
              <a:t>Determining Theme and Supporting Details</a:t>
            </a:r>
            <a:endParaRPr sz="3200" dirty="0"/>
          </a:p>
        </p:txBody>
      </p:sp>
      <p:sp>
        <p:nvSpPr>
          <p:cNvPr id="213" name="Shape 213"/>
          <p:cNvSpPr txBox="1">
            <a:spLocks noGrp="1"/>
          </p:cNvSpPr>
          <p:nvPr>
            <p:ph type="body" idx="1"/>
          </p:nvPr>
        </p:nvSpPr>
        <p:spPr>
          <a:xfrm>
            <a:off x="3831303" y="1175656"/>
            <a:ext cx="4979100" cy="3417000"/>
          </a:xfrm>
          <a:prstGeom prst="rect">
            <a:avLst/>
          </a:prstGeom>
        </p:spPr>
        <p:txBody>
          <a:bodyPr spcFirstLastPara="1" wrap="square" lIns="91425" tIns="91425" rIns="91425" bIns="91425" anchor="t" anchorCtr="0">
            <a:noAutofit/>
          </a:bodyPr>
          <a:lstStyle/>
          <a:p>
            <a:pPr marL="457200" lvl="0" indent="-342900">
              <a:spcBef>
                <a:spcPts val="0"/>
              </a:spcBef>
              <a:spcAft>
                <a:spcPts val="0"/>
              </a:spcAft>
              <a:buSzPts val="1800"/>
              <a:buAutoNum type="arabicPeriod"/>
            </a:pPr>
            <a:r>
              <a:rPr lang="en" dirty="0"/>
              <a:t>Refer back to your note-catcher</a:t>
            </a:r>
            <a:r>
              <a:rPr lang="en-US" dirty="0"/>
              <a:t>.</a:t>
            </a:r>
            <a:endParaRPr dirty="0"/>
          </a:p>
          <a:p>
            <a:pPr marL="457200" lvl="0" indent="-342900">
              <a:spcBef>
                <a:spcPts val="0"/>
              </a:spcBef>
              <a:spcAft>
                <a:spcPts val="0"/>
              </a:spcAft>
              <a:buSzPts val="1800"/>
              <a:buAutoNum type="arabicPeriod"/>
            </a:pPr>
            <a:r>
              <a:rPr lang="en" dirty="0"/>
              <a:t>Now we will focus on the bottom section and discuss the theme and supporting details</a:t>
            </a:r>
            <a:r>
              <a:rPr lang="en-US" dirty="0"/>
              <a:t>.</a:t>
            </a:r>
            <a:endParaRPr dirty="0"/>
          </a:p>
          <a:p>
            <a:pPr marL="457200" lvl="0" indent="-342900" rtl="0">
              <a:spcBef>
                <a:spcPts val="0"/>
              </a:spcBef>
              <a:spcAft>
                <a:spcPts val="0"/>
              </a:spcAft>
              <a:buSzPts val="1800"/>
              <a:buAutoNum type="arabicPeriod"/>
            </a:pPr>
            <a:r>
              <a:rPr lang="en" dirty="0"/>
              <a:t>What is the theme of a poem?</a:t>
            </a:r>
            <a:endParaRPr dirty="0"/>
          </a:p>
          <a:p>
            <a:pPr marL="914400" lvl="1" indent="-317500" rtl="0">
              <a:spcBef>
                <a:spcPts val="0"/>
              </a:spcBef>
              <a:spcAft>
                <a:spcPts val="0"/>
              </a:spcAft>
              <a:buSzPts val="1400"/>
              <a:buAutoNum type="alphaLcPeriod"/>
            </a:pPr>
            <a:r>
              <a:rPr lang="en" dirty="0"/>
              <a:t>The message or main idea of a poem that is relevant to the real world that the author wants the reader to take away or the lesson the author wants to teach you.</a:t>
            </a:r>
            <a:endParaRPr dirty="0"/>
          </a:p>
          <a:p>
            <a:pPr marL="457200" lvl="0" indent="-342900" rtl="0">
              <a:spcBef>
                <a:spcPts val="0"/>
              </a:spcBef>
              <a:spcAft>
                <a:spcPts val="0"/>
              </a:spcAft>
              <a:buSzPts val="1800"/>
              <a:buAutoNum type="arabicPeriod"/>
            </a:pPr>
            <a:r>
              <a:rPr lang="en" dirty="0"/>
              <a:t>Discuss in your triads the following:</a:t>
            </a:r>
            <a:endParaRPr dirty="0"/>
          </a:p>
          <a:p>
            <a:pPr marL="914400" lvl="1" indent="-317500" rtl="0">
              <a:spcBef>
                <a:spcPts val="0"/>
              </a:spcBef>
              <a:spcAft>
                <a:spcPts val="0"/>
              </a:spcAft>
              <a:buSzPts val="1400"/>
              <a:buAutoNum type="alphaLcPeriod"/>
            </a:pPr>
            <a:r>
              <a:rPr lang="en" dirty="0"/>
              <a:t>What is the theme of the poem?  Record it in your note-catcher.</a:t>
            </a:r>
            <a:endParaRPr dirty="0"/>
          </a:p>
          <a:p>
            <a:pPr marL="914400" lvl="1" indent="-317500">
              <a:spcBef>
                <a:spcPts val="0"/>
              </a:spcBef>
              <a:spcAft>
                <a:spcPts val="0"/>
              </a:spcAft>
              <a:buSzPts val="1400"/>
              <a:buAutoNum type="alphaLcPeriod"/>
            </a:pPr>
            <a:r>
              <a:rPr lang="en" dirty="0"/>
              <a:t>What are some supporting details that support this theme?  Record them in your note-catcher</a:t>
            </a:r>
            <a:r>
              <a:rPr lang="en-US" dirty="0"/>
              <a:t>.</a:t>
            </a:r>
            <a:endParaRPr dirty="0"/>
          </a:p>
          <a:p>
            <a:pPr marL="0" lvl="0" indent="0" rtl="0">
              <a:spcBef>
                <a:spcPts val="0"/>
              </a:spcBef>
              <a:spcAft>
                <a:spcPts val="0"/>
              </a:spcAft>
              <a:buNone/>
            </a:pPr>
            <a:endParaRPr dirty="0"/>
          </a:p>
        </p:txBody>
      </p:sp>
      <p:pic>
        <p:nvPicPr>
          <p:cNvPr id="214" name="Shape 214"/>
          <p:cNvPicPr preferRelativeResize="0"/>
          <p:nvPr/>
        </p:nvPicPr>
        <p:blipFill rotWithShape="1">
          <a:blip r:embed="rId3">
            <a:alphaModFix/>
          </a:blip>
          <a:srcRect l="28548" t="8676" r="27524" b="5412"/>
          <a:stretch/>
        </p:blipFill>
        <p:spPr>
          <a:xfrm>
            <a:off x="402771" y="1175656"/>
            <a:ext cx="3347529" cy="3640693"/>
          </a:xfrm>
          <a:prstGeom prst="rect">
            <a:avLst/>
          </a:prstGeom>
          <a:noFill/>
          <a:ln w="19050" cap="flat" cmpd="sng">
            <a:solidFill>
              <a:schemeClr val="dk2"/>
            </a:solidFill>
            <a:prstDash val="solid"/>
            <a:round/>
            <a:headEnd type="none" w="sm" len="sm"/>
            <a:tailEnd type="none" w="sm" len="sm"/>
          </a:ln>
        </p:spPr>
      </p:pic>
      <p:sp>
        <p:nvSpPr>
          <p:cNvPr id="215" name="Shape 215"/>
          <p:cNvSpPr/>
          <p:nvPr/>
        </p:nvSpPr>
        <p:spPr>
          <a:xfrm>
            <a:off x="1384896" y="2922264"/>
            <a:ext cx="454500" cy="836100"/>
          </a:xfrm>
          <a:prstGeom prst="down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pic>
        <p:nvPicPr>
          <p:cNvPr id="216" name="Shape 216"/>
          <p:cNvPicPr preferRelativeResize="0"/>
          <p:nvPr/>
        </p:nvPicPr>
        <p:blipFill>
          <a:blip r:embed="rId4">
            <a:alphaModFix/>
          </a:blip>
          <a:stretch>
            <a:fillRect/>
          </a:stretch>
        </p:blipFill>
        <p:spPr>
          <a:xfrm>
            <a:off x="8386825" y="4458525"/>
            <a:ext cx="572700" cy="5727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3">
                                            <p:txEl>
                                              <p:pRg st="0" end="0"/>
                                            </p:txEl>
                                          </p:spTgt>
                                        </p:tgtEl>
                                        <p:attrNameLst>
                                          <p:attrName>style.visibility</p:attrName>
                                        </p:attrNameLst>
                                      </p:cBhvr>
                                      <p:to>
                                        <p:strVal val="visible"/>
                                      </p:to>
                                    </p:set>
                                    <p:animEffect transition="in" filter="fade">
                                      <p:cBhvr>
                                        <p:cTn id="7" dur="1000"/>
                                        <p:tgtEl>
                                          <p:spTgt spid="2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3">
                                            <p:txEl>
                                              <p:pRg st="1" end="1"/>
                                            </p:txEl>
                                          </p:spTgt>
                                        </p:tgtEl>
                                        <p:attrNameLst>
                                          <p:attrName>style.visibility</p:attrName>
                                        </p:attrNameLst>
                                      </p:cBhvr>
                                      <p:to>
                                        <p:strVal val="visible"/>
                                      </p:to>
                                    </p:set>
                                    <p:animEffect transition="in" filter="fade">
                                      <p:cBhvr>
                                        <p:cTn id="12" dur="1000"/>
                                        <p:tgtEl>
                                          <p:spTgt spid="21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13">
                                            <p:txEl>
                                              <p:pRg st="2" end="2"/>
                                            </p:txEl>
                                          </p:spTgt>
                                        </p:tgtEl>
                                        <p:attrNameLst>
                                          <p:attrName>style.visibility</p:attrName>
                                        </p:attrNameLst>
                                      </p:cBhvr>
                                      <p:to>
                                        <p:strVal val="visible"/>
                                      </p:to>
                                    </p:set>
                                    <p:animEffect transition="in" filter="fade">
                                      <p:cBhvr>
                                        <p:cTn id="17" dur="1000"/>
                                        <p:tgtEl>
                                          <p:spTgt spid="21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13">
                                            <p:txEl>
                                              <p:pRg st="3" end="3"/>
                                            </p:txEl>
                                          </p:spTgt>
                                        </p:tgtEl>
                                        <p:attrNameLst>
                                          <p:attrName>style.visibility</p:attrName>
                                        </p:attrNameLst>
                                      </p:cBhvr>
                                      <p:to>
                                        <p:strVal val="visible"/>
                                      </p:to>
                                    </p:set>
                                    <p:animEffect transition="in" filter="fade">
                                      <p:cBhvr>
                                        <p:cTn id="22" dur="1000"/>
                                        <p:tgtEl>
                                          <p:spTgt spid="21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13">
                                            <p:txEl>
                                              <p:pRg st="4" end="4"/>
                                            </p:txEl>
                                          </p:spTgt>
                                        </p:tgtEl>
                                        <p:attrNameLst>
                                          <p:attrName>style.visibility</p:attrName>
                                        </p:attrNameLst>
                                      </p:cBhvr>
                                      <p:to>
                                        <p:strVal val="visible"/>
                                      </p:to>
                                    </p:set>
                                    <p:animEffect transition="in" filter="fade">
                                      <p:cBhvr>
                                        <p:cTn id="27" dur="1000"/>
                                        <p:tgtEl>
                                          <p:spTgt spid="21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13">
                                            <p:txEl>
                                              <p:pRg st="5" end="5"/>
                                            </p:txEl>
                                          </p:spTgt>
                                        </p:tgtEl>
                                        <p:attrNameLst>
                                          <p:attrName>style.visibility</p:attrName>
                                        </p:attrNameLst>
                                      </p:cBhvr>
                                      <p:to>
                                        <p:strVal val="visible"/>
                                      </p:to>
                                    </p:set>
                                    <p:animEffect transition="in" filter="fade">
                                      <p:cBhvr>
                                        <p:cTn id="32" dur="1000"/>
                                        <p:tgtEl>
                                          <p:spTgt spid="21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13">
                                            <p:txEl>
                                              <p:pRg st="6" end="6"/>
                                            </p:txEl>
                                          </p:spTgt>
                                        </p:tgtEl>
                                        <p:attrNameLst>
                                          <p:attrName>style.visibility</p:attrName>
                                        </p:attrNameLst>
                                      </p:cBhvr>
                                      <p:to>
                                        <p:strVal val="visible"/>
                                      </p:to>
                                    </p:set>
                                    <p:animEffect transition="in" filter="fade">
                                      <p:cBhvr>
                                        <p:cTn id="37" dur="1000"/>
                                        <p:tgtEl>
                                          <p:spTgt spid="21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Shape 22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Closing and Assessment</a:t>
            </a:r>
            <a:endParaRPr dirty="0"/>
          </a:p>
        </p:txBody>
      </p:sp>
      <p:sp>
        <p:nvSpPr>
          <p:cNvPr id="222" name="Shape 222"/>
          <p:cNvSpPr txBox="1">
            <a:spLocks noGrp="1"/>
          </p:cNvSpPr>
          <p:nvPr>
            <p:ph type="body" idx="1"/>
          </p:nvPr>
        </p:nvSpPr>
        <p:spPr>
          <a:xfrm>
            <a:off x="5470650" y="1000100"/>
            <a:ext cx="3361500" cy="39621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Please complete your written summary on the exit ticket provided.</a:t>
            </a:r>
            <a:endParaRPr/>
          </a:p>
        </p:txBody>
      </p:sp>
      <p:pic>
        <p:nvPicPr>
          <p:cNvPr id="223" name="Shape 223"/>
          <p:cNvPicPr preferRelativeResize="0"/>
          <p:nvPr/>
        </p:nvPicPr>
        <p:blipFill rotWithShape="1">
          <a:blip r:embed="rId3">
            <a:alphaModFix/>
          </a:blip>
          <a:srcRect l="26634" t="18016" r="26257" b="15524"/>
          <a:stretch/>
        </p:blipFill>
        <p:spPr>
          <a:xfrm>
            <a:off x="555390" y="1230147"/>
            <a:ext cx="4806334" cy="3410092"/>
          </a:xfrm>
          <a:prstGeom prst="rect">
            <a:avLst/>
          </a:prstGeom>
          <a:noFill/>
          <a:ln w="19050" cap="flat" cmpd="sng">
            <a:solidFill>
              <a:schemeClr val="dk2"/>
            </a:solidFill>
            <a:prstDash val="solid"/>
            <a:round/>
            <a:headEnd type="none" w="sm" len="sm"/>
            <a:tailEnd type="none" w="sm" len="sm"/>
          </a:ln>
        </p:spPr>
      </p:pic>
      <p:pic>
        <p:nvPicPr>
          <p:cNvPr id="224" name="Shape 224"/>
          <p:cNvPicPr preferRelativeResize="0"/>
          <p:nvPr/>
        </p:nvPicPr>
        <p:blipFill>
          <a:blip r:embed="rId4">
            <a:alphaModFix/>
          </a:blip>
          <a:stretch>
            <a:fillRect/>
          </a:stretch>
        </p:blipFill>
        <p:spPr>
          <a:xfrm>
            <a:off x="8382000" y="4463142"/>
            <a:ext cx="559076" cy="49904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Shape 2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Homework</a:t>
            </a:r>
            <a:endParaRPr/>
          </a:p>
        </p:txBody>
      </p:sp>
      <p:sp>
        <p:nvSpPr>
          <p:cNvPr id="230" name="Shape 230"/>
          <p:cNvSpPr txBox="1">
            <a:spLocks noGrp="1"/>
          </p:cNvSpPr>
          <p:nvPr>
            <p:ph type="body" idx="1"/>
          </p:nvPr>
        </p:nvSpPr>
        <p:spPr>
          <a:xfrm>
            <a:off x="4338425" y="1152475"/>
            <a:ext cx="4494000" cy="3416400"/>
          </a:xfrm>
          <a:prstGeom prst="rect">
            <a:avLst/>
          </a:prstGeom>
        </p:spPr>
        <p:txBody>
          <a:bodyPr spcFirstLastPara="1" wrap="square" lIns="91425" tIns="91425" rIns="91425" bIns="91425" anchor="t" anchorCtr="0">
            <a:noAutofit/>
          </a:bodyPr>
          <a:lstStyle/>
          <a:p>
            <a:pPr marL="457200" lvl="0" indent="-342900">
              <a:spcBef>
                <a:spcPts val="0"/>
              </a:spcBef>
              <a:spcAft>
                <a:spcPts val="0"/>
              </a:spcAft>
              <a:buSzPts val="1800"/>
              <a:buAutoNum type="arabicPeriod"/>
            </a:pPr>
            <a:r>
              <a:rPr lang="en" sz="2000" dirty="0"/>
              <a:t>Read from your independent reading book.</a:t>
            </a:r>
          </a:p>
          <a:p>
            <a:pPr marL="114300" lvl="0" indent="0">
              <a:spcBef>
                <a:spcPts val="0"/>
              </a:spcBef>
              <a:spcAft>
                <a:spcPts val="0"/>
              </a:spcAft>
              <a:buSzPts val="1800"/>
              <a:buNone/>
            </a:pPr>
            <a:endParaRPr sz="2000" dirty="0"/>
          </a:p>
          <a:p>
            <a:pPr marL="571500" lvl="0" indent="-457200">
              <a:spcBef>
                <a:spcPts val="0"/>
              </a:spcBef>
              <a:spcAft>
                <a:spcPts val="0"/>
              </a:spcAft>
              <a:buSzPts val="1800"/>
              <a:buFont typeface="+mj-lt"/>
              <a:buAutoNum type="arabicPeriod" startAt="2"/>
            </a:pPr>
            <a:r>
              <a:rPr lang="en" sz="2000" dirty="0"/>
              <a:t>Select a prompt and respond in your reading journal.</a:t>
            </a:r>
            <a:endParaRPr sz="2000" dirty="0"/>
          </a:p>
        </p:txBody>
      </p:sp>
      <p:pic>
        <p:nvPicPr>
          <p:cNvPr id="231" name="Shape 231"/>
          <p:cNvPicPr preferRelativeResize="0"/>
          <p:nvPr/>
        </p:nvPicPr>
        <p:blipFill rotWithShape="1">
          <a:blip r:embed="rId3">
            <a:alphaModFix/>
          </a:blip>
          <a:srcRect l="31432" t="17616" r="31268" b="11746"/>
          <a:stretch/>
        </p:blipFill>
        <p:spPr>
          <a:xfrm>
            <a:off x="552875" y="1331647"/>
            <a:ext cx="3112725" cy="3314285"/>
          </a:xfrm>
          <a:prstGeom prst="rect">
            <a:avLst/>
          </a:prstGeom>
          <a:noFill/>
          <a:ln w="19050" cap="flat" cmpd="sng">
            <a:solidFill>
              <a:srgbClr val="595959"/>
            </a:solidFill>
            <a:prstDash val="solid"/>
            <a:round/>
            <a:headEnd type="none" w="sm" len="sm"/>
            <a:tailEnd type="none" w="sm" len="sm"/>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Shape 23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238" name="Shape 238"/>
          <p:cNvSpPr txBox="1">
            <a:spLocks noGrp="1"/>
          </p:cNvSpPr>
          <p:nvPr>
            <p:ph type="body" idx="1"/>
          </p:nvPr>
        </p:nvSpPr>
        <p:spPr>
          <a:xfrm>
            <a:off x="628650" y="799702"/>
            <a:ext cx="7886700" cy="34188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Activities for today:</a:t>
            </a:r>
            <a:endParaRPr sz="2100" i="0" u="none" strike="noStrike" cap="none">
              <a:solidFill>
                <a:schemeClr val="dk1"/>
              </a:solidFill>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rtl="0">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a:latin typeface="Century Gothic"/>
              <a:ea typeface="Century Gothic"/>
              <a:cs typeface="Century Gothic"/>
              <a:sym typeface="Century Gothic"/>
            </a:endParaRPr>
          </a:p>
          <a:p>
            <a:pPr marL="0" lvl="0" indent="0" rtl="0">
              <a:spcBef>
                <a:spcPts val="2100"/>
              </a:spcBef>
              <a:spcAft>
                <a:spcPts val="2100"/>
              </a:spcAft>
              <a:buClr>
                <a:schemeClr val="dk1"/>
              </a:buClr>
              <a:buSzPts val="1100"/>
              <a:buFont typeface="Arial"/>
              <a:buNone/>
            </a:pPr>
            <a:r>
              <a:rPr lang="en">
                <a:latin typeface="Century Gothic"/>
                <a:ea typeface="Century Gothic"/>
                <a:cs typeface="Century Gothic"/>
                <a:sym typeface="Century Gothic"/>
              </a:rPr>
              <a:t>G</a:t>
            </a:r>
            <a:r>
              <a:rPr lang="en" sz="2100" i="0" u="none" strike="noStrike" cap="none">
                <a:solidFill>
                  <a:schemeClr val="dk1"/>
                </a:solidFill>
                <a:latin typeface="Century Gothic"/>
                <a:ea typeface="Century Gothic"/>
                <a:cs typeface="Century Gothic"/>
                <a:sym typeface="Century Gothic"/>
              </a:rPr>
              <a:t>roups assigned:</a:t>
            </a:r>
            <a:endParaRPr sz="2100" i="0" u="none" strike="noStrike" cap="none">
              <a:solidFill>
                <a:schemeClr val="dk1"/>
              </a:solidFill>
              <a:latin typeface="Century Gothic"/>
              <a:ea typeface="Century Gothic"/>
              <a:cs typeface="Century Gothic"/>
              <a:sym typeface="Century Gothic"/>
            </a:endParaRPr>
          </a:p>
        </p:txBody>
      </p:sp>
      <p:graphicFrame>
        <p:nvGraphicFramePr>
          <p:cNvPr id="239" name="Shape 239"/>
          <p:cNvGraphicFramePr/>
          <p:nvPr>
            <p:extLst>
              <p:ext uri="{D42A27DB-BD31-4B8C-83A1-F6EECF244321}">
                <p14:modId xmlns:p14="http://schemas.microsoft.com/office/powerpoint/2010/main" val="3297085002"/>
              </p:ext>
            </p:extLst>
          </p:nvPr>
        </p:nvGraphicFramePr>
        <p:xfrm>
          <a:off x="773775" y="3463850"/>
          <a:ext cx="7239000" cy="1471550"/>
        </p:xfrm>
        <a:graphic>
          <a:graphicData uri="http://schemas.openxmlformats.org/drawingml/2006/table">
            <a:tbl>
              <a:tblPr>
                <a:noFill/>
                <a:tableStyleId>{59B0DDD3-61B0-478F-9820-466DDDF63489}</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432125">
                <a:tc>
                  <a:txBody>
                    <a:bodyPr/>
                    <a:lstStyle/>
                    <a:p>
                      <a:pPr marL="0" lvl="0" indent="0" rtl="0">
                        <a:spcBef>
                          <a:spcPts val="0"/>
                        </a:spcBef>
                        <a:spcAft>
                          <a:spcPts val="0"/>
                        </a:spcAft>
                        <a:buNone/>
                      </a:pPr>
                      <a:r>
                        <a:rPr lang="en" dirty="0">
                          <a:latin typeface="Century Gothic" panose="020B0502020202020204" pitchFamily="34" charset="0"/>
                        </a:rPr>
                        <a:t>Group 1</a:t>
                      </a:r>
                      <a:endParaRPr dirty="0">
                        <a:latin typeface="Century Gothic" panose="020B0502020202020204" pitchFamily="34" charset="0"/>
                      </a:endParaRPr>
                    </a:p>
                  </a:txBody>
                  <a:tcPr marL="91425" marR="91425" marT="91425" marB="91425"/>
                </a:tc>
                <a:tc>
                  <a:txBody>
                    <a:bodyPr/>
                    <a:lstStyle/>
                    <a:p>
                      <a:pPr marL="0" lvl="0" indent="0" rtl="0">
                        <a:spcBef>
                          <a:spcPts val="0"/>
                        </a:spcBef>
                        <a:spcAft>
                          <a:spcPts val="0"/>
                        </a:spcAft>
                        <a:buNone/>
                      </a:pPr>
                      <a:r>
                        <a:rPr lang="en" dirty="0">
                          <a:latin typeface="Century Gothic" panose="020B0502020202020204" pitchFamily="34" charset="0"/>
                        </a:rPr>
                        <a:t>Group 2</a:t>
                      </a:r>
                      <a:endParaRPr dirty="0">
                        <a:latin typeface="Century Gothic" panose="020B0502020202020204" pitchFamily="34" charset="0"/>
                      </a:endParaRPr>
                    </a:p>
                  </a:txBody>
                  <a:tcPr marL="91425" marR="91425" marT="91425" marB="91425"/>
                </a:tc>
                <a:tc>
                  <a:txBody>
                    <a:bodyPr/>
                    <a:lstStyle/>
                    <a:p>
                      <a:pPr marL="0" lvl="0" indent="0" rtl="0">
                        <a:spcBef>
                          <a:spcPts val="0"/>
                        </a:spcBef>
                        <a:spcAft>
                          <a:spcPts val="0"/>
                        </a:spcAft>
                        <a:buNone/>
                      </a:pPr>
                      <a:r>
                        <a:rPr lang="en" dirty="0">
                          <a:latin typeface="Century Gothic" panose="020B0502020202020204" pitchFamily="34" charset="0"/>
                        </a:rPr>
                        <a:t>Group 3</a:t>
                      </a:r>
                      <a:endParaRPr dirty="0">
                        <a:latin typeface="Century Gothic" panose="020B0502020202020204" pitchFamily="34" charset="0"/>
                      </a:endParaRPr>
                    </a:p>
                  </a:txBody>
                  <a:tcPr marL="91425" marR="91425" marT="91425" marB="91425"/>
                </a:tc>
                <a:tc>
                  <a:txBody>
                    <a:bodyPr/>
                    <a:lstStyle/>
                    <a:p>
                      <a:pPr marL="0" lvl="0" indent="0" rtl="0">
                        <a:spcBef>
                          <a:spcPts val="0"/>
                        </a:spcBef>
                        <a:spcAft>
                          <a:spcPts val="0"/>
                        </a:spcAft>
                        <a:buNone/>
                      </a:pPr>
                      <a:r>
                        <a:rPr lang="en" dirty="0">
                          <a:latin typeface="Century Gothic" panose="020B0502020202020204" pitchFamily="34" charset="0"/>
                        </a:rPr>
                        <a:t>Group 4</a:t>
                      </a:r>
                      <a:endParaRPr dirty="0">
                        <a:latin typeface="Century Gothic" panose="020B0502020202020204" pitchFamily="34" charset="0"/>
                      </a:endParaRPr>
                    </a:p>
                  </a:txBody>
                  <a:tcPr marL="91425" marR="91425" marT="91425" marB="91425"/>
                </a:tc>
                <a:extLst>
                  <a:ext uri="{0D108BD9-81ED-4DB2-BD59-A6C34878D82A}">
                    <a16:rowId xmlns:a16="http://schemas.microsoft.com/office/drawing/2014/main" val="10000"/>
                  </a:ext>
                </a:extLst>
              </a:tr>
              <a:tr h="1039425">
                <a:tc>
                  <a:txBody>
                    <a:bodyPr/>
                    <a:lstStyle/>
                    <a:p>
                      <a:pPr marL="0" lvl="0" indent="0" rtl="0">
                        <a:spcBef>
                          <a:spcPts val="0"/>
                        </a:spcBef>
                        <a:spcAft>
                          <a:spcPts val="0"/>
                        </a:spcAft>
                        <a:buNone/>
                      </a:pPr>
                      <a:endParaRPr dirty="0"/>
                    </a:p>
                  </a:txBody>
                  <a:tcPr marL="91425" marR="91425" marT="91425" marB="91425"/>
                </a:tc>
                <a:tc>
                  <a:txBody>
                    <a:bodyPr/>
                    <a:lstStyle/>
                    <a:p>
                      <a:pPr marL="0" lvl="0" indent="0" rtl="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dirty="0"/>
                    </a:p>
                  </a:txBody>
                  <a:tcPr marL="91425" marR="91425" marT="91425" marB="91425"/>
                </a:tc>
                <a:extLst>
                  <a:ext uri="{0D108BD9-81ED-4DB2-BD59-A6C34878D82A}">
                    <a16:rowId xmlns:a16="http://schemas.microsoft.com/office/drawing/2014/main" val="10001"/>
                  </a:ext>
                </a:extLst>
              </a:tr>
            </a:tbl>
          </a:graphicData>
        </a:graphic>
      </p:graphicFrame>
      <p:pic>
        <p:nvPicPr>
          <p:cNvPr id="3" name="Picture 2">
            <a:extLst>
              <a:ext uri="{FF2B5EF4-FFF2-40B4-BE49-F238E27FC236}">
                <a16:creationId xmlns:a16="http://schemas.microsoft.com/office/drawing/2014/main" id="{14B3AB42-13F3-46C4-81EE-14A0DE10AD3C}"/>
              </a:ext>
            </a:extLst>
          </p:cNvPr>
          <p:cNvPicPr>
            <a:picLocks noChangeAspect="1"/>
          </p:cNvPicPr>
          <p:nvPr/>
        </p:nvPicPr>
        <p:blipFill>
          <a:blip r:embed="rId3"/>
          <a:stretch>
            <a:fillRect/>
          </a:stretch>
        </p:blipFill>
        <p:spPr>
          <a:xfrm>
            <a:off x="8157900" y="4916570"/>
            <a:ext cx="762000" cy="142875"/>
          </a:xfrm>
          <a:prstGeom prst="rect">
            <a:avLst/>
          </a:prstGeom>
        </p:spPr>
      </p:pic>
      <p:pic>
        <p:nvPicPr>
          <p:cNvPr id="5" name="Picture 4">
            <a:extLst>
              <a:ext uri="{FF2B5EF4-FFF2-40B4-BE49-F238E27FC236}">
                <a16:creationId xmlns:a16="http://schemas.microsoft.com/office/drawing/2014/main" id="{6A08A1F8-651B-42D2-9270-54B419BCF0F9}"/>
              </a:ext>
            </a:extLst>
          </p:cNvPr>
          <p:cNvPicPr>
            <a:picLocks noChangeAspect="1"/>
          </p:cNvPicPr>
          <p:nvPr/>
        </p:nvPicPr>
        <p:blipFill>
          <a:blip r:embed="rId4"/>
          <a:stretch>
            <a:fillRect/>
          </a:stretch>
        </p:blipFill>
        <p:spPr>
          <a:xfrm>
            <a:off x="4009726" y="4504252"/>
            <a:ext cx="767098" cy="639248"/>
          </a:xfrm>
          <a:prstGeom prst="rect">
            <a:avLst/>
          </a:prstGeom>
        </p:spPr>
      </p:pic>
      <p:pic>
        <p:nvPicPr>
          <p:cNvPr id="7" name="Picture 6">
            <a:extLst>
              <a:ext uri="{FF2B5EF4-FFF2-40B4-BE49-F238E27FC236}">
                <a16:creationId xmlns:a16="http://schemas.microsoft.com/office/drawing/2014/main" id="{E5AD8C94-D96A-4205-A4C1-3432A2DB3EF6}"/>
              </a:ext>
            </a:extLst>
          </p:cNvPr>
          <p:cNvPicPr>
            <a:picLocks noChangeAspect="1"/>
          </p:cNvPicPr>
          <p:nvPr/>
        </p:nvPicPr>
        <p:blipFill>
          <a:blip r:embed="rId5"/>
          <a:stretch>
            <a:fillRect/>
          </a:stretch>
        </p:blipFill>
        <p:spPr>
          <a:xfrm>
            <a:off x="25093" y="4546484"/>
            <a:ext cx="1207113" cy="554784"/>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Shape 14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1</a:t>
            </a:r>
            <a:r>
              <a:rPr lang="en" sz="3400"/>
              <a:t>: Lesson </a:t>
            </a:r>
            <a:r>
              <a:rPr lang="en"/>
              <a:t>4</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5" name="Shape 145"/>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4</a:t>
            </a:r>
            <a:r>
              <a:rPr lang="en" i="1" dirty="0">
                <a:solidFill>
                  <a:schemeClr val="dk1"/>
                </a:solidFill>
              </a:rPr>
              <a:t>: </a:t>
            </a:r>
            <a:r>
              <a:rPr lang="en" dirty="0">
                <a:solidFill>
                  <a:schemeClr val="dk1"/>
                </a:solidFill>
              </a:rPr>
              <a:t>Reading and protocols to read in preparation</a:t>
            </a:r>
            <a:endParaRPr dirty="0">
              <a:solidFill>
                <a:schemeClr val="dk1"/>
              </a:solidFill>
            </a:endParaRPr>
          </a:p>
          <a:p>
            <a:pPr marL="0" lvl="0" indent="0" rtl="0">
              <a:lnSpc>
                <a:spcPct val="90000"/>
              </a:lnSpc>
              <a:spcBef>
                <a:spcPts val="1000"/>
              </a:spcBef>
              <a:spcAft>
                <a:spcPts val="0"/>
              </a:spcAft>
              <a:buNone/>
            </a:pPr>
            <a:endParaRPr dirty="0">
              <a:solidFill>
                <a:schemeClr val="dk1"/>
              </a:solidFill>
            </a:endParaRPr>
          </a:p>
          <a:p>
            <a:pPr marL="457200" lvl="0" indent="-342900" rtl="0">
              <a:spcBef>
                <a:spcPts val="0"/>
              </a:spcBef>
              <a:spcAft>
                <a:spcPts val="0"/>
              </a:spcAft>
              <a:buClr>
                <a:schemeClr val="dk1"/>
              </a:buClr>
              <a:buSzPts val="1800"/>
              <a:buFont typeface="Century Gothic"/>
              <a:buChar char="●"/>
            </a:pPr>
            <a:r>
              <a:rPr lang="en" dirty="0">
                <a:solidFill>
                  <a:schemeClr val="dk1"/>
                </a:solidFill>
              </a:rPr>
              <a:t>Pre-Read the close reading guide for “Stopping by Woods on a Snowy Evening”</a:t>
            </a:r>
            <a:endParaRPr dirty="0">
              <a:solidFill>
                <a:schemeClr val="dk1"/>
              </a:solidFill>
            </a:endParaRPr>
          </a:p>
          <a:p>
            <a:pPr marL="457200" lvl="0" indent="-342900" rtl="0">
              <a:spcBef>
                <a:spcPts val="0"/>
              </a:spcBef>
              <a:spcAft>
                <a:spcPts val="0"/>
              </a:spcAft>
              <a:buClr>
                <a:schemeClr val="dk1"/>
              </a:buClr>
              <a:buSzPts val="1800"/>
              <a:buFont typeface="Calibri"/>
              <a:buChar char="●"/>
            </a:pPr>
            <a:r>
              <a:rPr lang="en" dirty="0">
                <a:solidFill>
                  <a:schemeClr val="dk1"/>
                </a:solidFill>
              </a:rPr>
              <a:t>Review </a:t>
            </a:r>
            <a:r>
              <a:rPr lang="en" b="1" dirty="0">
                <a:solidFill>
                  <a:schemeClr val="dk1"/>
                </a:solidFill>
              </a:rPr>
              <a:t>Think-Pair-Share, Turn and Talk</a:t>
            </a:r>
            <a:r>
              <a:rPr lang="en" dirty="0">
                <a:solidFill>
                  <a:schemeClr val="dk1"/>
                </a:solidFill>
              </a:rPr>
              <a:t> and </a:t>
            </a:r>
            <a:r>
              <a:rPr lang="en" b="1" dirty="0">
                <a:solidFill>
                  <a:schemeClr val="dk1"/>
                </a:solidFill>
              </a:rPr>
              <a:t>Thumb-O-Meter protocol</a:t>
            </a:r>
            <a:endParaRPr dirty="0">
              <a:solidFill>
                <a:schemeClr val="dk1"/>
              </a:solidFill>
            </a:endParaRPr>
          </a:p>
        </p:txBody>
      </p:sp>
      <p:pic>
        <p:nvPicPr>
          <p:cNvPr id="4" name="Shape 180">
            <a:extLst>
              <a:ext uri="{FF2B5EF4-FFF2-40B4-BE49-F238E27FC236}">
                <a16:creationId xmlns:a16="http://schemas.microsoft.com/office/drawing/2014/main" id="{155B22BC-E049-6F44-9EBE-8BF3B9F839C6}"/>
              </a:ext>
            </a:extLst>
          </p:cNvPr>
          <p:cNvPicPr preferRelativeResize="0"/>
          <p:nvPr/>
        </p:nvPicPr>
        <p:blipFill>
          <a:blip r:embed="rId3">
            <a:alphaModFix/>
          </a:blip>
          <a:stretch>
            <a:fillRect/>
          </a:stretch>
        </p:blipFill>
        <p:spPr>
          <a:xfrm>
            <a:off x="8175812" y="3878484"/>
            <a:ext cx="968188" cy="1063880"/>
          </a:xfrm>
          <a:prstGeom prst="rect">
            <a:avLst/>
          </a:prstGeom>
          <a:noFill/>
          <a:ln>
            <a:noFill/>
          </a:ln>
        </p:spPr>
      </p:pic>
      <p:pic>
        <p:nvPicPr>
          <p:cNvPr id="5" name="Shape 182">
            <a:extLst>
              <a:ext uri="{FF2B5EF4-FFF2-40B4-BE49-F238E27FC236}">
                <a16:creationId xmlns:a16="http://schemas.microsoft.com/office/drawing/2014/main" id="{8CE259C4-C202-3445-AF5C-FF2293A50B9F}"/>
              </a:ext>
            </a:extLst>
          </p:cNvPr>
          <p:cNvPicPr preferRelativeResize="0"/>
          <p:nvPr/>
        </p:nvPicPr>
        <p:blipFill>
          <a:blip r:embed="rId4">
            <a:alphaModFix/>
          </a:blip>
          <a:stretch>
            <a:fillRect/>
          </a:stretch>
        </p:blipFill>
        <p:spPr>
          <a:xfrm>
            <a:off x="6899323" y="3396539"/>
            <a:ext cx="771560" cy="1007633"/>
          </a:xfrm>
          <a:prstGeom prst="rect">
            <a:avLst/>
          </a:prstGeom>
          <a:noFill/>
          <a:ln>
            <a:noFill/>
          </a:ln>
        </p:spPr>
      </p:pic>
      <p:pic>
        <p:nvPicPr>
          <p:cNvPr id="6" name="Google Shape;168;p28" descr="Users">
            <a:extLst>
              <a:ext uri="{FF2B5EF4-FFF2-40B4-BE49-F238E27FC236}">
                <a16:creationId xmlns:a16="http://schemas.microsoft.com/office/drawing/2014/main" id="{64FD5B11-532C-8346-A50A-783C2D2F23C3}"/>
              </a:ext>
            </a:extLst>
          </p:cNvPr>
          <p:cNvPicPr preferRelativeResize="0"/>
          <p:nvPr/>
        </p:nvPicPr>
        <p:blipFill rotWithShape="1">
          <a:blip r:embed="rId5">
            <a:alphaModFix/>
          </a:blip>
          <a:srcRect/>
          <a:stretch/>
        </p:blipFill>
        <p:spPr>
          <a:xfrm>
            <a:off x="5458088" y="3878483"/>
            <a:ext cx="1051378" cy="1051378"/>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Shape 150"/>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4</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4</a:t>
            </a:r>
            <a:endParaRPr sz="4000" b="1">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4226F4D1-6E18-4BB5-A943-45746774EFB4}"/>
              </a:ext>
            </a:extLst>
          </p:cNvPr>
          <p:cNvPicPr>
            <a:picLocks noChangeAspect="1"/>
          </p:cNvPicPr>
          <p:nvPr/>
        </p:nvPicPr>
        <p:blipFill>
          <a:blip r:embed="rId3"/>
          <a:stretch>
            <a:fillRect/>
          </a:stretch>
        </p:blipFill>
        <p:spPr>
          <a:xfrm>
            <a:off x="3480179" y="327546"/>
            <a:ext cx="2254325" cy="1036079"/>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Shape 15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a:t>Hello, Students!</a:t>
            </a:r>
            <a:endParaRPr/>
          </a:p>
        </p:txBody>
      </p:sp>
      <p:sp>
        <p:nvSpPr>
          <p:cNvPr id="157" name="Shape 157"/>
          <p:cNvSpPr txBox="1">
            <a:spLocks noGrp="1"/>
          </p:cNvSpPr>
          <p:nvPr>
            <p:ph type="body" idx="1"/>
          </p:nvPr>
        </p:nvSpPr>
        <p:spPr>
          <a:xfrm>
            <a:off x="2175325" y="1152475"/>
            <a:ext cx="66570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a:solidFill>
                  <a:schemeClr val="dk1"/>
                </a:solidFill>
              </a:rPr>
              <a:t>Welcome back as we continue to explore the world of poetry and work towards becoming strong poets just like Jack.</a:t>
            </a:r>
            <a:endParaRPr/>
          </a:p>
          <a:p>
            <a:pPr marL="0" lvl="0" indent="0" rtl="0">
              <a:lnSpc>
                <a:spcPct val="100000"/>
              </a:lnSpc>
              <a:spcBef>
                <a:spcPts val="0"/>
              </a:spcBef>
              <a:spcAft>
                <a:spcPts val="0"/>
              </a:spcAft>
              <a:buNone/>
            </a:pPr>
            <a:endParaRPr/>
          </a:p>
          <a:p>
            <a:pPr marL="0" lvl="0" indent="0" rtl="0">
              <a:lnSpc>
                <a:spcPct val="100000"/>
              </a:lnSpc>
              <a:spcBef>
                <a:spcPts val="0"/>
              </a:spcBef>
              <a:spcAft>
                <a:spcPts val="0"/>
              </a:spcAft>
              <a:buNone/>
            </a:pPr>
            <a:r>
              <a:rPr lang="en"/>
              <a:t>What are we learning and doing today?</a:t>
            </a:r>
            <a:endParaRPr/>
          </a:p>
          <a:p>
            <a:pPr marL="457200" lvl="0" indent="-342900" rtl="0">
              <a:lnSpc>
                <a:spcPct val="100000"/>
              </a:lnSpc>
              <a:spcBef>
                <a:spcPts val="0"/>
              </a:spcBef>
              <a:spcAft>
                <a:spcPts val="0"/>
              </a:spcAft>
              <a:buSzPts val="1800"/>
              <a:buChar char="●"/>
            </a:pPr>
            <a:r>
              <a:rPr lang="en"/>
              <a:t>Read pages 6-7 of </a:t>
            </a:r>
            <a:r>
              <a:rPr lang="en" i="1"/>
              <a:t>Love That Dog</a:t>
            </a:r>
            <a:endParaRPr i="1"/>
          </a:p>
          <a:p>
            <a:pPr marL="457200" lvl="0" indent="-342900" rtl="0">
              <a:lnSpc>
                <a:spcPct val="100000"/>
              </a:lnSpc>
              <a:spcBef>
                <a:spcPts val="0"/>
              </a:spcBef>
              <a:spcAft>
                <a:spcPts val="0"/>
              </a:spcAft>
              <a:buSzPts val="1800"/>
              <a:buChar char="●"/>
            </a:pPr>
            <a:r>
              <a:rPr lang="en"/>
              <a:t>Close Reading - “Stopping By Woods on a Snowy Evening” </a:t>
            </a:r>
            <a:endParaRPr/>
          </a:p>
          <a:p>
            <a:pPr marL="457200" lvl="0" indent="-342900" rtl="0">
              <a:lnSpc>
                <a:spcPct val="100000"/>
              </a:lnSpc>
              <a:spcBef>
                <a:spcPts val="0"/>
              </a:spcBef>
              <a:spcAft>
                <a:spcPts val="0"/>
              </a:spcAft>
              <a:buSzPts val="1800"/>
              <a:buChar char="●"/>
            </a:pPr>
            <a:r>
              <a:rPr lang="en"/>
              <a:t>Look at the </a:t>
            </a:r>
            <a:r>
              <a:rPr lang="en" b="1"/>
              <a:t>theme </a:t>
            </a:r>
            <a:r>
              <a:rPr lang="en"/>
              <a:t>of a poem and </a:t>
            </a:r>
            <a:r>
              <a:rPr lang="en" b="1"/>
              <a:t>supporting details</a:t>
            </a:r>
            <a:endParaRPr b="1"/>
          </a:p>
          <a:p>
            <a:pPr marL="457200" lvl="0" indent="-342900" rtl="0">
              <a:lnSpc>
                <a:spcPct val="100000"/>
              </a:lnSpc>
              <a:spcBef>
                <a:spcPts val="0"/>
              </a:spcBef>
              <a:spcAft>
                <a:spcPts val="0"/>
              </a:spcAft>
              <a:buSzPts val="1800"/>
              <a:buChar char="●"/>
            </a:pPr>
            <a:r>
              <a:rPr lang="en" b="1"/>
              <a:t>Summarize </a:t>
            </a:r>
            <a:r>
              <a:rPr lang="en"/>
              <a:t>poetry</a:t>
            </a:r>
            <a:endParaRPr/>
          </a:p>
          <a:p>
            <a:pPr marL="0" lvl="0" indent="0">
              <a:lnSpc>
                <a:spcPct val="100000"/>
              </a:lnSpc>
              <a:spcBef>
                <a:spcPts val="0"/>
              </a:spcBef>
              <a:spcAft>
                <a:spcPts val="0"/>
              </a:spcAft>
              <a:buNone/>
            </a:pPr>
            <a:endParaRPr/>
          </a:p>
        </p:txBody>
      </p:sp>
      <p:pic>
        <p:nvPicPr>
          <p:cNvPr id="158" name="Shape 158"/>
          <p:cNvPicPr preferRelativeResize="0"/>
          <p:nvPr/>
        </p:nvPicPr>
        <p:blipFill rotWithShape="1">
          <a:blip r:embed="rId3">
            <a:alphaModFix/>
          </a:blip>
          <a:srcRect l="1932" t="39210" r="87038" b="31362"/>
          <a:stretch/>
        </p:blipFill>
        <p:spPr>
          <a:xfrm>
            <a:off x="442328" y="1650818"/>
            <a:ext cx="1366400" cy="2049600"/>
          </a:xfrm>
          <a:prstGeom prst="rect">
            <a:avLst/>
          </a:prstGeom>
          <a:noFill/>
          <a:ln w="19050" cap="flat" cmpd="sng">
            <a:solidFill>
              <a:srgbClr val="595959"/>
            </a:solidFill>
            <a:prstDash val="solid"/>
            <a:round/>
            <a:headEnd type="none" w="sm" len="sm"/>
            <a:tailEnd type="none" w="sm" len="sm"/>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Shape 16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review our learning targets!</a:t>
            </a:r>
            <a:endParaRPr/>
          </a:p>
        </p:txBody>
      </p:sp>
      <p:sp>
        <p:nvSpPr>
          <p:cNvPr id="164" name="Shape 164"/>
          <p:cNvSpPr txBox="1">
            <a:spLocks noGrp="1"/>
          </p:cNvSpPr>
          <p:nvPr>
            <p:ph type="body" idx="1"/>
          </p:nvPr>
        </p:nvSpPr>
        <p:spPr>
          <a:xfrm>
            <a:off x="426400" y="1152475"/>
            <a:ext cx="79212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“I can describe what happens in pages 6–7 of Love That Dog and how Jack feels about it.” </a:t>
            </a:r>
            <a:endParaRPr/>
          </a:p>
          <a:p>
            <a:pPr marL="0" lvl="0" indent="0">
              <a:spcBef>
                <a:spcPts val="0"/>
              </a:spcBef>
              <a:spcAft>
                <a:spcPts val="0"/>
              </a:spcAft>
              <a:buNone/>
            </a:pPr>
            <a:endParaRPr/>
          </a:p>
          <a:p>
            <a:pPr marL="0" lvl="0" indent="0">
              <a:spcBef>
                <a:spcPts val="0"/>
              </a:spcBef>
              <a:spcAft>
                <a:spcPts val="0"/>
              </a:spcAft>
              <a:buNone/>
            </a:pPr>
            <a:r>
              <a:rPr lang="en"/>
              <a:t>“I can determine the theme of ‘Stopping by Woods on a Snowy Evening’ from details in the text and summarize it.”</a:t>
            </a:r>
            <a:endParaRPr/>
          </a:p>
          <a:p>
            <a:pPr marL="0" lvl="0" indent="0">
              <a:spcBef>
                <a:spcPts val="0"/>
              </a:spcBef>
              <a:spcAft>
                <a:spcPts val="0"/>
              </a:spcAft>
              <a:buNone/>
            </a:pPr>
            <a:endParaRPr/>
          </a:p>
          <a:p>
            <a:pPr marL="0" lvl="0" indent="0" rtl="0">
              <a:spcBef>
                <a:spcPts val="0"/>
              </a:spcBef>
              <a:spcAft>
                <a:spcPts val="0"/>
              </a:spcAft>
              <a:buNone/>
            </a:pPr>
            <a:r>
              <a:rPr lang="en"/>
              <a:t>“I can identify the characteristics of poetry in ‘Stopping by Woods on a Snowy Evening.’”</a:t>
            </a:r>
            <a:endParaRPr/>
          </a:p>
        </p:txBody>
      </p:sp>
      <p:pic>
        <p:nvPicPr>
          <p:cNvPr id="165" name="Shape 165"/>
          <p:cNvPicPr preferRelativeResize="0"/>
          <p:nvPr/>
        </p:nvPicPr>
        <p:blipFill>
          <a:blip r:embed="rId3">
            <a:alphaModFix/>
          </a:blip>
          <a:stretch>
            <a:fillRect/>
          </a:stretch>
        </p:blipFill>
        <p:spPr>
          <a:xfrm>
            <a:off x="8279774" y="4391800"/>
            <a:ext cx="552525" cy="4469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Shape 17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First, Let’s Read Love That Dog pgs. 6-7</a:t>
            </a:r>
            <a:endParaRPr/>
          </a:p>
        </p:txBody>
      </p:sp>
      <p:sp>
        <p:nvSpPr>
          <p:cNvPr id="171" name="Shape 171"/>
          <p:cNvSpPr txBox="1">
            <a:spLocks noGrp="1"/>
          </p:cNvSpPr>
          <p:nvPr>
            <p:ph type="body" idx="1"/>
          </p:nvPr>
        </p:nvSpPr>
        <p:spPr>
          <a:xfrm>
            <a:off x="2053325" y="1152475"/>
            <a:ext cx="6779100" cy="3416400"/>
          </a:xfrm>
          <a:prstGeom prst="rect">
            <a:avLst/>
          </a:prstGeom>
        </p:spPr>
        <p:txBody>
          <a:bodyPr spcFirstLastPara="1" wrap="square" lIns="91425" tIns="91425" rIns="91425" bIns="91425" anchor="t" anchorCtr="0">
            <a:noAutofit/>
          </a:bodyPr>
          <a:lstStyle/>
          <a:p>
            <a:pPr marL="457200" lvl="0" indent="-342900">
              <a:spcBef>
                <a:spcPts val="0"/>
              </a:spcBef>
              <a:spcAft>
                <a:spcPts val="600"/>
              </a:spcAft>
              <a:buSzPts val="1800"/>
              <a:buAutoNum type="arabicPeriod"/>
            </a:pPr>
            <a:r>
              <a:rPr lang="en" sz="1900" dirty="0"/>
              <a:t>Follow along and read silently as I read aloud pages 6-7</a:t>
            </a:r>
            <a:r>
              <a:rPr lang="en-US" sz="1900" dirty="0"/>
              <a:t>.</a:t>
            </a:r>
            <a:endParaRPr lang="en" sz="1900" dirty="0"/>
          </a:p>
          <a:p>
            <a:pPr marL="457200" lvl="0" indent="-342900">
              <a:spcBef>
                <a:spcPts val="0"/>
              </a:spcBef>
              <a:spcAft>
                <a:spcPts val="600"/>
              </a:spcAft>
              <a:buSzPts val="1800"/>
              <a:buAutoNum type="arabicPeriod"/>
            </a:pPr>
            <a:r>
              <a:rPr lang="en" sz="1900" dirty="0"/>
              <a:t>Turn and talk to your elbow partner….”What happened?”</a:t>
            </a:r>
          </a:p>
          <a:p>
            <a:pPr marL="457200" lvl="0" indent="-342900">
              <a:spcBef>
                <a:spcPts val="0"/>
              </a:spcBef>
              <a:spcAft>
                <a:spcPts val="600"/>
              </a:spcAft>
              <a:buSzPts val="1800"/>
              <a:buAutoNum type="arabicPeriod"/>
            </a:pPr>
            <a:r>
              <a:rPr lang="en" sz="1900" dirty="0"/>
              <a:t>Let’s choral read together pages 6-7.</a:t>
            </a:r>
          </a:p>
          <a:p>
            <a:pPr marL="457200" lvl="0" indent="-342900">
              <a:spcBef>
                <a:spcPts val="0"/>
              </a:spcBef>
              <a:spcAft>
                <a:spcPts val="600"/>
              </a:spcAft>
              <a:buSzPts val="1800"/>
              <a:buAutoNum type="arabicPeriod"/>
            </a:pPr>
            <a:r>
              <a:rPr lang="en" sz="1900" dirty="0"/>
              <a:t>Turn and talk to your elbow partner…”What is the gist of this entry in Jack’s journal...what is it mostly about?</a:t>
            </a:r>
            <a:r>
              <a:rPr lang="en-US" sz="1900" dirty="0"/>
              <a:t>”</a:t>
            </a:r>
            <a:endParaRPr lang="en" sz="1900" i="1" dirty="0"/>
          </a:p>
          <a:p>
            <a:pPr marL="457200" lvl="0" indent="-342900">
              <a:spcBef>
                <a:spcPts val="0"/>
              </a:spcBef>
              <a:spcAft>
                <a:spcPts val="600"/>
              </a:spcAft>
              <a:buSzPts val="1800"/>
              <a:buAutoNum type="arabicPeriod"/>
            </a:pPr>
            <a:r>
              <a:rPr lang="en" sz="1900" dirty="0"/>
              <a:t>On your sticky note, record the gist of these pages.</a:t>
            </a:r>
            <a:endParaRPr sz="1900" dirty="0"/>
          </a:p>
          <a:p>
            <a:pPr marL="0" lvl="0" indent="0" rtl="0">
              <a:spcBef>
                <a:spcPts val="0"/>
              </a:spcBef>
              <a:spcAft>
                <a:spcPts val="600"/>
              </a:spcAft>
              <a:buNone/>
            </a:pPr>
            <a:endParaRPr sz="1900" dirty="0"/>
          </a:p>
        </p:txBody>
      </p:sp>
      <p:pic>
        <p:nvPicPr>
          <p:cNvPr id="172" name="Shape 172"/>
          <p:cNvPicPr preferRelativeResize="0"/>
          <p:nvPr/>
        </p:nvPicPr>
        <p:blipFill rotWithShape="1">
          <a:blip r:embed="rId3">
            <a:alphaModFix/>
          </a:blip>
          <a:srcRect l="1932" t="39210" r="87038" b="31362"/>
          <a:stretch/>
        </p:blipFill>
        <p:spPr>
          <a:xfrm>
            <a:off x="311700" y="1522590"/>
            <a:ext cx="1606301" cy="2178554"/>
          </a:xfrm>
          <a:prstGeom prst="rect">
            <a:avLst/>
          </a:prstGeom>
          <a:noFill/>
          <a:ln w="19050" cap="flat" cmpd="sng">
            <a:solidFill>
              <a:srgbClr val="595959"/>
            </a:solidFill>
            <a:prstDash val="solid"/>
            <a:round/>
            <a:headEnd type="none" w="sm" len="sm"/>
            <a:tailEnd type="none" w="sm" len="sm"/>
          </a:ln>
        </p:spPr>
      </p:pic>
      <p:pic>
        <p:nvPicPr>
          <p:cNvPr id="173" name="Shape 173"/>
          <p:cNvPicPr preferRelativeResize="0"/>
          <p:nvPr/>
        </p:nvPicPr>
        <p:blipFill>
          <a:blip r:embed="rId4">
            <a:alphaModFix/>
          </a:blip>
          <a:stretch>
            <a:fillRect/>
          </a:stretch>
        </p:blipFill>
        <p:spPr>
          <a:xfrm>
            <a:off x="8245811" y="4354286"/>
            <a:ext cx="586489" cy="64226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1">
                                            <p:txEl>
                                              <p:pRg st="0" end="0"/>
                                            </p:txEl>
                                          </p:spTgt>
                                        </p:tgtEl>
                                        <p:attrNameLst>
                                          <p:attrName>style.visibility</p:attrName>
                                        </p:attrNameLst>
                                      </p:cBhvr>
                                      <p:to>
                                        <p:strVal val="visible"/>
                                      </p:to>
                                    </p:set>
                                    <p:animEffect transition="in" filter="fade">
                                      <p:cBhvr>
                                        <p:cTn id="7" dur="1000"/>
                                        <p:tgtEl>
                                          <p:spTgt spid="1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1">
                                            <p:txEl>
                                              <p:pRg st="1" end="1"/>
                                            </p:txEl>
                                          </p:spTgt>
                                        </p:tgtEl>
                                        <p:attrNameLst>
                                          <p:attrName>style.visibility</p:attrName>
                                        </p:attrNameLst>
                                      </p:cBhvr>
                                      <p:to>
                                        <p:strVal val="visible"/>
                                      </p:to>
                                    </p:set>
                                    <p:animEffect transition="in" filter="fade">
                                      <p:cBhvr>
                                        <p:cTn id="12" dur="1000"/>
                                        <p:tgtEl>
                                          <p:spTgt spid="17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1">
                                            <p:txEl>
                                              <p:pRg st="2" end="2"/>
                                            </p:txEl>
                                          </p:spTgt>
                                        </p:tgtEl>
                                        <p:attrNameLst>
                                          <p:attrName>style.visibility</p:attrName>
                                        </p:attrNameLst>
                                      </p:cBhvr>
                                      <p:to>
                                        <p:strVal val="visible"/>
                                      </p:to>
                                    </p:set>
                                    <p:animEffect transition="in" filter="fade">
                                      <p:cBhvr>
                                        <p:cTn id="17" dur="1000"/>
                                        <p:tgtEl>
                                          <p:spTgt spid="17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1">
                                            <p:txEl>
                                              <p:pRg st="3" end="3"/>
                                            </p:txEl>
                                          </p:spTgt>
                                        </p:tgtEl>
                                        <p:attrNameLst>
                                          <p:attrName>style.visibility</p:attrName>
                                        </p:attrNameLst>
                                      </p:cBhvr>
                                      <p:to>
                                        <p:strVal val="visible"/>
                                      </p:to>
                                    </p:set>
                                    <p:animEffect transition="in" filter="fade">
                                      <p:cBhvr>
                                        <p:cTn id="22" dur="1000"/>
                                        <p:tgtEl>
                                          <p:spTgt spid="17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71">
                                            <p:txEl>
                                              <p:pRg st="4" end="4"/>
                                            </p:txEl>
                                          </p:spTgt>
                                        </p:tgtEl>
                                        <p:attrNameLst>
                                          <p:attrName>style.visibility</p:attrName>
                                        </p:attrNameLst>
                                      </p:cBhvr>
                                      <p:to>
                                        <p:strVal val="visible"/>
                                      </p:to>
                                    </p:set>
                                    <p:animEffect transition="in" filter="fade">
                                      <p:cBhvr>
                                        <p:cTn id="27" dur="1000"/>
                                        <p:tgtEl>
                                          <p:spTgt spid="17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Shape 178"/>
          <p:cNvSpPr txBox="1">
            <a:spLocks noGrp="1"/>
          </p:cNvSpPr>
          <p:nvPr>
            <p:ph type="title"/>
          </p:nvPr>
        </p:nvSpPr>
        <p:spPr>
          <a:xfrm>
            <a:off x="140700" y="334175"/>
            <a:ext cx="88332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What happened? Love That Dog pgs 6-7</a:t>
            </a:r>
            <a:endParaRPr/>
          </a:p>
        </p:txBody>
      </p:sp>
      <p:sp>
        <p:nvSpPr>
          <p:cNvPr id="179" name="Shape 17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42900">
              <a:spcBef>
                <a:spcPts val="0"/>
              </a:spcBef>
              <a:spcAft>
                <a:spcPts val="0"/>
              </a:spcAft>
              <a:buSzPts val="1800"/>
              <a:buAutoNum type="arabicPeriod"/>
            </a:pPr>
            <a:r>
              <a:rPr lang="en" dirty="0"/>
              <a:t>Let’s reread pages 6-7 aloud.</a:t>
            </a:r>
            <a:endParaRPr dirty="0"/>
          </a:p>
          <a:p>
            <a:pPr marL="457200" lvl="0" indent="-342900" rtl="0">
              <a:spcBef>
                <a:spcPts val="0"/>
              </a:spcBef>
              <a:spcAft>
                <a:spcPts val="0"/>
              </a:spcAft>
              <a:buSzPts val="1800"/>
              <a:buAutoNum type="arabicPeriod"/>
            </a:pPr>
            <a:r>
              <a:rPr lang="en" dirty="0"/>
              <a:t>In your Think-Triad-share answer the following questions</a:t>
            </a:r>
            <a:endParaRPr dirty="0"/>
          </a:p>
          <a:p>
            <a:pPr marL="914400" lvl="1" indent="-317500" rtl="0">
              <a:spcBef>
                <a:spcPts val="0"/>
              </a:spcBef>
              <a:spcAft>
                <a:spcPts val="0"/>
              </a:spcAft>
              <a:buSzPts val="1400"/>
              <a:buAutoNum type="alphaLcPeriod"/>
            </a:pPr>
            <a:r>
              <a:rPr lang="en" dirty="0"/>
              <a:t>What happens on these pages?</a:t>
            </a:r>
            <a:endParaRPr dirty="0"/>
          </a:p>
          <a:p>
            <a:pPr marL="914400" lvl="1" indent="-317500" rtl="0">
              <a:spcBef>
                <a:spcPts val="0"/>
              </a:spcBef>
              <a:spcAft>
                <a:spcPts val="0"/>
              </a:spcAft>
              <a:buSzPts val="1400"/>
              <a:buAutoNum type="alphaLcPeriod"/>
            </a:pPr>
            <a:r>
              <a:rPr lang="en" dirty="0"/>
              <a:t>How does Jack feel about it?</a:t>
            </a:r>
            <a:endParaRPr dirty="0"/>
          </a:p>
          <a:p>
            <a:pPr marL="914400" lvl="1" indent="-317500" rtl="0">
              <a:spcBef>
                <a:spcPts val="0"/>
              </a:spcBef>
              <a:spcAft>
                <a:spcPts val="0"/>
              </a:spcAft>
              <a:buSzPts val="1400"/>
              <a:buAutoNum type="alphaLcPeriod"/>
            </a:pPr>
            <a:r>
              <a:rPr lang="en" dirty="0"/>
              <a:t>How do you know?</a:t>
            </a:r>
            <a:endParaRPr dirty="0"/>
          </a:p>
          <a:p>
            <a:pPr marL="457200" lvl="0" indent="-342900" rtl="0">
              <a:spcBef>
                <a:spcPts val="0"/>
              </a:spcBef>
              <a:spcAft>
                <a:spcPts val="0"/>
              </a:spcAft>
              <a:buSzPts val="1800"/>
              <a:buAutoNum type="arabicPeriod"/>
            </a:pPr>
            <a:r>
              <a:rPr lang="en" dirty="0"/>
              <a:t>Reflect on your progress using the Thumb-O-Meter protocol.</a:t>
            </a:r>
            <a:endParaRPr dirty="0"/>
          </a:p>
        </p:txBody>
      </p:sp>
      <p:pic>
        <p:nvPicPr>
          <p:cNvPr id="180" name="Shape 180"/>
          <p:cNvPicPr preferRelativeResize="0"/>
          <p:nvPr/>
        </p:nvPicPr>
        <p:blipFill>
          <a:blip r:embed="rId3">
            <a:alphaModFix/>
          </a:blip>
          <a:stretch>
            <a:fillRect/>
          </a:stretch>
        </p:blipFill>
        <p:spPr>
          <a:xfrm>
            <a:off x="8294914" y="4427744"/>
            <a:ext cx="537386" cy="514619"/>
          </a:xfrm>
          <a:prstGeom prst="rect">
            <a:avLst/>
          </a:prstGeom>
          <a:noFill/>
          <a:ln>
            <a:noFill/>
          </a:ln>
        </p:spPr>
      </p:pic>
      <p:pic>
        <p:nvPicPr>
          <p:cNvPr id="181" name="Shape 181"/>
          <p:cNvPicPr preferRelativeResize="0"/>
          <p:nvPr/>
        </p:nvPicPr>
        <p:blipFill rotWithShape="1">
          <a:blip r:embed="rId4">
            <a:alphaModFix/>
          </a:blip>
          <a:srcRect l="28197" t="9204" r="27001" b="62836"/>
          <a:stretch/>
        </p:blipFill>
        <p:spPr>
          <a:xfrm>
            <a:off x="745175" y="2941975"/>
            <a:ext cx="5539574" cy="1943850"/>
          </a:xfrm>
          <a:prstGeom prst="rect">
            <a:avLst/>
          </a:prstGeom>
          <a:noFill/>
          <a:ln w="19050" cap="flat" cmpd="sng">
            <a:solidFill>
              <a:schemeClr val="dk2"/>
            </a:solidFill>
            <a:prstDash val="solid"/>
            <a:round/>
            <a:headEnd type="none" w="sm" len="sm"/>
            <a:tailEnd type="none" w="sm" len="sm"/>
          </a:ln>
        </p:spPr>
      </p:pic>
      <p:pic>
        <p:nvPicPr>
          <p:cNvPr id="182" name="Shape 182"/>
          <p:cNvPicPr preferRelativeResize="0"/>
          <p:nvPr/>
        </p:nvPicPr>
        <p:blipFill>
          <a:blip r:embed="rId5">
            <a:alphaModFix/>
          </a:blip>
          <a:stretch>
            <a:fillRect/>
          </a:stretch>
        </p:blipFill>
        <p:spPr>
          <a:xfrm>
            <a:off x="7761156" y="4450886"/>
            <a:ext cx="533758" cy="468334"/>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9">
                                            <p:txEl>
                                              <p:pRg st="0" end="0"/>
                                            </p:txEl>
                                          </p:spTgt>
                                        </p:tgtEl>
                                        <p:attrNameLst>
                                          <p:attrName>style.visibility</p:attrName>
                                        </p:attrNameLst>
                                      </p:cBhvr>
                                      <p:to>
                                        <p:strVal val="visible"/>
                                      </p:to>
                                    </p:set>
                                    <p:animEffect transition="in" filter="fade">
                                      <p:cBhvr>
                                        <p:cTn id="7" dur="1000"/>
                                        <p:tgtEl>
                                          <p:spTgt spid="17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9">
                                            <p:txEl>
                                              <p:pRg st="1" end="1"/>
                                            </p:txEl>
                                          </p:spTgt>
                                        </p:tgtEl>
                                        <p:attrNameLst>
                                          <p:attrName>style.visibility</p:attrName>
                                        </p:attrNameLst>
                                      </p:cBhvr>
                                      <p:to>
                                        <p:strVal val="visible"/>
                                      </p:to>
                                    </p:set>
                                    <p:animEffect transition="in" filter="fade">
                                      <p:cBhvr>
                                        <p:cTn id="12" dur="1000"/>
                                        <p:tgtEl>
                                          <p:spTgt spid="17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9">
                                            <p:txEl>
                                              <p:pRg st="2" end="2"/>
                                            </p:txEl>
                                          </p:spTgt>
                                        </p:tgtEl>
                                        <p:attrNameLst>
                                          <p:attrName>style.visibility</p:attrName>
                                        </p:attrNameLst>
                                      </p:cBhvr>
                                      <p:to>
                                        <p:strVal val="visible"/>
                                      </p:to>
                                    </p:set>
                                    <p:animEffect transition="in" filter="fade">
                                      <p:cBhvr>
                                        <p:cTn id="17" dur="1000"/>
                                        <p:tgtEl>
                                          <p:spTgt spid="17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9">
                                            <p:txEl>
                                              <p:pRg st="3" end="3"/>
                                            </p:txEl>
                                          </p:spTgt>
                                        </p:tgtEl>
                                        <p:attrNameLst>
                                          <p:attrName>style.visibility</p:attrName>
                                        </p:attrNameLst>
                                      </p:cBhvr>
                                      <p:to>
                                        <p:strVal val="visible"/>
                                      </p:to>
                                    </p:set>
                                    <p:animEffect transition="in" filter="fade">
                                      <p:cBhvr>
                                        <p:cTn id="22" dur="1000"/>
                                        <p:tgtEl>
                                          <p:spTgt spid="17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79">
                                            <p:txEl>
                                              <p:pRg st="4" end="4"/>
                                            </p:txEl>
                                          </p:spTgt>
                                        </p:tgtEl>
                                        <p:attrNameLst>
                                          <p:attrName>style.visibility</p:attrName>
                                        </p:attrNameLst>
                                      </p:cBhvr>
                                      <p:to>
                                        <p:strVal val="visible"/>
                                      </p:to>
                                    </p:set>
                                    <p:animEffect transition="in" filter="fade">
                                      <p:cBhvr>
                                        <p:cTn id="27" dur="1000"/>
                                        <p:tgtEl>
                                          <p:spTgt spid="17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79">
                                            <p:txEl>
                                              <p:pRg st="5" end="5"/>
                                            </p:txEl>
                                          </p:spTgt>
                                        </p:tgtEl>
                                        <p:attrNameLst>
                                          <p:attrName>style.visibility</p:attrName>
                                        </p:attrNameLst>
                                      </p:cBhvr>
                                      <p:to>
                                        <p:strVal val="visible"/>
                                      </p:to>
                                    </p:set>
                                    <p:animEffect transition="in" filter="fade">
                                      <p:cBhvr>
                                        <p:cTn id="32" dur="1000"/>
                                        <p:tgtEl>
                                          <p:spTgt spid="17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Shape 187"/>
          <p:cNvSpPr txBox="1">
            <a:spLocks noGrp="1"/>
          </p:cNvSpPr>
          <p:nvPr>
            <p:ph type="title"/>
          </p:nvPr>
        </p:nvSpPr>
        <p:spPr>
          <a:xfrm>
            <a:off x="145400" y="334175"/>
            <a:ext cx="86868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Stopping By Woods on a Snowy Evening</a:t>
            </a:r>
            <a:endParaRPr/>
          </a:p>
        </p:txBody>
      </p:sp>
      <p:sp>
        <p:nvSpPr>
          <p:cNvPr id="188" name="Shape 188"/>
          <p:cNvSpPr txBox="1">
            <a:spLocks noGrp="1"/>
          </p:cNvSpPr>
          <p:nvPr>
            <p:ph type="body" idx="1"/>
          </p:nvPr>
        </p:nvSpPr>
        <p:spPr>
          <a:xfrm>
            <a:off x="3111304" y="1598789"/>
            <a:ext cx="5851500" cy="2744611"/>
          </a:xfrm>
          <a:prstGeom prst="rect">
            <a:avLst/>
          </a:prstGeom>
        </p:spPr>
        <p:txBody>
          <a:bodyPr spcFirstLastPara="1" wrap="square" lIns="91425" tIns="91425" rIns="91425" bIns="91425" anchor="t" anchorCtr="0">
            <a:noAutofit/>
          </a:bodyPr>
          <a:lstStyle/>
          <a:p>
            <a:pPr marL="457200" lvl="0" indent="-342900">
              <a:spcBef>
                <a:spcPts val="0"/>
              </a:spcBef>
              <a:spcAft>
                <a:spcPts val="0"/>
              </a:spcAft>
              <a:buSzPts val="1800"/>
              <a:buAutoNum type="arabicPeriod"/>
            </a:pPr>
            <a:r>
              <a:rPr lang="en" dirty="0"/>
              <a:t>Turn to the back of your book and find “Stopping by Woods on a Snowy Evening”.</a:t>
            </a:r>
            <a:endParaRPr dirty="0"/>
          </a:p>
          <a:p>
            <a:pPr marL="457200" lvl="0" indent="-342900">
              <a:spcBef>
                <a:spcPts val="0"/>
              </a:spcBef>
              <a:spcAft>
                <a:spcPts val="0"/>
              </a:spcAft>
              <a:buSzPts val="1800"/>
              <a:buAutoNum type="arabicPeriod"/>
            </a:pPr>
            <a:r>
              <a:rPr lang="en" dirty="0"/>
              <a:t>Follow along with me and read silently as we read the poem 2 times.</a:t>
            </a:r>
            <a:endParaRPr dirty="0"/>
          </a:p>
          <a:p>
            <a:pPr marL="457200" lvl="0" indent="-342900">
              <a:spcBef>
                <a:spcPts val="0"/>
              </a:spcBef>
              <a:spcAft>
                <a:spcPts val="0"/>
              </a:spcAft>
              <a:buSzPts val="1800"/>
              <a:buAutoNum type="arabicPeriod"/>
            </a:pPr>
            <a:r>
              <a:rPr lang="en" dirty="0"/>
              <a:t>On your paper sketch the poem.</a:t>
            </a:r>
            <a:endParaRPr dirty="0"/>
          </a:p>
          <a:p>
            <a:pPr marL="0" lvl="0" indent="0" rtl="0">
              <a:spcBef>
                <a:spcPts val="0"/>
              </a:spcBef>
              <a:spcAft>
                <a:spcPts val="0"/>
              </a:spcAft>
              <a:buNone/>
            </a:pPr>
            <a:endParaRPr dirty="0"/>
          </a:p>
        </p:txBody>
      </p:sp>
      <p:pic>
        <p:nvPicPr>
          <p:cNvPr id="189" name="Shape 189"/>
          <p:cNvPicPr preferRelativeResize="0"/>
          <p:nvPr/>
        </p:nvPicPr>
        <p:blipFill>
          <a:blip r:embed="rId3">
            <a:alphaModFix/>
          </a:blip>
          <a:stretch>
            <a:fillRect/>
          </a:stretch>
        </p:blipFill>
        <p:spPr>
          <a:xfrm>
            <a:off x="310602" y="1926550"/>
            <a:ext cx="2635350" cy="2753025"/>
          </a:xfrm>
          <a:prstGeom prst="rect">
            <a:avLst/>
          </a:prstGeom>
          <a:noFill/>
          <a:ln w="19050" cap="flat" cmpd="sng">
            <a:solidFill>
              <a:schemeClr val="dk2"/>
            </a:solidFill>
            <a:prstDash val="solid"/>
            <a:round/>
            <a:headEnd type="none" w="sm" len="sm"/>
            <a:tailEnd type="none" w="sm" len="sm"/>
          </a:ln>
        </p:spPr>
      </p:pic>
      <p:sp>
        <p:nvSpPr>
          <p:cNvPr id="190" name="Shape 190"/>
          <p:cNvSpPr txBox="1"/>
          <p:nvPr/>
        </p:nvSpPr>
        <p:spPr>
          <a:xfrm>
            <a:off x="145400" y="1152475"/>
            <a:ext cx="2635200" cy="683100"/>
          </a:xfrm>
          <a:prstGeom prst="rect">
            <a:avLst/>
          </a:prstGeom>
          <a:noFill/>
          <a:ln>
            <a:noFill/>
          </a:ln>
        </p:spPr>
        <p:txBody>
          <a:bodyPr spcFirstLastPara="1" wrap="square" lIns="91425" tIns="91425" rIns="91425" bIns="91425" anchor="t" anchorCtr="0">
            <a:noAutofit/>
          </a:bodyPr>
          <a:lstStyle/>
          <a:p>
            <a:pPr marL="0" lvl="0" indent="0" algn="ctr">
              <a:spcBef>
                <a:spcPts val="0"/>
              </a:spcBef>
              <a:spcAft>
                <a:spcPts val="0"/>
              </a:spcAft>
              <a:buNone/>
            </a:pPr>
            <a:r>
              <a:rPr lang="en" sz="2000" dirty="0">
                <a:latin typeface="Century Gothic" panose="020B0502020202020204" pitchFamily="34" charset="0"/>
              </a:rPr>
              <a:t>Visual Representation</a:t>
            </a:r>
            <a:endParaRPr sz="2000" dirty="0">
              <a:latin typeface="Century Gothic" panose="020B0502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8">
                                            <p:txEl>
                                              <p:pRg st="0" end="0"/>
                                            </p:txEl>
                                          </p:spTgt>
                                        </p:tgtEl>
                                        <p:attrNameLst>
                                          <p:attrName>style.visibility</p:attrName>
                                        </p:attrNameLst>
                                      </p:cBhvr>
                                      <p:to>
                                        <p:strVal val="visible"/>
                                      </p:to>
                                    </p:set>
                                    <p:animEffect transition="in" filter="fade">
                                      <p:cBhvr>
                                        <p:cTn id="7" dur="1000"/>
                                        <p:tgtEl>
                                          <p:spTgt spid="18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8">
                                            <p:txEl>
                                              <p:pRg st="1" end="1"/>
                                            </p:txEl>
                                          </p:spTgt>
                                        </p:tgtEl>
                                        <p:attrNameLst>
                                          <p:attrName>style.visibility</p:attrName>
                                        </p:attrNameLst>
                                      </p:cBhvr>
                                      <p:to>
                                        <p:strVal val="visible"/>
                                      </p:to>
                                    </p:set>
                                    <p:animEffect transition="in" filter="fade">
                                      <p:cBhvr>
                                        <p:cTn id="12" dur="1000"/>
                                        <p:tgtEl>
                                          <p:spTgt spid="18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8">
                                            <p:txEl>
                                              <p:pRg st="2" end="2"/>
                                            </p:txEl>
                                          </p:spTgt>
                                        </p:tgtEl>
                                        <p:attrNameLst>
                                          <p:attrName>style.visibility</p:attrName>
                                        </p:attrNameLst>
                                      </p:cBhvr>
                                      <p:to>
                                        <p:strVal val="visible"/>
                                      </p:to>
                                    </p:set>
                                    <p:animEffect transition="in" filter="fade">
                                      <p:cBhvr>
                                        <p:cTn id="17" dur="1000"/>
                                        <p:tgtEl>
                                          <p:spTgt spid="18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90"/>
                                        </p:tgtEl>
                                        <p:attrNameLst>
                                          <p:attrName>style.visibility</p:attrName>
                                        </p:attrNameLst>
                                      </p:cBhvr>
                                      <p:to>
                                        <p:strVal val="visible"/>
                                      </p:to>
                                    </p:set>
                                    <p:animEffect transition="in" filter="fade">
                                      <p:cBhvr>
                                        <p:cTn id="22" dur="1000"/>
                                        <p:tgtEl>
                                          <p:spTgt spid="190"/>
                                        </p:tgtEl>
                                      </p:cBhvr>
                                    </p:animEffect>
                                  </p:childTnLst>
                                </p:cTn>
                              </p:par>
                              <p:par>
                                <p:cTn id="23" presetID="10" presetClass="entr" presetSubtype="0" fill="hold" nodeType="withEffect">
                                  <p:stCondLst>
                                    <p:cond delay="0"/>
                                  </p:stCondLst>
                                  <p:childTnLst>
                                    <p:set>
                                      <p:cBhvr>
                                        <p:cTn id="24" dur="1" fill="hold">
                                          <p:stCondLst>
                                            <p:cond delay="0"/>
                                          </p:stCondLst>
                                        </p:cTn>
                                        <p:tgtEl>
                                          <p:spTgt spid="189"/>
                                        </p:tgtEl>
                                        <p:attrNameLst>
                                          <p:attrName>style.visibility</p:attrName>
                                        </p:attrNameLst>
                                      </p:cBhvr>
                                      <p:to>
                                        <p:strVal val="visible"/>
                                      </p:to>
                                    </p:set>
                                    <p:animEffect transition="in" filter="fade">
                                      <p:cBhvr>
                                        <p:cTn id="25" dur="1000"/>
                                        <p:tgtEl>
                                          <p:spTgt spid="1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D85DD12-2195-4A20-B7FB-97EC49167FA1}"/>
</file>

<file path=customXml/itemProps2.xml><?xml version="1.0" encoding="utf-8"?>
<ds:datastoreItem xmlns:ds="http://schemas.openxmlformats.org/officeDocument/2006/customXml" ds:itemID="{7B00DA98-4DCE-4080-8468-73C6D87B07ED}">
  <ds:schemaRef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http://purl.org/dc/elements/1.1/"/>
    <ds:schemaRef ds:uri="http://schemas.microsoft.com/office/2006/metadata/properties"/>
    <ds:schemaRef ds:uri="a1502afc-75e6-4a80-976c-76583f90c737"/>
    <ds:schemaRef ds:uri="http://www.w3.org/XML/1998/namespace"/>
  </ds:schemaRefs>
</ds:datastoreItem>
</file>

<file path=customXml/itemProps3.xml><?xml version="1.0" encoding="utf-8"?>
<ds:datastoreItem xmlns:ds="http://schemas.openxmlformats.org/officeDocument/2006/customXml" ds:itemID="{8280A155-F832-41F5-8990-3B52B21DD99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57</TotalTime>
  <Words>7122</Words>
  <Application>Microsoft Macintosh PowerPoint</Application>
  <PresentationFormat>On-screen Show (16:9)</PresentationFormat>
  <Paragraphs>889</Paragraphs>
  <Slides>24</Slides>
  <Notes>24</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24</vt:i4>
      </vt:variant>
    </vt:vector>
  </HeadingPairs>
  <TitlesOfParts>
    <vt:vector size="31" baseType="lpstr">
      <vt:lpstr>Century Gothic</vt:lpstr>
      <vt:lpstr>Open Sans</vt:lpstr>
      <vt:lpstr>Calibri</vt:lpstr>
      <vt:lpstr>Arial</vt:lpstr>
      <vt:lpstr>Overlock</vt:lpstr>
      <vt:lpstr>Simple Light</vt:lpstr>
      <vt:lpstr>Office Theme</vt:lpstr>
      <vt:lpstr>Grade 4: Module 1: Unit 1: Lesson 4 Teacher slide, before teaching.</vt:lpstr>
      <vt:lpstr>Grade 4: Module 1: Unit 1: Lesson 4 Teacher slide, before teaching.</vt:lpstr>
      <vt:lpstr>Grade 4: Module 1: Unit 1: Lesson 4 Teacher slide, before teaching.</vt:lpstr>
      <vt:lpstr>PowerPoint Presentation</vt:lpstr>
      <vt:lpstr>Hello, Students!</vt:lpstr>
      <vt:lpstr>Let’s review our learning targets!</vt:lpstr>
      <vt:lpstr>First, Let’s Read Love That Dog pgs. 6-7</vt:lpstr>
      <vt:lpstr>What happened? Love That Dog pgs 6-7</vt:lpstr>
      <vt:lpstr>Stopping By Woods on a Snowy Evening</vt:lpstr>
      <vt:lpstr>Stopping By Woods on a Snowy Evening </vt:lpstr>
      <vt:lpstr>Close Read: Stopping by Woods on a Snowy Evening</vt:lpstr>
      <vt:lpstr>Close Read: Stopping by Woods on a Snowy Evening</vt:lpstr>
      <vt:lpstr>Close Read: Stopping by Woods on a Snowy Evening</vt:lpstr>
      <vt:lpstr>Close Read: Stopping by Woods on a Snowy Evening</vt:lpstr>
      <vt:lpstr>Close Read: Stopping by Woods on a Snowy Evening</vt:lpstr>
      <vt:lpstr>Close Read: Stopping by Woods on a Snowy Evening</vt:lpstr>
      <vt:lpstr>Close Read: Stopping by Woods on a Snowy Evening</vt:lpstr>
      <vt:lpstr>Close Read: Stopping by Woods on a Snowy Evening</vt:lpstr>
      <vt:lpstr>Close Read: Stopping by Woods on a Snowy Evening</vt:lpstr>
      <vt:lpstr>Close Reading Summary</vt:lpstr>
      <vt:lpstr>Determining Theme and Supporting Details</vt:lpstr>
      <vt:lpstr>Closing and Assessment</vt:lpstr>
      <vt:lpstr>Homework</vt:lpstr>
      <vt:lpstr>Small Group Block /All Block </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1: Unit 1: Lesson 4 Teacher slide, before teaching.</dc:title>
  <dc:creator>nbravo</dc:creator>
  <cp:lastModifiedBy>Mirabella-Ormsby, Lauren J</cp:lastModifiedBy>
  <cp:revision>13</cp:revision>
  <dcterms:modified xsi:type="dcterms:W3CDTF">2018-09-21T14:40:50Z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