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4"/>
  </p:notesMasterIdLst>
  <p:sldIdLst>
    <p:sldId id="256" r:id="rId6"/>
    <p:sldId id="257" r:id="rId7"/>
    <p:sldId id="272"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3" r:id="rId23"/>
  </p:sldIdLst>
  <p:sldSz cx="9144000" cy="5143500" type="screen16x9"/>
  <p:notesSz cx="6858000" cy="9144000"/>
  <p:embeddedFontLst>
    <p:embeddedFont>
      <p:font typeface="Calibri" panose="020F0502020204030204" pitchFamily="34" charset="0"/>
      <p:regular r:id="rId25"/>
      <p:bold r:id="rId26"/>
      <p:italic r:id="rId27"/>
      <p:boldItalic r:id="rId28"/>
    </p:embeddedFont>
    <p:embeddedFont>
      <p:font typeface="Century Gothic" panose="020B0502020202020204" pitchFamily="34"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C52652D-9557-418D-BED9-A17D0D34F6B0}" v="34" dt="2018-09-13T15:12:38.321"/>
  </p1510:revLst>
</p1510:revInfo>
</file>

<file path=ppt/tableStyles.xml><?xml version="1.0" encoding="utf-8"?>
<a:tblStyleLst xmlns:a="http://schemas.openxmlformats.org/drawingml/2006/main" def="{044F3B18-09AC-4740-AFF3-D55495B1E723}">
  <a:tblStyle styleId="{044F3B18-09AC-4740-AFF3-D55495B1E723}"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686" autoAdjust="0"/>
  </p:normalViewPr>
  <p:slideViewPr>
    <p:cSldViewPr snapToGrid="0">
      <p:cViewPr varScale="1">
        <p:scale>
          <a:sx n="153" d="100"/>
          <a:sy n="153" d="100"/>
        </p:scale>
        <p:origin x="414" y="13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2.fntdata"/><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1.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5.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4.fntdata"/><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7.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CC52652D-9557-418D-BED9-A17D0D34F6B0}"/>
    <pc:docChg chg="modSld modMainMaster">
      <pc:chgData name="Natalie Ivey" userId="2c81a4b0-7596-4a42-b4da-e7aac4dfeff9" providerId="ADAL" clId="{CC52652D-9557-418D-BED9-A17D0D34F6B0}" dt="2018-09-13T15:12:38.321" v="33" actId="1076"/>
      <pc:docMkLst>
        <pc:docMk/>
      </pc:docMkLst>
      <pc:sldChg chg="addSp modSp">
        <pc:chgData name="Natalie Ivey" userId="2c81a4b0-7596-4a42-b4da-e7aac4dfeff9" providerId="ADAL" clId="{CC52652D-9557-418D-BED9-A17D0D34F6B0}" dt="2018-09-13T15:09:21.928" v="3" actId="1076"/>
        <pc:sldMkLst>
          <pc:docMk/>
          <pc:sldMk cId="0" sldId="258"/>
        </pc:sldMkLst>
        <pc:picChg chg="add mod">
          <ac:chgData name="Natalie Ivey" userId="2c81a4b0-7596-4a42-b4da-e7aac4dfeff9" providerId="ADAL" clId="{CC52652D-9557-418D-BED9-A17D0D34F6B0}" dt="2018-09-13T15:09:21.928" v="3" actId="1076"/>
          <ac:picMkLst>
            <pc:docMk/>
            <pc:sldMk cId="0" sldId="258"/>
            <ac:picMk id="3" creationId="{0F0A6C6F-173A-450E-B0FC-5C01EE0E13C4}"/>
          </ac:picMkLst>
        </pc:picChg>
      </pc:sldChg>
      <pc:sldChg chg="addSp modSp">
        <pc:chgData name="Natalie Ivey" userId="2c81a4b0-7596-4a42-b4da-e7aac4dfeff9" providerId="ADAL" clId="{CC52652D-9557-418D-BED9-A17D0D34F6B0}" dt="2018-09-13T15:10:00.973" v="11" actId="1076"/>
        <pc:sldMkLst>
          <pc:docMk/>
          <pc:sldMk cId="714368011" sldId="267"/>
        </pc:sldMkLst>
        <pc:spChg chg="mod">
          <ac:chgData name="Natalie Ivey" userId="2c81a4b0-7596-4a42-b4da-e7aac4dfeff9" providerId="ADAL" clId="{CC52652D-9557-418D-BED9-A17D0D34F6B0}" dt="2018-09-13T15:09:38.512" v="7" actId="14100"/>
          <ac:spMkLst>
            <pc:docMk/>
            <pc:sldMk cId="714368011" sldId="267"/>
            <ac:spMk id="130" creationId="{00000000-0000-0000-0000-000000000000}"/>
          </ac:spMkLst>
        </pc:spChg>
        <pc:spChg chg="mod">
          <ac:chgData name="Natalie Ivey" userId="2c81a4b0-7596-4a42-b4da-e7aac4dfeff9" providerId="ADAL" clId="{CC52652D-9557-418D-BED9-A17D0D34F6B0}" dt="2018-09-13T15:09:33.094" v="5" actId="14100"/>
          <ac:spMkLst>
            <pc:docMk/>
            <pc:sldMk cId="714368011" sldId="267"/>
            <ac:spMk id="131" creationId="{00000000-0000-0000-0000-000000000000}"/>
          </ac:spMkLst>
        </pc:spChg>
        <pc:picChg chg="add mod">
          <ac:chgData name="Natalie Ivey" userId="2c81a4b0-7596-4a42-b4da-e7aac4dfeff9" providerId="ADAL" clId="{CC52652D-9557-418D-BED9-A17D0D34F6B0}" dt="2018-09-13T15:10:00.973" v="11" actId="1076"/>
          <ac:picMkLst>
            <pc:docMk/>
            <pc:sldMk cId="714368011" sldId="267"/>
            <ac:picMk id="3" creationId="{95B9C61E-F028-4AD2-8F33-8611FA6A33B3}"/>
          </ac:picMkLst>
        </pc:picChg>
      </pc:sldChg>
      <pc:sldMasterChg chg="modSldLayout">
        <pc:chgData name="Natalie Ivey" userId="2c81a4b0-7596-4a42-b4da-e7aac4dfeff9" providerId="ADAL" clId="{CC52652D-9557-418D-BED9-A17D0D34F6B0}" dt="2018-09-13T15:12:38.321" v="33" actId="1076"/>
        <pc:sldMasterMkLst>
          <pc:docMk/>
          <pc:sldMasterMk cId="0" sldId="2147483671"/>
        </pc:sldMasterMkLst>
        <pc:sldLayoutChg chg="addSp modSp">
          <pc:chgData name="Natalie Ivey" userId="2c81a4b0-7596-4a42-b4da-e7aac4dfeff9" providerId="ADAL" clId="{CC52652D-9557-418D-BED9-A17D0D34F6B0}" dt="2018-09-13T15:11:15.937" v="19" actId="1076"/>
          <pc:sldLayoutMkLst>
            <pc:docMk/>
            <pc:sldMasterMk cId="0" sldId="2147483671"/>
            <pc:sldLayoutMk cId="0" sldId="2147483659"/>
          </pc:sldLayoutMkLst>
          <pc:picChg chg="add mod">
            <ac:chgData name="Natalie Ivey" userId="2c81a4b0-7596-4a42-b4da-e7aac4dfeff9" providerId="ADAL" clId="{CC52652D-9557-418D-BED9-A17D0D34F6B0}" dt="2018-09-13T15:10:45.846" v="13" actId="1076"/>
            <ac:picMkLst>
              <pc:docMk/>
              <pc:sldMasterMk cId="0" sldId="2147483671"/>
              <pc:sldLayoutMk cId="0" sldId="2147483659"/>
              <ac:picMk id="3" creationId="{0D75C66E-2F62-406F-BBCC-729923E10127}"/>
            </ac:picMkLst>
          </pc:picChg>
          <pc:picChg chg="add mod">
            <ac:chgData name="Natalie Ivey" userId="2c81a4b0-7596-4a42-b4da-e7aac4dfeff9" providerId="ADAL" clId="{CC52652D-9557-418D-BED9-A17D0D34F6B0}" dt="2018-09-13T15:11:00.530" v="16" actId="1076"/>
            <ac:picMkLst>
              <pc:docMk/>
              <pc:sldMasterMk cId="0" sldId="2147483671"/>
              <pc:sldLayoutMk cId="0" sldId="2147483659"/>
              <ac:picMk id="5" creationId="{A4E9F764-561E-4CD2-B880-5DDED6AA33FC}"/>
            </ac:picMkLst>
          </pc:picChg>
          <pc:picChg chg="add mod">
            <ac:chgData name="Natalie Ivey" userId="2c81a4b0-7596-4a42-b4da-e7aac4dfeff9" providerId="ADAL" clId="{CC52652D-9557-418D-BED9-A17D0D34F6B0}" dt="2018-09-13T15:11:15.937" v="19" actId="1076"/>
            <ac:picMkLst>
              <pc:docMk/>
              <pc:sldMasterMk cId="0" sldId="2147483671"/>
              <pc:sldLayoutMk cId="0" sldId="2147483659"/>
              <ac:picMk id="7" creationId="{026F1F47-DE74-4414-8761-6BF589FCA38A}"/>
            </ac:picMkLst>
          </pc:picChg>
        </pc:sldLayoutChg>
        <pc:sldLayoutChg chg="addSp modSp">
          <pc:chgData name="Natalie Ivey" userId="2c81a4b0-7596-4a42-b4da-e7aac4dfeff9" providerId="ADAL" clId="{CC52652D-9557-418D-BED9-A17D0D34F6B0}" dt="2018-09-13T15:11:55.423" v="26" actId="1076"/>
          <pc:sldLayoutMkLst>
            <pc:docMk/>
            <pc:sldMasterMk cId="0" sldId="2147483671"/>
            <pc:sldLayoutMk cId="0" sldId="2147483660"/>
          </pc:sldLayoutMkLst>
          <pc:picChg chg="add mod">
            <ac:chgData name="Natalie Ivey" userId="2c81a4b0-7596-4a42-b4da-e7aac4dfeff9" providerId="ADAL" clId="{CC52652D-9557-418D-BED9-A17D0D34F6B0}" dt="2018-09-13T15:11:30.065" v="21" actId="1076"/>
            <ac:picMkLst>
              <pc:docMk/>
              <pc:sldMasterMk cId="0" sldId="2147483671"/>
              <pc:sldLayoutMk cId="0" sldId="2147483660"/>
              <ac:picMk id="3" creationId="{E31F6AFC-1C79-4A26-B7F7-A7CE4E49C3B4}"/>
            </ac:picMkLst>
          </pc:picChg>
          <pc:picChg chg="add mod">
            <ac:chgData name="Natalie Ivey" userId="2c81a4b0-7596-4a42-b4da-e7aac4dfeff9" providerId="ADAL" clId="{CC52652D-9557-418D-BED9-A17D0D34F6B0}" dt="2018-09-13T15:11:45.062" v="24" actId="1076"/>
            <ac:picMkLst>
              <pc:docMk/>
              <pc:sldMasterMk cId="0" sldId="2147483671"/>
              <pc:sldLayoutMk cId="0" sldId="2147483660"/>
              <ac:picMk id="5" creationId="{74B5FB55-DE95-4124-952C-4A2C05EAABE0}"/>
            </ac:picMkLst>
          </pc:picChg>
          <pc:picChg chg="add mod">
            <ac:chgData name="Natalie Ivey" userId="2c81a4b0-7596-4a42-b4da-e7aac4dfeff9" providerId="ADAL" clId="{CC52652D-9557-418D-BED9-A17D0D34F6B0}" dt="2018-09-13T15:11:55.423" v="26" actId="1076"/>
            <ac:picMkLst>
              <pc:docMk/>
              <pc:sldMasterMk cId="0" sldId="2147483671"/>
              <pc:sldLayoutMk cId="0" sldId="2147483660"/>
              <ac:picMk id="7" creationId="{BD9FCE13-9CFE-4B4B-BDBA-27E42204CFB9}"/>
            </ac:picMkLst>
          </pc:picChg>
        </pc:sldLayoutChg>
        <pc:sldLayoutChg chg="addSp modSp">
          <pc:chgData name="Natalie Ivey" userId="2c81a4b0-7596-4a42-b4da-e7aac4dfeff9" providerId="ADAL" clId="{CC52652D-9557-418D-BED9-A17D0D34F6B0}" dt="2018-09-13T15:12:38.321" v="33" actId="1076"/>
          <pc:sldLayoutMkLst>
            <pc:docMk/>
            <pc:sldMasterMk cId="0" sldId="2147483671"/>
            <pc:sldLayoutMk cId="0" sldId="2147483661"/>
          </pc:sldLayoutMkLst>
          <pc:picChg chg="add mod">
            <ac:chgData name="Natalie Ivey" userId="2c81a4b0-7596-4a42-b4da-e7aac4dfeff9" providerId="ADAL" clId="{CC52652D-9557-418D-BED9-A17D0D34F6B0}" dt="2018-09-13T15:12:10.288" v="28" actId="1076"/>
            <ac:picMkLst>
              <pc:docMk/>
              <pc:sldMasterMk cId="0" sldId="2147483671"/>
              <pc:sldLayoutMk cId="0" sldId="2147483661"/>
              <ac:picMk id="3" creationId="{50751E21-0B4A-479B-B75F-5CA797019D83}"/>
            </ac:picMkLst>
          </pc:picChg>
          <pc:picChg chg="add mod">
            <ac:chgData name="Natalie Ivey" userId="2c81a4b0-7596-4a42-b4da-e7aac4dfeff9" providerId="ADAL" clId="{CC52652D-9557-418D-BED9-A17D0D34F6B0}" dt="2018-09-13T15:12:26.493" v="31" actId="1076"/>
            <ac:picMkLst>
              <pc:docMk/>
              <pc:sldMasterMk cId="0" sldId="2147483671"/>
              <pc:sldLayoutMk cId="0" sldId="2147483661"/>
              <ac:picMk id="5" creationId="{353FCB33-35B8-41FB-9114-880FB18C80D8}"/>
            </ac:picMkLst>
          </pc:picChg>
          <pc:picChg chg="add mod">
            <ac:chgData name="Natalie Ivey" userId="2c81a4b0-7596-4a42-b4da-e7aac4dfeff9" providerId="ADAL" clId="{CC52652D-9557-418D-BED9-A17D0D34F6B0}" dt="2018-09-13T15:12:38.321" v="33" actId="1076"/>
            <ac:picMkLst>
              <pc:docMk/>
              <pc:sldMasterMk cId="0" sldId="2147483671"/>
              <pc:sldLayoutMk cId="0" sldId="2147483661"/>
              <ac:picMk id="7" creationId="{FF81836D-42B1-462A-904C-DFC81186C785}"/>
            </ac:picMkLst>
          </pc:picChg>
        </pc:sldLayoutChg>
      </pc:sldMasterChg>
    </pc:docChg>
  </pc:docChgLst>
  <pc:docChgLst>
    <pc:chgData name="April Imperio" userId="S::april.imperio@detroitk12.org::016b43d7-eba5-4d9b-8296-c2a9482fb2a0" providerId="AD" clId="Web-{B7B07645-2158-234F-B107-9923F1C87801}"/>
    <pc:docChg chg="addSld">
      <pc:chgData name="April Imperio" userId="S::april.imperio@detroitk12.org::016b43d7-eba5-4d9b-8296-c2a9482fb2a0" providerId="AD" clId="Web-{B7B07645-2158-234F-B107-9923F1C87801}" dt="2019-03-26T00:40:07.225" v="0"/>
      <pc:docMkLst>
        <pc:docMk/>
      </pc:docMkLst>
      <pc:sldChg chg="add">
        <pc:chgData name="April Imperio" userId="S::april.imperio@detroitk12.org::016b43d7-eba5-4d9b-8296-c2a9482fb2a0" providerId="AD" clId="Web-{B7B07645-2158-234F-B107-9923F1C87801}" dt="2019-03-26T00:40:07.225" v="0"/>
        <pc:sldMkLst>
          <pc:docMk/>
          <pc:sldMk cId="2891611160" sldId="273"/>
        </pc:sldMkLst>
      </pc:sldChg>
    </pc:docChg>
  </pc:docChgLst>
  <pc:docChgLst>
    <pc:chgData clId="Web-{1677C7F4-AE8A-48CA-B863-48B206AF17FE}"/>
    <pc:docChg chg="modSld">
      <pc:chgData name="" userId="" providerId="" clId="Web-{1677C7F4-AE8A-48CA-B863-48B206AF17FE}" dt="2018-08-10T06:11:12.439" v="7"/>
      <pc:docMkLst>
        <pc:docMk/>
      </pc:docMkLst>
      <pc:sldChg chg="addSp modSp">
        <pc:chgData name="" userId="" providerId="" clId="Web-{1677C7F4-AE8A-48CA-B863-48B206AF17FE}" dt="2018-08-10T06:10:17.407" v="3" actId="14100"/>
        <pc:sldMkLst>
          <pc:docMk/>
          <pc:sldMk cId="0" sldId="260"/>
        </pc:sldMkLst>
        <pc:picChg chg="add mod">
          <ac:chgData name="" userId="" providerId="" clId="Web-{1677C7F4-AE8A-48CA-B863-48B206AF17FE}" dt="2018-08-10T06:10:12.641" v="2" actId="14100"/>
          <ac:picMkLst>
            <pc:docMk/>
            <pc:sldMk cId="0" sldId="260"/>
            <ac:picMk id="2" creationId="{4D6DF7E1-FB7E-4DB4-87E2-144481F6CB80}"/>
          </ac:picMkLst>
        </pc:picChg>
        <pc:picChg chg="mod">
          <ac:chgData name="" userId="" providerId="" clId="Web-{1677C7F4-AE8A-48CA-B863-48B206AF17FE}" dt="2018-08-10T06:10:17.407" v="3" actId="14100"/>
          <ac:picMkLst>
            <pc:docMk/>
            <pc:sldMk cId="0" sldId="260"/>
            <ac:picMk id="160" creationId="{00000000-0000-0000-0000-000000000000}"/>
          </ac:picMkLst>
        </pc:picChg>
      </pc:sldChg>
      <pc:sldChg chg="addSp modSp">
        <pc:chgData name="" userId="" providerId="" clId="Web-{1677C7F4-AE8A-48CA-B863-48B206AF17FE}" dt="2018-08-10T06:10:55.189" v="6" actId="14100"/>
        <pc:sldMkLst>
          <pc:docMk/>
          <pc:sldMk cId="0" sldId="265"/>
        </pc:sldMkLst>
        <pc:picChg chg="add mod">
          <ac:chgData name="" userId="" providerId="" clId="Web-{1677C7F4-AE8A-48CA-B863-48B206AF17FE}" dt="2018-08-10T06:10:55.189" v="6" actId="14100"/>
          <ac:picMkLst>
            <pc:docMk/>
            <pc:sldMk cId="0" sldId="265"/>
            <ac:picMk id="2" creationId="{3C283695-C4FF-4451-936B-24740067ECF4}"/>
          </ac:picMkLst>
        </pc:picChg>
      </pc:sldChg>
      <pc:sldChg chg="addSp">
        <pc:chgData name="" userId="" providerId="" clId="Web-{1677C7F4-AE8A-48CA-B863-48B206AF17FE}" dt="2018-08-10T06:11:12.439" v="7"/>
        <pc:sldMkLst>
          <pc:docMk/>
          <pc:sldMk cId="2811785643" sldId="270"/>
        </pc:sldMkLst>
        <pc:picChg chg="add">
          <ac:chgData name="" userId="" providerId="" clId="Web-{1677C7F4-AE8A-48CA-B863-48B206AF17FE}" dt="2018-08-10T06:11:12.439" v="7"/>
          <ac:picMkLst>
            <pc:docMk/>
            <pc:sldMk cId="2811785643" sldId="270"/>
            <ac:picMk id="2" creationId="{63807357-4798-432D-BDB5-70BF2D4C09E7}"/>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61037876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8377bab1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8377bab1_1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Teacher Notes: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SzPts val="1200"/>
              <a:buFont typeface="Calibri"/>
              <a:buChar char="●"/>
            </a:pPr>
            <a:r>
              <a:rPr lang="en" sz="1200" dirty="0">
                <a:latin typeface="Calibri"/>
                <a:ea typeface="Calibri"/>
                <a:cs typeface="Calibri"/>
                <a:sym typeface="Calibri"/>
              </a:rPr>
              <a:t>Unit 3 is quite short. In terms of purpose and focus, in effect it began during the last few lessons of Unit 2.</a:t>
            </a:r>
            <a:endParaRPr sz="1200" dirty="0">
              <a:latin typeface="Calibri"/>
              <a:ea typeface="Calibri"/>
              <a:cs typeface="Calibri"/>
              <a:sym typeface="Calibri"/>
            </a:endParaRPr>
          </a:p>
          <a:p>
            <a:pPr marL="457200" lvl="0" indent="-304800" rtl="0">
              <a:lnSpc>
                <a:spcPct val="115000"/>
              </a:lnSpc>
              <a:spcBef>
                <a:spcPts val="0"/>
              </a:spcBef>
              <a:spcAft>
                <a:spcPts val="0"/>
              </a:spcAft>
              <a:buSzPts val="1200"/>
              <a:buFont typeface="Calibri"/>
              <a:buChar char="●"/>
            </a:pPr>
            <a:r>
              <a:rPr lang="en" sz="1200" dirty="0">
                <a:latin typeface="Calibri"/>
                <a:ea typeface="Calibri"/>
                <a:cs typeface="Calibri"/>
                <a:sym typeface="Calibri"/>
              </a:rPr>
              <a:t>In Lesson 1, students return to the idea of juxtaposition (introduced in Unit 2, Lesson 4 and then discussed in Lesson 8). Students consider how comparing and contrasting Salva’s and Nya’s experiences allows Park to show what factors enabled survival in Sudan. </a:t>
            </a:r>
            <a:endParaRPr sz="1200" dirty="0">
              <a:latin typeface="Calibri"/>
              <a:ea typeface="Calibri"/>
              <a:cs typeface="Calibri"/>
              <a:sym typeface="Calibri"/>
            </a:endParaRPr>
          </a:p>
          <a:p>
            <a:pPr marL="457200" lvl="0" indent="-304800" rtl="0">
              <a:lnSpc>
                <a:spcPct val="115000"/>
              </a:lnSpc>
              <a:spcBef>
                <a:spcPts val="0"/>
              </a:spcBef>
              <a:spcAft>
                <a:spcPts val="0"/>
              </a:spcAft>
              <a:buSzPts val="1200"/>
              <a:buFont typeface="Calibri"/>
              <a:buChar char="●"/>
            </a:pPr>
            <a:r>
              <a:rPr lang="en" sz="1200" dirty="0">
                <a:latin typeface="Calibri"/>
                <a:ea typeface="Calibri"/>
                <a:cs typeface="Calibri"/>
                <a:sym typeface="Calibri"/>
              </a:rPr>
              <a:t>Students’ brainstorming of a list of ways the characters are juxtaposed will feel familiar from Unit 2, Lesson 4; the discussion of Salva’s traits as a leader refer back to the conversations students had in the World Café protocol in Unit 2, Lesson 8.</a:t>
            </a:r>
            <a:endParaRPr sz="1200" dirty="0">
              <a:latin typeface="Calibri"/>
              <a:ea typeface="Calibri"/>
              <a:cs typeface="Calibri"/>
              <a:sym typeface="Calibri"/>
            </a:endParaRPr>
          </a:p>
          <a:p>
            <a:pPr marL="457200" lvl="0" indent="-304800" rtl="0">
              <a:lnSpc>
                <a:spcPct val="115000"/>
              </a:lnSpc>
              <a:spcBef>
                <a:spcPts val="0"/>
              </a:spcBef>
              <a:spcAft>
                <a:spcPts val="0"/>
              </a:spcAft>
              <a:buSzPts val="1200"/>
              <a:buFont typeface="Calibri"/>
              <a:buChar char="●"/>
            </a:pPr>
            <a:r>
              <a:rPr lang="en" sz="1200" dirty="0">
                <a:latin typeface="Calibri"/>
                <a:ea typeface="Calibri"/>
                <a:cs typeface="Calibri"/>
                <a:sym typeface="Calibri"/>
              </a:rPr>
              <a:t>This lesson gives students a chance to solidify this thinking before it is formally assessed in the mid-unit assessment in Lesson 2. This mid-unit assessment functions as a bridge between the thinking students have been doing as they read the novel and the thinking they will do as they write their poems. </a:t>
            </a:r>
            <a:endParaRPr sz="1200" dirty="0">
              <a:latin typeface="Calibri"/>
              <a:ea typeface="Calibri"/>
              <a:cs typeface="Calibri"/>
              <a:sym typeface="Calibri"/>
            </a:endParaRPr>
          </a:p>
          <a:p>
            <a:pPr marL="457200" lvl="0" indent="-304800" rtl="0">
              <a:lnSpc>
                <a:spcPct val="115000"/>
              </a:lnSpc>
              <a:spcBef>
                <a:spcPts val="0"/>
              </a:spcBef>
              <a:spcAft>
                <a:spcPts val="0"/>
              </a:spcAft>
              <a:buSzPts val="1200"/>
              <a:buFont typeface="Calibri"/>
              <a:buChar char="●"/>
            </a:pPr>
            <a:r>
              <a:rPr lang="en" sz="1200" dirty="0">
                <a:latin typeface="Calibri"/>
                <a:ea typeface="Calibri"/>
                <a:cs typeface="Calibri"/>
                <a:sym typeface="Calibri"/>
              </a:rPr>
              <a:t>In a sense, </a:t>
            </a:r>
            <a:r>
              <a:rPr lang="en" sz="1200" i="1" dirty="0">
                <a:latin typeface="Calibri"/>
                <a:ea typeface="Calibri"/>
                <a:cs typeface="Calibri"/>
                <a:sym typeface="Calibri"/>
              </a:rPr>
              <a:t>A Long Walk to Water</a:t>
            </a:r>
            <a:r>
              <a:rPr lang="en" sz="1200" dirty="0">
                <a:latin typeface="Calibri"/>
                <a:ea typeface="Calibri"/>
                <a:cs typeface="Calibri"/>
                <a:sym typeface="Calibri"/>
              </a:rPr>
              <a:t> is serving as a mentor text. By analyzing the ways in which Park uses several points of view to develop her theme, students prepare to make their own choices as authors about how they will use the two voices in their poems to convey a particular message.</a:t>
            </a:r>
            <a:endParaRPr sz="1200" dirty="0">
              <a:latin typeface="Calibri"/>
              <a:ea typeface="Calibri"/>
              <a:cs typeface="Calibri"/>
              <a:sym typeface="Calibri"/>
            </a:endParaRPr>
          </a:p>
          <a:p>
            <a:pPr marL="457200" lvl="0" indent="-304800" rtl="0">
              <a:lnSpc>
                <a:spcPct val="115000"/>
              </a:lnSpc>
              <a:spcBef>
                <a:spcPts val="0"/>
              </a:spcBef>
              <a:spcAft>
                <a:spcPts val="0"/>
              </a:spcAft>
              <a:buSzPts val="1200"/>
              <a:buChar char="●"/>
            </a:pPr>
            <a:r>
              <a:rPr lang="en" sz="1200" dirty="0">
                <a:latin typeface="Calibri"/>
                <a:ea typeface="Calibri"/>
                <a:cs typeface="Calibri"/>
                <a:sym typeface="Calibri"/>
              </a:rPr>
              <a:t>Before teaching this lesson, review the Unit 3 mid-unit assessment. In your conversation with students, try to avoid specific discussion of this example of juxtaposition (from Chapters 17 and 18): Salva’s step-by-step work to start his organization juxtaposed with Nya’s village’s step-by-step change because of the well. Students need practice with the thinking but should not have a conversation about specific passages they will work with independently during the assessment.</a:t>
            </a:r>
            <a:endParaRPr sz="1200" dirty="0">
              <a:latin typeface="Calibri"/>
              <a:ea typeface="Calibri"/>
              <a:cs typeface="Calibri"/>
              <a:sym typeface="Calibri"/>
            </a:endParaRPr>
          </a:p>
          <a:p>
            <a:pPr marL="457200" lvl="0" indent="-304800" rtl="0">
              <a:lnSpc>
                <a:spcPct val="115000"/>
              </a:lnSpc>
              <a:spcBef>
                <a:spcPts val="0"/>
              </a:spcBef>
              <a:spcAft>
                <a:spcPts val="0"/>
              </a:spcAft>
              <a:buSzPts val="1200"/>
              <a:buFont typeface="Calibri"/>
              <a:buChar char="●"/>
            </a:pPr>
            <a:r>
              <a:rPr lang="en" sz="1200" dirty="0">
                <a:latin typeface="Calibri"/>
                <a:ea typeface="Calibri"/>
                <a:cs typeface="Calibri"/>
                <a:sym typeface="Calibri"/>
              </a:rPr>
              <a:t>This lesson includes time for students to practice this skill individually and in pairs; use your judgment to set the pace of this work and to determine when to have students work in pairs and when to work with the whole group. Circulating during the entry task should provide a good sense of where students are; this will inform your choices about how to structure students’ work with the </a:t>
            </a:r>
            <a:r>
              <a:rPr lang="en" sz="1200" b="1" dirty="0">
                <a:latin typeface="Calibri"/>
                <a:ea typeface="Calibri"/>
                <a:cs typeface="Calibri"/>
                <a:sym typeface="Calibri"/>
              </a:rPr>
              <a:t>Juxtaposition Practice handout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15000"/>
              </a:lnSpc>
              <a:spcBef>
                <a:spcPts val="0"/>
              </a:spcBef>
              <a:spcAft>
                <a:spcPts val="0"/>
              </a:spcAft>
              <a:buSzPts val="1200"/>
              <a:buFont typeface="Calibri"/>
              <a:buChar char="●"/>
            </a:pPr>
            <a:r>
              <a:rPr lang="en" sz="1200" dirty="0">
                <a:latin typeface="Calibri"/>
                <a:ea typeface="Calibri"/>
                <a:cs typeface="Calibri"/>
                <a:sym typeface="Calibri"/>
              </a:rPr>
              <a:t>The debrief and share at the end of Work Time in this lesson is critical because it gives students an opportunity to receive feedback on their work before their assessment in Lesson 2. At the end of Work Time, collect the </a:t>
            </a:r>
            <a:r>
              <a:rPr lang="en" sz="1200" b="1" dirty="0">
                <a:latin typeface="Calibri"/>
                <a:ea typeface="Calibri"/>
                <a:cs typeface="Calibri"/>
                <a:sym typeface="Calibri"/>
              </a:rPr>
              <a:t>Juxtaposition Practice handouts </a:t>
            </a:r>
            <a:r>
              <a:rPr lang="en" sz="1200" dirty="0">
                <a:latin typeface="Calibri"/>
                <a:ea typeface="Calibri"/>
                <a:cs typeface="Calibri"/>
                <a:sym typeface="Calibri"/>
              </a:rPr>
              <a:t>and provide brief written feedback to make sure students are on track for the mid-unit assessment.</a:t>
            </a:r>
            <a:endParaRPr sz="1200" dirty="0">
              <a:latin typeface="Calibri"/>
              <a:ea typeface="Calibri"/>
              <a:cs typeface="Calibri"/>
              <a:sym typeface="Calibri"/>
            </a:endParaRPr>
          </a:p>
          <a:p>
            <a:pPr marL="457200" lvl="0" indent="-304800" rtl="0">
              <a:lnSpc>
                <a:spcPct val="115000"/>
              </a:lnSpc>
              <a:spcBef>
                <a:spcPts val="0"/>
              </a:spcBef>
              <a:spcAft>
                <a:spcPts val="0"/>
              </a:spcAft>
              <a:buSzPts val="1200"/>
              <a:buFont typeface="Calibri"/>
              <a:buChar char="●"/>
            </a:pPr>
            <a:r>
              <a:rPr lang="en" sz="1200" dirty="0">
                <a:latin typeface="Calibri"/>
                <a:ea typeface="Calibri"/>
                <a:cs typeface="Calibri"/>
                <a:sym typeface="Calibri"/>
              </a:rPr>
              <a:t>Homework assignments are less frequent in this unit, as students are primarily working to write their two-voice poems.</a:t>
            </a:r>
            <a:endParaRPr sz="1200" dirty="0">
              <a:latin typeface="Calibri"/>
              <a:ea typeface="Calibri"/>
              <a:cs typeface="Calibri"/>
              <a:sym typeface="Calibri"/>
            </a:endParaRPr>
          </a:p>
          <a:p>
            <a:pPr marL="457200" lvl="0" indent="-304800" rtl="0">
              <a:lnSpc>
                <a:spcPct val="115000"/>
              </a:lnSpc>
              <a:spcBef>
                <a:spcPts val="0"/>
              </a:spcBef>
              <a:spcAft>
                <a:spcPts val="0"/>
              </a:spcAft>
              <a:buSzPts val="1200"/>
              <a:buFont typeface="Calibri"/>
              <a:buChar char="●"/>
            </a:pPr>
            <a:r>
              <a:rPr lang="en" sz="1200" dirty="0">
                <a:latin typeface="Calibri"/>
                <a:ea typeface="Calibri"/>
                <a:cs typeface="Calibri"/>
                <a:sym typeface="Calibri"/>
              </a:rPr>
              <a:t>Review the homework in Unit 3 and determine whether your students will be able to complete independent reading in addition to what is already outlined. If appropriate, encourage students to complete their independent reading assignment and the </a:t>
            </a:r>
            <a:r>
              <a:rPr lang="en" sz="1200" b="1" dirty="0">
                <a:latin typeface="Calibri"/>
                <a:ea typeface="Calibri"/>
                <a:cs typeface="Calibri"/>
                <a:sym typeface="Calibri"/>
              </a:rPr>
              <a:t>Reader’s Response Letter </a:t>
            </a:r>
            <a:r>
              <a:rPr lang="en" sz="1200" dirty="0">
                <a:latin typeface="Calibri"/>
                <a:ea typeface="Calibri"/>
                <a:cs typeface="Calibri"/>
                <a:sym typeface="Calibri"/>
              </a:rPr>
              <a:t>(see module overview) for homework. </a:t>
            </a:r>
            <a:endParaRPr sz="1200" dirty="0">
              <a:latin typeface="Calibri"/>
              <a:ea typeface="Calibri"/>
              <a:cs typeface="Calibri"/>
              <a:sym typeface="Calibri"/>
            </a:endParaRPr>
          </a:p>
          <a:p>
            <a:pPr marL="457200" lvl="0" indent="-304800" rtl="0">
              <a:lnSpc>
                <a:spcPct val="115000"/>
              </a:lnSpc>
              <a:spcBef>
                <a:spcPts val="0"/>
              </a:spcBef>
              <a:spcAft>
                <a:spcPts val="0"/>
              </a:spcAft>
              <a:buSzPts val="1200"/>
              <a:buFont typeface="Calibri"/>
              <a:buChar char="●"/>
            </a:pPr>
            <a:r>
              <a:rPr lang="en" sz="1200" dirty="0">
                <a:latin typeface="Calibri"/>
                <a:ea typeface="Calibri"/>
                <a:cs typeface="Calibri"/>
                <a:sym typeface="Calibri"/>
              </a:rPr>
              <a:t>This lesson includes time for students to practice this skill individually and in pairs; use your judgment.</a:t>
            </a:r>
            <a:endParaRPr sz="1200" dirty="0">
              <a:latin typeface="Calibri"/>
              <a:ea typeface="Calibri"/>
              <a:cs typeface="Calibri"/>
              <a:sym typeface="Calibri"/>
            </a:endParaRPr>
          </a:p>
          <a:p>
            <a:pPr marL="457200" lvl="0" indent="0" rtl="0">
              <a:lnSpc>
                <a:spcPct val="115000"/>
              </a:lnSpc>
              <a:spcBef>
                <a:spcPts val="0"/>
              </a:spcBef>
              <a:spcAft>
                <a:spcPts val="0"/>
              </a:spcAft>
              <a:buNone/>
            </a:pPr>
            <a:endParaRPr dirty="0"/>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861509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e2c7762aa_0_2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7" name="Google Shape;187;g3e2c7762aa_0_22: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200"/>
              <a:buFont typeface="Calibri"/>
              <a:buNone/>
            </a:pPr>
            <a:r>
              <a:rPr lang="en" sz="1200" b="1" dirty="0">
                <a:latin typeface="Calibri"/>
                <a:ea typeface="Calibri"/>
                <a:cs typeface="Calibri"/>
                <a:sym typeface="Calibri"/>
              </a:rPr>
              <a:t>Suggested slide pacing: 5 -7 minutes</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Student Grouping: Whole Group </a:t>
            </a: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r>
              <a:rPr lang="en" sz="1200" b="1" dirty="0">
                <a:latin typeface="Calibri"/>
                <a:ea typeface="Calibri"/>
                <a:cs typeface="Calibri"/>
                <a:sym typeface="Calibri"/>
              </a:rPr>
              <a:t>Work Time B. Juxtaposition: Partner Practice and Debrief </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solidFill>
                  <a:schemeClr val="dk1"/>
                </a:solidFill>
                <a:latin typeface="Calibri"/>
                <a:ea typeface="Calibri"/>
                <a:cs typeface="Calibri"/>
                <a:sym typeface="Calibri"/>
              </a:rPr>
              <a:t>Questions 4 and 5 are on this next slide.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revise their work if it is not correct.  Answers are on this slide for questions 4-5.</a:t>
            </a:r>
            <a:endParaRPr dirty="0">
              <a:solidFill>
                <a:schemeClr val="dk1"/>
              </a:solidFill>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leave, ask them to turn their papers in so you can add any additional feedback to ensure their success on the Mid-Unit 3 Assessment.</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r>
              <a:rPr lang="en" sz="1200" dirty="0">
                <a:latin typeface="Calibri"/>
                <a:ea typeface="Calibri"/>
                <a:cs typeface="Calibri"/>
                <a:sym typeface="Calibri"/>
              </a:rPr>
              <a:t>Student Look-fors/Listen-fors: </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Look for students to be making revisions to their answers.</a:t>
            </a:r>
            <a:endParaRPr sz="1200" dirty="0">
              <a:latin typeface="Calibri"/>
              <a:ea typeface="Calibri"/>
              <a:cs typeface="Calibri"/>
              <a:sym typeface="Calibri"/>
            </a:endParaRPr>
          </a:p>
          <a:p>
            <a:pPr marL="45720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solidFill>
                  <a:schemeClr val="dk1"/>
                </a:solidFill>
                <a:latin typeface="Calibri"/>
                <a:ea typeface="Calibri"/>
                <a:cs typeface="Calibri"/>
                <a:sym typeface="Calibri"/>
              </a:rPr>
              <a:t>Have printed answers for students who may not be able to check answers and revise quickly.</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p:txBody>
      </p:sp>
      <p:sp>
        <p:nvSpPr>
          <p:cNvPr id="188" name="Google Shape;188;g3e2c7762aa_0_22: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10</a:t>
            </a:fld>
            <a:endParaRPr/>
          </a:p>
        </p:txBody>
      </p:sp>
    </p:spTree>
    <p:extLst>
      <p:ext uri="{BB962C8B-B14F-4D97-AF65-F5344CB8AC3E}">
        <p14:creationId xmlns:p14="http://schemas.microsoft.com/office/powerpoint/2010/main" val="26337267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3e2c7762aa_0_3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5" name="Google Shape;195;g3e2c7762aa_0_3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200"/>
              <a:buFont typeface="Calibri"/>
              <a:buNone/>
            </a:pPr>
            <a:r>
              <a:rPr lang="en" sz="1200" b="1" dirty="0">
                <a:latin typeface="Calibri"/>
                <a:ea typeface="Calibri"/>
                <a:cs typeface="Calibri"/>
                <a:sym typeface="Calibri"/>
              </a:rPr>
              <a:t>Suggested slide pacing: 5 -7 minutes</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Student Grouping: Partner</a:t>
            </a: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r>
              <a:rPr lang="en" sz="1200" b="1" dirty="0">
                <a:latin typeface="Calibri"/>
                <a:ea typeface="Calibri"/>
                <a:cs typeface="Calibri"/>
                <a:sym typeface="Calibri"/>
              </a:rPr>
              <a:t>Closing and Assessment A.  </a:t>
            </a:r>
            <a:r>
              <a:rPr lang="en" b="1" dirty="0">
                <a:solidFill>
                  <a:schemeClr val="dk1"/>
                </a:solidFill>
              </a:rPr>
              <a:t>Turn and Talk</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solidFill>
                  <a:schemeClr val="dk1"/>
                </a:solidFill>
                <a:latin typeface="Calibri"/>
                <a:ea typeface="Calibri"/>
                <a:cs typeface="Calibri"/>
                <a:sym typeface="Calibri"/>
              </a:rPr>
              <a:t>This turn and talk will prepare students for tomorrow’s assessment.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based on the question on the slide.</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r>
              <a:rPr lang="en" sz="1200" dirty="0">
                <a:latin typeface="Calibri"/>
                <a:ea typeface="Calibri"/>
                <a:cs typeface="Calibri"/>
                <a:sym typeface="Calibri"/>
              </a:rPr>
              <a:t>Student Look-fors/Listen-fors: </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Listen for key ideas to be discussed</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
        <p:nvSpPr>
          <p:cNvPr id="196" name="Google Shape;196;g3e2c7762aa_0_30: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11</a:t>
            </a:fld>
            <a:endParaRPr/>
          </a:p>
        </p:txBody>
      </p:sp>
    </p:spTree>
    <p:extLst>
      <p:ext uri="{BB962C8B-B14F-4D97-AF65-F5344CB8AC3E}">
        <p14:creationId xmlns:p14="http://schemas.microsoft.com/office/powerpoint/2010/main" val="17008981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d874b7bfb_0_84: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3" name="Google Shape;203;g3d874b7bfb_0_84: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Student Grouping: Whole Group</a:t>
            </a: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r>
              <a:rPr lang="en" sz="1200" b="1" dirty="0">
                <a:latin typeface="Calibri"/>
                <a:ea typeface="Calibri"/>
                <a:cs typeface="Calibri"/>
                <a:sym typeface="Calibri"/>
              </a:rPr>
              <a:t>Closing and Assessment B. Homework</a:t>
            </a:r>
            <a:r>
              <a:rPr lang="en" sz="1200" b="1" dirty="0">
                <a:solidFill>
                  <a:schemeClr val="dk1"/>
                </a:solidFill>
                <a:latin typeface="Calibri"/>
                <a:ea typeface="Calibri"/>
                <a:cs typeface="Calibri"/>
                <a:sym typeface="Calibri"/>
              </a:rPr>
              <a:t> </a:t>
            </a: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r>
              <a:rPr lang="en" sz="1200" dirty="0">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Now that students are done reading </a:t>
            </a:r>
            <a:r>
              <a:rPr lang="en" sz="1200" i="1" dirty="0">
                <a:solidFill>
                  <a:schemeClr val="dk1"/>
                </a:solidFill>
                <a:latin typeface="Calibri"/>
                <a:ea typeface="Calibri"/>
                <a:cs typeface="Calibri"/>
                <a:sym typeface="Calibri"/>
              </a:rPr>
              <a:t>A Long Walk to Water</a:t>
            </a:r>
            <a:r>
              <a:rPr lang="en" sz="1200" dirty="0">
                <a:solidFill>
                  <a:schemeClr val="dk1"/>
                </a:solidFill>
                <a:latin typeface="Calibri"/>
                <a:ea typeface="Calibri"/>
                <a:cs typeface="Calibri"/>
                <a:sym typeface="Calibri"/>
              </a:rPr>
              <a:t>, it could be a good time to push them to move forward with their independent reading books. The unit overview includes a possible Reader’s Response letter. If you are doing this, you might use this opportunity to check in with students about what the deadline for completing their book and the letter is.</a:t>
            </a:r>
            <a:r>
              <a:rPr lang="en" sz="1200" i="1" dirty="0">
                <a:solidFill>
                  <a:schemeClr val="dk1"/>
                </a:solidFill>
                <a:latin typeface="Calibri"/>
                <a:ea typeface="Calibri"/>
                <a:cs typeface="Calibri"/>
                <a:sym typeface="Calibri"/>
              </a:rPr>
              <a:t> </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Alternative Homework Assignment: If students need more practice using quotes, ask them to repeat the homework assignment form Lesson 11, selecting three quotes from their </a:t>
            </a:r>
            <a:r>
              <a:rPr lang="en" sz="1200" b="1" dirty="0">
                <a:solidFill>
                  <a:schemeClr val="dk1"/>
                </a:solidFill>
                <a:latin typeface="Calibri"/>
                <a:ea typeface="Calibri"/>
                <a:cs typeface="Calibri"/>
                <a:sym typeface="Calibri"/>
              </a:rPr>
              <a:t>Reader’s Notes</a:t>
            </a:r>
            <a:r>
              <a:rPr lang="en" sz="1200" dirty="0">
                <a:solidFill>
                  <a:schemeClr val="dk1"/>
                </a:solidFill>
                <a:latin typeface="Calibri"/>
                <a:ea typeface="Calibri"/>
                <a:cs typeface="Calibri"/>
                <a:sym typeface="Calibri"/>
              </a:rPr>
              <a:t> or </a:t>
            </a:r>
            <a:r>
              <a:rPr lang="en" sz="1200" b="1" dirty="0">
                <a:solidFill>
                  <a:schemeClr val="dk1"/>
                </a:solidFill>
                <a:latin typeface="Calibri"/>
                <a:ea typeface="Calibri"/>
                <a:cs typeface="Calibri"/>
                <a:sym typeface="Calibri"/>
              </a:rPr>
              <a:t>Gathering Textual Evidence graphic organizers </a:t>
            </a:r>
            <a:r>
              <a:rPr lang="en" sz="1200" dirty="0">
                <a:solidFill>
                  <a:schemeClr val="dk1"/>
                </a:solidFill>
                <a:latin typeface="Calibri"/>
                <a:ea typeface="Calibri"/>
                <a:cs typeface="Calibri"/>
                <a:sym typeface="Calibri"/>
              </a:rPr>
              <a:t>(either packets or separate notes from various lessons) and writing sentences including these quotes, being sure to punctuate them correctly.</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r>
              <a:rPr lang="en" sz="1200" dirty="0">
                <a:latin typeface="Calibri"/>
                <a:ea typeface="Calibri"/>
                <a:cs typeface="Calibri"/>
                <a:sym typeface="Calibri"/>
              </a:rPr>
              <a:t>Student Look-fors/Listen-fors: </a:t>
            </a:r>
            <a:r>
              <a:rPr lang="en" sz="1200" dirty="0">
                <a:solidFill>
                  <a:schemeClr val="dk1"/>
                </a:solidFill>
                <a:latin typeface="Calibri"/>
                <a:ea typeface="Calibri"/>
                <a:cs typeface="Calibri"/>
                <a:sym typeface="Calibri"/>
              </a:rPr>
              <a:t>None</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a:t>
            </a:r>
            <a:r>
              <a:rPr lang="en" sz="1200" dirty="0">
                <a:solidFill>
                  <a:schemeClr val="dk1"/>
                </a:solidFill>
                <a:latin typeface="Calibri"/>
                <a:ea typeface="Calibri"/>
                <a:cs typeface="Calibri"/>
                <a:sym typeface="Calibri"/>
              </a:rPr>
              <a:t>None</a:t>
            </a:r>
            <a:endParaRPr sz="1200" dirty="0">
              <a:latin typeface="Calibri"/>
              <a:ea typeface="Calibri"/>
              <a:cs typeface="Calibri"/>
              <a:sym typeface="Calibri"/>
            </a:endParaRPr>
          </a:p>
        </p:txBody>
      </p:sp>
      <p:sp>
        <p:nvSpPr>
          <p:cNvPr id="204" name="Google Shape;204;g3d874b7bfb_0_84: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12</a:t>
            </a:fld>
            <a:endParaRPr/>
          </a:p>
        </p:txBody>
      </p:sp>
    </p:spTree>
    <p:extLst>
      <p:ext uri="{BB962C8B-B14F-4D97-AF65-F5344CB8AC3E}">
        <p14:creationId xmlns:p14="http://schemas.microsoft.com/office/powerpoint/2010/main" val="26945928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642405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Google Shape;134;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By the end of Unit 2, you will really know your students. At this point, you will be ready to introduce more activities to rotate students through during the small group block time daily.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Separate your students into three groups.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The students who still need to work on fluency will stay with you and continue to hear the text read aloud as they follow along</a:t>
            </a:r>
            <a:r>
              <a:rPr lang="en" sz="1200" i="1" dirty="0">
                <a:latin typeface="Calibri"/>
                <a:ea typeface="Calibri"/>
                <a:cs typeface="Calibri"/>
                <a:sym typeface="Calibri"/>
              </a:rPr>
              <a:t> </a:t>
            </a:r>
            <a:r>
              <a:rPr lang="en" sz="1200" dirty="0">
                <a:latin typeface="Calibri"/>
                <a:ea typeface="Calibri"/>
                <a:cs typeface="Calibri"/>
                <a:sym typeface="Calibri"/>
              </a:rPr>
              <a:t>with a pencil. Continue the dot technique if you need to to hold students accountable for following along.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Make sure you are reading at a pace the students can keep up with. Make sure you are using the selection for the next day for fluency practice, both following along and for student repeated practice.</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Another group of students, who are more fluent but have trouble completing homework, should read the selection for the next day’s lesson to themselves.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The third group of students can start picking and reading the Scholastic books during this time. This will grow their knowledge and vocabulary since the books are connected to topics they’ve been studying.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9894443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Student Grouping: three differentiated groups</a:t>
            </a:r>
            <a:endParaRPr sz="1200" b="1">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Get your independent reading groups organized and then bring the students who need fluency work and to hear the reading for the next lesson read aloud together near you.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and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a:t>
            </a:r>
            <a:r>
              <a:rPr lang="en" sz="1200" i="0" u="none" strike="noStrike" cap="none">
                <a:solidFill>
                  <a:schemeClr val="dk1"/>
                </a:solidFill>
                <a:latin typeface="Calibri"/>
                <a:ea typeface="Calibri"/>
                <a:cs typeface="Calibri"/>
                <a:sym typeface="Calibri"/>
              </a:rPr>
              <a:t>ake sure everyone is following along. Stop once in the beginning, once in middle and once toward the end</a:t>
            </a:r>
            <a:r>
              <a:rPr lang="en" sz="1200">
                <a:solidFill>
                  <a:schemeClr val="dk1"/>
                </a:solidFill>
                <a:latin typeface="Calibri"/>
                <a:ea typeface="Calibri"/>
                <a:cs typeface="Calibri"/>
                <a:sym typeface="Calibri"/>
              </a:rPr>
              <a:t> to make sure</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at some point,</a:t>
            </a:r>
            <a:r>
              <a:rPr lang="en" sz="1200" i="0" u="none" strike="noStrike" cap="none">
                <a:solidFill>
                  <a:schemeClr val="dk1"/>
                </a:solidFill>
                <a:latin typeface="Calibri"/>
                <a:ea typeface="Calibri"/>
                <a:cs typeface="Calibri"/>
                <a:sym typeface="Calibri"/>
              </a:rPr>
              <a:t> students will learn to follow along and will generally find it satisfying. Remind them every </a:t>
            </a:r>
            <a:r>
              <a:rPr lang="en" sz="1200">
                <a:solidFill>
                  <a:schemeClr val="dk1"/>
                </a:solidFill>
                <a:latin typeface="Calibri"/>
                <a:ea typeface="Calibri"/>
                <a:cs typeface="Calibri"/>
                <a:sym typeface="Calibri"/>
              </a:rPr>
              <a:t>few days</a:t>
            </a:r>
            <a:r>
              <a:rPr lang="en" sz="1200" i="0" u="none" strike="noStrike" cap="none">
                <a:solidFill>
                  <a:schemeClr val="dk1"/>
                </a:solidFill>
                <a:latin typeface="Calibri"/>
                <a:ea typeface="Calibri"/>
                <a:cs typeface="Calibri"/>
                <a:sym typeface="Calibri"/>
              </a:rPr>
              <a:t> how this helps them get fluent and how fluency helps them understand).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If you need to,</a:t>
            </a:r>
            <a:r>
              <a:rPr lang="en" sz="1200" i="0" u="none" strike="noStrike" cap="none">
                <a:solidFill>
                  <a:schemeClr val="dk1"/>
                </a:solidFill>
                <a:latin typeface="Calibri"/>
                <a:ea typeface="Calibri"/>
                <a:cs typeface="Calibri"/>
                <a:sym typeface="Calibri"/>
              </a:rPr>
              <a:t> cold call on students to s</a:t>
            </a:r>
            <a:r>
              <a:rPr lang="en" sz="1200">
                <a:solidFill>
                  <a:schemeClr val="dk1"/>
                </a:solidFill>
                <a:latin typeface="Calibri"/>
                <a:ea typeface="Calibri"/>
                <a:cs typeface="Calibri"/>
                <a:sym typeface="Calibri"/>
              </a:rPr>
              <a:t>ay what the next word is in the reading</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Student have to learn they are accountable to be following exactly where the reader is or they will not improve their fluency.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I’ll repeat what I just read,</a:t>
            </a:r>
            <a:r>
              <a:rPr lang="en" sz="1200" i="1" u="none" strike="noStrike" cap="none">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and</a:t>
            </a:r>
            <a:r>
              <a:rPr lang="en" sz="1200" i="1" u="none" strike="noStrike" cap="none">
                <a:solidFill>
                  <a:schemeClr val="dk1"/>
                </a:solidFill>
                <a:latin typeface="Calibri"/>
                <a:ea typeface="Calibri"/>
                <a:cs typeface="Calibri"/>
                <a:sym typeface="Calibri"/>
              </a:rPr>
              <a: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a:t>
            </a:r>
            <a:r>
              <a:rPr lang="en" sz="1200" i="0" u="none" strike="noStrike" cap="none">
                <a:solidFill>
                  <a:schemeClr val="dk1"/>
                </a:solidFill>
                <a:latin typeface="Calibri"/>
                <a:ea typeface="Calibri"/>
                <a:cs typeface="Calibri"/>
                <a:sym typeface="Calibri"/>
              </a:rPr>
              <a:t>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Make sure students are tracking with you while you are reading. Otherwise, they will not improve their reading fluency.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p:txBody>
      </p:sp>
      <p:sp>
        <p:nvSpPr>
          <p:cNvPr id="141" name="Google Shape;141;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785756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the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faster with these activities.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8" name="Google Shape;148;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749181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4</a:t>
            </a:r>
            <a:r>
              <a:rPr lang="en" sz="1200" b="1" i="0" u="none" strike="noStrike" cap="none"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5</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Student 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 this only once each small group block, now that you have your smaller group. That way you will be able to move through more of the reading for the next class and students will get more time following along in their heads while a fluent reader reads aloud. </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Remind students as needed to practice “whisper reading” before they read aloud so the room doesn’t get too noisy.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Monitor your group to make sure students are on task and taking turns reading for fluency.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55" name="Google Shape;155;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333816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d8377bab1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d8377bab1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 sz="1200" dirty="0">
                <a:latin typeface="Calibri"/>
                <a:ea typeface="Calibri"/>
                <a:cs typeface="Calibri"/>
                <a:sym typeface="Calibri"/>
              </a:rPr>
              <a:t>New Materials to Prepare in Advance: </a:t>
            </a:r>
            <a:endParaRPr sz="1200" dirty="0">
              <a:latin typeface="Calibri"/>
              <a:ea typeface="Calibri"/>
              <a:cs typeface="Calibri"/>
              <a:sym typeface="Calibri"/>
            </a:endParaRPr>
          </a:p>
          <a:p>
            <a:pPr marL="457200" lvl="0" indent="-304800" rtl="0">
              <a:lnSpc>
                <a:spcPct val="100000"/>
              </a:lnSpc>
              <a:spcBef>
                <a:spcPts val="80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Entry Task:  Reviewing Juxtaposition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lnSpc>
                <a:spcPct val="100000"/>
              </a:lnSpc>
              <a:spcBef>
                <a:spcPts val="80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Juxtaposition Practice handout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a:spcBef>
                <a:spcPts val="0"/>
              </a:spcBef>
              <a:spcAft>
                <a:spcPts val="0"/>
              </a:spcAft>
              <a:buNone/>
            </a:pPr>
            <a:r>
              <a:rPr lang="en" sz="1200" dirty="0">
                <a:latin typeface="Calibri"/>
                <a:ea typeface="Calibri"/>
                <a:cs typeface="Calibri"/>
                <a:sym typeface="Calibri"/>
              </a:rPr>
              <a:t>Materials to Gather from Previous Lessons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b="1" dirty="0">
                <a:latin typeface="Calibri"/>
                <a:ea typeface="Calibri"/>
                <a:cs typeface="Calibri"/>
                <a:sym typeface="Calibri"/>
              </a:rPr>
              <a:t>Salva/Nya anchor chart</a:t>
            </a:r>
            <a:r>
              <a:rPr lang="en" sz="1200" dirty="0">
                <a:latin typeface="Calibri"/>
                <a:ea typeface="Calibri"/>
                <a:cs typeface="Calibri"/>
                <a:sym typeface="Calibri"/>
              </a:rPr>
              <a:t>, with a third column added (begun in Unit 2, Lesson 2)</a:t>
            </a:r>
            <a:endParaRPr sz="1200" dirty="0">
              <a:latin typeface="Calibri"/>
              <a:ea typeface="Calibri"/>
              <a:cs typeface="Calibri"/>
              <a:sym typeface="Calibri"/>
            </a:endParaRPr>
          </a:p>
          <a:p>
            <a:pPr marL="457200" lvl="0" indent="-304800">
              <a:spcBef>
                <a:spcPts val="0"/>
              </a:spcBef>
              <a:spcAft>
                <a:spcPts val="0"/>
              </a:spcAft>
              <a:buSzPts val="1200"/>
              <a:buFont typeface="Calibri"/>
              <a:buChar char="●"/>
            </a:pPr>
            <a:r>
              <a:rPr lang="en" sz="1200" i="1" dirty="0">
                <a:latin typeface="Calibri"/>
                <a:ea typeface="Calibri"/>
                <a:cs typeface="Calibri"/>
                <a:sym typeface="Calibri"/>
              </a:rPr>
              <a:t>A Long Walk to Water </a:t>
            </a:r>
            <a:r>
              <a:rPr lang="en" sz="1200" dirty="0">
                <a:latin typeface="Calibri"/>
                <a:ea typeface="Calibri"/>
                <a:cs typeface="Calibri"/>
                <a:sym typeface="Calibri"/>
              </a:rPr>
              <a:t>(book; one per student)</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 sz="1200" dirty="0">
                <a:latin typeface="Calibri"/>
                <a:ea typeface="Calibri"/>
                <a:cs typeface="Calibri"/>
                <a:sym typeface="Calibri"/>
              </a:rPr>
              <a:t>Protocols to review:</a:t>
            </a:r>
          </a:p>
          <a:p>
            <a:pPr marL="457200" lvl="0" indent="-304800" rtl="0">
              <a:spcBef>
                <a:spcPts val="0"/>
              </a:spcBef>
              <a:spcAft>
                <a:spcPts val="0"/>
              </a:spcAft>
              <a:buSzPts val="1200"/>
              <a:buFont typeface="Calibri"/>
              <a:buChar char="●"/>
            </a:pPr>
            <a:r>
              <a:rPr lang="en-US" sz="1200" dirty="0">
                <a:latin typeface="Calibri"/>
                <a:ea typeface="Calibri"/>
                <a:cs typeface="Calibri"/>
                <a:sym typeface="Calibri"/>
              </a:rPr>
              <a:t>None</a:t>
            </a:r>
            <a:endParaRPr sz="1200" dirty="0">
              <a:latin typeface="Calibri"/>
              <a:ea typeface="Calibri"/>
              <a:cs typeface="Calibri"/>
              <a:sym typeface="Calibri"/>
            </a:endParaRPr>
          </a:p>
          <a:p>
            <a:pPr marL="0" marR="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dirty="0">
                <a:solidFill>
                  <a:schemeClr val="dk1"/>
                </a:solidFill>
                <a:latin typeface="Calibri"/>
                <a:ea typeface="Calibri"/>
                <a:cs typeface="Calibri"/>
                <a:sym typeface="Calibri"/>
              </a:rPr>
              <a:t>Prepare classroom systems for active learning:</a:t>
            </a:r>
            <a:endParaRPr sz="1200" i="0" u="none" strike="noStrike" cap="none" dirty="0">
              <a:solidFill>
                <a:schemeClr val="dk1"/>
              </a:solidFill>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None</a:t>
            </a:r>
            <a:endParaRPr sz="1200" dirty="0">
              <a:latin typeface="Calibri"/>
              <a:ea typeface="Calibri"/>
              <a:cs typeface="Calibri"/>
              <a:sym typeface="Calibri"/>
            </a:endParaRPr>
          </a:p>
          <a:p>
            <a:pPr marL="457200" lvl="0" indent="0" rtl="0">
              <a:spcBef>
                <a:spcPts val="1000"/>
              </a:spcBef>
              <a:spcAft>
                <a:spcPts val="0"/>
              </a:spcAft>
              <a:buNone/>
            </a:pPr>
            <a:endParaRPr dirty="0"/>
          </a:p>
        </p:txBody>
      </p:sp>
      <p:sp>
        <p:nvSpPr>
          <p:cNvPr id="134" name="Google Shape;134;g3d8377bab1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486701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4: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 name="Google Shape;109;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This slide is for teacher use only.</a:t>
            </a:r>
            <a:endParaRPr sz="1200" b="0" i="0" u="none" strike="noStrike" cap="none">
              <a:solidFill>
                <a:schemeClr val="dk1"/>
              </a:solidFill>
              <a:latin typeface="Calibri"/>
              <a:ea typeface="Calibri"/>
              <a:cs typeface="Calibri"/>
              <a:sym typeface="Calibri"/>
            </a:endParaRPr>
          </a:p>
        </p:txBody>
      </p:sp>
      <p:sp>
        <p:nvSpPr>
          <p:cNvPr id="110" name="Google Shape;110;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712722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d8377bab1_0_81: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0" name="Google Shape;140;g3d8377bab1_0_81: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457200" lvl="0" indent="-304800" rtl="0">
              <a:spcBef>
                <a:spcPts val="0"/>
              </a:spcBef>
              <a:spcAft>
                <a:spcPts val="0"/>
              </a:spcAft>
              <a:buSzPts val="1200"/>
              <a:buFont typeface="Calibri"/>
              <a:buChar char="●"/>
            </a:pPr>
            <a:r>
              <a:rPr lang="en" sz="1200">
                <a:latin typeface="Calibri"/>
                <a:ea typeface="Calibri"/>
                <a:cs typeface="Calibri"/>
                <a:sym typeface="Calibri"/>
              </a:rPr>
              <a:t>Display this slide as students enter the classroom.</a:t>
            </a:r>
            <a:endParaRPr sz="1200">
              <a:latin typeface="Calibri"/>
              <a:ea typeface="Calibri"/>
              <a:cs typeface="Calibri"/>
              <a:sym typeface="Calibri"/>
            </a:endParaRPr>
          </a:p>
        </p:txBody>
      </p:sp>
      <p:sp>
        <p:nvSpPr>
          <p:cNvPr id="141" name="Google Shape;141;g3d8377bab1_0_81: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4</a:t>
            </a:fld>
            <a:endParaRPr/>
          </a:p>
        </p:txBody>
      </p:sp>
    </p:spTree>
    <p:extLst>
      <p:ext uri="{BB962C8B-B14F-4D97-AF65-F5344CB8AC3E}">
        <p14:creationId xmlns:p14="http://schemas.microsoft.com/office/powerpoint/2010/main" val="29682450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3d84c05011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Google Shape;146;g3d84c05011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r>
              <a:rPr lang="en" sz="1200" dirty="0">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will review and analyze how Linda Sue Park used juxtaposition to create the themes she was focusing on.</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mj-lt"/>
              <a:buAutoNum type="arabicPeriod"/>
            </a:pPr>
            <a:r>
              <a:rPr lang="en" sz="1200" i="0" u="none" strike="noStrike" cap="none" dirty="0">
                <a:solidFill>
                  <a:schemeClr val="dk1"/>
                </a:solidFill>
                <a:latin typeface="Calibri"/>
                <a:ea typeface="Calibri"/>
                <a:cs typeface="Calibri"/>
                <a:sym typeface="Calibri"/>
              </a:rPr>
              <a:t>Read the slide aloud – explain as needed.</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solidFill>
                  <a:schemeClr val="dk1"/>
                </a:solidFill>
                <a:latin typeface="Calibri"/>
                <a:ea typeface="Calibri"/>
                <a:cs typeface="Calibri"/>
                <a:sym typeface="Calibri"/>
              </a:rPr>
              <a:t>Student Look-fors/Listen-fors</a:t>
            </a:r>
            <a:r>
              <a:rPr lang="en" sz="1200" i="0" u="none" strike="noStrike" cap="none" dirty="0">
                <a:solidFill>
                  <a:schemeClr val="dk1"/>
                </a:solidFill>
                <a:latin typeface="Calibri"/>
                <a:ea typeface="Calibri"/>
                <a:cs typeface="Calibri"/>
                <a:sym typeface="Calibri"/>
              </a:rPr>
              <a:t>:</a:t>
            </a:r>
            <a:r>
              <a:rPr lang="en" sz="1200" dirty="0">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Students will direct their attention towards the slide. </a:t>
            </a:r>
            <a:r>
              <a:rPr lang="en" sz="1200" i="0" u="none" strike="noStrike" cap="none" dirty="0">
                <a:solidFill>
                  <a:schemeClr val="dk1"/>
                </a:solidFill>
                <a:latin typeface="Calibri"/>
                <a:ea typeface="Calibri"/>
                <a:cs typeface="Calibri"/>
                <a:sym typeface="Calibri"/>
              </a:rPr>
              <a:t>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None</a:t>
            </a:r>
            <a:endParaRPr sz="1200" dirty="0">
              <a:latin typeface="Calibri"/>
              <a:ea typeface="Calibri"/>
              <a:cs typeface="Calibri"/>
              <a:sym typeface="Calibri"/>
            </a:endParaRPr>
          </a:p>
          <a:p>
            <a:pPr marL="0" marR="0" lvl="0" indent="0" algn="l" rtl="0">
              <a:lnSpc>
                <a:spcPct val="100000"/>
              </a:lnSpc>
              <a:spcBef>
                <a:spcPts val="0"/>
              </a:spcBef>
              <a:spcAft>
                <a:spcPts val="0"/>
              </a:spcAft>
              <a:buNone/>
            </a:pPr>
            <a:endParaRPr dirty="0"/>
          </a:p>
        </p:txBody>
      </p:sp>
      <p:sp>
        <p:nvSpPr>
          <p:cNvPr id="147" name="Google Shape;147;g3d84c05011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598051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84c05011_0_8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4" name="Google Shape;154;g3d84c05011_0_82: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200"/>
              <a:buFont typeface="Calibri"/>
              <a:buNone/>
            </a:pPr>
            <a:r>
              <a:rPr lang="en" sz="1200" b="1" dirty="0">
                <a:latin typeface="Calibri"/>
                <a:ea typeface="Calibri"/>
                <a:cs typeface="Calibri"/>
                <a:sym typeface="Calibri"/>
              </a:rPr>
              <a:t>Suggested slide pacing: 15-20 minutes</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Student Grouping: Whole Group</a:t>
            </a: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r>
              <a:rPr lang="en" sz="1200" b="1" dirty="0">
                <a:latin typeface="Calibri"/>
                <a:ea typeface="Calibri"/>
                <a:cs typeface="Calibri"/>
                <a:sym typeface="Calibri"/>
              </a:rPr>
              <a:t>Opening  A. Entry Task Reviewing Juxtaposition</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endParaRPr sz="1200" b="1" dirty="0">
              <a:latin typeface="Calibri"/>
              <a:ea typeface="Calibri"/>
              <a:cs typeface="Calibri"/>
              <a:sym typeface="Calibri"/>
            </a:endParaRPr>
          </a:p>
          <a:p>
            <a:pPr marL="0" lvl="0" indent="0">
              <a:lnSpc>
                <a:spcPct val="100000"/>
              </a:lnSpc>
              <a:spcBef>
                <a:spcPts val="0"/>
              </a:spcBef>
              <a:spcAft>
                <a:spcPts val="0"/>
              </a:spcAft>
              <a:buClr>
                <a:schemeClr val="dk1"/>
              </a:buClr>
              <a:buSzPts val="1200"/>
              <a:buFont typeface="Calibri"/>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solidFill>
                  <a:schemeClr val="dk1"/>
                </a:solidFill>
                <a:latin typeface="Calibri"/>
                <a:ea typeface="Calibri"/>
                <a:cs typeface="Calibri"/>
                <a:sym typeface="Calibri"/>
              </a:rPr>
              <a:t>Discussing and clarifying the language of learning targets helps build academic vocabulary.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solidFill>
                  <a:schemeClr val="dk1"/>
                </a:solidFill>
                <a:latin typeface="Calibri"/>
                <a:ea typeface="Calibri"/>
                <a:cs typeface="Calibri"/>
                <a:sym typeface="Calibri"/>
              </a:rPr>
              <a:t>Use of protocols (like Think-Pair-Share) allows for total participation of students. It encourages critical thinking, collaboration, and social construction of knowledge. It also helps students practice their speaking and listening skills.</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As students enter the classroom, give each one an </a:t>
            </a:r>
            <a:r>
              <a:rPr lang="en" sz="1200" b="1" dirty="0">
                <a:solidFill>
                  <a:schemeClr val="dk1"/>
                </a:solidFill>
                <a:latin typeface="Calibri"/>
                <a:ea typeface="Calibri"/>
                <a:cs typeface="Calibri"/>
                <a:sym typeface="Calibri"/>
              </a:rPr>
              <a:t>Entry Task: Reviewing Juxtaposition </a:t>
            </a:r>
            <a:r>
              <a:rPr lang="en" sz="1200" dirty="0">
                <a:solidFill>
                  <a:schemeClr val="dk1"/>
                </a:solidFill>
                <a:latin typeface="Calibri"/>
                <a:ea typeface="Calibri"/>
                <a:cs typeface="Calibri"/>
                <a:sym typeface="Calibri"/>
              </a:rPr>
              <a:t>and ask them to complete the task individually.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Assure students that this entry task is just to get them thinking about today’s lesson and to let the teacher know what they already understand.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worked individually for 5 minutes, call the class together and debrief the entry task. Students should correct their work as necessary.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students to the learning target for today and help them notice that this is a day when they are talking about author’s craft: the choices an author makes about how to write. They will be focusing on how and why Park juxtaposes Salva and Nya. Remind them that they have analyzed this before; this lesson is a chance to solidify and extend their thinking before the Mid-Unit 3 Assessment in Lesson.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r>
              <a:rPr lang="en" sz="1200" dirty="0">
                <a:latin typeface="Calibri"/>
                <a:ea typeface="Calibri"/>
                <a:cs typeface="Calibri"/>
                <a:sym typeface="Calibri"/>
              </a:rPr>
              <a:t>Student Look-fors/Listen-fors: </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explain that two stories help to show a pattern and that having the same message presented twice gives readers two ways to understand how a character might have felt. Give positive feedback for strong thinking about author craft and help students notice how they are stepping back from thinking about what happened in the story to thinking about how the author constructed the story and why she constructed it that way.</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None</a:t>
            </a:r>
            <a:endParaRPr sz="1200" dirty="0">
              <a:latin typeface="Calibri"/>
              <a:ea typeface="Calibri"/>
              <a:cs typeface="Calibri"/>
              <a:sym typeface="Calibri"/>
            </a:endParaRPr>
          </a:p>
        </p:txBody>
      </p:sp>
      <p:sp>
        <p:nvSpPr>
          <p:cNvPr id="155" name="Google Shape;155;g3d84c05011_0_82: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6</a:t>
            </a:fld>
            <a:endParaRPr/>
          </a:p>
        </p:txBody>
      </p:sp>
    </p:spTree>
    <p:extLst>
      <p:ext uri="{BB962C8B-B14F-4D97-AF65-F5344CB8AC3E}">
        <p14:creationId xmlns:p14="http://schemas.microsoft.com/office/powerpoint/2010/main" val="6631228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e1f777767_0_7: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3" name="Google Shape;163;g3e1f777767_0_7: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200"/>
              <a:buFont typeface="Calibri"/>
              <a:buNone/>
            </a:pPr>
            <a:r>
              <a:rPr lang="en" sz="1200" b="1" dirty="0">
                <a:latin typeface="Calibri"/>
                <a:ea typeface="Calibri"/>
                <a:cs typeface="Calibri"/>
                <a:sym typeface="Calibri"/>
              </a:rPr>
              <a:t>Suggested slide pacing: 15 - 20 minutes</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Student Grouping: Whole Group and option of partners</a:t>
            </a: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r>
              <a:rPr lang="en" sz="1200" b="1" dirty="0">
                <a:latin typeface="Calibri"/>
                <a:ea typeface="Calibri"/>
                <a:cs typeface="Calibri"/>
                <a:sym typeface="Calibri"/>
              </a:rPr>
              <a:t>Work Time A. Juxtaposition: Modeling and Guided Practice</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solidFill>
                  <a:schemeClr val="dk1"/>
                </a:solidFill>
                <a:latin typeface="Calibri"/>
                <a:ea typeface="Calibri"/>
                <a:cs typeface="Calibri"/>
                <a:sym typeface="Calibri"/>
              </a:rPr>
              <a:t>Teachers will need to add a column to the </a:t>
            </a:r>
            <a:r>
              <a:rPr lang="en" sz="1200" b="1" dirty="0">
                <a:solidFill>
                  <a:schemeClr val="dk1"/>
                </a:solidFill>
                <a:latin typeface="Calibri"/>
                <a:ea typeface="Calibri"/>
                <a:cs typeface="Calibri"/>
                <a:sym typeface="Calibri"/>
              </a:rPr>
              <a:t>Salva/Nya chart </a:t>
            </a:r>
            <a:r>
              <a:rPr lang="en" sz="1200" dirty="0">
                <a:solidFill>
                  <a:schemeClr val="dk1"/>
                </a:solidFill>
                <a:latin typeface="Calibri"/>
                <a:ea typeface="Calibri"/>
                <a:cs typeface="Calibri"/>
                <a:sym typeface="Calibri"/>
              </a:rPr>
              <a:t>that was teacher created and displayed in the room.  The added column is for comparing and contrasting the characters.  SImilarities and differences will be recorded here.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solidFill>
                  <a:schemeClr val="dk1"/>
                </a:solidFill>
                <a:latin typeface="Calibri"/>
                <a:ea typeface="Calibri"/>
                <a:cs typeface="Calibri"/>
                <a:sym typeface="Calibri"/>
              </a:rPr>
              <a:t>Graphic organizers and recording forms engage students more actively and provide scaffolding that is especially critical for learners with lower levels of language proficiency and/or learning.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“Today we will practice analyzing how Park’s decision to juxtapose these characters helps readers compare and contrast them and also conveys her messages more strongly.” </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Also say, </a:t>
            </a:r>
            <a:r>
              <a:rPr lang="en" sz="1200" i="1" dirty="0">
                <a:solidFill>
                  <a:schemeClr val="dk1"/>
                </a:solidFill>
                <a:latin typeface="Calibri"/>
                <a:ea typeface="Calibri"/>
                <a:cs typeface="Calibri"/>
                <a:sym typeface="Calibri"/>
              </a:rPr>
              <a:t>“We will create a list of similarities and differences you have noticed between Salva and Nya.”</a:t>
            </a:r>
            <a:r>
              <a:rPr lang="en" sz="1200" dirty="0">
                <a:solidFill>
                  <a:schemeClr val="dk1"/>
                </a:solidFill>
                <a:latin typeface="Calibri"/>
                <a:ea typeface="Calibri"/>
                <a:cs typeface="Calibri"/>
                <a:sym typeface="Calibri"/>
              </a:rPr>
              <a:t> This will both guide their reading of specific passages and help them as they write their two-voice poem.</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question on the slide. You may want to remind them of the image from Lesson 4 that you used to introduce juxtaposition.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raise their hands when they have an answer. After most students have their hands up, call on several to share their thinking. Capture this thinking in a list on the board. Listen for: both voices in each chapter, in the same place, overlapping times.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often an author juxtaposes characters or situations because she wants the reader to compare them. Today, students will notice some comparisons of and contrasts between Nya and Salva that the author highlights through how she juxtaposes them.</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this with the </a:t>
            </a:r>
            <a:r>
              <a:rPr lang="en" sz="1200" b="1" dirty="0">
                <a:solidFill>
                  <a:schemeClr val="dk1"/>
                </a:solidFill>
                <a:latin typeface="Calibri"/>
                <a:ea typeface="Calibri"/>
                <a:cs typeface="Calibri"/>
                <a:sym typeface="Calibri"/>
              </a:rPr>
              <a:t>Salva/Nya anchor chart </a:t>
            </a:r>
            <a:r>
              <a:rPr lang="en" sz="1200" b="0" dirty="0">
                <a:solidFill>
                  <a:schemeClr val="dk1"/>
                </a:solidFill>
                <a:latin typeface="Calibri"/>
                <a:ea typeface="Calibri"/>
                <a:cs typeface="Calibri"/>
                <a:sym typeface="Calibri"/>
              </a:rPr>
              <a:t>( This was a teacher made chart and should be hanging in the room).</a:t>
            </a:r>
            <a:r>
              <a:rPr lang="en" sz="1200" dirty="0">
                <a:solidFill>
                  <a:schemeClr val="dk1"/>
                </a:solidFill>
                <a:latin typeface="Calibri"/>
                <a:ea typeface="Calibri"/>
                <a:cs typeface="Calibri"/>
                <a:sym typeface="Calibri"/>
              </a:rPr>
              <a:t> For example, focus students on the class notes related to Chapters 7 and 8.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the newly created column on the </a:t>
            </a:r>
            <a:r>
              <a:rPr lang="en" sz="1200" b="1" dirty="0">
                <a:solidFill>
                  <a:schemeClr val="dk1"/>
                </a:solidFill>
                <a:latin typeface="Calibri"/>
                <a:ea typeface="Calibri"/>
                <a:cs typeface="Calibri"/>
                <a:sym typeface="Calibri"/>
              </a:rPr>
              <a:t>Salva/Nya chart</a:t>
            </a:r>
            <a:r>
              <a:rPr lang="en" sz="1200" b="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Comparing and Contrasting Salva and Nya.</a:t>
            </a:r>
            <a:r>
              <a:rPr lang="en" sz="1200" dirty="0">
                <a:solidFill>
                  <a:schemeClr val="dk1"/>
                </a:solidFill>
                <a:latin typeface="Calibri"/>
                <a:ea typeface="Calibri"/>
                <a:cs typeface="Calibri"/>
                <a:sym typeface="Calibri"/>
              </a:rPr>
              <a:t> Add this idea to the chart for Chapter 7/8. Write: “Same: Family helps them both survive.”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Next, ask students to repeat this task with their seat partner for Chapters 9–11 (Directions are on the slide)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They should keep a list of ideas in their notebooks. As they share out, add their ideas to the chart.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Finally, ask students to repeat this for the remainder of the book and add those ideas to the chart as they share.  Consider asking students to do this work with a partner</a:t>
            </a:r>
            <a:r>
              <a:rPr lang="en-US" sz="120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(record in notebook) before sharing and adding to the chart.</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r>
              <a:rPr lang="en" sz="1200" dirty="0">
                <a:latin typeface="Calibri"/>
                <a:ea typeface="Calibri"/>
                <a:cs typeface="Calibri"/>
                <a:sym typeface="Calibri"/>
              </a:rPr>
              <a:t>Student Look-fors/Listen-fors: </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Students will focus their attention on the slide, and discuss</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Students should be able to recognize similarities and differences pretty easily.</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these chapters, Park is showing how Salva and Nya are similar: Family helps them both survive. Salva’s uncle is his guide and protector; Nya’s family takes Akeer to the clinic and stays with her as she recovers.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same—importance of water (lack of clean water can kill you), persistence; different—Salva is all alone and Nya is with her family, Nya is Nuer but Nuer kill Salva’s uncle. If students do not think of ideas, guide them as needed.</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pulling a small group of students who need additional support to work with you to complete the last step of the slide.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p:txBody>
      </p:sp>
      <p:sp>
        <p:nvSpPr>
          <p:cNvPr id="164" name="Google Shape;164;g3e1f777767_0_7: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7</a:t>
            </a:fld>
            <a:endParaRPr/>
          </a:p>
        </p:txBody>
      </p:sp>
    </p:spTree>
    <p:extLst>
      <p:ext uri="{BB962C8B-B14F-4D97-AF65-F5344CB8AC3E}">
        <p14:creationId xmlns:p14="http://schemas.microsoft.com/office/powerpoint/2010/main" val="1239269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e2c7762aa_0_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1" name="Google Shape;171;g3e2c7762aa_0_2: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200"/>
              <a:buFont typeface="Calibri"/>
              <a:buNone/>
            </a:pPr>
            <a:r>
              <a:rPr lang="en" sz="1200" b="1" dirty="0">
                <a:latin typeface="Calibri"/>
                <a:ea typeface="Calibri"/>
                <a:cs typeface="Calibri"/>
                <a:sym typeface="Calibri"/>
              </a:rPr>
              <a:t>Suggested slide pacing: 15 - 20 minutes</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Student Grouping: Whole Group and Partners</a:t>
            </a: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r>
              <a:rPr lang="en" sz="1200" b="1" dirty="0">
                <a:latin typeface="Calibri"/>
                <a:ea typeface="Calibri"/>
                <a:cs typeface="Calibri"/>
                <a:sym typeface="Calibri"/>
              </a:rPr>
              <a:t>Work Time B. Juxtaposition: Partner Practice and Debrief</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solidFill>
                  <a:schemeClr val="dk1"/>
                </a:solidFill>
                <a:latin typeface="Calibri"/>
                <a:ea typeface="Calibri"/>
                <a:cs typeface="Calibri"/>
                <a:sym typeface="Calibri"/>
              </a:rPr>
              <a:t>It is possible students are realizing for the first time that the boss of the project is Salva, grown up.  Consider re-reading chapter 13 to reveal this and discuss the foreshadowing of this fact.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solidFill>
                  <a:schemeClr val="dk1"/>
                </a:solidFill>
                <a:latin typeface="Calibri"/>
                <a:ea typeface="Calibri"/>
                <a:cs typeface="Calibri"/>
                <a:sym typeface="Calibri"/>
              </a:rPr>
              <a:t>Expect students to need more support for Questions 4 and 5; depending on your class, it may make sense to deal with those questions as a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Give specific positive praise for ways you hear students thinking about author’s craft.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“You are ready to dive back into analyzing one specific instance of juxtaposition. In this next activity, you are going to take one example and notice what comparisons and contrasts the author draws. You will also consider how these comparisons help Park convey a message.”</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Juxtaposition Practice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handout</a:t>
            </a:r>
            <a:r>
              <a:rPr lang="en" sz="1200" dirty="0">
                <a:solidFill>
                  <a:schemeClr val="dk1"/>
                </a:solidFill>
                <a:latin typeface="Calibri"/>
                <a:ea typeface="Calibri"/>
                <a:cs typeface="Calibri"/>
                <a:sym typeface="Calibri"/>
              </a:rPr>
              <a:t> and direct students to Chapter 13 in </a:t>
            </a:r>
            <a:r>
              <a:rPr lang="en" sz="1200" b="0" i="1" dirty="0">
                <a:solidFill>
                  <a:schemeClr val="dk1"/>
                </a:solidFill>
                <a:latin typeface="Calibri"/>
                <a:ea typeface="Calibri"/>
                <a:cs typeface="Calibri"/>
                <a:sym typeface="Calibri"/>
              </a:rPr>
              <a:t>A Long Walk to Water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locate a Discussion Appointment partner (you decide which one) to work with to answer these questions.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are settled with their partners, give them time to work while you circulate and confer.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questions that help students analyze author’s craft (They are on the slide for reference)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r>
              <a:rPr lang="en" sz="1200" dirty="0">
                <a:latin typeface="Calibri"/>
                <a:ea typeface="Calibri"/>
                <a:cs typeface="Calibri"/>
                <a:sym typeface="Calibri"/>
              </a:rPr>
              <a:t>Student Look-fors/Listen-fors: </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Listen for solid analysis of the use of juxtaposition.</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Listen for students discussing specific words that are repeated.</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common misconceptions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solidFill>
                  <a:schemeClr val="dk1"/>
                </a:solidFill>
                <a:latin typeface="Calibri"/>
                <a:ea typeface="Calibri"/>
                <a:cs typeface="Calibri"/>
                <a:sym typeface="Calibri"/>
              </a:rPr>
              <a:t>Consider re-reading chapter 13 aloud. This never names Salva, but we are meant to infer he is the boss of this project.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solidFill>
                  <a:schemeClr val="dk1"/>
                </a:solidFill>
                <a:latin typeface="Calibri"/>
                <a:ea typeface="Calibri"/>
                <a:cs typeface="Calibri"/>
                <a:sym typeface="Calibri"/>
              </a:rPr>
              <a:t>Refer students to the questions posted on the board to assist in their thinking.</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p:txBody>
      </p:sp>
      <p:sp>
        <p:nvSpPr>
          <p:cNvPr id="172" name="Google Shape;172;g3e2c7762aa_0_2: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8</a:t>
            </a:fld>
            <a:endParaRPr/>
          </a:p>
        </p:txBody>
      </p:sp>
    </p:spTree>
    <p:extLst>
      <p:ext uri="{BB962C8B-B14F-4D97-AF65-F5344CB8AC3E}">
        <p14:creationId xmlns:p14="http://schemas.microsoft.com/office/powerpoint/2010/main" val="18911320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3e2c7762aa_0_1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9" name="Google Shape;179;g3e2c7762aa_0_12: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200"/>
              <a:buFont typeface="Calibri"/>
              <a:buNone/>
            </a:pPr>
            <a:r>
              <a:rPr lang="en" sz="1200" b="1" dirty="0">
                <a:latin typeface="Calibri"/>
                <a:ea typeface="Calibri"/>
                <a:cs typeface="Calibri"/>
                <a:sym typeface="Calibri"/>
              </a:rPr>
              <a:t>Suggested slide pacing: 5 -7 minutes</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Student Grouping: Whole Group </a:t>
            </a: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r>
              <a:rPr lang="en" sz="1200" b="1" dirty="0">
                <a:latin typeface="Calibri"/>
                <a:ea typeface="Calibri"/>
                <a:cs typeface="Calibri"/>
                <a:sym typeface="Calibri"/>
              </a:rPr>
              <a:t>Work Time B. Juxtaposition: Partner Practice and Debrief </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solidFill>
                  <a:schemeClr val="dk1"/>
                </a:solidFill>
                <a:latin typeface="Calibri"/>
                <a:ea typeface="Calibri"/>
                <a:cs typeface="Calibri"/>
                <a:sym typeface="Calibri"/>
              </a:rPr>
              <a:t>Many students benefit from seeing questions and correct answers posted. It will help them to see how they should be answering questions.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Answers to questions 1-3 are on this slide. Questions 4 and 5 are on the next slide.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During the share, write correct answer(s) up on the board or screen and encourage students to revise their work if it is not correct.  Answers are on this slide for questions 1-3.</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r>
              <a:rPr lang="en" sz="1200" dirty="0">
                <a:latin typeface="Calibri"/>
                <a:ea typeface="Calibri"/>
                <a:cs typeface="Calibri"/>
                <a:sym typeface="Calibri"/>
              </a:rPr>
              <a:t>Student Look-fors/Listen-fors: </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Look for students to be making revisions to their answers.</a:t>
            </a:r>
            <a:endParaRPr sz="1200" dirty="0">
              <a:latin typeface="Calibri"/>
              <a:ea typeface="Calibri"/>
              <a:cs typeface="Calibri"/>
              <a:sym typeface="Calibri"/>
            </a:endParaRPr>
          </a:p>
          <a:p>
            <a:pPr marL="45720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solidFill>
                  <a:schemeClr val="dk1"/>
                </a:solidFill>
                <a:latin typeface="Calibri"/>
                <a:ea typeface="Calibri"/>
                <a:cs typeface="Calibri"/>
                <a:sym typeface="Calibri"/>
              </a:rPr>
              <a:t>Have printed answers for students who may not be able to check answers and revise quickly.</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p:txBody>
      </p:sp>
      <p:sp>
        <p:nvSpPr>
          <p:cNvPr id="180" name="Google Shape;180;g3e2c7762aa_0_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9</a:t>
            </a:fld>
            <a:endParaRPr/>
          </a:p>
        </p:txBody>
      </p:sp>
    </p:spTree>
    <p:extLst>
      <p:ext uri="{BB962C8B-B14F-4D97-AF65-F5344CB8AC3E}">
        <p14:creationId xmlns:p14="http://schemas.microsoft.com/office/powerpoint/2010/main" val="12164650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0D75C66E-2F62-406F-BBCC-729923E10127}"/>
              </a:ext>
            </a:extLst>
          </p:cNvPr>
          <p:cNvPicPr>
            <a:picLocks noChangeAspect="1"/>
          </p:cNvPicPr>
          <p:nvPr userDrawn="1"/>
        </p:nvPicPr>
        <p:blipFill>
          <a:blip r:embed="rId2"/>
          <a:stretch>
            <a:fillRect/>
          </a:stretch>
        </p:blipFill>
        <p:spPr>
          <a:xfrm>
            <a:off x="7930019" y="4969725"/>
            <a:ext cx="762000" cy="142875"/>
          </a:xfrm>
          <a:prstGeom prst="rect">
            <a:avLst/>
          </a:prstGeom>
        </p:spPr>
      </p:pic>
      <p:pic>
        <p:nvPicPr>
          <p:cNvPr id="5" name="Picture 4">
            <a:extLst>
              <a:ext uri="{FF2B5EF4-FFF2-40B4-BE49-F238E27FC236}">
                <a16:creationId xmlns:a16="http://schemas.microsoft.com/office/drawing/2014/main" id="{A4E9F764-561E-4CD2-B880-5DDED6AA33FC}"/>
              </a:ext>
            </a:extLst>
          </p:cNvPr>
          <p:cNvPicPr>
            <a:picLocks noChangeAspect="1"/>
          </p:cNvPicPr>
          <p:nvPr userDrawn="1"/>
        </p:nvPicPr>
        <p:blipFill>
          <a:blip r:embed="rId3"/>
          <a:stretch>
            <a:fillRect/>
          </a:stretch>
        </p:blipFill>
        <p:spPr>
          <a:xfrm>
            <a:off x="4351698" y="4745431"/>
            <a:ext cx="440603" cy="367169"/>
          </a:xfrm>
          <a:prstGeom prst="rect">
            <a:avLst/>
          </a:prstGeom>
        </p:spPr>
      </p:pic>
      <p:pic>
        <p:nvPicPr>
          <p:cNvPr id="7" name="Picture 6">
            <a:extLst>
              <a:ext uri="{FF2B5EF4-FFF2-40B4-BE49-F238E27FC236}">
                <a16:creationId xmlns:a16="http://schemas.microsoft.com/office/drawing/2014/main" id="{026F1F47-DE74-4414-8761-6BF589FCA38A}"/>
              </a:ext>
            </a:extLst>
          </p:cNvPr>
          <p:cNvPicPr>
            <a:picLocks noChangeAspect="1"/>
          </p:cNvPicPr>
          <p:nvPr userDrawn="1"/>
        </p:nvPicPr>
        <p:blipFill>
          <a:blip r:embed="rId4"/>
          <a:stretch>
            <a:fillRect/>
          </a:stretch>
        </p:blipFill>
        <p:spPr>
          <a:xfrm>
            <a:off x="6867" y="4565189"/>
            <a:ext cx="1207113" cy="554784"/>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dirty="0"/>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E31F6AFC-1C79-4A26-B7F7-A7CE4E49C3B4}"/>
              </a:ext>
            </a:extLst>
          </p:cNvPr>
          <p:cNvPicPr>
            <a:picLocks noChangeAspect="1"/>
          </p:cNvPicPr>
          <p:nvPr userDrawn="1"/>
        </p:nvPicPr>
        <p:blipFill>
          <a:blip r:embed="rId2"/>
          <a:stretch>
            <a:fillRect/>
          </a:stretch>
        </p:blipFill>
        <p:spPr>
          <a:xfrm>
            <a:off x="8077461" y="4969725"/>
            <a:ext cx="762000" cy="142875"/>
          </a:xfrm>
          <a:prstGeom prst="rect">
            <a:avLst/>
          </a:prstGeom>
        </p:spPr>
      </p:pic>
      <p:pic>
        <p:nvPicPr>
          <p:cNvPr id="5" name="Picture 4">
            <a:extLst>
              <a:ext uri="{FF2B5EF4-FFF2-40B4-BE49-F238E27FC236}">
                <a16:creationId xmlns:a16="http://schemas.microsoft.com/office/drawing/2014/main" id="{74B5FB55-DE95-4124-952C-4A2C05EAABE0}"/>
              </a:ext>
            </a:extLst>
          </p:cNvPr>
          <p:cNvPicPr>
            <a:picLocks noChangeAspect="1"/>
          </p:cNvPicPr>
          <p:nvPr userDrawn="1"/>
        </p:nvPicPr>
        <p:blipFill>
          <a:blip r:embed="rId3"/>
          <a:stretch>
            <a:fillRect/>
          </a:stretch>
        </p:blipFill>
        <p:spPr>
          <a:xfrm>
            <a:off x="4305561" y="4632282"/>
            <a:ext cx="613462" cy="511218"/>
          </a:xfrm>
          <a:prstGeom prst="rect">
            <a:avLst/>
          </a:prstGeom>
        </p:spPr>
      </p:pic>
      <p:pic>
        <p:nvPicPr>
          <p:cNvPr id="7" name="Picture 6">
            <a:extLst>
              <a:ext uri="{FF2B5EF4-FFF2-40B4-BE49-F238E27FC236}">
                <a16:creationId xmlns:a16="http://schemas.microsoft.com/office/drawing/2014/main" id="{BD9FCE13-9CFE-4B4B-BDBA-27E42204CFB9}"/>
              </a:ext>
            </a:extLst>
          </p:cNvPr>
          <p:cNvPicPr>
            <a:picLocks noChangeAspect="1"/>
          </p:cNvPicPr>
          <p:nvPr userDrawn="1"/>
        </p:nvPicPr>
        <p:blipFill>
          <a:blip r:embed="rId4"/>
          <a:stretch>
            <a:fillRect/>
          </a:stretch>
        </p:blipFill>
        <p:spPr>
          <a:xfrm>
            <a:off x="0" y="4557213"/>
            <a:ext cx="1207113" cy="554784"/>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dirty="0"/>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50751E21-0B4A-479B-B75F-5CA797019D83}"/>
              </a:ext>
            </a:extLst>
          </p:cNvPr>
          <p:cNvPicPr>
            <a:picLocks noChangeAspect="1"/>
          </p:cNvPicPr>
          <p:nvPr userDrawn="1"/>
        </p:nvPicPr>
        <p:blipFill>
          <a:blip r:embed="rId2"/>
          <a:stretch>
            <a:fillRect/>
          </a:stretch>
        </p:blipFill>
        <p:spPr>
          <a:xfrm>
            <a:off x="7861126" y="4969725"/>
            <a:ext cx="762000" cy="142875"/>
          </a:xfrm>
          <a:prstGeom prst="rect">
            <a:avLst/>
          </a:prstGeom>
        </p:spPr>
      </p:pic>
      <p:pic>
        <p:nvPicPr>
          <p:cNvPr id="5" name="Picture 4">
            <a:extLst>
              <a:ext uri="{FF2B5EF4-FFF2-40B4-BE49-F238E27FC236}">
                <a16:creationId xmlns:a16="http://schemas.microsoft.com/office/drawing/2014/main" id="{353FCB33-35B8-41FB-9114-880FB18C80D8}"/>
              </a:ext>
            </a:extLst>
          </p:cNvPr>
          <p:cNvPicPr>
            <a:picLocks noChangeAspect="1"/>
          </p:cNvPicPr>
          <p:nvPr userDrawn="1"/>
        </p:nvPicPr>
        <p:blipFill>
          <a:blip r:embed="rId3"/>
          <a:stretch>
            <a:fillRect/>
          </a:stretch>
        </p:blipFill>
        <p:spPr>
          <a:xfrm>
            <a:off x="4316874" y="4726227"/>
            <a:ext cx="500728" cy="417273"/>
          </a:xfrm>
          <a:prstGeom prst="rect">
            <a:avLst/>
          </a:prstGeom>
        </p:spPr>
      </p:pic>
      <p:pic>
        <p:nvPicPr>
          <p:cNvPr id="7" name="Picture 6">
            <a:extLst>
              <a:ext uri="{FF2B5EF4-FFF2-40B4-BE49-F238E27FC236}">
                <a16:creationId xmlns:a16="http://schemas.microsoft.com/office/drawing/2014/main" id="{FF81836D-42B1-462A-904C-DFC81186C785}"/>
              </a:ext>
            </a:extLst>
          </p:cNvPr>
          <p:cNvPicPr>
            <a:picLocks noChangeAspect="1"/>
          </p:cNvPicPr>
          <p:nvPr userDrawn="1"/>
        </p:nvPicPr>
        <p:blipFill>
          <a:blip r:embed="rId4"/>
          <a:stretch>
            <a:fillRect/>
          </a:stretch>
        </p:blipFill>
        <p:spPr>
          <a:xfrm>
            <a:off x="0" y="4567397"/>
            <a:ext cx="1207113" cy="554784"/>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530138" y="175631"/>
            <a:ext cx="7886700" cy="994200"/>
          </a:xfrm>
          <a:prstGeom prst="rect">
            <a:avLst/>
          </a:prstGeom>
          <a:noFill/>
          <a:ln>
            <a:noFill/>
          </a:ln>
        </p:spPr>
        <p:txBody>
          <a:bodyPr spcFirstLastPara="1" wrap="square" lIns="68575" tIns="34275" rIns="68575" bIns="34275" anchor="ctr" anchorCtr="0">
            <a:noAutofit/>
          </a:bodyPr>
          <a:lstStyle/>
          <a:p>
            <a:pPr marL="0" lvl="0" indent="0" rtl="0">
              <a:spcBef>
                <a:spcPts val="0"/>
              </a:spcBef>
              <a:spcAft>
                <a:spcPts val="0"/>
              </a:spcAft>
              <a:buClr>
                <a:schemeClr val="dk1"/>
              </a:buClr>
              <a:buSzPts val="3400"/>
              <a:buFont typeface="Overlock"/>
              <a:buNone/>
            </a:pPr>
            <a:r>
              <a:rPr lang="en" sz="3200">
                <a:latin typeface="Century Gothic"/>
                <a:ea typeface="Century Gothic"/>
                <a:cs typeface="Century Gothic"/>
                <a:sym typeface="Century Gothic"/>
              </a:rPr>
              <a:t>Grade 7: Module 1: Unit 3: Lesson 1</a:t>
            </a:r>
            <a:endParaRPr sz="320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1600" b="1">
                <a:latin typeface="Century Gothic"/>
                <a:ea typeface="Century Gothic"/>
                <a:cs typeface="Century Gothic"/>
                <a:sym typeface="Century Gothic"/>
              </a:rPr>
              <a:t>Teacher slide, before teaching.</a:t>
            </a:r>
            <a:endParaRPr sz="3200">
              <a:latin typeface="Century Gothic"/>
              <a:ea typeface="Century Gothic"/>
              <a:cs typeface="Century Gothic"/>
              <a:sym typeface="Century Gothic"/>
            </a:endParaRPr>
          </a:p>
        </p:txBody>
      </p:sp>
      <p:sp>
        <p:nvSpPr>
          <p:cNvPr id="130" name="Google Shape;130;p25"/>
          <p:cNvSpPr txBox="1">
            <a:spLocks noGrp="1"/>
          </p:cNvSpPr>
          <p:nvPr>
            <p:ph type="body" idx="1"/>
          </p:nvPr>
        </p:nvSpPr>
        <p:spPr>
          <a:xfrm>
            <a:off x="530138" y="1320656"/>
            <a:ext cx="8224200" cy="3686100"/>
          </a:xfrm>
          <a:prstGeom prst="rect">
            <a:avLst/>
          </a:prstGeom>
          <a:noFill/>
          <a:ln>
            <a:noFill/>
          </a:ln>
        </p:spPr>
        <p:txBody>
          <a:bodyPr spcFirstLastPara="1" wrap="square" lIns="68575" tIns="34275" rIns="68575" bIns="34275" anchor="t" anchorCtr="0">
            <a:noAutofit/>
          </a:bodyPr>
          <a:lstStyle/>
          <a:p>
            <a:pPr marL="342900" marR="0" lvl="0" indent="-279400" algn="l" rtl="0">
              <a:lnSpc>
                <a:spcPct val="90000"/>
              </a:lnSpc>
              <a:spcBef>
                <a:spcPts val="0"/>
              </a:spcBef>
              <a:spcAft>
                <a:spcPts val="0"/>
              </a:spcAft>
              <a:buClr>
                <a:schemeClr val="dk1"/>
              </a:buClr>
              <a:buSzPts val="1800"/>
              <a:buFont typeface="Century Gothic"/>
              <a:buChar char="•"/>
            </a:pPr>
            <a:r>
              <a:rPr lang="en" sz="1800" i="0" u="none" strike="noStrike" cap="none">
                <a:solidFill>
                  <a:schemeClr val="dk1"/>
                </a:solidFill>
                <a:latin typeface="Century Gothic"/>
                <a:ea typeface="Century Gothic"/>
                <a:cs typeface="Century Gothic"/>
                <a:sym typeface="Century Gothic"/>
              </a:rPr>
              <a:t>This lesson will take approximately </a:t>
            </a:r>
            <a:r>
              <a:rPr lang="en" sz="1800">
                <a:latin typeface="Century Gothic"/>
                <a:ea typeface="Century Gothic"/>
                <a:cs typeface="Century Gothic"/>
                <a:sym typeface="Century Gothic"/>
              </a:rPr>
              <a:t>50 - 70 </a:t>
            </a:r>
            <a:r>
              <a:rPr lang="en" sz="1800" i="0" u="none" strike="noStrike" cap="none">
                <a:solidFill>
                  <a:schemeClr val="dk1"/>
                </a:solidFill>
                <a:latin typeface="Century Gothic"/>
                <a:ea typeface="Century Gothic"/>
                <a:cs typeface="Century Gothic"/>
                <a:sym typeface="Century Gothic"/>
              </a:rPr>
              <a:t>minutes to complete. </a:t>
            </a:r>
            <a:endParaRPr sz="1800" i="0" u="none" strike="noStrike" cap="none">
              <a:solidFill>
                <a:schemeClr val="dk1"/>
              </a:solidFill>
              <a:latin typeface="Century Gothic"/>
              <a:ea typeface="Century Gothic"/>
              <a:cs typeface="Century Gothic"/>
              <a:sym typeface="Century Gothic"/>
            </a:endParaRPr>
          </a:p>
          <a:p>
            <a:pPr marL="342900" marR="0" lvl="0" indent="-279400" algn="l" rtl="0">
              <a:lnSpc>
                <a:spcPct val="90000"/>
              </a:lnSpc>
              <a:spcBef>
                <a:spcPts val="800"/>
              </a:spcBef>
              <a:spcAft>
                <a:spcPts val="0"/>
              </a:spcAft>
              <a:buClr>
                <a:schemeClr val="dk1"/>
              </a:buClr>
              <a:buSzPts val="1800"/>
              <a:buFont typeface="Century Gothic"/>
              <a:buChar char="•"/>
            </a:pPr>
            <a:r>
              <a:rPr lang="en" sz="1800">
                <a:solidFill>
                  <a:srgbClr val="333333"/>
                </a:solidFill>
                <a:highlight>
                  <a:srgbClr val="FFFFFF"/>
                </a:highlight>
                <a:latin typeface="Century Gothic"/>
                <a:ea typeface="Century Gothic"/>
                <a:cs typeface="Century Gothic"/>
                <a:sym typeface="Century Gothic"/>
              </a:rPr>
              <a:t>The purpose of this lesson is for students to analyze point of view by considering how comparing and contrasting Salva’s and Nya’s experiences allows Park to show what factors enabled survival in Sudan.</a:t>
            </a:r>
            <a:endParaRPr sz="180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800"/>
              </a:spcBef>
              <a:spcAft>
                <a:spcPts val="0"/>
              </a:spcAft>
              <a:buNone/>
            </a:pPr>
            <a:endParaRPr sz="180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800"/>
              </a:spcBef>
              <a:spcAft>
                <a:spcPts val="0"/>
              </a:spcAft>
              <a:buNone/>
            </a:pPr>
            <a:r>
              <a:rPr lang="en" sz="1800" b="1" i="0" u="none" strike="noStrike" cap="none">
                <a:solidFill>
                  <a:schemeClr val="dk1"/>
                </a:solidFill>
                <a:latin typeface="Century Gothic"/>
                <a:ea typeface="Century Gothic"/>
                <a:cs typeface="Century Gothic"/>
                <a:sym typeface="Century Gothic"/>
              </a:rPr>
              <a:t>The Learning Targets</a:t>
            </a:r>
            <a:r>
              <a:rPr lang="en" sz="1800" b="1">
                <a:latin typeface="Century Gothic"/>
                <a:ea typeface="Century Gothic"/>
                <a:cs typeface="Century Gothic"/>
                <a:sym typeface="Century Gothic"/>
              </a:rPr>
              <a:t> </a:t>
            </a:r>
            <a:r>
              <a:rPr lang="en" sz="1800" b="1" i="0" u="none" strike="noStrike" cap="none">
                <a:solidFill>
                  <a:schemeClr val="dk1"/>
                </a:solidFill>
                <a:latin typeface="Century Gothic"/>
                <a:ea typeface="Century Gothic"/>
                <a:cs typeface="Century Gothic"/>
                <a:sym typeface="Century Gothic"/>
              </a:rPr>
              <a:t>for students today </a:t>
            </a:r>
            <a:r>
              <a:rPr lang="en" sz="1800" b="1">
                <a:latin typeface="Century Gothic"/>
                <a:ea typeface="Century Gothic"/>
                <a:cs typeface="Century Gothic"/>
                <a:sym typeface="Century Gothic"/>
              </a:rPr>
              <a:t>are</a:t>
            </a:r>
            <a:r>
              <a:rPr lang="en" sz="1800" b="1" i="0" u="none" strike="noStrike" cap="none">
                <a:solidFill>
                  <a:schemeClr val="dk1"/>
                </a:solidFill>
                <a:latin typeface="Century Gothic"/>
                <a:ea typeface="Century Gothic"/>
                <a:cs typeface="Century Gothic"/>
                <a:sym typeface="Century Gothic"/>
              </a:rPr>
              <a:t>:</a:t>
            </a:r>
            <a:endParaRPr sz="1800" b="1">
              <a:latin typeface="Century Gothic"/>
              <a:ea typeface="Century Gothic"/>
              <a:cs typeface="Century Gothic"/>
              <a:sym typeface="Century Gothic"/>
            </a:endParaRPr>
          </a:p>
          <a:p>
            <a:pPr marL="0" marR="0" lvl="0" indent="0" algn="l" rtl="0">
              <a:lnSpc>
                <a:spcPct val="90000"/>
              </a:lnSpc>
              <a:spcBef>
                <a:spcPts val="800"/>
              </a:spcBef>
              <a:spcAft>
                <a:spcPts val="0"/>
              </a:spcAft>
              <a:buNone/>
            </a:pPr>
            <a:endParaRPr sz="1800" b="1">
              <a:latin typeface="Century Gothic"/>
              <a:ea typeface="Century Gothic"/>
              <a:cs typeface="Century Gothic"/>
              <a:sym typeface="Century Gothic"/>
            </a:endParaRPr>
          </a:p>
          <a:p>
            <a:pPr marL="457200" lvl="0" indent="-342900" rtl="0">
              <a:spcBef>
                <a:spcPts val="800"/>
              </a:spcBef>
              <a:spcAft>
                <a:spcPts val="0"/>
              </a:spcAft>
              <a:buSzPts val="1800"/>
              <a:buFont typeface="Century Gothic"/>
              <a:buChar char="•"/>
            </a:pPr>
            <a:r>
              <a:rPr lang="en" sz="1800" b="1">
                <a:latin typeface="Century Gothic"/>
                <a:ea typeface="Century Gothic"/>
                <a:cs typeface="Century Gothic"/>
                <a:sym typeface="Century Gothic"/>
              </a:rPr>
              <a:t>I can explain how Park compares and contrasts Nya and Salva to convey ideas about how people survive in Sudan.</a:t>
            </a:r>
            <a:endParaRPr sz="1800" b="1">
              <a:latin typeface="Century Gothic"/>
              <a:ea typeface="Century Gothic"/>
              <a:cs typeface="Century Gothic"/>
              <a:sym typeface="Century Gothic"/>
            </a:endParaRPr>
          </a:p>
          <a:p>
            <a:pPr marL="0" marR="0" lvl="0" indent="0" algn="l" rtl="0">
              <a:lnSpc>
                <a:spcPct val="90000"/>
              </a:lnSpc>
              <a:spcBef>
                <a:spcPts val="800"/>
              </a:spcBef>
              <a:spcAft>
                <a:spcPts val="0"/>
              </a:spcAft>
              <a:buNone/>
            </a:pPr>
            <a:endParaRPr sz="1800" b="1">
              <a:latin typeface="Century Gothic"/>
              <a:ea typeface="Century Gothic"/>
              <a:cs typeface="Century Gothic"/>
              <a:sym typeface="Century Gothic"/>
            </a:endParaRPr>
          </a:p>
          <a:p>
            <a:pPr marL="0" marR="0" lvl="0" indent="0" algn="l" rtl="0">
              <a:lnSpc>
                <a:spcPct val="90000"/>
              </a:lnSpc>
              <a:spcBef>
                <a:spcPts val="800"/>
              </a:spcBef>
              <a:spcAft>
                <a:spcPts val="800"/>
              </a:spcAft>
              <a:buNone/>
            </a:pPr>
            <a:endParaRPr sz="1800" b="1">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33"/>
          <p:cNvSpPr txBox="1">
            <a:spLocks noGrp="1"/>
          </p:cNvSpPr>
          <p:nvPr>
            <p:ph type="title" idx="4294967295"/>
          </p:nvPr>
        </p:nvSpPr>
        <p:spPr>
          <a:xfrm>
            <a:off x="247775" y="418992"/>
            <a:ext cx="7938281" cy="664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2400"/>
              <a:buFont typeface="Overlock"/>
              <a:buNone/>
            </a:pPr>
            <a:r>
              <a:rPr lang="en" sz="3400" dirty="0">
                <a:latin typeface="Century Gothic"/>
                <a:ea typeface="Century Gothic"/>
                <a:cs typeface="Century Gothic"/>
                <a:sym typeface="Century Gothic"/>
              </a:rPr>
              <a:t>Let’s look at how we did...continued</a:t>
            </a:r>
            <a:endParaRPr sz="3400" i="0" u="none" strike="noStrike" cap="none" dirty="0">
              <a:solidFill>
                <a:schemeClr val="dk1"/>
              </a:solidFill>
              <a:latin typeface="Century Gothic"/>
              <a:ea typeface="Century Gothic"/>
              <a:cs typeface="Century Gothic"/>
              <a:sym typeface="Century Gothic"/>
            </a:endParaRPr>
          </a:p>
        </p:txBody>
      </p:sp>
      <p:graphicFrame>
        <p:nvGraphicFramePr>
          <p:cNvPr id="192" name="Google Shape;192;p33"/>
          <p:cNvGraphicFramePr/>
          <p:nvPr>
            <p:extLst>
              <p:ext uri="{D42A27DB-BD31-4B8C-83A1-F6EECF244321}">
                <p14:modId xmlns:p14="http://schemas.microsoft.com/office/powerpoint/2010/main" val="2011510915"/>
              </p:ext>
            </p:extLst>
          </p:nvPr>
        </p:nvGraphicFramePr>
        <p:xfrm>
          <a:off x="141514" y="1677882"/>
          <a:ext cx="8774778" cy="2681833"/>
        </p:xfrm>
        <a:graphic>
          <a:graphicData uri="http://schemas.openxmlformats.org/drawingml/2006/table">
            <a:tbl>
              <a:tblPr>
                <a:noFill/>
                <a:tableStyleId>{044F3B18-09AC-4740-AFF3-D55495B1E723}</a:tableStyleId>
              </a:tblPr>
              <a:tblGrid>
                <a:gridCol w="4387389">
                  <a:extLst>
                    <a:ext uri="{9D8B030D-6E8A-4147-A177-3AD203B41FA5}">
                      <a16:colId xmlns:a16="http://schemas.microsoft.com/office/drawing/2014/main" val="20000"/>
                    </a:ext>
                  </a:extLst>
                </a:gridCol>
                <a:gridCol w="4387389">
                  <a:extLst>
                    <a:ext uri="{9D8B030D-6E8A-4147-A177-3AD203B41FA5}">
                      <a16:colId xmlns:a16="http://schemas.microsoft.com/office/drawing/2014/main" val="20001"/>
                    </a:ext>
                  </a:extLst>
                </a:gridCol>
              </a:tblGrid>
              <a:tr h="364025">
                <a:tc>
                  <a:txBody>
                    <a:bodyPr/>
                    <a:lstStyle/>
                    <a:p>
                      <a:pPr marL="0" lvl="0" indent="0" rtl="0">
                        <a:spcBef>
                          <a:spcPts val="0"/>
                        </a:spcBef>
                        <a:spcAft>
                          <a:spcPts val="0"/>
                        </a:spcAft>
                        <a:buNone/>
                      </a:pPr>
                      <a:r>
                        <a:rPr lang="en" b="1" dirty="0"/>
                        <a:t>QUESTION</a:t>
                      </a:r>
                      <a:endParaRPr b="1" dirty="0"/>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rtl="0">
                        <a:spcBef>
                          <a:spcPts val="0"/>
                        </a:spcBef>
                        <a:spcAft>
                          <a:spcPts val="0"/>
                        </a:spcAft>
                        <a:buNone/>
                      </a:pPr>
                      <a:r>
                        <a:rPr lang="en" b="1"/>
                        <a:t>ANSWER</a:t>
                      </a:r>
                      <a:endParaRPr b="1"/>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629125">
                <a:tc>
                  <a:txBody>
                    <a:bodyPr/>
                    <a:lstStyle/>
                    <a:p>
                      <a:pPr marL="0" lvl="0" indent="0" rtl="0">
                        <a:lnSpc>
                          <a:spcPct val="115000"/>
                        </a:lnSpc>
                        <a:spcBef>
                          <a:spcPts val="0"/>
                        </a:spcBef>
                        <a:spcAft>
                          <a:spcPts val="0"/>
                        </a:spcAft>
                        <a:buNone/>
                      </a:pPr>
                      <a:r>
                        <a:rPr lang="en">
                          <a:solidFill>
                            <a:schemeClr val="dk1"/>
                          </a:solidFill>
                          <a:latin typeface="Century Gothic"/>
                          <a:ea typeface="Century Gothic"/>
                          <a:cs typeface="Century Gothic"/>
                          <a:sym typeface="Century Gothic"/>
                        </a:rPr>
                        <a:t>How does juxtaposition help you compare the characters of Salva and Nya?</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rtl="0">
                        <a:lnSpc>
                          <a:spcPct val="115000"/>
                        </a:lnSpc>
                        <a:spcBef>
                          <a:spcPts val="0"/>
                        </a:spcBef>
                        <a:spcAft>
                          <a:spcPts val="0"/>
                        </a:spcAft>
                        <a:buNone/>
                      </a:pPr>
                      <a:r>
                        <a:rPr lang="en">
                          <a:solidFill>
                            <a:schemeClr val="dk1"/>
                          </a:solidFill>
                          <a:latin typeface="Century Gothic"/>
                          <a:ea typeface="Century Gothic"/>
                          <a:cs typeface="Century Gothic"/>
                          <a:sym typeface="Century Gothic"/>
                        </a:rPr>
                        <a:t>It is easier to notice similarities and differences when scenes are next to each other</a:t>
                      </a: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1548125">
                <a:tc>
                  <a:txBody>
                    <a:bodyPr/>
                    <a:lstStyle/>
                    <a:p>
                      <a:pPr marL="0" lvl="0" indent="0" rtl="0">
                        <a:lnSpc>
                          <a:spcPct val="115000"/>
                        </a:lnSpc>
                        <a:spcBef>
                          <a:spcPts val="0"/>
                        </a:spcBef>
                        <a:spcAft>
                          <a:spcPts val="0"/>
                        </a:spcAft>
                        <a:buNone/>
                      </a:pPr>
                      <a:r>
                        <a:rPr lang="en" dirty="0">
                          <a:solidFill>
                            <a:schemeClr val="dk1"/>
                          </a:solidFill>
                          <a:latin typeface="Century Gothic"/>
                          <a:ea typeface="Century Gothic"/>
                          <a:cs typeface="Century Gothic"/>
                          <a:sym typeface="Century Gothic"/>
                        </a:rPr>
                        <a:t>Why might Park use two characters to convey her messages about survival in Sudan, and not just one?</a:t>
                      </a:r>
                      <a:endParaRPr dirty="0">
                        <a:solidFill>
                          <a:schemeClr val="dk1"/>
                        </a:solidFill>
                        <a:latin typeface="Century Gothic"/>
                        <a:ea typeface="Century Gothic"/>
                        <a:cs typeface="Century Gothic"/>
                        <a:sym typeface="Century Gothic"/>
                      </a:endParaRPr>
                    </a:p>
                    <a:p>
                      <a:pPr marL="0" lvl="0" indent="0" rtl="0">
                        <a:lnSpc>
                          <a:spcPct val="115000"/>
                        </a:lnSpc>
                        <a:spcBef>
                          <a:spcPts val="0"/>
                        </a:spcBef>
                        <a:spcAft>
                          <a:spcPts val="0"/>
                        </a:spcAft>
                        <a:buNone/>
                      </a:pPr>
                      <a:endParaRPr dirty="0">
                        <a:solidFill>
                          <a:schemeClr val="dk1"/>
                        </a:solidFill>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rtl="0">
                        <a:lnSpc>
                          <a:spcPct val="115000"/>
                        </a:lnSpc>
                        <a:spcBef>
                          <a:spcPts val="0"/>
                        </a:spcBef>
                        <a:spcAft>
                          <a:spcPts val="0"/>
                        </a:spcAft>
                        <a:buNone/>
                      </a:pPr>
                      <a:r>
                        <a:rPr lang="en" dirty="0">
                          <a:solidFill>
                            <a:schemeClr val="dk1"/>
                          </a:solidFill>
                          <a:latin typeface="Century Gothic"/>
                          <a:ea typeface="Century Gothic"/>
                          <a:cs typeface="Century Gothic"/>
                          <a:sym typeface="Century Gothic"/>
                        </a:rPr>
                        <a:t>It allows her to weave patterns, shows how similar situations can affect characters, shows the experience of a broader range of people, gives the reader two possible chances to emotionally connect, and shows that survival can look more than one way.</a:t>
                      </a:r>
                      <a:endParaRPr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pic>
        <p:nvPicPr>
          <p:cNvPr id="5" name="Google Shape;176;p31"/>
          <p:cNvPicPr preferRelativeResize="0"/>
          <p:nvPr/>
        </p:nvPicPr>
        <p:blipFill rotWithShape="1">
          <a:blip r:embed="rId3">
            <a:alphaModFix/>
          </a:blip>
          <a:srcRect/>
          <a:stretch/>
        </p:blipFill>
        <p:spPr>
          <a:xfrm>
            <a:off x="8099047" y="139462"/>
            <a:ext cx="817245" cy="104679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4"/>
          <p:cNvSpPr txBox="1">
            <a:spLocks noGrp="1"/>
          </p:cNvSpPr>
          <p:nvPr>
            <p:ph type="title" idx="4294967295"/>
          </p:nvPr>
        </p:nvSpPr>
        <p:spPr>
          <a:xfrm>
            <a:off x="519919" y="375038"/>
            <a:ext cx="7579200" cy="664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2400"/>
              <a:buFont typeface="Overlock"/>
              <a:buNone/>
            </a:pPr>
            <a:r>
              <a:rPr lang="en" sz="3400" dirty="0">
                <a:latin typeface="Century Gothic"/>
                <a:ea typeface="Century Gothic"/>
                <a:cs typeface="Century Gothic"/>
                <a:sym typeface="Century Gothic"/>
              </a:rPr>
              <a:t>Let’s turn and talk</a:t>
            </a:r>
            <a:endParaRPr sz="3400" i="0" u="none" strike="noStrike" cap="none" dirty="0">
              <a:solidFill>
                <a:schemeClr val="dk1"/>
              </a:solidFill>
              <a:latin typeface="Century Gothic"/>
              <a:ea typeface="Century Gothic"/>
              <a:cs typeface="Century Gothic"/>
              <a:sym typeface="Century Gothic"/>
            </a:endParaRPr>
          </a:p>
        </p:txBody>
      </p:sp>
      <p:sp>
        <p:nvSpPr>
          <p:cNvPr id="200" name="Google Shape;200;p34"/>
          <p:cNvSpPr txBox="1"/>
          <p:nvPr/>
        </p:nvSpPr>
        <p:spPr>
          <a:xfrm>
            <a:off x="545100" y="1379050"/>
            <a:ext cx="8050800" cy="35640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2400" dirty="0">
                <a:solidFill>
                  <a:schemeClr val="dk1"/>
                </a:solidFill>
                <a:latin typeface="Century Gothic"/>
                <a:ea typeface="Century Gothic"/>
                <a:cs typeface="Century Gothic"/>
                <a:sym typeface="Century Gothic"/>
              </a:rPr>
              <a:t>How authors </a:t>
            </a:r>
            <a:r>
              <a:rPr lang="en" sz="2400">
                <a:solidFill>
                  <a:schemeClr val="dk1"/>
                </a:solidFill>
                <a:latin typeface="Century Gothic"/>
                <a:ea typeface="Century Gothic"/>
                <a:cs typeface="Century Gothic"/>
                <a:sym typeface="Century Gothic"/>
              </a:rPr>
              <a:t>use juxtaposition </a:t>
            </a:r>
            <a:r>
              <a:rPr lang="en" sz="2400" dirty="0">
                <a:solidFill>
                  <a:schemeClr val="dk1"/>
                </a:solidFill>
                <a:latin typeface="Century Gothic"/>
                <a:ea typeface="Century Gothic"/>
                <a:cs typeface="Century Gothic"/>
                <a:sym typeface="Century Gothic"/>
              </a:rPr>
              <a:t>and comparing and contrasting are the skills we will show off on tomorrow’s assessment.</a:t>
            </a: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None/>
            </a:pPr>
            <a:r>
              <a:rPr lang="en" sz="2400" b="1" dirty="0">
                <a:solidFill>
                  <a:schemeClr val="dk1"/>
                </a:solidFill>
                <a:latin typeface="Century Gothic"/>
                <a:ea typeface="Century Gothic"/>
                <a:cs typeface="Century Gothic"/>
                <a:sym typeface="Century Gothic"/>
              </a:rPr>
              <a:t>Turn and talk with a partner:</a:t>
            </a:r>
            <a:endParaRPr sz="2400" b="1" dirty="0">
              <a:solidFill>
                <a:schemeClr val="dk1"/>
              </a:solidFill>
              <a:latin typeface="Century Gothic"/>
              <a:ea typeface="Century Gothic"/>
              <a:cs typeface="Century Gothic"/>
              <a:sym typeface="Century Gothic"/>
            </a:endParaRPr>
          </a:p>
          <a:p>
            <a:pPr marL="457200" lvl="0" indent="-381000" rtl="0">
              <a:spcBef>
                <a:spcPts val="0"/>
              </a:spcBef>
              <a:spcAft>
                <a:spcPts val="0"/>
              </a:spcAft>
              <a:buClr>
                <a:schemeClr val="dk1"/>
              </a:buClr>
              <a:buSzPts val="2400"/>
              <a:buFont typeface="Century Gothic"/>
              <a:buAutoNum type="arabicPeriod"/>
            </a:pPr>
            <a:r>
              <a:rPr lang="en" sz="2400" dirty="0">
                <a:solidFill>
                  <a:schemeClr val="dk1"/>
                </a:solidFill>
                <a:latin typeface="Century Gothic"/>
                <a:ea typeface="Century Gothic"/>
                <a:cs typeface="Century Gothic"/>
                <a:sym typeface="Century Gothic"/>
              </a:rPr>
              <a:t>How confident do you feel about the assessment tomorrow? </a:t>
            </a:r>
          </a:p>
          <a:p>
            <a:pPr marL="457200" lvl="0" indent="-381000" rtl="0">
              <a:spcBef>
                <a:spcPts val="0"/>
              </a:spcBef>
              <a:spcAft>
                <a:spcPts val="0"/>
              </a:spcAft>
              <a:buClr>
                <a:schemeClr val="dk1"/>
              </a:buClr>
              <a:buSzPts val="2400"/>
              <a:buFont typeface="Century Gothic"/>
              <a:buAutoNum type="arabicPeriod"/>
            </a:pPr>
            <a:r>
              <a:rPr lang="en" sz="2400" dirty="0">
                <a:solidFill>
                  <a:schemeClr val="dk1"/>
                </a:solidFill>
                <a:latin typeface="Century Gothic"/>
                <a:ea typeface="Century Gothic"/>
                <a:cs typeface="Century Gothic"/>
                <a:sym typeface="Century Gothic"/>
              </a:rPr>
              <a:t>What do you need to remember from our work today in order to do well tomorrow?</a:t>
            </a:r>
            <a:endParaRPr sz="2400" dirty="0">
              <a:latin typeface="Century Gothic"/>
              <a:ea typeface="Century Gothic"/>
              <a:cs typeface="Century Gothic"/>
              <a:sym typeface="Century Gothic"/>
            </a:endParaRPr>
          </a:p>
        </p:txBody>
      </p:sp>
      <p:pic>
        <p:nvPicPr>
          <p:cNvPr id="5" name="Google Shape;176;p31"/>
          <p:cNvPicPr preferRelativeResize="0"/>
          <p:nvPr/>
        </p:nvPicPr>
        <p:blipFill rotWithShape="1">
          <a:blip r:embed="rId3">
            <a:alphaModFix/>
          </a:blip>
          <a:srcRect/>
          <a:stretch/>
        </p:blipFill>
        <p:spPr>
          <a:xfrm>
            <a:off x="8099047" y="139462"/>
            <a:ext cx="817245" cy="1046797"/>
          </a:xfrm>
          <a:prstGeom prst="rect">
            <a:avLst/>
          </a:prstGeom>
          <a:noFill/>
          <a:ln>
            <a:noFill/>
          </a:ln>
        </p:spPr>
      </p:pic>
      <p:pic>
        <p:nvPicPr>
          <p:cNvPr id="6" name="Picture 2" descr="A close up of a logo&#10;&#10;Description generated with very high confidence">
            <a:extLst>
              <a:ext uri="{FF2B5EF4-FFF2-40B4-BE49-F238E27FC236}">
                <a16:creationId xmlns:a16="http://schemas.microsoft.com/office/drawing/2014/main" id="{63807357-4798-432D-BDB5-70BF2D4C09E7}"/>
              </a:ext>
            </a:extLst>
          </p:cNvPr>
          <p:cNvPicPr>
            <a:picLocks noChangeAspect="1"/>
          </p:cNvPicPr>
          <p:nvPr/>
        </p:nvPicPr>
        <p:blipFill>
          <a:blip r:embed="rId4"/>
          <a:stretch>
            <a:fillRect/>
          </a:stretch>
        </p:blipFill>
        <p:spPr>
          <a:xfrm>
            <a:off x="8179478" y="4332297"/>
            <a:ext cx="671743" cy="664063"/>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5"/>
          <p:cNvSpPr txBox="1">
            <a:spLocks noGrp="1"/>
          </p:cNvSpPr>
          <p:nvPr>
            <p:ph type="title" idx="4294967295"/>
          </p:nvPr>
        </p:nvSpPr>
        <p:spPr>
          <a:xfrm>
            <a:off x="519919" y="375038"/>
            <a:ext cx="7579200" cy="664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2400"/>
              <a:buFont typeface="Overlock"/>
              <a:buNone/>
            </a:pPr>
            <a:r>
              <a:rPr lang="en" sz="3400" dirty="0">
                <a:latin typeface="Century Gothic"/>
                <a:ea typeface="Century Gothic"/>
                <a:cs typeface="Century Gothic"/>
                <a:sym typeface="Century Gothic"/>
              </a:rPr>
              <a:t>Homework</a:t>
            </a:r>
            <a:endParaRPr sz="3400" i="0" u="none" strike="noStrike" cap="none" dirty="0">
              <a:solidFill>
                <a:schemeClr val="dk1"/>
              </a:solidFill>
              <a:latin typeface="Century Gothic"/>
              <a:ea typeface="Century Gothic"/>
              <a:cs typeface="Century Gothic"/>
              <a:sym typeface="Century Gothic"/>
            </a:endParaRPr>
          </a:p>
        </p:txBody>
      </p:sp>
      <p:sp>
        <p:nvSpPr>
          <p:cNvPr id="207" name="Google Shape;207;p35"/>
          <p:cNvSpPr txBox="1">
            <a:spLocks noGrp="1"/>
          </p:cNvSpPr>
          <p:nvPr>
            <p:ph type="body" idx="4294967295"/>
          </p:nvPr>
        </p:nvSpPr>
        <p:spPr>
          <a:xfrm>
            <a:off x="5396175" y="1634975"/>
            <a:ext cx="3520200" cy="27726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100"/>
              <a:buFont typeface="Arial"/>
              <a:buNone/>
            </a:pPr>
            <a:endParaRPr sz="1800">
              <a:latin typeface="Century Gothic"/>
              <a:ea typeface="Century Gothic"/>
              <a:cs typeface="Century Gothic"/>
              <a:sym typeface="Century Gothic"/>
            </a:endParaRPr>
          </a:p>
          <a:p>
            <a:pPr marL="0" marR="0" lvl="0" indent="0" algn="l" rtl="0">
              <a:lnSpc>
                <a:spcPct val="90000"/>
              </a:lnSpc>
              <a:spcBef>
                <a:spcPts val="800"/>
              </a:spcBef>
              <a:spcAft>
                <a:spcPts val="0"/>
              </a:spcAft>
              <a:buNone/>
            </a:pPr>
            <a:endParaRPr sz="1800">
              <a:latin typeface="Century Gothic"/>
              <a:ea typeface="Century Gothic"/>
              <a:cs typeface="Century Gothic"/>
              <a:sym typeface="Century Gothic"/>
            </a:endParaRPr>
          </a:p>
        </p:txBody>
      </p:sp>
      <p:pic>
        <p:nvPicPr>
          <p:cNvPr id="208" name="Google Shape;208;p35"/>
          <p:cNvPicPr preferRelativeResize="0"/>
          <p:nvPr/>
        </p:nvPicPr>
        <p:blipFill rotWithShape="1">
          <a:blip r:embed="rId3">
            <a:alphaModFix/>
          </a:blip>
          <a:srcRect/>
          <a:stretch/>
        </p:blipFill>
        <p:spPr>
          <a:xfrm>
            <a:off x="8099122" y="242887"/>
            <a:ext cx="817245" cy="1046797"/>
          </a:xfrm>
          <a:prstGeom prst="rect">
            <a:avLst/>
          </a:prstGeom>
          <a:noFill/>
          <a:ln>
            <a:noFill/>
          </a:ln>
        </p:spPr>
      </p:pic>
      <p:sp>
        <p:nvSpPr>
          <p:cNvPr id="209" name="Google Shape;209;p35"/>
          <p:cNvSpPr txBox="1">
            <a:spLocks noGrp="1"/>
          </p:cNvSpPr>
          <p:nvPr>
            <p:ph type="body" idx="4294967295"/>
          </p:nvPr>
        </p:nvSpPr>
        <p:spPr>
          <a:xfrm>
            <a:off x="230975" y="1122525"/>
            <a:ext cx="8685300" cy="3849300"/>
          </a:xfrm>
          <a:prstGeom prst="rect">
            <a:avLst/>
          </a:prstGeom>
          <a:noFill/>
          <a:ln>
            <a:noFill/>
          </a:ln>
        </p:spPr>
        <p:txBody>
          <a:bodyPr spcFirstLastPara="1" wrap="square" lIns="68575" tIns="34275" rIns="68575" bIns="34275" anchor="t" anchorCtr="0">
            <a:noAutofit/>
          </a:bodyPr>
          <a:lstStyle/>
          <a:p>
            <a:pPr marL="0" lvl="0" indent="0">
              <a:spcBef>
                <a:spcPts val="800"/>
              </a:spcBef>
              <a:spcAft>
                <a:spcPts val="0"/>
              </a:spcAft>
              <a:buNone/>
            </a:pPr>
            <a:endParaRPr sz="2400">
              <a:latin typeface="Arial"/>
              <a:ea typeface="Arial"/>
              <a:cs typeface="Arial"/>
              <a:sym typeface="Arial"/>
            </a:endParaRPr>
          </a:p>
          <a:p>
            <a:pPr marL="0" lvl="0" indent="0">
              <a:spcBef>
                <a:spcPts val="800"/>
              </a:spcBef>
              <a:spcAft>
                <a:spcPts val="0"/>
              </a:spcAft>
              <a:buNone/>
            </a:pPr>
            <a:endParaRPr sz="2400">
              <a:latin typeface="Arial"/>
              <a:ea typeface="Arial"/>
              <a:cs typeface="Arial"/>
              <a:sym typeface="Arial"/>
            </a:endParaRPr>
          </a:p>
          <a:p>
            <a:pPr marL="0" lvl="0" indent="0">
              <a:spcBef>
                <a:spcPts val="800"/>
              </a:spcBef>
              <a:spcAft>
                <a:spcPts val="0"/>
              </a:spcAft>
              <a:buNone/>
            </a:pPr>
            <a:r>
              <a:rPr lang="en" sz="2400">
                <a:latin typeface="Century Gothic"/>
                <a:ea typeface="Century Gothic"/>
                <a:cs typeface="Century Gothic"/>
                <a:sym typeface="Century Gothic"/>
              </a:rPr>
              <a:t>Continue reading in your independent reading book for this unit at home.</a:t>
            </a:r>
            <a:endParaRPr sz="2400">
              <a:latin typeface="Century Gothic"/>
              <a:ea typeface="Century Gothic"/>
              <a:cs typeface="Century Gothic"/>
              <a:sym typeface="Century Gothic"/>
            </a:endParaRPr>
          </a:p>
          <a:p>
            <a:pPr marL="0" lvl="0" indent="0" rtl="0">
              <a:spcBef>
                <a:spcPts val="800"/>
              </a:spcBef>
              <a:spcAft>
                <a:spcPts val="0"/>
              </a:spcAft>
              <a:buNone/>
            </a:pPr>
            <a:endParaRPr sz="1800">
              <a:latin typeface="Century Gothic"/>
              <a:ea typeface="Century Gothic"/>
              <a:cs typeface="Century Gothic"/>
              <a:sym typeface="Century Gothic"/>
            </a:endParaRPr>
          </a:p>
          <a:p>
            <a:pPr marL="0" lvl="0" indent="0" rtl="0">
              <a:spcBef>
                <a:spcPts val="800"/>
              </a:spcBef>
              <a:spcAft>
                <a:spcPts val="0"/>
              </a:spcAft>
              <a:buNone/>
            </a:pPr>
            <a:endParaRPr sz="1800">
              <a:latin typeface="Century Gothic"/>
              <a:ea typeface="Century Gothic"/>
              <a:cs typeface="Century Gothic"/>
              <a:sym typeface="Century Gothic"/>
            </a:endParaRPr>
          </a:p>
          <a:p>
            <a:pPr marL="0" lvl="0" indent="0" rtl="0">
              <a:spcBef>
                <a:spcPts val="800"/>
              </a:spcBef>
              <a:spcAft>
                <a:spcPts val="0"/>
              </a:spcAft>
              <a:buNone/>
            </a:pPr>
            <a:endParaRPr sz="1800">
              <a:latin typeface="Century Gothic"/>
              <a:ea typeface="Century Gothic"/>
              <a:cs typeface="Century Gothic"/>
              <a:sym typeface="Century Gothic"/>
            </a:endParaRPr>
          </a:p>
          <a:p>
            <a:pPr marL="0" lvl="0" indent="0" rtl="0">
              <a:spcBef>
                <a:spcPts val="800"/>
              </a:spcBef>
              <a:spcAft>
                <a:spcPts val="0"/>
              </a:spcAft>
              <a:buNone/>
            </a:pPr>
            <a:endParaRPr sz="1800">
              <a:latin typeface="Century Gothic"/>
              <a:ea typeface="Century Gothic"/>
              <a:cs typeface="Century Gothic"/>
              <a:sym typeface="Century Gothic"/>
            </a:endParaRPr>
          </a:p>
          <a:p>
            <a:pPr marL="0" marR="0" lvl="0" indent="0" algn="l" rtl="0">
              <a:lnSpc>
                <a:spcPct val="90000"/>
              </a:lnSpc>
              <a:spcBef>
                <a:spcPts val="800"/>
              </a:spcBef>
              <a:spcAft>
                <a:spcPts val="0"/>
              </a:spcAft>
              <a:buNone/>
            </a:pPr>
            <a:r>
              <a:rPr lang="en" sz="700">
                <a:latin typeface="Arial"/>
                <a:ea typeface="Arial"/>
                <a:cs typeface="Arial"/>
                <a:sym typeface="Arial"/>
              </a:rPr>
              <a:t>     </a:t>
            </a:r>
            <a:endParaRPr sz="1800">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363980"/>
            <a:ext cx="7886700" cy="655319"/>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667000"/>
            <a:ext cx="7886700" cy="1386840"/>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Reading Ahead and Independent Reading</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95B9C61E-F028-4AD2-8F33-8611FA6A33B3}"/>
              </a:ext>
            </a:extLst>
          </p:cNvPr>
          <p:cNvPicPr>
            <a:picLocks noChangeAspect="1"/>
          </p:cNvPicPr>
          <p:nvPr/>
        </p:nvPicPr>
        <p:blipFill>
          <a:blip r:embed="rId3"/>
          <a:stretch>
            <a:fillRect/>
          </a:stretch>
        </p:blipFill>
        <p:spPr>
          <a:xfrm>
            <a:off x="3441070" y="196508"/>
            <a:ext cx="2261859" cy="1039541"/>
          </a:xfrm>
          <a:prstGeom prst="rect">
            <a:avLst/>
          </a:prstGeom>
        </p:spPr>
      </p:pic>
    </p:spTree>
    <p:extLst>
      <p:ext uri="{BB962C8B-B14F-4D97-AF65-F5344CB8AC3E}">
        <p14:creationId xmlns:p14="http://schemas.microsoft.com/office/powerpoint/2010/main" val="7143680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Small Group Block - Doing the Work We Each Need to Do	</a:t>
            </a:r>
            <a:endParaRPr/>
          </a:p>
        </p:txBody>
      </p:sp>
      <p:sp>
        <p:nvSpPr>
          <p:cNvPr id="137" name="Google Shape;137;p26"/>
          <p:cNvSpPr txBox="1">
            <a:spLocks noGrp="1"/>
          </p:cNvSpPr>
          <p:nvPr>
            <p:ph type="body" idx="1"/>
          </p:nvPr>
        </p:nvSpPr>
        <p:spPr>
          <a:xfrm>
            <a:off x="628650" y="1369225"/>
            <a:ext cx="80778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sz="2000" dirty="0">
                <a:latin typeface="Century Gothic"/>
                <a:ea typeface="Century Gothic"/>
                <a:cs typeface="Century Gothic"/>
                <a:sym typeface="Century Gothic"/>
              </a:rPr>
              <a:t>Your teacher is going to be placing you into smaller, rotating groups. </a:t>
            </a:r>
            <a:endParaRPr sz="2000" dirty="0">
              <a:latin typeface="Century Gothic"/>
              <a:ea typeface="Century Gothic"/>
              <a:cs typeface="Century Gothic"/>
              <a:sym typeface="Century Gothic"/>
            </a:endParaRPr>
          </a:p>
          <a:p>
            <a:pPr lvl="0" indent="-355600" rtl="0">
              <a:spcBef>
                <a:spcPts val="800"/>
              </a:spcBef>
              <a:spcAft>
                <a:spcPts val="0"/>
              </a:spcAft>
              <a:buSzPts val="2000"/>
              <a:buFont typeface="Century Gothic"/>
              <a:buAutoNum type="arabicPeriod"/>
            </a:pPr>
            <a:r>
              <a:rPr lang="en" sz="2000" dirty="0">
                <a:latin typeface="Century Gothic"/>
                <a:ea typeface="Century Gothic"/>
                <a:cs typeface="Century Gothic"/>
                <a:sym typeface="Century Gothic"/>
              </a:rPr>
              <a:t>One group will still be working on fluency for much of the small group time. </a:t>
            </a:r>
            <a:endParaRPr sz="2000" dirty="0">
              <a:latin typeface="Century Gothic"/>
              <a:ea typeface="Century Gothic"/>
              <a:cs typeface="Century Gothic"/>
              <a:sym typeface="Century Gothic"/>
            </a:endParaRPr>
          </a:p>
          <a:p>
            <a:pPr lvl="0" indent="-355600"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Another group will read the selection for the next class to yourselves.</a:t>
            </a:r>
            <a:endParaRPr sz="2000" dirty="0">
              <a:latin typeface="Century Gothic"/>
              <a:ea typeface="Century Gothic"/>
              <a:cs typeface="Century Gothic"/>
              <a:sym typeface="Century Gothic"/>
            </a:endParaRPr>
          </a:p>
          <a:p>
            <a:pPr lvl="0" indent="-355600"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Another group will be choosing and reading the Scholastic Library books connected to what you’ve been studying.</a:t>
            </a:r>
            <a:endParaRPr sz="2000" dirty="0">
              <a:latin typeface="Century Gothic"/>
              <a:ea typeface="Century Gothic"/>
              <a:cs typeface="Century Gothic"/>
              <a:sym typeface="Century Gothic"/>
            </a:endParaRPr>
          </a:p>
          <a:p>
            <a:pPr lvl="0" indent="-35560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Groups will start to rotate through two of these activities daily.</a:t>
            </a:r>
            <a:endParaRPr sz="2000" dirty="0">
              <a:latin typeface="Century Gothic"/>
              <a:ea typeface="Century Gothic"/>
              <a:cs typeface="Century Gothic"/>
              <a:sym typeface="Century Gothic"/>
            </a:endParaRPr>
          </a:p>
        </p:txBody>
      </p:sp>
    </p:spTree>
    <p:extLst>
      <p:ext uri="{BB962C8B-B14F-4D97-AF65-F5344CB8AC3E}">
        <p14:creationId xmlns:p14="http://schemas.microsoft.com/office/powerpoint/2010/main" val="7042943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2000" i="0" u="none" strike="noStrike" cap="none">
                <a:solidFill>
                  <a:schemeClr val="dk1"/>
                </a:solidFill>
                <a:latin typeface="Century Gothic"/>
                <a:ea typeface="Century Gothic"/>
                <a:cs typeface="Century Gothic"/>
                <a:sym typeface="Century Gothic"/>
              </a:rPr>
              <a:t>Here’s what we’ll do:</a:t>
            </a:r>
            <a:endParaRPr sz="2000" i="0" u="none" strike="noStrike" cap="none">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2000">
              <a:latin typeface="Century Gothic"/>
              <a:ea typeface="Century Gothic"/>
              <a:cs typeface="Century Gothic"/>
              <a:sym typeface="Century Gothic"/>
            </a:endParaRPr>
          </a:p>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I’m going to read aloud </a:t>
            </a:r>
            <a:r>
              <a:rPr lang="en" sz="2000">
                <a:latin typeface="Century Gothic"/>
                <a:ea typeface="Century Gothic"/>
                <a:cs typeface="Century Gothic"/>
                <a:sym typeface="Century Gothic"/>
              </a:rPr>
              <a:t>a section of the text we’ll be focusing on in our next class.</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You will read in your head while I read, following along with a pencil in your hand.</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I’ll continue reading aloud</a:t>
            </a:r>
            <a:r>
              <a:rPr lang="en" sz="2000">
                <a:latin typeface="Century Gothic"/>
                <a:ea typeface="Century Gothic"/>
                <a:cs typeface="Century Gothic"/>
                <a:sym typeface="Century Gothic"/>
              </a:rPr>
              <a:t>;</a:t>
            </a:r>
            <a:r>
              <a:rPr lang="en" sz="2000" i="0" u="none" strike="noStrike" cap="none">
                <a:solidFill>
                  <a:schemeClr val="dk1"/>
                </a:solidFill>
                <a:latin typeface="Century Gothic"/>
                <a:ea typeface="Century Gothic"/>
                <a:cs typeface="Century Gothic"/>
                <a:sym typeface="Century Gothic"/>
              </a:rPr>
              <a:t> </a:t>
            </a:r>
            <a:r>
              <a:rPr lang="en" sz="2000">
                <a:latin typeface="Century Gothic"/>
                <a:ea typeface="Century Gothic"/>
                <a:cs typeface="Century Gothic"/>
                <a:sym typeface="Century Gothic"/>
              </a:rPr>
              <a:t>I’m going to stop and check you’re following once in awhile!</a:t>
            </a:r>
            <a:endParaRPr sz="20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800" i="0" u="none" strike="noStrike" cap="none">
              <a:solidFill>
                <a:schemeClr val="dk1"/>
              </a:solidFill>
              <a:latin typeface="Century Gothic"/>
              <a:ea typeface="Century Gothic"/>
              <a:cs typeface="Century Gothic"/>
              <a:sym typeface="Century Gothic"/>
            </a:endParaRPr>
          </a:p>
        </p:txBody>
      </p:sp>
      <p:sp>
        <p:nvSpPr>
          <p:cNvPr id="144" name="Google Shape;144;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747767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a:spLocks noGrp="1"/>
          </p:cNvSpPr>
          <p:nvPr>
            <p:ph type="body" idx="1"/>
          </p:nvPr>
        </p:nvSpPr>
        <p:spPr>
          <a:xfrm>
            <a:off x="628650" y="1369227"/>
            <a:ext cx="7886700" cy="34347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What’s the gist?</a:t>
            </a:r>
            <a:endParaRPr sz="2000" i="0" u="none" strike="noStrike" cap="none">
              <a:solidFill>
                <a:schemeClr val="dk1"/>
              </a:solidFill>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Turn and talk with your partner</a:t>
            </a:r>
            <a:r>
              <a:rPr lang="en" sz="2000">
                <a:latin typeface="Century Gothic"/>
                <a:ea typeface="Century Gothic"/>
                <a:cs typeface="Century Gothic"/>
                <a:sym typeface="Century Gothic"/>
              </a:rPr>
              <a:t> about </a:t>
            </a:r>
            <a:r>
              <a:rPr lang="en" sz="2000" i="0" u="none" strike="noStrike" cap="none">
                <a:solidFill>
                  <a:schemeClr val="dk1"/>
                </a:solidFill>
                <a:latin typeface="Century Gothic"/>
                <a:ea typeface="Century Gothic"/>
                <a:cs typeface="Century Gothic"/>
                <a:sym typeface="Century Gothic"/>
              </a:rPr>
              <a:t>what the gist of this </a:t>
            </a:r>
            <a:r>
              <a:rPr lang="en" sz="2000">
                <a:latin typeface="Century Gothic"/>
                <a:ea typeface="Century Gothic"/>
                <a:cs typeface="Century Gothic"/>
                <a:sym typeface="Century Gothic"/>
              </a:rPr>
              <a:t>section</a:t>
            </a:r>
            <a:r>
              <a:rPr lang="en" sz="2000" i="0" u="none" strike="noStrike" cap="none">
                <a:solidFill>
                  <a:schemeClr val="dk1"/>
                </a:solidFill>
                <a:latin typeface="Century Gothic"/>
                <a:ea typeface="Century Gothic"/>
                <a:cs typeface="Century Gothic"/>
                <a:sym typeface="Century Gothic"/>
              </a:rPr>
              <a:t> seems to be.</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a:latin typeface="Century Gothic"/>
                <a:ea typeface="Century Gothic"/>
                <a:cs typeface="Century Gothic"/>
                <a:sym typeface="Century Gothic"/>
              </a:rPr>
              <a:t>Then</a:t>
            </a:r>
            <a:r>
              <a:rPr lang="en" sz="2000" i="0" u="none" strike="noStrike" cap="none">
                <a:solidFill>
                  <a:schemeClr val="dk1"/>
                </a:solidFill>
                <a:latin typeface="Century Gothic"/>
                <a:ea typeface="Century Gothic"/>
                <a:cs typeface="Century Gothic"/>
                <a:sym typeface="Century Gothic"/>
              </a:rPr>
              <a:t>, let’s talk as a </a:t>
            </a:r>
            <a:r>
              <a:rPr lang="en" sz="2000">
                <a:latin typeface="Century Gothic"/>
                <a:ea typeface="Century Gothic"/>
                <a:cs typeface="Century Gothic"/>
                <a:sym typeface="Century Gothic"/>
              </a:rPr>
              <a:t>group</a:t>
            </a:r>
            <a:r>
              <a:rPr lang="en" sz="2000" i="0" u="none" strike="noStrike" cap="none">
                <a:solidFill>
                  <a:schemeClr val="dk1"/>
                </a:solidFill>
                <a:latin typeface="Century Gothic"/>
                <a:ea typeface="Century Gothic"/>
                <a:cs typeface="Century Gothic"/>
                <a:sym typeface="Century Gothic"/>
              </a:rPr>
              <a:t> about that gist of the passage.</a:t>
            </a: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a:latin typeface="Century Gothic"/>
                <a:ea typeface="Century Gothic"/>
                <a:cs typeface="Century Gothic"/>
                <a:sym typeface="Century Gothic"/>
              </a:rPr>
              <a:t>We’ll get as much of the reading done for next class as we can.</a:t>
            </a:r>
            <a:endParaRPr sz="2000">
              <a:latin typeface="Century Gothic"/>
              <a:ea typeface="Century Gothic"/>
              <a:cs typeface="Century Gothic"/>
              <a:sym typeface="Century Gothic"/>
            </a:endParaRPr>
          </a:p>
        </p:txBody>
      </p:sp>
      <p:sp>
        <p:nvSpPr>
          <p:cNvPr id="151" name="Google Shape;151;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63807357-4798-432D-BDB5-70BF2D4C09E7}"/>
              </a:ext>
            </a:extLst>
          </p:cNvPr>
          <p:cNvPicPr>
            <a:picLocks noChangeAspect="1"/>
          </p:cNvPicPr>
          <p:nvPr/>
        </p:nvPicPr>
        <p:blipFill>
          <a:blip r:embed="rId3"/>
          <a:stretch>
            <a:fillRect/>
          </a:stretch>
        </p:blipFill>
        <p:spPr>
          <a:xfrm>
            <a:off x="8179478" y="4332297"/>
            <a:ext cx="671743" cy="664063"/>
          </a:xfrm>
          <a:prstGeom prst="rect">
            <a:avLst/>
          </a:prstGeom>
        </p:spPr>
      </p:pic>
    </p:spTree>
    <p:extLst>
      <p:ext uri="{BB962C8B-B14F-4D97-AF65-F5344CB8AC3E}">
        <p14:creationId xmlns:p14="http://schemas.microsoft.com/office/powerpoint/2010/main" val="28117856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body" idx="1"/>
          </p:nvPr>
        </p:nvSpPr>
        <p:spPr>
          <a:xfrm>
            <a:off x="628650" y="1268125"/>
            <a:ext cx="80526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900" b="1">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8" name="Google Shape;158;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41748591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28916111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subTitle" idx="1"/>
          </p:nvPr>
        </p:nvSpPr>
        <p:spPr>
          <a:xfrm>
            <a:off x="530138" y="1169831"/>
            <a:ext cx="8435981" cy="3289669"/>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700" b="1" i="0" u="none" strike="noStrike" cap="none" dirty="0">
                <a:solidFill>
                  <a:schemeClr val="dk1"/>
                </a:solidFill>
                <a:latin typeface="Century Gothic"/>
                <a:ea typeface="Century Gothic"/>
                <a:cs typeface="Century Gothic"/>
                <a:sym typeface="Century Gothic"/>
              </a:rPr>
              <a:t>Preparing for Unit</a:t>
            </a:r>
            <a:r>
              <a:rPr lang="en" sz="1700" b="1" dirty="0">
                <a:latin typeface="Century Gothic"/>
                <a:ea typeface="Century Gothic"/>
                <a:cs typeface="Century Gothic"/>
                <a:sym typeface="Century Gothic"/>
              </a:rPr>
              <a:t> 3</a:t>
            </a:r>
            <a:r>
              <a:rPr lang="en" sz="1700" b="1" i="0" u="none" strike="noStrike" cap="none" dirty="0">
                <a:solidFill>
                  <a:schemeClr val="dk1"/>
                </a:solidFill>
                <a:latin typeface="Century Gothic"/>
                <a:ea typeface="Century Gothic"/>
                <a:cs typeface="Century Gothic"/>
                <a:sym typeface="Century Gothic"/>
              </a:rPr>
              <a:t>: Lesson </a:t>
            </a:r>
            <a:r>
              <a:rPr lang="en" sz="1700" b="1" dirty="0">
                <a:latin typeface="Century Gothic"/>
                <a:ea typeface="Century Gothic"/>
                <a:cs typeface="Century Gothic"/>
                <a:sym typeface="Century Gothic"/>
              </a:rPr>
              <a:t>1</a:t>
            </a:r>
            <a:r>
              <a:rPr lang="en" sz="1700" b="1" i="0" u="none" strike="noStrike" cap="none" dirty="0">
                <a:solidFill>
                  <a:schemeClr val="dk1"/>
                </a:solidFill>
                <a:latin typeface="Century Gothic"/>
                <a:ea typeface="Century Gothic"/>
                <a:cs typeface="Century Gothic"/>
                <a:sym typeface="Century Gothic"/>
              </a:rPr>
              <a:t>: </a:t>
            </a:r>
            <a:r>
              <a:rPr lang="en" sz="1700" i="1" u="none" strike="noStrike" cap="none" dirty="0">
                <a:solidFill>
                  <a:schemeClr val="dk1"/>
                </a:solidFill>
                <a:latin typeface="Century Gothic"/>
                <a:ea typeface="Century Gothic"/>
                <a:cs typeface="Century Gothic"/>
                <a:sym typeface="Century Gothic"/>
              </a:rPr>
              <a:t>Materials and Student Pairings</a:t>
            </a:r>
            <a:endParaRPr dirty="0">
              <a:latin typeface="Century Gothic"/>
              <a:ea typeface="Century Gothic"/>
              <a:cs typeface="Century Gothic"/>
              <a:sym typeface="Century Gothic"/>
            </a:endParaRPr>
          </a:p>
          <a:p>
            <a:pPr marL="457200" marR="0" lvl="0" indent="-342900" algn="l" rtl="0">
              <a:lnSpc>
                <a:spcPct val="90000"/>
              </a:lnSpc>
              <a:spcBef>
                <a:spcPts val="800"/>
              </a:spcBef>
              <a:spcAft>
                <a:spcPts val="0"/>
              </a:spcAft>
              <a:buSzPts val="1800"/>
              <a:buFont typeface="Century Gothic"/>
              <a:buChar char="●"/>
            </a:pPr>
            <a:r>
              <a:rPr lang="en" b="1" dirty="0">
                <a:latin typeface="Century Gothic"/>
                <a:ea typeface="Century Gothic"/>
                <a:cs typeface="Century Gothic"/>
                <a:sym typeface="Century Gothic"/>
              </a:rPr>
              <a:t>Entry Task: Reviewing Juxtaposition </a:t>
            </a:r>
            <a:r>
              <a:rPr lang="en" dirty="0">
                <a:latin typeface="Century Gothic"/>
                <a:ea typeface="Century Gothic"/>
                <a:cs typeface="Century Gothic"/>
                <a:sym typeface="Century Gothic"/>
              </a:rPr>
              <a:t>(one per student)</a:t>
            </a:r>
            <a:endParaRPr dirty="0">
              <a:latin typeface="Century Gothic"/>
              <a:ea typeface="Century Gothic"/>
              <a:cs typeface="Century Gothic"/>
              <a:sym typeface="Century Gothic"/>
            </a:endParaRPr>
          </a:p>
          <a:p>
            <a:pPr marL="457200" marR="0" lvl="0" indent="0" algn="l" rtl="0">
              <a:lnSpc>
                <a:spcPct val="90000"/>
              </a:lnSpc>
              <a:spcBef>
                <a:spcPts val="800"/>
              </a:spcBef>
              <a:spcAft>
                <a:spcPts val="0"/>
              </a:spcAft>
              <a:buNone/>
            </a:pPr>
            <a:endParaRPr sz="800" dirty="0">
              <a:latin typeface="Century Gothic"/>
              <a:ea typeface="Century Gothic"/>
              <a:cs typeface="Century Gothic"/>
              <a:sym typeface="Century Gothic"/>
            </a:endParaRPr>
          </a:p>
          <a:p>
            <a:pPr marL="457200" marR="0" lvl="0" indent="-342900" algn="l" rtl="0">
              <a:lnSpc>
                <a:spcPct val="90000"/>
              </a:lnSpc>
              <a:spcBef>
                <a:spcPts val="800"/>
              </a:spcBef>
              <a:spcAft>
                <a:spcPts val="0"/>
              </a:spcAft>
              <a:buSzPts val="1800"/>
              <a:buFont typeface="Century Gothic"/>
              <a:buChar char="●"/>
            </a:pPr>
            <a:r>
              <a:rPr lang="en" b="1" dirty="0">
                <a:latin typeface="Century Gothic"/>
                <a:ea typeface="Century Gothic"/>
                <a:cs typeface="Century Gothic"/>
                <a:sym typeface="Century Gothic"/>
              </a:rPr>
              <a:t>Juxtaposition Practice handout </a:t>
            </a:r>
            <a:r>
              <a:rPr lang="en" dirty="0">
                <a:latin typeface="Century Gothic"/>
                <a:ea typeface="Century Gothic"/>
                <a:cs typeface="Century Gothic"/>
                <a:sym typeface="Century Gothic"/>
              </a:rPr>
              <a:t>(one per student)</a:t>
            </a:r>
            <a:endParaRPr dirty="0">
              <a:latin typeface="Century Gothic"/>
              <a:ea typeface="Century Gothic"/>
              <a:cs typeface="Century Gothic"/>
              <a:sym typeface="Century Gothic"/>
            </a:endParaRPr>
          </a:p>
          <a:p>
            <a:pPr marL="457200" marR="0" lvl="0" indent="0" algn="l" rtl="0">
              <a:lnSpc>
                <a:spcPct val="90000"/>
              </a:lnSpc>
              <a:spcBef>
                <a:spcPts val="800"/>
              </a:spcBef>
              <a:spcAft>
                <a:spcPts val="0"/>
              </a:spcAft>
              <a:buNone/>
            </a:pPr>
            <a:endParaRPr sz="800" dirty="0">
              <a:latin typeface="Century Gothic"/>
              <a:ea typeface="Century Gothic"/>
              <a:cs typeface="Century Gothic"/>
              <a:sym typeface="Century Gothic"/>
            </a:endParaRPr>
          </a:p>
          <a:p>
            <a:pPr marL="457200" marR="0" lvl="0" indent="-342900" algn="l" rtl="0">
              <a:lnSpc>
                <a:spcPct val="90000"/>
              </a:lnSpc>
              <a:spcBef>
                <a:spcPts val="800"/>
              </a:spcBef>
              <a:spcAft>
                <a:spcPts val="0"/>
              </a:spcAft>
              <a:buSzPts val="1800"/>
              <a:buFont typeface="Century Gothic"/>
              <a:buChar char="●"/>
            </a:pPr>
            <a:r>
              <a:rPr lang="en" i="1" dirty="0">
                <a:latin typeface="Century Gothic"/>
                <a:ea typeface="Century Gothic"/>
                <a:cs typeface="Century Gothic"/>
                <a:sym typeface="Century Gothic"/>
              </a:rPr>
              <a:t>A Long Walk to Water</a:t>
            </a:r>
            <a:r>
              <a:rPr lang="en" dirty="0">
                <a:latin typeface="Century Gothic"/>
                <a:ea typeface="Century Gothic"/>
                <a:cs typeface="Century Gothic"/>
                <a:sym typeface="Century Gothic"/>
              </a:rPr>
              <a:t> (book; one per student)</a:t>
            </a:r>
            <a:endParaRPr dirty="0">
              <a:latin typeface="Century Gothic"/>
              <a:ea typeface="Century Gothic"/>
              <a:cs typeface="Century Gothic"/>
              <a:sym typeface="Century Gothic"/>
            </a:endParaRPr>
          </a:p>
          <a:p>
            <a:pPr marL="457200" marR="0" lvl="0" indent="0" algn="l" rtl="0">
              <a:lnSpc>
                <a:spcPct val="90000"/>
              </a:lnSpc>
              <a:spcBef>
                <a:spcPts val="800"/>
              </a:spcBef>
              <a:spcAft>
                <a:spcPts val="0"/>
              </a:spcAft>
              <a:buNone/>
            </a:pPr>
            <a:endParaRPr sz="800" dirty="0">
              <a:latin typeface="Century Gothic"/>
              <a:ea typeface="Century Gothic"/>
              <a:cs typeface="Century Gothic"/>
              <a:sym typeface="Century Gothic"/>
            </a:endParaRPr>
          </a:p>
          <a:p>
            <a:pPr marL="457200" marR="0" lvl="0" indent="-342900" algn="l" rtl="0">
              <a:lnSpc>
                <a:spcPct val="90000"/>
              </a:lnSpc>
              <a:spcBef>
                <a:spcPts val="800"/>
              </a:spcBef>
              <a:spcAft>
                <a:spcPts val="0"/>
              </a:spcAft>
              <a:buSzPts val="1800"/>
              <a:buFont typeface="Century Gothic"/>
              <a:buChar char="●"/>
            </a:pPr>
            <a:r>
              <a:rPr lang="en" b="1" dirty="0">
                <a:latin typeface="Century Gothic"/>
                <a:ea typeface="Century Gothic"/>
                <a:cs typeface="Century Gothic"/>
                <a:sym typeface="Century Gothic"/>
              </a:rPr>
              <a:t>Salva/Nya anchor chart</a:t>
            </a:r>
            <a:r>
              <a:rPr lang="en" dirty="0">
                <a:latin typeface="Century Gothic"/>
                <a:ea typeface="Century Gothic"/>
                <a:cs typeface="Century Gothic"/>
                <a:sym typeface="Century Gothic"/>
              </a:rPr>
              <a:t>, with a third column added (begun in Unit 2, Lesson 2; it was teacher created and hanging in the room)</a:t>
            </a:r>
            <a:endParaRPr dirty="0">
              <a:latin typeface="Century Gothic"/>
              <a:ea typeface="Century Gothic"/>
              <a:cs typeface="Century Gothic"/>
              <a:sym typeface="Century Gothic"/>
            </a:endParaRPr>
          </a:p>
        </p:txBody>
      </p:sp>
      <p:sp>
        <p:nvSpPr>
          <p:cNvPr id="137" name="Google Shape;137;p26"/>
          <p:cNvSpPr txBox="1">
            <a:spLocks noGrp="1"/>
          </p:cNvSpPr>
          <p:nvPr>
            <p:ph type="title" idx="4294967295"/>
          </p:nvPr>
        </p:nvSpPr>
        <p:spPr>
          <a:xfrm>
            <a:off x="530138" y="175631"/>
            <a:ext cx="7886700" cy="994200"/>
          </a:xfrm>
          <a:prstGeom prst="rect">
            <a:avLst/>
          </a:prstGeom>
          <a:noFill/>
          <a:ln>
            <a:noFill/>
          </a:ln>
        </p:spPr>
        <p:txBody>
          <a:bodyPr spcFirstLastPara="1" wrap="square" lIns="68575" tIns="34275" rIns="68575" bIns="34275" anchor="ctr" anchorCtr="0">
            <a:noAutofit/>
          </a:bodyPr>
          <a:lstStyle/>
          <a:p>
            <a:pPr marL="0" lvl="0" indent="0" rtl="0">
              <a:spcBef>
                <a:spcPts val="0"/>
              </a:spcBef>
              <a:spcAft>
                <a:spcPts val="0"/>
              </a:spcAft>
              <a:buClr>
                <a:schemeClr val="dk1"/>
              </a:buClr>
              <a:buSzPts val="3400"/>
              <a:buFont typeface="Overlock"/>
              <a:buNone/>
            </a:pPr>
            <a:r>
              <a:rPr lang="en" sz="3200">
                <a:latin typeface="Century Gothic"/>
                <a:ea typeface="Century Gothic"/>
                <a:cs typeface="Century Gothic"/>
                <a:sym typeface="Century Gothic"/>
              </a:rPr>
              <a:t>Grade 7: Module 1: Unit 3: Lesson 1</a:t>
            </a:r>
            <a:endParaRPr sz="320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1600" b="1">
                <a:latin typeface="Century Gothic"/>
                <a:ea typeface="Century Gothic"/>
                <a:cs typeface="Century Gothic"/>
                <a:sym typeface="Century Gothic"/>
              </a:rPr>
              <a:t>Teacher slide, before teaching.</a:t>
            </a:r>
            <a:endParaRPr sz="3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16"/>
          <p:cNvSpPr txBox="1">
            <a:spLocks noGrp="1"/>
          </p:cNvSpPr>
          <p:nvPr>
            <p:ph type="title"/>
          </p:nvPr>
        </p:nvSpPr>
        <p:spPr>
          <a:xfrm>
            <a:off x="554636" y="205979"/>
            <a:ext cx="7720684" cy="857250"/>
          </a:xfrm>
          <a:prstGeom prst="rect">
            <a:avLst/>
          </a:prstGeom>
          <a:noFill/>
          <a:ln>
            <a:noFill/>
          </a:ln>
        </p:spPr>
        <p:txBody>
          <a:bodyPr spcFirstLastPara="1" wrap="square" lIns="82283" tIns="41130" rIns="82283" bIns="41130" anchor="ctr" anchorCtr="0">
            <a:noAutofit/>
          </a:bodyPr>
          <a:lstStyle/>
          <a:p>
            <a:pPr>
              <a:buSzPts val="4400"/>
            </a:pPr>
            <a:r>
              <a:rPr lang="en-US" sz="3060" dirty="0">
                <a:latin typeface="Century Gothic"/>
                <a:ea typeface="Century Gothic"/>
                <a:cs typeface="Century Gothic"/>
                <a:sym typeface="Century Gothic"/>
              </a:rPr>
              <a:t>Grade 7 Module 1 Unit 3 Overview</a:t>
            </a:r>
            <a:endParaRPr sz="3060" dirty="0">
              <a:latin typeface="Century Gothic"/>
              <a:ea typeface="Century Gothic"/>
              <a:cs typeface="Century Gothic"/>
              <a:sym typeface="Century Gothic"/>
            </a:endParaRPr>
          </a:p>
        </p:txBody>
      </p:sp>
      <p:sp>
        <p:nvSpPr>
          <p:cNvPr id="113" name="Google Shape;113;p16"/>
          <p:cNvSpPr txBox="1">
            <a:spLocks noGrp="1"/>
          </p:cNvSpPr>
          <p:nvPr>
            <p:ph type="body" idx="1"/>
          </p:nvPr>
        </p:nvSpPr>
        <p:spPr>
          <a:xfrm>
            <a:off x="554636" y="1200150"/>
            <a:ext cx="8019738" cy="3394440"/>
          </a:xfrm>
          <a:prstGeom prst="rect">
            <a:avLst/>
          </a:prstGeom>
          <a:noFill/>
          <a:ln>
            <a:noFill/>
          </a:ln>
        </p:spPr>
        <p:txBody>
          <a:bodyPr spcFirstLastPara="1" wrap="square" lIns="82283" tIns="41130" rIns="82283" bIns="41130" anchor="t" anchorCtr="0">
            <a:noAutofit/>
          </a:bodyPr>
          <a:lstStyle/>
          <a:p>
            <a:pPr marL="0" indent="0">
              <a:lnSpc>
                <a:spcPct val="80000"/>
              </a:lnSpc>
              <a:spcBef>
                <a:spcPts val="0"/>
              </a:spcBef>
              <a:buSzPts val="2240"/>
              <a:buNone/>
            </a:pPr>
            <a:r>
              <a:rPr lang="en-US" sz="1800" dirty="0">
                <a:latin typeface="Century Gothic"/>
                <a:ea typeface="Century Gothic"/>
                <a:cs typeface="Century Gothic"/>
                <a:sym typeface="Century Gothic"/>
              </a:rPr>
              <a:t>Unit 3 brings students back to a deep exploration of character and point of view: students will combine their research about Sudan with specific quotes from </a:t>
            </a:r>
            <a:r>
              <a:rPr lang="en-US" sz="1800" i="1" dirty="0">
                <a:latin typeface="Century Gothic"/>
                <a:ea typeface="Century Gothic"/>
                <a:cs typeface="Century Gothic"/>
                <a:sym typeface="Century Gothic"/>
              </a:rPr>
              <a:t>A Long Walk to Water </a:t>
            </a:r>
            <a:r>
              <a:rPr lang="en-US" sz="1800" dirty="0">
                <a:latin typeface="Century Gothic"/>
                <a:ea typeface="Century Gothic"/>
                <a:cs typeface="Century Gothic"/>
                <a:sym typeface="Century Gothic"/>
              </a:rPr>
              <a:t>as they craft a two-voice poem, comparing and contrasting the points of view of the two main characters, </a:t>
            </a:r>
            <a:r>
              <a:rPr lang="en-US" sz="1800" dirty="0" err="1">
                <a:latin typeface="Century Gothic"/>
                <a:ea typeface="Century Gothic"/>
                <a:cs typeface="Century Gothic"/>
                <a:sym typeface="Century Gothic"/>
              </a:rPr>
              <a:t>Salva</a:t>
            </a:r>
            <a:r>
              <a:rPr lang="en-US" sz="1800" dirty="0">
                <a:latin typeface="Century Gothic"/>
                <a:ea typeface="Century Gothic"/>
                <a:cs typeface="Century Gothic"/>
                <a:sym typeface="Century Gothic"/>
              </a:rPr>
              <a:t> and Nya. The two-voice poem gives students an opportunity to use both their analysis of the characters and theme in the novel and their research about the experiences of the people of Southern Sudan during the Second Sudanese Civil War. </a:t>
            </a:r>
            <a:endParaRPr sz="1800" dirty="0">
              <a:latin typeface="Century Gothic"/>
              <a:ea typeface="Century Gothic"/>
              <a:cs typeface="Century Gothic"/>
              <a:sym typeface="Century Gothic"/>
            </a:endParaRPr>
          </a:p>
          <a:p>
            <a:pPr marL="0" indent="0">
              <a:lnSpc>
                <a:spcPct val="80000"/>
              </a:lnSpc>
              <a:spcBef>
                <a:spcPts val="403"/>
              </a:spcBef>
              <a:buSzPts val="2240"/>
              <a:buNone/>
            </a:pPr>
            <a:endParaRPr sz="1800" dirty="0">
              <a:latin typeface="Century Gothic"/>
              <a:ea typeface="Century Gothic"/>
              <a:cs typeface="Century Gothic"/>
              <a:sym typeface="Century Gothic"/>
            </a:endParaRPr>
          </a:p>
          <a:p>
            <a:pPr marL="0" indent="0">
              <a:lnSpc>
                <a:spcPct val="80000"/>
              </a:lnSpc>
              <a:spcBef>
                <a:spcPts val="403"/>
              </a:spcBef>
              <a:buSzPts val="2240"/>
              <a:buNone/>
            </a:pPr>
            <a:r>
              <a:rPr lang="en-US" sz="1800" dirty="0">
                <a:latin typeface="Century Gothic"/>
                <a:ea typeface="Century Gothic"/>
                <a:cs typeface="Century Gothic"/>
                <a:sym typeface="Century Gothic"/>
              </a:rPr>
              <a:t>This unit provides students with the opportunity to think about the following guiding question:</a:t>
            </a:r>
            <a:endParaRPr sz="1800" dirty="0">
              <a:latin typeface="Century Gothic"/>
              <a:ea typeface="Century Gothic"/>
              <a:cs typeface="Century Gothic"/>
              <a:sym typeface="Century Gothic"/>
            </a:endParaRPr>
          </a:p>
          <a:p>
            <a:pPr marL="411480" indent="-308610">
              <a:lnSpc>
                <a:spcPct val="80000"/>
              </a:lnSpc>
              <a:spcBef>
                <a:spcPts val="403"/>
              </a:spcBef>
              <a:buSzPts val="1800"/>
              <a:buFont typeface="Century Gothic"/>
              <a:buChar char="•"/>
            </a:pPr>
            <a:r>
              <a:rPr lang="en-US" sz="1800" dirty="0">
                <a:latin typeface="Century Gothic"/>
                <a:ea typeface="Century Gothic"/>
                <a:cs typeface="Century Gothic"/>
                <a:sym typeface="Century Gothic"/>
              </a:rPr>
              <a:t>What are the ways that an author can juxtapose two characters?</a:t>
            </a:r>
            <a:endParaRPr sz="1800" dirty="0">
              <a:latin typeface="Century Gothic"/>
              <a:ea typeface="Century Gothic"/>
              <a:cs typeface="Century Gothic"/>
              <a:sym typeface="Century Gothic"/>
            </a:endParaRPr>
          </a:p>
        </p:txBody>
      </p:sp>
    </p:spTree>
    <p:extLst>
      <p:ext uri="{BB962C8B-B14F-4D97-AF65-F5344CB8AC3E}">
        <p14:creationId xmlns:p14="http://schemas.microsoft.com/office/powerpoint/2010/main" val="34764817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ctrTitle"/>
          </p:nvPr>
        </p:nvSpPr>
        <p:spPr>
          <a:xfrm>
            <a:off x="1143000" y="1813949"/>
            <a:ext cx="6858000" cy="1515600"/>
          </a:xfrm>
          <a:prstGeom prst="rect">
            <a:avLst/>
          </a:prstGeom>
        </p:spPr>
        <p:txBody>
          <a:bodyPr spcFirstLastPara="1" wrap="square" lIns="68575" tIns="34275" rIns="68575" bIns="34275" anchor="t" anchorCtr="0">
            <a:noAutofit/>
          </a:bodyPr>
          <a:lstStyle/>
          <a:p>
            <a:pPr marL="0" lvl="0" indent="0" rtl="0">
              <a:spcBef>
                <a:spcPts val="0"/>
              </a:spcBef>
              <a:spcAft>
                <a:spcPts val="0"/>
              </a:spcAft>
              <a:buNone/>
            </a:pPr>
            <a:r>
              <a:rPr lang="en" sz="4200" b="1">
                <a:latin typeface="Century Gothic"/>
                <a:ea typeface="Century Gothic"/>
                <a:cs typeface="Century Gothic"/>
                <a:sym typeface="Century Gothic"/>
              </a:rPr>
              <a:t>Grade 7: Module 1: </a:t>
            </a:r>
            <a:endParaRPr sz="4200" b="1">
              <a:latin typeface="Century Gothic"/>
              <a:ea typeface="Century Gothic"/>
              <a:cs typeface="Century Gothic"/>
              <a:sym typeface="Century Gothic"/>
            </a:endParaRPr>
          </a:p>
          <a:p>
            <a:pPr marL="0" lvl="0" indent="0" rtl="0">
              <a:spcBef>
                <a:spcPts val="0"/>
              </a:spcBef>
              <a:spcAft>
                <a:spcPts val="0"/>
              </a:spcAft>
              <a:buClr>
                <a:schemeClr val="dk1"/>
              </a:buClr>
              <a:buSzPts val="3400"/>
              <a:buFont typeface="Overlock"/>
              <a:buNone/>
            </a:pPr>
            <a:r>
              <a:rPr lang="en" sz="4200" b="1">
                <a:latin typeface="Century Gothic"/>
                <a:ea typeface="Century Gothic"/>
                <a:cs typeface="Century Gothic"/>
                <a:sym typeface="Century Gothic"/>
              </a:rPr>
              <a:t>Unit 3: Lesson 1</a:t>
            </a:r>
            <a:endParaRPr sz="4200" b="1"/>
          </a:p>
        </p:txBody>
      </p:sp>
      <p:pic>
        <p:nvPicPr>
          <p:cNvPr id="3" name="Picture 2">
            <a:extLst>
              <a:ext uri="{FF2B5EF4-FFF2-40B4-BE49-F238E27FC236}">
                <a16:creationId xmlns:a16="http://schemas.microsoft.com/office/drawing/2014/main" id="{0F0A6C6F-173A-450E-B0FC-5C01EE0E13C4}"/>
              </a:ext>
            </a:extLst>
          </p:cNvPr>
          <p:cNvPicPr>
            <a:picLocks noChangeAspect="1"/>
          </p:cNvPicPr>
          <p:nvPr/>
        </p:nvPicPr>
        <p:blipFill>
          <a:blip r:embed="rId3"/>
          <a:stretch>
            <a:fillRect/>
          </a:stretch>
        </p:blipFill>
        <p:spPr>
          <a:xfrm>
            <a:off x="3439641" y="169988"/>
            <a:ext cx="2264717" cy="104085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8"/>
          <p:cNvSpPr txBox="1">
            <a:spLocks noGrp="1"/>
          </p:cNvSpPr>
          <p:nvPr>
            <p:ph type="ctrTitle"/>
          </p:nvPr>
        </p:nvSpPr>
        <p:spPr>
          <a:xfrm>
            <a:off x="1154848" y="279619"/>
            <a:ext cx="6858000" cy="766500"/>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3300"/>
              <a:buFont typeface="Overlock"/>
              <a:buNone/>
            </a:pPr>
            <a:r>
              <a:rPr lang="en" sz="3400" b="1" dirty="0">
                <a:latin typeface="Century Gothic"/>
                <a:ea typeface="Century Gothic"/>
                <a:cs typeface="Century Gothic"/>
                <a:sym typeface="Century Gothic"/>
              </a:rPr>
              <a:t>Hello</a:t>
            </a:r>
            <a:r>
              <a:rPr lang="en" sz="3400" b="1" i="0" u="none" strike="noStrike" cap="none" dirty="0">
                <a:solidFill>
                  <a:schemeClr val="dk1"/>
                </a:solidFill>
                <a:latin typeface="Century Gothic"/>
                <a:ea typeface="Century Gothic"/>
                <a:cs typeface="Century Gothic"/>
                <a:sym typeface="Century Gothic"/>
              </a:rPr>
              <a:t>, </a:t>
            </a:r>
            <a:r>
              <a:rPr lang="en-US" sz="3400" b="1" i="0" u="none" strike="noStrike" cap="none" dirty="0">
                <a:solidFill>
                  <a:schemeClr val="dk1"/>
                </a:solidFill>
                <a:latin typeface="Century Gothic"/>
                <a:ea typeface="Century Gothic"/>
                <a:cs typeface="Century Gothic"/>
                <a:sym typeface="Century Gothic"/>
              </a:rPr>
              <a:t>S</a:t>
            </a:r>
            <a:r>
              <a:rPr lang="en" sz="3400" b="1" i="0" u="none" strike="noStrike" cap="none" dirty="0">
                <a:solidFill>
                  <a:schemeClr val="dk1"/>
                </a:solidFill>
                <a:latin typeface="Century Gothic"/>
                <a:ea typeface="Century Gothic"/>
                <a:cs typeface="Century Gothic"/>
                <a:sym typeface="Century Gothic"/>
              </a:rPr>
              <a:t>tudents!</a:t>
            </a:r>
            <a:endParaRPr sz="3400" b="1" i="0" u="none" strike="noStrike" cap="none" dirty="0">
              <a:solidFill>
                <a:schemeClr val="dk1"/>
              </a:solidFill>
              <a:latin typeface="Century Gothic"/>
              <a:ea typeface="Century Gothic"/>
              <a:cs typeface="Century Gothic"/>
              <a:sym typeface="Century Gothic"/>
            </a:endParaRPr>
          </a:p>
        </p:txBody>
      </p:sp>
      <p:sp>
        <p:nvSpPr>
          <p:cNvPr id="150" name="Google Shape;150;p28"/>
          <p:cNvSpPr txBox="1">
            <a:spLocks noGrp="1"/>
          </p:cNvSpPr>
          <p:nvPr>
            <p:ph type="subTitle" idx="1"/>
          </p:nvPr>
        </p:nvSpPr>
        <p:spPr>
          <a:xfrm>
            <a:off x="413600" y="1291826"/>
            <a:ext cx="8290200" cy="3455700"/>
          </a:xfrm>
          <a:prstGeom prst="rect">
            <a:avLst/>
          </a:prstGeom>
          <a:noFill/>
          <a:ln>
            <a:noFill/>
          </a:ln>
        </p:spPr>
        <p:txBody>
          <a:bodyPr spcFirstLastPara="1" wrap="square" lIns="68575" tIns="34275" rIns="68575" bIns="34275" anchor="t" anchorCtr="0">
            <a:noAutofit/>
          </a:bodyPr>
          <a:lstStyle/>
          <a:p>
            <a:pPr marL="0" marR="0" lvl="0" indent="0" algn="l" rtl="0">
              <a:lnSpc>
                <a:spcPct val="80000"/>
              </a:lnSpc>
              <a:spcBef>
                <a:spcPts val="0"/>
              </a:spcBef>
              <a:spcAft>
                <a:spcPts val="0"/>
              </a:spcAft>
              <a:buClr>
                <a:schemeClr val="dk1"/>
              </a:buClr>
              <a:buSzPts val="2200"/>
              <a:buFont typeface="Arial"/>
              <a:buNone/>
            </a:pPr>
            <a:r>
              <a:rPr lang="en" dirty="0">
                <a:latin typeface="Century Gothic"/>
                <a:ea typeface="Century Gothic"/>
                <a:cs typeface="Century Gothic"/>
                <a:sym typeface="Century Gothic"/>
              </a:rPr>
              <a:t>Today we will compare and contrasts Nya and Salva to convey ideas about how people survive in Sudan.</a:t>
            </a:r>
            <a:endParaRPr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200"/>
              <a:buFont typeface="Arial"/>
              <a:buNone/>
            </a:pPr>
            <a:endParaRPr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200"/>
              <a:buFont typeface="Arial"/>
              <a:buNone/>
            </a:pPr>
            <a:endParaRPr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200"/>
              <a:buFont typeface="Arial"/>
              <a:buNone/>
            </a:pPr>
            <a:endParaRPr sz="800" dirty="0">
              <a:latin typeface="Arial"/>
              <a:ea typeface="Arial"/>
              <a:cs typeface="Arial"/>
              <a:sym typeface="Arial"/>
            </a:endParaRPr>
          </a:p>
          <a:p>
            <a:pPr marL="0" marR="0" lvl="0" indent="0" algn="l" rtl="0">
              <a:lnSpc>
                <a:spcPct val="80000"/>
              </a:lnSpc>
              <a:spcBef>
                <a:spcPts val="0"/>
              </a:spcBef>
              <a:spcAft>
                <a:spcPts val="0"/>
              </a:spcAft>
              <a:buClr>
                <a:schemeClr val="dk1"/>
              </a:buClr>
              <a:buSzPts val="2200"/>
              <a:buFont typeface="Arial"/>
              <a:buNone/>
            </a:pPr>
            <a:r>
              <a:rPr lang="en" i="0" u="none" strike="noStrike" cap="none" dirty="0">
                <a:solidFill>
                  <a:schemeClr val="dk1"/>
                </a:solidFill>
                <a:latin typeface="Century Gothic"/>
                <a:ea typeface="Century Gothic"/>
                <a:cs typeface="Century Gothic"/>
                <a:sym typeface="Century Gothic"/>
              </a:rPr>
              <a:t>Here is what you’ll do today:</a:t>
            </a:r>
            <a:endParaRPr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200"/>
              <a:buFont typeface="Arial"/>
              <a:buNone/>
            </a:pPr>
            <a:endParaRPr dirty="0">
              <a:latin typeface="Century Gothic"/>
              <a:ea typeface="Century Gothic"/>
              <a:cs typeface="Century Gothic"/>
              <a:sym typeface="Century Gothic"/>
            </a:endParaRPr>
          </a:p>
          <a:p>
            <a:pPr marL="457200" marR="0" lvl="0" indent="-342900" algn="l" rtl="0">
              <a:lnSpc>
                <a:spcPct val="80000"/>
              </a:lnSpc>
              <a:spcBef>
                <a:spcPts val="800"/>
              </a:spcBef>
              <a:spcAft>
                <a:spcPts val="0"/>
              </a:spcAft>
              <a:buSzPts val="1800"/>
              <a:buFont typeface="Century Gothic"/>
              <a:buChar char="●"/>
            </a:pPr>
            <a:r>
              <a:rPr lang="en" dirty="0">
                <a:latin typeface="Century Gothic"/>
                <a:ea typeface="Century Gothic"/>
                <a:cs typeface="Century Gothic"/>
                <a:sym typeface="Century Gothic"/>
              </a:rPr>
              <a:t>Hand in your final essay (End of Unit 2 Assessment)</a:t>
            </a:r>
            <a:endParaRPr sz="800" dirty="0">
              <a:latin typeface="Century Gothic"/>
              <a:ea typeface="Century Gothic"/>
              <a:cs typeface="Century Gothic"/>
              <a:sym typeface="Century Gothic"/>
            </a:endParaRPr>
          </a:p>
          <a:p>
            <a:pPr marL="457200" marR="0" lvl="0" indent="0" algn="l" rtl="0">
              <a:lnSpc>
                <a:spcPct val="80000"/>
              </a:lnSpc>
              <a:spcBef>
                <a:spcPts val="800"/>
              </a:spcBef>
              <a:spcAft>
                <a:spcPts val="0"/>
              </a:spcAft>
              <a:buNone/>
            </a:pPr>
            <a:endParaRPr sz="800" dirty="0">
              <a:latin typeface="Century Gothic"/>
              <a:ea typeface="Century Gothic"/>
              <a:cs typeface="Century Gothic"/>
              <a:sym typeface="Century Gothic"/>
            </a:endParaRPr>
          </a:p>
          <a:p>
            <a:pPr marL="457200" marR="0" lvl="0" indent="-342900" algn="l" rtl="0">
              <a:lnSpc>
                <a:spcPct val="80000"/>
              </a:lnSpc>
              <a:spcBef>
                <a:spcPts val="800"/>
              </a:spcBef>
              <a:spcAft>
                <a:spcPts val="0"/>
              </a:spcAft>
              <a:buSzPts val="1800"/>
              <a:buFont typeface="Century Gothic"/>
              <a:buChar char="●"/>
            </a:pPr>
            <a:r>
              <a:rPr lang="en" dirty="0">
                <a:latin typeface="Century Gothic"/>
                <a:ea typeface="Century Gothic"/>
                <a:cs typeface="Century Gothic"/>
                <a:sym typeface="Century Gothic"/>
              </a:rPr>
              <a:t>Review Juxtaposition </a:t>
            </a:r>
            <a:endParaRPr dirty="0">
              <a:latin typeface="Century Gothic"/>
              <a:ea typeface="Century Gothic"/>
              <a:cs typeface="Century Gothic"/>
              <a:sym typeface="Century Gothic"/>
            </a:endParaRPr>
          </a:p>
          <a:p>
            <a:pPr marL="457200" marR="0" lvl="0" indent="0" algn="l" rtl="0">
              <a:lnSpc>
                <a:spcPct val="80000"/>
              </a:lnSpc>
              <a:spcBef>
                <a:spcPts val="800"/>
              </a:spcBef>
              <a:spcAft>
                <a:spcPts val="0"/>
              </a:spcAft>
              <a:buNone/>
            </a:pPr>
            <a:endParaRPr sz="800" dirty="0">
              <a:latin typeface="Century Gothic"/>
              <a:ea typeface="Century Gothic"/>
              <a:cs typeface="Century Gothic"/>
              <a:sym typeface="Century Gothic"/>
            </a:endParaRPr>
          </a:p>
          <a:p>
            <a:pPr marL="457200" marR="0" lvl="0" indent="-342900" algn="l" rtl="0">
              <a:lnSpc>
                <a:spcPct val="80000"/>
              </a:lnSpc>
              <a:spcBef>
                <a:spcPts val="800"/>
              </a:spcBef>
              <a:spcAft>
                <a:spcPts val="0"/>
              </a:spcAft>
              <a:buSzPts val="1800"/>
              <a:buFont typeface="Century Gothic"/>
              <a:buChar char="●"/>
            </a:pPr>
            <a:r>
              <a:rPr lang="en" dirty="0">
                <a:latin typeface="Century Gothic"/>
                <a:ea typeface="Century Gothic"/>
                <a:cs typeface="Century Gothic"/>
                <a:sym typeface="Century Gothic"/>
              </a:rPr>
              <a:t>Practice with Juxtaposition </a:t>
            </a:r>
            <a:endParaRPr dirty="0">
              <a:latin typeface="Century Gothic"/>
              <a:ea typeface="Century Gothic"/>
              <a:cs typeface="Century Gothic"/>
              <a:sym typeface="Century Gothic"/>
            </a:endParaRPr>
          </a:p>
          <a:p>
            <a:pPr marL="457200" marR="0" lvl="0" indent="0" algn="l" rtl="0">
              <a:lnSpc>
                <a:spcPct val="80000"/>
              </a:lnSpc>
              <a:spcBef>
                <a:spcPts val="800"/>
              </a:spcBef>
              <a:spcAft>
                <a:spcPts val="0"/>
              </a:spcAft>
              <a:buNone/>
            </a:pPr>
            <a:endParaRPr dirty="0">
              <a:latin typeface="Century Gothic"/>
              <a:ea typeface="Century Gothic"/>
              <a:cs typeface="Century Gothic"/>
              <a:sym typeface="Century Gothic"/>
            </a:endParaRPr>
          </a:p>
          <a:p>
            <a:pPr marL="342900" marR="0" lvl="0" indent="0" algn="l" rtl="0">
              <a:lnSpc>
                <a:spcPct val="80000"/>
              </a:lnSpc>
              <a:spcBef>
                <a:spcPts val="800"/>
              </a:spcBef>
              <a:spcAft>
                <a:spcPts val="0"/>
              </a:spcAft>
              <a:buNone/>
            </a:pPr>
            <a:endParaRPr dirty="0">
              <a:latin typeface="Century Gothic"/>
              <a:ea typeface="Century Gothic"/>
              <a:cs typeface="Century Gothic"/>
              <a:sym typeface="Century Gothic"/>
            </a:endParaRPr>
          </a:p>
          <a:p>
            <a:pPr marL="0" marR="0" lvl="0" indent="0" algn="l" rtl="0">
              <a:lnSpc>
                <a:spcPct val="80000"/>
              </a:lnSpc>
              <a:spcBef>
                <a:spcPts val="800"/>
              </a:spcBef>
              <a:spcAft>
                <a:spcPts val="800"/>
              </a:spcAft>
              <a:buNone/>
            </a:pPr>
            <a:endParaRPr i="0" u="none" strike="noStrike" cap="none" dirty="0">
              <a:solidFill>
                <a:schemeClr val="dk1"/>
              </a:solidFill>
              <a:latin typeface="Century Gothic"/>
              <a:ea typeface="Century Gothic"/>
              <a:cs typeface="Century Gothic"/>
              <a:sym typeface="Century Gothic"/>
            </a:endParaRPr>
          </a:p>
        </p:txBody>
      </p:sp>
      <p:pic>
        <p:nvPicPr>
          <p:cNvPr id="151" name="Google Shape;151;p28"/>
          <p:cNvPicPr preferRelativeResize="0"/>
          <p:nvPr/>
        </p:nvPicPr>
        <p:blipFill rotWithShape="1">
          <a:blip r:embed="rId3">
            <a:alphaModFix/>
          </a:blip>
          <a:srcRect/>
          <a:stretch/>
        </p:blipFill>
        <p:spPr>
          <a:xfrm>
            <a:off x="8099047" y="139462"/>
            <a:ext cx="817245" cy="104679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title" idx="4294967295"/>
          </p:nvPr>
        </p:nvSpPr>
        <p:spPr>
          <a:xfrm>
            <a:off x="407963" y="375038"/>
            <a:ext cx="7691156" cy="664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2400"/>
              <a:buFont typeface="Overlock"/>
              <a:buNone/>
            </a:pPr>
            <a:r>
              <a:rPr lang="en" sz="3400" dirty="0">
                <a:latin typeface="Century Gothic"/>
                <a:ea typeface="Century Gothic"/>
                <a:cs typeface="Century Gothic"/>
                <a:sym typeface="Century Gothic"/>
              </a:rPr>
              <a:t>Let’s review juxtaposition</a:t>
            </a:r>
            <a:endParaRPr sz="3400" i="0" u="none" strike="noStrike" cap="none" dirty="0">
              <a:solidFill>
                <a:schemeClr val="dk1"/>
              </a:solidFill>
              <a:latin typeface="Century Gothic"/>
              <a:ea typeface="Century Gothic"/>
              <a:cs typeface="Century Gothic"/>
              <a:sym typeface="Century Gothic"/>
            </a:endParaRPr>
          </a:p>
        </p:txBody>
      </p:sp>
      <p:sp>
        <p:nvSpPr>
          <p:cNvPr id="158" name="Google Shape;158;p29"/>
          <p:cNvSpPr txBox="1">
            <a:spLocks noGrp="1"/>
          </p:cNvSpPr>
          <p:nvPr>
            <p:ph type="body" idx="4294967295"/>
          </p:nvPr>
        </p:nvSpPr>
        <p:spPr>
          <a:xfrm>
            <a:off x="407963" y="1186250"/>
            <a:ext cx="8508362" cy="37857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1100"/>
              <a:buFont typeface="Arial"/>
              <a:buNone/>
            </a:pPr>
            <a:r>
              <a:rPr lang="en" sz="2400" dirty="0">
                <a:latin typeface="Century Gothic" panose="020B0502020202020204" pitchFamily="34" charset="0"/>
                <a:ea typeface="Century Gothic"/>
                <a:cs typeface="Century Gothic"/>
                <a:sym typeface="Century Gothic"/>
              </a:rPr>
              <a:t>Our learning target today is:</a:t>
            </a:r>
            <a:endParaRPr sz="2400" dirty="0">
              <a:latin typeface="Century Gothic" panose="020B0502020202020204" pitchFamily="34" charset="0"/>
              <a:ea typeface="Century Gothic"/>
              <a:cs typeface="Century Gothic"/>
              <a:sym typeface="Century Gothic"/>
            </a:endParaRPr>
          </a:p>
          <a:p>
            <a:pPr marL="0" marR="0" lvl="0" indent="0" algn="l" rtl="0">
              <a:lnSpc>
                <a:spcPct val="90000"/>
              </a:lnSpc>
              <a:spcBef>
                <a:spcPts val="800"/>
              </a:spcBef>
              <a:spcAft>
                <a:spcPts val="0"/>
              </a:spcAft>
              <a:buClr>
                <a:schemeClr val="dk1"/>
              </a:buClr>
              <a:buSzPts val="1100"/>
              <a:buFont typeface="Arial"/>
              <a:buNone/>
            </a:pPr>
            <a:endParaRPr sz="800" dirty="0">
              <a:latin typeface="Century Gothic" panose="020B0502020202020204" pitchFamily="34" charset="0"/>
              <a:ea typeface="Century Gothic"/>
              <a:cs typeface="Century Gothic"/>
              <a:sym typeface="Century Gothic"/>
            </a:endParaRPr>
          </a:p>
          <a:p>
            <a:pPr marL="457200" lvl="0" indent="-342900" rtl="0">
              <a:spcBef>
                <a:spcPts val="0"/>
              </a:spcBef>
              <a:spcAft>
                <a:spcPts val="0"/>
              </a:spcAft>
              <a:buSzPts val="1800"/>
              <a:buFont typeface="Century Gothic"/>
              <a:buChar char="•"/>
            </a:pPr>
            <a:r>
              <a:rPr lang="en" sz="1800" b="1" dirty="0">
                <a:latin typeface="Century Gothic" panose="020B0502020202020204" pitchFamily="34" charset="0"/>
                <a:ea typeface="Century Gothic"/>
                <a:cs typeface="Century Gothic"/>
                <a:sym typeface="Century Gothic"/>
              </a:rPr>
              <a:t>I can explain how Park compares and contrasts Nya and Salva to convey ideas about how people survive in Sudan.</a:t>
            </a:r>
            <a:endParaRPr sz="1800" b="1" dirty="0">
              <a:latin typeface="Century Gothic" panose="020B0502020202020204" pitchFamily="34" charset="0"/>
              <a:ea typeface="Century Gothic"/>
              <a:cs typeface="Century Gothic"/>
              <a:sym typeface="Century Gothic"/>
            </a:endParaRPr>
          </a:p>
          <a:p>
            <a:pPr marL="457200" lvl="0" indent="-342900" rtl="0">
              <a:spcBef>
                <a:spcPts val="0"/>
              </a:spcBef>
              <a:spcAft>
                <a:spcPts val="0"/>
              </a:spcAft>
              <a:buSzPts val="1800"/>
              <a:buFont typeface="Century Gothic"/>
              <a:buChar char="•"/>
            </a:pPr>
            <a:endParaRPr sz="1800" b="1" dirty="0">
              <a:latin typeface="Century Gothic" panose="020B0502020202020204" pitchFamily="34" charset="0"/>
              <a:ea typeface="Century Gothic"/>
              <a:cs typeface="Century Gothic"/>
              <a:sym typeface="Century Gothic"/>
            </a:endParaRPr>
          </a:p>
          <a:p>
            <a:pPr marL="0" marR="0" lvl="0" indent="0" algn="l" rtl="0">
              <a:lnSpc>
                <a:spcPct val="90000"/>
              </a:lnSpc>
              <a:spcBef>
                <a:spcPts val="800"/>
              </a:spcBef>
              <a:spcAft>
                <a:spcPts val="0"/>
              </a:spcAft>
              <a:buClr>
                <a:schemeClr val="dk1"/>
              </a:buClr>
              <a:buSzPts val="1100"/>
              <a:buFont typeface="Arial"/>
              <a:buNone/>
            </a:pPr>
            <a:r>
              <a:rPr lang="en" sz="2400" dirty="0">
                <a:latin typeface="Century Gothic" panose="020B0502020202020204" pitchFamily="34" charset="0"/>
                <a:ea typeface="Century Gothic"/>
                <a:cs typeface="Century Gothic"/>
                <a:sym typeface="Century Gothic"/>
              </a:rPr>
              <a:t>Think-Pair-Share:</a:t>
            </a:r>
            <a:endParaRPr sz="2400" dirty="0">
              <a:latin typeface="Century Gothic" panose="020B0502020202020204" pitchFamily="34" charset="0"/>
              <a:ea typeface="Century Gothic"/>
              <a:cs typeface="Century Gothic"/>
              <a:sym typeface="Century Gothic"/>
            </a:endParaRPr>
          </a:p>
          <a:p>
            <a:pPr marL="457200" marR="0" lvl="0" indent="-342900" algn="l" rtl="0">
              <a:lnSpc>
                <a:spcPct val="90000"/>
              </a:lnSpc>
              <a:spcBef>
                <a:spcPts val="800"/>
              </a:spcBef>
              <a:spcAft>
                <a:spcPts val="0"/>
              </a:spcAft>
              <a:buSzPts val="1800"/>
              <a:buFont typeface="Arial"/>
              <a:buAutoNum type="arabicPeriod"/>
            </a:pPr>
            <a:r>
              <a:rPr lang="en" sz="1800" b="1" dirty="0">
                <a:latin typeface="Century Gothic" panose="020B0502020202020204" pitchFamily="34" charset="0"/>
                <a:ea typeface="Arial"/>
                <a:cs typeface="Arial"/>
                <a:sym typeface="Arial"/>
              </a:rPr>
              <a:t>How does having both characters’ stories so close to each other help Park convey the message that even after years of difficulty, life can improve?</a:t>
            </a:r>
          </a:p>
          <a:p>
            <a:pPr marL="457200" marR="0" lvl="0" indent="-342900" algn="l" rtl="0">
              <a:lnSpc>
                <a:spcPct val="90000"/>
              </a:lnSpc>
              <a:spcBef>
                <a:spcPts val="800"/>
              </a:spcBef>
              <a:spcAft>
                <a:spcPts val="0"/>
              </a:spcAft>
              <a:buSzPts val="1800"/>
              <a:buFont typeface="Arial"/>
              <a:buAutoNum type="arabicPeriod"/>
            </a:pPr>
            <a:r>
              <a:rPr lang="en" sz="1800" b="1" dirty="0">
                <a:latin typeface="Century Gothic" panose="020B0502020202020204" pitchFamily="34" charset="0"/>
                <a:ea typeface="Arial"/>
                <a:cs typeface="Arial"/>
                <a:sym typeface="Arial"/>
              </a:rPr>
              <a:t>How is this message stronger because it is shown in both stories, rather than just in one?</a:t>
            </a:r>
            <a:endParaRPr sz="1800" b="1" dirty="0">
              <a:latin typeface="Century Gothic" panose="020B0502020202020204" pitchFamily="34" charset="0"/>
              <a:ea typeface="Arial"/>
              <a:cs typeface="Arial"/>
              <a:sym typeface="Arial"/>
            </a:endParaRPr>
          </a:p>
        </p:txBody>
      </p:sp>
      <p:pic>
        <p:nvPicPr>
          <p:cNvPr id="159" name="Google Shape;159;p29"/>
          <p:cNvPicPr preferRelativeResize="0"/>
          <p:nvPr/>
        </p:nvPicPr>
        <p:blipFill rotWithShape="1">
          <a:blip r:embed="rId3">
            <a:alphaModFix/>
          </a:blip>
          <a:srcRect/>
          <a:stretch/>
        </p:blipFill>
        <p:spPr>
          <a:xfrm>
            <a:off x="8099047" y="139462"/>
            <a:ext cx="817245" cy="1046797"/>
          </a:xfrm>
          <a:prstGeom prst="rect">
            <a:avLst/>
          </a:prstGeom>
          <a:noFill/>
          <a:ln>
            <a:noFill/>
          </a:ln>
        </p:spPr>
      </p:pic>
      <p:pic>
        <p:nvPicPr>
          <p:cNvPr id="160" name="Google Shape;160;p29"/>
          <p:cNvPicPr preferRelativeResize="0"/>
          <p:nvPr/>
        </p:nvPicPr>
        <p:blipFill>
          <a:blip r:embed="rId4">
            <a:alphaModFix/>
          </a:blip>
          <a:stretch>
            <a:fillRect/>
          </a:stretch>
        </p:blipFill>
        <p:spPr>
          <a:xfrm>
            <a:off x="8285363" y="4300884"/>
            <a:ext cx="630929" cy="671067"/>
          </a:xfrm>
          <a:prstGeom prst="rect">
            <a:avLst/>
          </a:prstGeom>
          <a:noFill/>
          <a:ln>
            <a:noFill/>
          </a:ln>
        </p:spPr>
      </p:pic>
      <p:pic>
        <p:nvPicPr>
          <p:cNvPr id="2" name="Picture 2">
            <a:extLst>
              <a:ext uri="{FF2B5EF4-FFF2-40B4-BE49-F238E27FC236}">
                <a16:creationId xmlns:a16="http://schemas.microsoft.com/office/drawing/2014/main" id="{4D6DF7E1-FB7E-4DB4-87E2-144481F6CB80}"/>
              </a:ext>
            </a:extLst>
          </p:cNvPr>
          <p:cNvPicPr>
            <a:picLocks noChangeAspect="1"/>
          </p:cNvPicPr>
          <p:nvPr/>
        </p:nvPicPr>
        <p:blipFill>
          <a:blip r:embed="rId5"/>
          <a:stretch>
            <a:fillRect/>
          </a:stretch>
        </p:blipFill>
        <p:spPr>
          <a:xfrm>
            <a:off x="7561640" y="4300884"/>
            <a:ext cx="780722" cy="61895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30"/>
          <p:cNvSpPr txBox="1">
            <a:spLocks noGrp="1"/>
          </p:cNvSpPr>
          <p:nvPr>
            <p:ph type="title" idx="4294967295"/>
          </p:nvPr>
        </p:nvSpPr>
        <p:spPr>
          <a:xfrm>
            <a:off x="519847" y="521759"/>
            <a:ext cx="7579200" cy="664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2400"/>
              <a:buFont typeface="Overlock"/>
              <a:buNone/>
            </a:pPr>
            <a:r>
              <a:rPr lang="en" sz="3400" dirty="0">
                <a:latin typeface="Century Gothic"/>
                <a:ea typeface="Century Gothic"/>
                <a:cs typeface="Century Gothic"/>
                <a:sym typeface="Century Gothic"/>
              </a:rPr>
              <a:t>Let’s look at why Parks used juxtaposition</a:t>
            </a:r>
            <a:endParaRPr sz="3400" i="0" u="none" strike="noStrike" cap="none" dirty="0">
              <a:solidFill>
                <a:schemeClr val="dk1"/>
              </a:solidFill>
              <a:latin typeface="Century Gothic"/>
              <a:ea typeface="Century Gothic"/>
              <a:cs typeface="Century Gothic"/>
              <a:sym typeface="Century Gothic"/>
            </a:endParaRPr>
          </a:p>
        </p:txBody>
      </p:sp>
      <p:sp>
        <p:nvSpPr>
          <p:cNvPr id="167" name="Google Shape;167;p30"/>
          <p:cNvSpPr txBox="1">
            <a:spLocks noGrp="1"/>
          </p:cNvSpPr>
          <p:nvPr>
            <p:ph type="body" idx="4294967295"/>
          </p:nvPr>
        </p:nvSpPr>
        <p:spPr>
          <a:xfrm>
            <a:off x="519892" y="1609525"/>
            <a:ext cx="8396400" cy="3093104"/>
          </a:xfrm>
          <a:prstGeom prst="rect">
            <a:avLst/>
          </a:prstGeom>
          <a:noFill/>
          <a:ln>
            <a:noFill/>
          </a:ln>
        </p:spPr>
        <p:txBody>
          <a:bodyPr spcFirstLastPara="1" wrap="square" lIns="68575" tIns="34275" rIns="68575" bIns="34275" anchor="t" anchorCtr="0">
            <a:noAutofit/>
          </a:bodyPr>
          <a:lstStyle/>
          <a:p>
            <a:pPr marL="457200" marR="0" lvl="0" indent="-342900" algn="l" rtl="0">
              <a:lnSpc>
                <a:spcPct val="90000"/>
              </a:lnSpc>
              <a:spcBef>
                <a:spcPts val="800"/>
              </a:spcBef>
              <a:spcAft>
                <a:spcPts val="0"/>
              </a:spcAft>
              <a:buSzPts val="1800"/>
              <a:buAutoNum type="arabicPeriod"/>
            </a:pPr>
            <a:r>
              <a:rPr lang="en" sz="1800" dirty="0">
                <a:latin typeface="Century Gothic"/>
                <a:ea typeface="Century Gothic"/>
                <a:cs typeface="Century Gothic"/>
                <a:sym typeface="Century Gothic"/>
              </a:rPr>
              <a:t>What are two ways in which Salva and Nya are juxtaposed?</a:t>
            </a:r>
          </a:p>
          <a:p>
            <a:pPr marL="457200" marR="0" lvl="0" indent="-342900" algn="l" rtl="0">
              <a:lnSpc>
                <a:spcPct val="90000"/>
              </a:lnSpc>
              <a:spcBef>
                <a:spcPts val="800"/>
              </a:spcBef>
              <a:spcAft>
                <a:spcPts val="0"/>
              </a:spcAft>
              <a:buSzPts val="1800"/>
              <a:buAutoNum type="arabicPeriod"/>
            </a:pPr>
            <a:r>
              <a:rPr lang="en" sz="1800" dirty="0">
                <a:latin typeface="Century Gothic"/>
                <a:ea typeface="Century Gothic"/>
                <a:cs typeface="Century Gothic"/>
                <a:sym typeface="Century Gothic"/>
              </a:rPr>
              <a:t>How are Nya and Salva’s experiences similar or different in chapters 7 and 8?  Let’s add to our anchor chart.</a:t>
            </a:r>
            <a:endParaRPr sz="1800" dirty="0">
              <a:latin typeface="Century Gothic"/>
              <a:ea typeface="Century Gothic"/>
              <a:cs typeface="Century Gothic"/>
              <a:sym typeface="Century Gothic"/>
            </a:endParaRPr>
          </a:p>
          <a:p>
            <a:pPr marL="457200" marR="0" lvl="0" indent="0" algn="l" rtl="0">
              <a:lnSpc>
                <a:spcPct val="90000"/>
              </a:lnSpc>
              <a:spcBef>
                <a:spcPts val="800"/>
              </a:spcBef>
              <a:spcAft>
                <a:spcPts val="0"/>
              </a:spcAft>
              <a:buNone/>
            </a:pPr>
            <a:endParaRPr sz="1000" dirty="0">
              <a:latin typeface="Century Gothic"/>
              <a:ea typeface="Century Gothic"/>
              <a:cs typeface="Century Gothic"/>
              <a:sym typeface="Century Gothic"/>
            </a:endParaRPr>
          </a:p>
          <a:p>
            <a:pPr marL="0" marR="0" lvl="0" indent="0" algn="l" rtl="0">
              <a:lnSpc>
                <a:spcPct val="90000"/>
              </a:lnSpc>
              <a:spcBef>
                <a:spcPts val="800"/>
              </a:spcBef>
              <a:spcAft>
                <a:spcPts val="0"/>
              </a:spcAft>
              <a:buNone/>
            </a:pPr>
            <a:r>
              <a:rPr lang="en" sz="1800" b="1" dirty="0">
                <a:latin typeface="Century Gothic"/>
                <a:ea typeface="Century Gothic"/>
                <a:cs typeface="Century Gothic"/>
                <a:sym typeface="Century Gothic"/>
              </a:rPr>
              <a:t>With a Partner:</a:t>
            </a:r>
            <a:endParaRPr sz="1800" b="1" dirty="0">
              <a:latin typeface="Century Gothic"/>
              <a:ea typeface="Century Gothic"/>
              <a:cs typeface="Century Gothic"/>
              <a:sym typeface="Century Gothic"/>
            </a:endParaRPr>
          </a:p>
          <a:p>
            <a:pPr marL="457200" marR="0" lvl="0" indent="-342900" algn="l" rtl="0">
              <a:lnSpc>
                <a:spcPct val="90000"/>
              </a:lnSpc>
              <a:spcBef>
                <a:spcPts val="800"/>
              </a:spcBef>
              <a:spcAft>
                <a:spcPts val="0"/>
              </a:spcAft>
              <a:buSzPts val="1800"/>
              <a:buFont typeface="Century Gothic"/>
              <a:buAutoNum type="arabicPeriod"/>
            </a:pPr>
            <a:r>
              <a:rPr lang="en" sz="1800" dirty="0">
                <a:latin typeface="Century Gothic"/>
                <a:ea typeface="Century Gothic"/>
                <a:cs typeface="Century Gothic"/>
                <a:sym typeface="Century Gothic"/>
              </a:rPr>
              <a:t>Review chapters 9 - 11.  </a:t>
            </a:r>
          </a:p>
          <a:p>
            <a:pPr marL="457200" marR="0" lvl="0" indent="-342900" algn="l" rtl="0">
              <a:lnSpc>
                <a:spcPct val="90000"/>
              </a:lnSpc>
              <a:spcBef>
                <a:spcPts val="800"/>
              </a:spcBef>
              <a:spcAft>
                <a:spcPts val="0"/>
              </a:spcAft>
              <a:buSzPts val="1800"/>
              <a:buFont typeface="Century Gothic"/>
              <a:buAutoNum type="arabicPeriod"/>
            </a:pPr>
            <a:r>
              <a:rPr lang="en" sz="1800" dirty="0">
                <a:latin typeface="Century Gothic"/>
                <a:ea typeface="Century Gothic"/>
                <a:cs typeface="Century Gothic"/>
                <a:sym typeface="Century Gothic"/>
              </a:rPr>
              <a:t>What should we put in the compare/contrast column on the chart? Record these in your notebooks.</a:t>
            </a:r>
          </a:p>
          <a:p>
            <a:pPr marL="457200" marR="0" lvl="0" indent="-342900" algn="l" rtl="0">
              <a:lnSpc>
                <a:spcPct val="90000"/>
              </a:lnSpc>
              <a:spcBef>
                <a:spcPts val="800"/>
              </a:spcBef>
              <a:spcAft>
                <a:spcPts val="0"/>
              </a:spcAft>
              <a:buSzPts val="1800"/>
              <a:buFont typeface="Century Gothic"/>
              <a:buAutoNum type="arabicPeriod"/>
            </a:pPr>
            <a:r>
              <a:rPr lang="en" sz="1800" dirty="0">
                <a:latin typeface="Century Gothic"/>
                <a:ea typeface="Century Gothic"/>
                <a:cs typeface="Century Gothic"/>
                <a:sym typeface="Century Gothic"/>
              </a:rPr>
              <a:t>Repeat this process for the rest of the novel and fill in the chart.</a:t>
            </a:r>
            <a:endParaRPr sz="1800" dirty="0">
              <a:latin typeface="Century Gothic"/>
              <a:ea typeface="Century Gothic"/>
              <a:cs typeface="Century Gothic"/>
              <a:sym typeface="Century Gothic"/>
            </a:endParaRPr>
          </a:p>
          <a:p>
            <a:pPr marL="0" marR="0" lvl="0" indent="0" algn="l" rtl="0">
              <a:lnSpc>
                <a:spcPct val="90000"/>
              </a:lnSpc>
              <a:spcBef>
                <a:spcPts val="800"/>
              </a:spcBef>
              <a:spcAft>
                <a:spcPts val="0"/>
              </a:spcAft>
              <a:buNone/>
            </a:pPr>
            <a:endParaRPr sz="1800" dirty="0">
              <a:latin typeface="Century Gothic"/>
              <a:ea typeface="Century Gothic"/>
              <a:cs typeface="Century Gothic"/>
              <a:sym typeface="Century Gothic"/>
            </a:endParaRPr>
          </a:p>
          <a:p>
            <a:pPr marL="0" marR="0" lvl="0" indent="0" algn="l" rtl="0">
              <a:lnSpc>
                <a:spcPct val="90000"/>
              </a:lnSpc>
              <a:spcBef>
                <a:spcPts val="800"/>
              </a:spcBef>
              <a:spcAft>
                <a:spcPts val="0"/>
              </a:spcAft>
              <a:buNone/>
            </a:pPr>
            <a:endParaRPr sz="1800"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1100"/>
              <a:buFont typeface="Arial"/>
              <a:buNone/>
            </a:pPr>
            <a:endParaRPr sz="2400"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1100"/>
              <a:buFont typeface="Arial"/>
              <a:buNone/>
            </a:pPr>
            <a:endParaRPr sz="700" dirty="0">
              <a:latin typeface="Arial"/>
              <a:ea typeface="Arial"/>
              <a:cs typeface="Arial"/>
              <a:sym typeface="Arial"/>
            </a:endParaRPr>
          </a:p>
          <a:p>
            <a:pPr marL="0" marR="0" lvl="0" indent="0" algn="l" rtl="0">
              <a:lnSpc>
                <a:spcPct val="90000"/>
              </a:lnSpc>
              <a:spcBef>
                <a:spcPts val="800"/>
              </a:spcBef>
              <a:spcAft>
                <a:spcPts val="0"/>
              </a:spcAft>
              <a:buClr>
                <a:schemeClr val="dk1"/>
              </a:buClr>
              <a:buSzPts val="1100"/>
              <a:buFont typeface="Arial"/>
              <a:buNone/>
            </a:pPr>
            <a:endParaRPr sz="700" dirty="0">
              <a:latin typeface="Arial"/>
              <a:ea typeface="Arial"/>
              <a:cs typeface="Arial"/>
              <a:sym typeface="Arial"/>
            </a:endParaRPr>
          </a:p>
          <a:p>
            <a:pPr marL="0" marR="0" lvl="0" indent="0" algn="l" rtl="0">
              <a:lnSpc>
                <a:spcPct val="90000"/>
              </a:lnSpc>
              <a:spcBef>
                <a:spcPts val="800"/>
              </a:spcBef>
              <a:spcAft>
                <a:spcPts val="0"/>
              </a:spcAft>
              <a:buClr>
                <a:schemeClr val="dk1"/>
              </a:buClr>
              <a:buSzPts val="1100"/>
              <a:buFont typeface="Arial"/>
              <a:buNone/>
            </a:pPr>
            <a:endParaRPr sz="2000" b="1" dirty="0">
              <a:latin typeface="Century Gothic"/>
              <a:ea typeface="Century Gothic"/>
              <a:cs typeface="Century Gothic"/>
              <a:sym typeface="Century Gothic"/>
            </a:endParaRPr>
          </a:p>
          <a:p>
            <a:pPr marL="0" lvl="0" indent="0" rtl="0">
              <a:spcBef>
                <a:spcPts val="0"/>
              </a:spcBef>
              <a:spcAft>
                <a:spcPts val="0"/>
              </a:spcAft>
              <a:buClr>
                <a:schemeClr val="dk1"/>
              </a:buClr>
              <a:buSzPts val="800"/>
              <a:buFont typeface="Arial"/>
              <a:buNone/>
            </a:pPr>
            <a:endParaRPr sz="1800" b="1" i="1"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1800" dirty="0">
              <a:latin typeface="Century Gothic"/>
              <a:ea typeface="Century Gothic"/>
              <a:cs typeface="Century Gothic"/>
              <a:sym typeface="Century Gothic"/>
            </a:endParaRPr>
          </a:p>
        </p:txBody>
      </p:sp>
      <p:pic>
        <p:nvPicPr>
          <p:cNvPr id="168" name="Google Shape;168;p30"/>
          <p:cNvPicPr preferRelativeResize="0"/>
          <p:nvPr/>
        </p:nvPicPr>
        <p:blipFill rotWithShape="1">
          <a:blip r:embed="rId3">
            <a:alphaModFix/>
          </a:blip>
          <a:srcRect/>
          <a:stretch/>
        </p:blipFill>
        <p:spPr>
          <a:xfrm>
            <a:off x="8099047" y="139462"/>
            <a:ext cx="817245" cy="104679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1"/>
          <p:cNvSpPr txBox="1">
            <a:spLocks noGrp="1"/>
          </p:cNvSpPr>
          <p:nvPr>
            <p:ph type="title" idx="4294967295"/>
          </p:nvPr>
        </p:nvSpPr>
        <p:spPr>
          <a:xfrm>
            <a:off x="519919" y="375038"/>
            <a:ext cx="7579200" cy="664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2400"/>
              <a:buFont typeface="Overlock"/>
              <a:buNone/>
            </a:pPr>
            <a:r>
              <a:rPr lang="en" sz="3400" dirty="0">
                <a:latin typeface="Century Gothic"/>
                <a:ea typeface="Century Gothic"/>
                <a:cs typeface="Century Gothic"/>
                <a:sym typeface="Century Gothic"/>
              </a:rPr>
              <a:t>Let’s practice </a:t>
            </a:r>
            <a:endParaRPr sz="3400" i="0" u="none" strike="noStrike" cap="none" dirty="0">
              <a:solidFill>
                <a:schemeClr val="dk1"/>
              </a:solidFill>
              <a:latin typeface="Century Gothic"/>
              <a:ea typeface="Century Gothic"/>
              <a:cs typeface="Century Gothic"/>
              <a:sym typeface="Century Gothic"/>
            </a:endParaRPr>
          </a:p>
        </p:txBody>
      </p:sp>
      <p:sp>
        <p:nvSpPr>
          <p:cNvPr id="175" name="Google Shape;175;p31"/>
          <p:cNvSpPr txBox="1">
            <a:spLocks noGrp="1"/>
          </p:cNvSpPr>
          <p:nvPr>
            <p:ph type="body" idx="4294967295"/>
          </p:nvPr>
        </p:nvSpPr>
        <p:spPr>
          <a:xfrm>
            <a:off x="519925" y="1318850"/>
            <a:ext cx="8396400" cy="36672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1100"/>
              <a:buFont typeface="Arial"/>
              <a:buNone/>
            </a:pPr>
            <a:r>
              <a:rPr lang="en" sz="2400" b="1" dirty="0">
                <a:latin typeface="Century Gothic" panose="020B0502020202020204" pitchFamily="34" charset="0"/>
                <a:ea typeface="Century Gothic"/>
                <a:cs typeface="Century Gothic"/>
                <a:sym typeface="Century Gothic"/>
              </a:rPr>
              <a:t>As you are working on the Juxtaposition Practice Activity, think about these questions:</a:t>
            </a:r>
            <a:endParaRPr sz="2400" b="1" dirty="0">
              <a:latin typeface="Century Gothic" panose="020B0502020202020204" pitchFamily="34" charset="0"/>
              <a:ea typeface="Century Gothic"/>
              <a:cs typeface="Century Gothic"/>
              <a:sym typeface="Century Gothic"/>
            </a:endParaRPr>
          </a:p>
          <a:p>
            <a:pPr marL="0" marR="0" lvl="0" indent="0" algn="l" rtl="0">
              <a:lnSpc>
                <a:spcPct val="90000"/>
              </a:lnSpc>
              <a:spcBef>
                <a:spcPts val="800"/>
              </a:spcBef>
              <a:spcAft>
                <a:spcPts val="0"/>
              </a:spcAft>
              <a:buClr>
                <a:schemeClr val="dk1"/>
              </a:buClr>
              <a:buSzPts val="1100"/>
              <a:buFont typeface="Arial"/>
              <a:buNone/>
            </a:pPr>
            <a:endParaRPr sz="1100" dirty="0">
              <a:latin typeface="Century Gothic" panose="020B0502020202020204" pitchFamily="34" charset="0"/>
              <a:ea typeface="Arial"/>
              <a:cs typeface="Arial"/>
              <a:sym typeface="Arial"/>
            </a:endParaRPr>
          </a:p>
          <a:p>
            <a:pPr marL="457200" marR="0" lvl="0" indent="-381000" algn="l" rtl="0">
              <a:lnSpc>
                <a:spcPct val="90000"/>
              </a:lnSpc>
              <a:spcBef>
                <a:spcPts val="800"/>
              </a:spcBef>
              <a:spcAft>
                <a:spcPts val="0"/>
              </a:spcAft>
              <a:buSzPts val="2400"/>
              <a:buFont typeface="Arial"/>
              <a:buAutoNum type="arabicPeriod"/>
            </a:pPr>
            <a:r>
              <a:rPr lang="en" sz="2400" dirty="0">
                <a:latin typeface="Century Gothic" panose="020B0502020202020204" pitchFamily="34" charset="0"/>
                <a:ea typeface="Arial"/>
                <a:cs typeface="Arial"/>
                <a:sym typeface="Arial"/>
              </a:rPr>
              <a:t>Why do you think Park wanted to show Salva as a teenager and as an adult?</a:t>
            </a:r>
          </a:p>
          <a:p>
            <a:pPr marL="457200" marR="0" lvl="0" indent="-381000" algn="l" rtl="0">
              <a:lnSpc>
                <a:spcPct val="90000"/>
              </a:lnSpc>
              <a:spcBef>
                <a:spcPts val="800"/>
              </a:spcBef>
              <a:spcAft>
                <a:spcPts val="0"/>
              </a:spcAft>
              <a:buSzPts val="2400"/>
              <a:buFont typeface="Arial"/>
              <a:buAutoNum type="arabicPeriod"/>
            </a:pPr>
            <a:r>
              <a:rPr lang="en" sz="2400" dirty="0">
                <a:latin typeface="Century Gothic" panose="020B0502020202020204" pitchFamily="34" charset="0"/>
                <a:ea typeface="Arial"/>
                <a:cs typeface="Arial"/>
                <a:sym typeface="Arial"/>
              </a:rPr>
              <a:t>What specific words does Park repeat in the two descriptions?</a:t>
            </a:r>
          </a:p>
          <a:p>
            <a:pPr marL="457200" marR="0" lvl="0" indent="-381000" algn="l" rtl="0">
              <a:lnSpc>
                <a:spcPct val="90000"/>
              </a:lnSpc>
              <a:spcBef>
                <a:spcPts val="800"/>
              </a:spcBef>
              <a:spcAft>
                <a:spcPts val="0"/>
              </a:spcAft>
              <a:buSzPts val="2400"/>
              <a:buFont typeface="Arial"/>
              <a:buAutoNum type="arabicPeriod"/>
            </a:pPr>
            <a:r>
              <a:rPr lang="en" sz="2400" dirty="0">
                <a:latin typeface="Century Gothic" panose="020B0502020202020204" pitchFamily="34" charset="0"/>
                <a:ea typeface="Arial"/>
                <a:cs typeface="Arial"/>
                <a:sym typeface="Arial"/>
              </a:rPr>
              <a:t>Why does she do that?</a:t>
            </a:r>
            <a:endParaRPr sz="2400" dirty="0">
              <a:latin typeface="Century Gothic" panose="020B0502020202020204" pitchFamily="34" charset="0"/>
              <a:ea typeface="Arial"/>
              <a:cs typeface="Arial"/>
              <a:sym typeface="Arial"/>
            </a:endParaRPr>
          </a:p>
        </p:txBody>
      </p:sp>
      <p:pic>
        <p:nvPicPr>
          <p:cNvPr id="176" name="Google Shape;176;p31"/>
          <p:cNvPicPr preferRelativeResize="0"/>
          <p:nvPr/>
        </p:nvPicPr>
        <p:blipFill rotWithShape="1">
          <a:blip r:embed="rId3">
            <a:alphaModFix/>
          </a:blip>
          <a:srcRect/>
          <a:stretch/>
        </p:blipFill>
        <p:spPr>
          <a:xfrm>
            <a:off x="8099047" y="139462"/>
            <a:ext cx="817245" cy="104679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32"/>
          <p:cNvSpPr txBox="1">
            <a:spLocks noGrp="1"/>
          </p:cNvSpPr>
          <p:nvPr>
            <p:ph type="title" idx="4294967295"/>
          </p:nvPr>
        </p:nvSpPr>
        <p:spPr>
          <a:xfrm>
            <a:off x="519919" y="375038"/>
            <a:ext cx="7579200" cy="664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2400"/>
              <a:buFont typeface="Overlock"/>
              <a:buNone/>
            </a:pPr>
            <a:r>
              <a:rPr lang="en" sz="3400" dirty="0">
                <a:latin typeface="Century Gothic"/>
                <a:ea typeface="Century Gothic"/>
                <a:cs typeface="Century Gothic"/>
                <a:sym typeface="Century Gothic"/>
              </a:rPr>
              <a:t>Let’s look at how we did</a:t>
            </a:r>
            <a:endParaRPr sz="3400" i="0" u="none" strike="noStrike" cap="none" dirty="0">
              <a:solidFill>
                <a:schemeClr val="dk1"/>
              </a:solidFill>
              <a:latin typeface="Century Gothic"/>
              <a:ea typeface="Century Gothic"/>
              <a:cs typeface="Century Gothic"/>
              <a:sym typeface="Century Gothic"/>
            </a:endParaRPr>
          </a:p>
        </p:txBody>
      </p:sp>
      <p:graphicFrame>
        <p:nvGraphicFramePr>
          <p:cNvPr id="184" name="Google Shape;184;p32"/>
          <p:cNvGraphicFramePr/>
          <p:nvPr>
            <p:extLst>
              <p:ext uri="{D42A27DB-BD31-4B8C-83A1-F6EECF244321}">
                <p14:modId xmlns:p14="http://schemas.microsoft.com/office/powerpoint/2010/main" val="4213844471"/>
              </p:ext>
            </p:extLst>
          </p:nvPr>
        </p:nvGraphicFramePr>
        <p:xfrm>
          <a:off x="206828" y="1186259"/>
          <a:ext cx="8937172" cy="3801863"/>
        </p:xfrm>
        <a:graphic>
          <a:graphicData uri="http://schemas.openxmlformats.org/drawingml/2006/table">
            <a:tbl>
              <a:tblPr>
                <a:noFill/>
                <a:tableStyleId>{044F3B18-09AC-4740-AFF3-D55495B1E723}</a:tableStyleId>
              </a:tblPr>
              <a:tblGrid>
                <a:gridCol w="4468586">
                  <a:extLst>
                    <a:ext uri="{9D8B030D-6E8A-4147-A177-3AD203B41FA5}">
                      <a16:colId xmlns:a16="http://schemas.microsoft.com/office/drawing/2014/main" val="20000"/>
                    </a:ext>
                  </a:extLst>
                </a:gridCol>
                <a:gridCol w="4468586">
                  <a:extLst>
                    <a:ext uri="{9D8B030D-6E8A-4147-A177-3AD203B41FA5}">
                      <a16:colId xmlns:a16="http://schemas.microsoft.com/office/drawing/2014/main" val="20001"/>
                    </a:ext>
                  </a:extLst>
                </a:gridCol>
              </a:tblGrid>
              <a:tr h="434700">
                <a:tc>
                  <a:txBody>
                    <a:bodyPr/>
                    <a:lstStyle/>
                    <a:p>
                      <a:pPr marL="0" lvl="0" indent="0">
                        <a:spcBef>
                          <a:spcPts val="0"/>
                        </a:spcBef>
                        <a:spcAft>
                          <a:spcPts val="0"/>
                        </a:spcAft>
                        <a:buNone/>
                      </a:pPr>
                      <a:r>
                        <a:rPr lang="en" b="1"/>
                        <a:t>QUESTION</a:t>
                      </a:r>
                      <a:endParaRPr b="1"/>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a:spcBef>
                          <a:spcPts val="0"/>
                        </a:spcBef>
                        <a:spcAft>
                          <a:spcPts val="0"/>
                        </a:spcAft>
                        <a:buNone/>
                      </a:pPr>
                      <a:r>
                        <a:rPr lang="en" b="1"/>
                        <a:t>ANSWER</a:t>
                      </a:r>
                      <a:endParaRPr b="1"/>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583175">
                <a:tc>
                  <a:txBody>
                    <a:bodyPr/>
                    <a:lstStyle/>
                    <a:p>
                      <a:pPr marL="0" lvl="0" indent="0" rtl="0">
                        <a:lnSpc>
                          <a:spcPct val="90000"/>
                        </a:lnSpc>
                        <a:spcBef>
                          <a:spcPts val="800"/>
                        </a:spcBef>
                        <a:spcAft>
                          <a:spcPts val="0"/>
                        </a:spcAft>
                        <a:buClr>
                          <a:schemeClr val="dk1"/>
                        </a:buClr>
                        <a:buSzPts val="1100"/>
                        <a:buFont typeface="Arial"/>
                        <a:buNone/>
                      </a:pPr>
                      <a:r>
                        <a:rPr lang="en" sz="1300" dirty="0">
                          <a:solidFill>
                            <a:schemeClr val="dk1"/>
                          </a:solidFill>
                          <a:latin typeface="Century Gothic"/>
                          <a:ea typeface="Century Gothic"/>
                          <a:cs typeface="Century Gothic"/>
                          <a:sym typeface="Century Gothic"/>
                        </a:rPr>
                        <a:t>The author juxtaposes Salva in two roles. Which two roles does she juxtapose? </a:t>
                      </a:r>
                      <a:endParaRPr sz="1300" dirty="0"/>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rtl="0">
                        <a:lnSpc>
                          <a:spcPct val="90000"/>
                        </a:lnSpc>
                        <a:spcBef>
                          <a:spcPts val="800"/>
                        </a:spcBef>
                        <a:spcAft>
                          <a:spcPts val="0"/>
                        </a:spcAft>
                        <a:buClr>
                          <a:schemeClr val="dk1"/>
                        </a:buClr>
                        <a:buSzPts val="1100"/>
                        <a:buFont typeface="Arial"/>
                        <a:buNone/>
                      </a:pPr>
                      <a:r>
                        <a:rPr lang="en-US" sz="1300" dirty="0">
                          <a:solidFill>
                            <a:schemeClr val="dk1"/>
                          </a:solidFill>
                          <a:latin typeface="Century Gothic"/>
                          <a:ea typeface="Century Gothic"/>
                          <a:cs typeface="Century Gothic"/>
                          <a:sym typeface="Century Gothic"/>
                        </a:rPr>
                        <a:t>L</a:t>
                      </a:r>
                      <a:r>
                        <a:rPr lang="en" sz="1300" dirty="0">
                          <a:solidFill>
                            <a:schemeClr val="dk1"/>
                          </a:solidFill>
                          <a:latin typeface="Century Gothic"/>
                          <a:ea typeface="Century Gothic"/>
                          <a:cs typeface="Century Gothic"/>
                          <a:sym typeface="Century Gothic"/>
                        </a:rPr>
                        <a:t>eader of Lost Boys and crew leader of well crew</a:t>
                      </a:r>
                      <a:r>
                        <a:rPr lang="en-US" sz="1300" dirty="0">
                          <a:solidFill>
                            <a:schemeClr val="dk1"/>
                          </a:solidFill>
                          <a:latin typeface="Century Gothic"/>
                          <a:ea typeface="Century Gothic"/>
                          <a:cs typeface="Century Gothic"/>
                          <a:sym typeface="Century Gothic"/>
                        </a:rPr>
                        <a:t>.</a:t>
                      </a:r>
                      <a:endParaRPr sz="1300" dirty="0"/>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1055914">
                <a:tc>
                  <a:txBody>
                    <a:bodyPr/>
                    <a:lstStyle/>
                    <a:p>
                      <a:pPr marL="0" lvl="0" indent="0" rtl="0">
                        <a:lnSpc>
                          <a:spcPct val="115000"/>
                        </a:lnSpc>
                        <a:spcBef>
                          <a:spcPts val="0"/>
                        </a:spcBef>
                        <a:spcAft>
                          <a:spcPts val="0"/>
                        </a:spcAft>
                        <a:buNone/>
                      </a:pPr>
                      <a:r>
                        <a:rPr lang="en" sz="1300" dirty="0">
                          <a:solidFill>
                            <a:schemeClr val="dk1"/>
                          </a:solidFill>
                          <a:latin typeface="Century Gothic"/>
                          <a:ea typeface="Century Gothic"/>
                          <a:cs typeface="Century Gothic"/>
                          <a:sym typeface="Century Gothic"/>
                        </a:rPr>
                        <a:t>How does this juxtaposition help you compare Salva as a boy with Salva as an adult? What does this comparison suggest about what allowed him to survive?</a:t>
                      </a:r>
                      <a:endParaRPr sz="1300" dirty="0">
                        <a:solidFill>
                          <a:schemeClr val="dk1"/>
                        </a:solidFill>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rtl="0">
                        <a:lnSpc>
                          <a:spcPct val="115000"/>
                        </a:lnSpc>
                        <a:spcBef>
                          <a:spcPts val="0"/>
                        </a:spcBef>
                        <a:spcAft>
                          <a:spcPts val="0"/>
                        </a:spcAft>
                        <a:buClr>
                          <a:schemeClr val="dk1"/>
                        </a:buClr>
                        <a:buSzPts val="1100"/>
                        <a:buFont typeface="Arial"/>
                        <a:buNone/>
                      </a:pPr>
                      <a:r>
                        <a:rPr lang="en" sz="1300" dirty="0">
                          <a:solidFill>
                            <a:schemeClr val="dk1"/>
                          </a:solidFill>
                          <a:latin typeface="Century Gothic"/>
                          <a:ea typeface="Century Gothic"/>
                          <a:cs typeface="Century Gothic"/>
                          <a:sym typeface="Century Gothic"/>
                        </a:rPr>
                        <a:t>Salva encourages a group to move forward one step at a time; Salva is patient but determined; persistence and not giving up are important in both circumstances</a:t>
                      </a:r>
                      <a:r>
                        <a:rPr lang="en-US" sz="1300" dirty="0">
                          <a:solidFill>
                            <a:schemeClr val="dk1"/>
                          </a:solidFill>
                          <a:latin typeface="Century Gothic"/>
                          <a:ea typeface="Century Gothic"/>
                          <a:cs typeface="Century Gothic"/>
                          <a:sym typeface="Century Gothic"/>
                        </a:rPr>
                        <a:t>.</a:t>
                      </a:r>
                      <a:endParaRPr sz="1300" dirty="0"/>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842004">
                <a:tc>
                  <a:txBody>
                    <a:bodyPr/>
                    <a:lstStyle/>
                    <a:p>
                      <a:pPr marL="0" lvl="0" indent="0" rtl="0">
                        <a:lnSpc>
                          <a:spcPct val="115000"/>
                        </a:lnSpc>
                        <a:spcBef>
                          <a:spcPts val="0"/>
                        </a:spcBef>
                        <a:spcAft>
                          <a:spcPts val="0"/>
                        </a:spcAft>
                        <a:buClr>
                          <a:schemeClr val="dk1"/>
                        </a:buClr>
                        <a:buSzPts val="1100"/>
                        <a:buFont typeface="Arial"/>
                        <a:buNone/>
                      </a:pPr>
                      <a:r>
                        <a:rPr lang="en" sz="1300">
                          <a:solidFill>
                            <a:schemeClr val="dk1"/>
                          </a:solidFill>
                          <a:latin typeface="Century Gothic"/>
                          <a:ea typeface="Century Gothic"/>
                          <a:cs typeface="Century Gothic"/>
                          <a:sym typeface="Century Gothic"/>
                        </a:rPr>
                        <a:t>How does having Nya as a character make it possible for Park to compare Salva as a boy and as an adult?</a:t>
                      </a:r>
                      <a:endParaRPr sz="1300">
                        <a:solidFill>
                          <a:schemeClr val="dk1"/>
                        </a:solidFill>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rtl="0">
                        <a:lnSpc>
                          <a:spcPct val="115000"/>
                        </a:lnSpc>
                        <a:spcBef>
                          <a:spcPts val="0"/>
                        </a:spcBef>
                        <a:spcAft>
                          <a:spcPts val="0"/>
                        </a:spcAft>
                        <a:buClr>
                          <a:schemeClr val="dk1"/>
                        </a:buClr>
                        <a:buSzPts val="1100"/>
                        <a:buFont typeface="Arial"/>
                        <a:buNone/>
                      </a:pPr>
                      <a:r>
                        <a:rPr lang="en" sz="1300" dirty="0">
                          <a:solidFill>
                            <a:schemeClr val="dk1"/>
                          </a:solidFill>
                          <a:latin typeface="Century Gothic"/>
                          <a:ea typeface="Century Gothic"/>
                          <a:cs typeface="Century Gothic"/>
                          <a:sym typeface="Century Gothic"/>
                        </a:rPr>
                        <a:t>Nya sees Salva in his role as crew leader; this allows another character to observe and report on these traits.</a:t>
                      </a:r>
                      <a:endParaRPr sz="1300" dirty="0">
                        <a:solidFill>
                          <a:schemeClr val="dk1"/>
                        </a:solidFill>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863300">
                <a:tc>
                  <a:txBody>
                    <a:bodyPr/>
                    <a:lstStyle/>
                    <a:p>
                      <a:pPr marL="0" lvl="0" indent="0" rtl="0">
                        <a:lnSpc>
                          <a:spcPct val="90000"/>
                        </a:lnSpc>
                        <a:spcBef>
                          <a:spcPts val="800"/>
                        </a:spcBef>
                        <a:spcAft>
                          <a:spcPts val="0"/>
                        </a:spcAft>
                        <a:buClr>
                          <a:schemeClr val="dk1"/>
                        </a:buClr>
                        <a:buSzPts val="1100"/>
                        <a:buFont typeface="Arial"/>
                        <a:buNone/>
                      </a:pPr>
                      <a:r>
                        <a:rPr lang="en" sz="1300">
                          <a:solidFill>
                            <a:schemeClr val="dk1"/>
                          </a:solidFill>
                          <a:latin typeface="Century Gothic"/>
                          <a:ea typeface="Century Gothic"/>
                          <a:cs typeface="Century Gothic"/>
                          <a:sym typeface="Century Gothic"/>
                        </a:rPr>
                        <a:t>To what extent do these traits also help Nya?</a:t>
                      </a:r>
                      <a:endParaRPr sz="1300">
                        <a:solidFill>
                          <a:schemeClr val="dk1"/>
                        </a:solidFill>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rtl="0">
                        <a:lnSpc>
                          <a:spcPct val="115000"/>
                        </a:lnSpc>
                        <a:spcBef>
                          <a:spcPts val="0"/>
                        </a:spcBef>
                        <a:spcAft>
                          <a:spcPts val="0"/>
                        </a:spcAft>
                        <a:buNone/>
                      </a:pPr>
                      <a:r>
                        <a:rPr lang="en" sz="1300" dirty="0">
                          <a:solidFill>
                            <a:schemeClr val="dk1"/>
                          </a:solidFill>
                          <a:latin typeface="Century Gothic"/>
                          <a:ea typeface="Century Gothic"/>
                          <a:cs typeface="Century Gothic"/>
                          <a:sym typeface="Century Gothic"/>
                        </a:rPr>
                        <a:t>Nya is also persistent.  She keeps getting water even though it is hard.  She is not a leader in the way that Salva is, though.</a:t>
                      </a:r>
                      <a:endParaRPr sz="1300" dirty="0">
                        <a:solidFill>
                          <a:schemeClr val="dk1"/>
                        </a:solidFill>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5" name="Google Shape;176;p31"/>
          <p:cNvPicPr preferRelativeResize="0"/>
          <p:nvPr/>
        </p:nvPicPr>
        <p:blipFill rotWithShape="1">
          <a:blip r:embed="rId3">
            <a:alphaModFix/>
          </a:blip>
          <a:srcRect/>
          <a:stretch/>
        </p:blipFill>
        <p:spPr>
          <a:xfrm>
            <a:off x="8099047" y="139462"/>
            <a:ext cx="817245" cy="1046797"/>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8499FEA-0E5C-40C9-A675-CC1491CD9758}">
  <ds:schemaRefs>
    <ds:schemaRef ds:uri="http://purl.org/dc/terms/"/>
    <ds:schemaRef ds:uri="http://schemas.openxmlformats.org/package/2006/metadata/core-properties"/>
    <ds:schemaRef ds:uri="02a6a75b-8925-4bc7-8b21-b87d4a90d0a3"/>
    <ds:schemaRef ds:uri="http://purl.org/dc/dcmitype/"/>
    <ds:schemaRef ds:uri="http://schemas.microsoft.com/office/2006/documentManagement/types"/>
    <ds:schemaRef ds:uri="http://purl.org/dc/elements/1.1/"/>
    <ds:schemaRef ds:uri="http://schemas.microsoft.com/office/2006/metadata/properties"/>
    <ds:schemaRef ds:uri="http://schemas.microsoft.com/office/infopath/2007/PartnerControls"/>
    <ds:schemaRef ds:uri="a1502afc-75e6-4a80-976c-76583f90c737"/>
    <ds:schemaRef ds:uri="http://www.w3.org/XML/1998/namespace"/>
  </ds:schemaRefs>
</ds:datastoreItem>
</file>

<file path=customXml/itemProps2.xml><?xml version="1.0" encoding="utf-8"?>
<ds:datastoreItem xmlns:ds="http://schemas.openxmlformats.org/officeDocument/2006/customXml" ds:itemID="{88C02E17-0A9F-46F7-A6B9-610E6326A8B8}">
  <ds:schemaRefs>
    <ds:schemaRef ds:uri="http://schemas.microsoft.com/sharepoint/v3/contenttype/forms"/>
  </ds:schemaRefs>
</ds:datastoreItem>
</file>

<file path=customXml/itemProps3.xml><?xml version="1.0" encoding="utf-8"?>
<ds:datastoreItem xmlns:ds="http://schemas.openxmlformats.org/officeDocument/2006/customXml" ds:itemID="{54C54477-B2D5-4238-89A1-789C65111EC1}"/>
</file>

<file path=docProps/app.xml><?xml version="1.0" encoding="utf-8"?>
<Properties xmlns="http://schemas.openxmlformats.org/officeDocument/2006/extended-properties" xmlns:vt="http://schemas.openxmlformats.org/officeDocument/2006/docPropsVTypes">
  <TotalTime>34</TotalTime>
  <Words>4454</Words>
  <Application>Microsoft Office PowerPoint</Application>
  <PresentationFormat>On-screen Show (16:9)</PresentationFormat>
  <Paragraphs>370</Paragraphs>
  <Slides>18</Slides>
  <Notes>17</Notes>
  <HiddenSlides>0</HiddenSlides>
  <MMClips>0</MMClips>
  <ScaleCrop>false</ScaleCrop>
  <HeadingPairs>
    <vt:vector size="4" baseType="variant">
      <vt:variant>
        <vt:lpstr>Theme</vt:lpstr>
      </vt:variant>
      <vt:variant>
        <vt:i4>2</vt:i4>
      </vt:variant>
      <vt:variant>
        <vt:lpstr>Slide Titles</vt:lpstr>
      </vt:variant>
      <vt:variant>
        <vt:i4>18</vt:i4>
      </vt:variant>
    </vt:vector>
  </HeadingPairs>
  <TitlesOfParts>
    <vt:vector size="20" baseType="lpstr">
      <vt:lpstr>Simple Light</vt:lpstr>
      <vt:lpstr>Office Theme</vt:lpstr>
      <vt:lpstr>Grade 7: Module 1: Unit 3: Lesson 1 Teacher slide, before teaching.</vt:lpstr>
      <vt:lpstr>Grade 7: Module 1: Unit 3: Lesson 1 Teacher slide, before teaching.</vt:lpstr>
      <vt:lpstr>Grade 7 Module 1 Unit 3 Overview</vt:lpstr>
      <vt:lpstr>Grade 7: Module 1:  Unit 3: Lesson 1</vt:lpstr>
      <vt:lpstr>Hello, Students!</vt:lpstr>
      <vt:lpstr>Let’s review juxtaposition</vt:lpstr>
      <vt:lpstr>Let’s look at why Parks used juxtaposition</vt:lpstr>
      <vt:lpstr>Let’s practice </vt:lpstr>
      <vt:lpstr>Let’s look at how we did</vt:lpstr>
      <vt:lpstr>Let’s look at how we did...continued</vt:lpstr>
      <vt:lpstr>Let’s turn and talk</vt:lpstr>
      <vt:lpstr>Homework</vt:lpstr>
      <vt:lpstr>Small Group Block</vt:lpstr>
      <vt:lpstr>Small Group Block - Doing the Work We Each Need to Do </vt:lpstr>
      <vt:lpstr>Fluent Reading Work</vt:lpstr>
      <vt:lpstr>Fluent Reading Work</vt:lpstr>
      <vt:lpstr>Fluent Reading 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3: Lesson 1 Teacher slide, before teaching.</dc:title>
  <dc:creator>nbravo</dc:creator>
  <cp:lastModifiedBy>Natalie Ivey</cp:lastModifiedBy>
  <cp:revision>12</cp:revision>
  <dcterms:modified xsi:type="dcterms:W3CDTF">2019-03-26T00:40:08Z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536">
    <vt:lpwstr>14</vt:lpwstr>
  </property>
</Properties>
</file>