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6.xml" ContentType="application/vnd.openxmlformats-officedocument.presentationml.slideLayout+xml"/>
  <Override PartName="/ppt/slideLayouts/slideLayout34.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35.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6" r:id="rId1"/>
    <p:sldMasterId id="2147483687" r:id="rId2"/>
    <p:sldMasterId id="2147483688"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1D25B4D-49AF-4CCF-B64F-560DA4B55C4C}">
  <a:tblStyle styleId="{01D25B4D-49AF-4CCF-B64F-560DA4B55C4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4AC80EB-1317-428C-9F89-32CDBC946943}"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365627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2883518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744cb2004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4744cb2004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10-15 minutes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a continuation of work from Slide 7</a:t>
            </a:r>
            <a:endParaRPr sz="1200">
              <a:solidFill>
                <a:schemeClr val="dk1"/>
              </a:solidFill>
              <a:latin typeface="Calibri"/>
              <a:ea typeface="Calibri"/>
              <a:cs typeface="Calibri"/>
              <a:sym typeface="Calibri"/>
            </a:endParaRPr>
          </a:p>
          <a:p>
            <a:pPr marL="4445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 “Now you will practice with a partner. You will each get a Word List and four Word Stars to complete together. Each person will take a turn reading and then writing. First, your partner will read a word from their list. You will decide on which Word Star to write the word. After you have added the word, it is your turn to read a word from your list and your partner will write in on a Word Star. When all the words have been written, you will work with your partner to check the words you wrote with the word list to be sure you chose the correct Word Star.”</a:t>
            </a:r>
            <a:endParaRPr sz="1200" i="1">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Word Lists and Word Stars to partners and observes as students practice the exercise.</a:t>
            </a:r>
            <a:endParaRPr sz="120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Are students able to add suffix “-able” and “-ible” correctly?</a:t>
            </a:r>
            <a:endParaRPr sz="1200">
              <a:solidFill>
                <a:schemeClr val="dk1"/>
              </a:solidFill>
              <a:latin typeface="Calibri"/>
              <a:ea typeface="Calibri"/>
              <a:cs typeface="Calibri"/>
              <a:sym typeface="Calibri"/>
            </a:endParaRPr>
          </a:p>
          <a:p>
            <a:pPr marL="1079500" lvl="2" indent="-8890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quickly complete the exercise practice: Consider inviting them to create descriptive oral sentences that contain the words from their Word Stars.</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9030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744cb2004_2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4744cb2004_2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see slide 10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slide for reference. Students come up with words with -able and -ible endings. </a:t>
            </a:r>
            <a:endParaRPr sz="1200">
              <a:solidFill>
                <a:schemeClr val="dk1"/>
              </a:solidFill>
              <a:latin typeface="Calibri"/>
              <a:ea typeface="Calibri"/>
              <a:cs typeface="Calibri"/>
              <a:sym typeface="Calibri"/>
            </a:endParaRPr>
          </a:p>
          <a:p>
            <a:pPr marL="4445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733283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744cb2004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4744cb2004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10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check their work with the slide.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 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Are students able to add suffix “-able” and “-ible” correctly?</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giving a sentence containing each word to help support vocabulary development for students.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reminding students that when a vowel suffix is added (“-able” and “-ible”), the magic “e” is often dropped (example: “sensible”).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Many students will likely need extra support spelling some of these longer words such as “accessible.” Consider allowing students to use the Words Rule Word Cards as a guide to writing the words.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p:txBody>
      </p:sp>
    </p:spTree>
    <p:extLst>
      <p:ext uri="{BB962C8B-B14F-4D97-AF65-F5344CB8AC3E}">
        <p14:creationId xmlns:p14="http://schemas.microsoft.com/office/powerpoint/2010/main" val="4081057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a98bf984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g4a98bf984e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b="1"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31" name="Google Shape;331;g4a98bf984e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2" name="Google Shape;332;g4a98bf984e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1489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46fb8962b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46fb8962b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1028911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6fb8962b3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46fb8962b3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3 Teacher Guide. 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Project syllable slice word list if technology is available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 and markers and erasers OR pencil and paper</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in teacher group may share writing on chart paper, if available.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reference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tools from Reader’s Toolbox 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439694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6fb8962b3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46fb8962b3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  Post word list or show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 boards and slice words by their syllable.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 boards and check each other's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lang="en-US" sz="1200"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smtClean="0">
                <a:solidFill>
                  <a:schemeClr val="dk1"/>
                </a:solidFill>
                <a:latin typeface="Calibri"/>
                <a:ea typeface="Calibri"/>
                <a:cs typeface="Calibri"/>
                <a:sym typeface="Calibri"/>
              </a:rPr>
              <a:t>Student Look-</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/Listen-</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None</a:t>
            </a: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251941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46fb8962b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46fb8962b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Use steps to guide students through Syllable Sleuth.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steps </a:t>
            </a:r>
            <a:r>
              <a:rPr lang="en" sz="1200" dirty="0" smtClean="0">
                <a:solidFill>
                  <a:schemeClr val="dk1"/>
                </a:solidFill>
                <a:latin typeface="Calibri"/>
                <a:ea typeface="Calibri"/>
                <a:cs typeface="Calibri"/>
                <a:sym typeface="Calibri"/>
              </a:rPr>
              <a:t>1-4 above.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smtClean="0">
                <a:solidFill>
                  <a:schemeClr val="dk1"/>
                </a:solidFill>
                <a:latin typeface="Calibri"/>
                <a:ea typeface="Calibri"/>
                <a:cs typeface="Calibri"/>
                <a:sym typeface="Calibri"/>
              </a:rPr>
              <a:t>Student Look-</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/Listen-</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717071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6fb8962b3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46fb8962b3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Invite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answers on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dirty="0" smtClean="0">
                <a:solidFill>
                  <a:schemeClr val="dk1"/>
                </a:solidFill>
                <a:latin typeface="Calibri"/>
                <a:ea typeface="Calibri"/>
                <a:cs typeface="Calibri"/>
                <a:sym typeface="Calibri"/>
              </a:rPr>
              <a:t>Student Look-</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/Listen-</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44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24349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4a8375ba2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4a8375ba2a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15</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7996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Word Stars for “able” and “ible.”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 Workout: Word Cards (for student use; copy and cut out handout for student pairs or write on board/project on slide and prompt students to copy on paper or white boards under the T-chart headings)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Whiteboards and markers or paper, pencils, erasers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9593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7390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This lesson continues work with suffix endings “ible” and “able.”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Suffixes “-able” and “-ible”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identify the correct spelling pattern based on syllable type.</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apply knowledge of syllable types to read and spell words correctly.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workout, exercise (L)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204594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1830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Remember the transition song we just sang. Today we are going to read words to review the spelling patterns we have been learning about.”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8229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5-10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a:t>
            </a:r>
            <a:r>
              <a:rPr lang="en" sz="1200" dirty="0" smtClean="0">
                <a:solidFill>
                  <a:schemeClr val="dk1"/>
                </a:solidFill>
                <a:latin typeface="Calibri"/>
                <a:ea typeface="Calibri"/>
                <a:cs typeface="Calibri"/>
                <a:sym typeface="Calibri"/>
              </a:rPr>
              <a:t>Notes:</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Begin the Word Workout Word Stars exercise: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been working with words with two suffix endings: ‘-able’ and ‘-ible.’”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“Who can remind us of the where the suffix goes?” </a:t>
            </a:r>
            <a:r>
              <a:rPr lang="en" sz="1200" b="1" dirty="0">
                <a:latin typeface="Calibri"/>
                <a:ea typeface="Calibri"/>
                <a:cs typeface="Calibri"/>
                <a:sym typeface="Calibri"/>
              </a:rPr>
              <a:t>(on the end of the word)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“How do you know the difference between ‘able’ and ‘ible’?”  </a:t>
            </a:r>
            <a:r>
              <a:rPr lang="en" sz="1200" b="1" dirty="0">
                <a:latin typeface="Calibri"/>
                <a:ea typeface="Calibri"/>
                <a:cs typeface="Calibri"/>
                <a:sym typeface="Calibri"/>
              </a:rPr>
              <a:t>(In some words, they sound different, but a more predictable difference is that “able” can be at the end of a real word, and “ible” cannot.)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“What kinds of words usually come before the suffix ‘able’?”</a:t>
            </a:r>
            <a:r>
              <a:rPr lang="en" sz="1200" b="1" dirty="0">
                <a:latin typeface="Calibri"/>
                <a:ea typeface="Calibri"/>
                <a:cs typeface="Calibri"/>
                <a:sym typeface="Calibri"/>
              </a:rPr>
              <a:t> (base words that have meaning by themselves)</a:t>
            </a:r>
            <a:r>
              <a:rPr lang="en" sz="1200" i="1" dirty="0">
                <a:latin typeface="Calibri"/>
                <a:ea typeface="Calibri"/>
                <a:cs typeface="Calibri"/>
                <a:sym typeface="Calibri"/>
              </a:rPr>
              <a:t> “What kind of words usually come before the suffix ‘ible’?”</a:t>
            </a:r>
            <a:r>
              <a:rPr lang="en" sz="1200" b="1" i="1" dirty="0">
                <a:latin typeface="Calibri"/>
                <a:ea typeface="Calibri"/>
                <a:cs typeface="Calibri"/>
                <a:sym typeface="Calibri"/>
              </a:rPr>
              <a:t> </a:t>
            </a:r>
            <a:r>
              <a:rPr lang="en" sz="1200" b="1" dirty="0">
                <a:latin typeface="Calibri"/>
                <a:ea typeface="Calibri"/>
                <a:cs typeface="Calibri"/>
                <a:sym typeface="Calibri"/>
              </a:rPr>
              <a:t>(non-words with no meaning or base word)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“Great! Today you are going complete ‘Word Stars.’ You will work with a partner to practice reading and spelling words with ‘ible’ and ‘able’ suffix. Your job will be to match the first part of the word with the correct ending suffix. Remember, words ending in ‘able’ begin with a real base word.”</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Word Stars for “ible” and “able” on the board. (Or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Word Star has ‘able’ in the center, so all the word parts we add here will be the first part of ‘able’ suffix words. The other Word Star has ‘ible’ in the center, so all the word parts we add here will be the first part of ‘ible’ suffix words.”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 </a:t>
            </a:r>
            <a:r>
              <a:rPr lang="en" sz="1200" i="1" dirty="0">
                <a:latin typeface="Calibri"/>
                <a:ea typeface="Calibri"/>
                <a:cs typeface="Calibri"/>
                <a:sym typeface="Calibri"/>
              </a:rPr>
              <a:t>“If I say the word ‘fashion,’ on which Word Star should I write this </a:t>
            </a:r>
            <a:r>
              <a:rPr lang="en" sz="1200" i="1" dirty="0" smtClean="0">
                <a:latin typeface="Calibri"/>
                <a:ea typeface="Calibri"/>
                <a:cs typeface="Calibri"/>
                <a:sym typeface="Calibri"/>
              </a:rPr>
              <a:t>word</a:t>
            </a:r>
            <a:r>
              <a:rPr lang="en" sz="1200" i="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 (“able” because “fashion” is a real base word that makes “fashionable” when the “able” suffix is added)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“fashion” on one of the lines of the Word Star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You and your partner will each have a Word List with the beginnings of words that begin both ‘able’ and ‘ible’ words. You will take turns reading and writing the words. Your partner will read a word, and you will decide on which Word Star to write it. Then you will read a word, and your partner will decide on which Word Star to write it. You will write the words on the lines of the Word Star, just as I did with ‘fashion.’ Your goal is to get all the words on the correct Word Stars. When you are finished with all the words, you can check your work with the Word Lists.”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“Let’s get ready to Workout Words! When you practice this exercise, you’ll work with a partner practice reading and writing words with the suffix ‘ible’ and ‘able.’”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Words are posted on Slide 10.</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“able” and “ible”spellings.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Example: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“I notice when ‘able’ words change the meaning of words to describe something or someone that is ‘able.’”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3392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latin typeface="Calibri"/>
                <a:ea typeface="Calibri"/>
                <a:cs typeface="Calibri"/>
                <a:sym typeface="Calibri"/>
              </a:rPr>
              <a:t>1-2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sung to the tune of “The Muffin </a:t>
            </a:r>
            <a:r>
              <a:rPr lang="en" sz="1200" dirty="0" smtClean="0">
                <a:latin typeface="Calibri"/>
                <a:ea typeface="Calibri"/>
                <a:cs typeface="Calibri"/>
                <a:sym typeface="Calibri"/>
              </a:rPr>
              <a:t>Man.”</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“use spelling to write words they know.” </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92" name="Google Shape;292;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3" name="Google Shape;293;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245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a:latin typeface="Calibri"/>
                <a:ea typeface="Calibri"/>
                <a:cs typeface="Calibri"/>
                <a:sym typeface="Calibri"/>
              </a:rPr>
              <a:t>Suggested slide pacing: 1-2 minutes </a:t>
            </a:r>
            <a:endParaRPr sz="1200">
              <a:latin typeface="Calibri"/>
              <a:ea typeface="Calibri"/>
              <a:cs typeface="Calibri"/>
              <a:sym typeface="Calibri"/>
            </a:endParaRPr>
          </a:p>
          <a:p>
            <a:pPr marL="0" marR="0" lvl="0" indent="0" algn="l" rtl="0">
              <a:spcBef>
                <a:spcPts val="0"/>
              </a:spcBef>
              <a:spcAft>
                <a:spcPts val="0"/>
              </a:spcAft>
              <a:buNone/>
            </a:pPr>
            <a:endParaRPr sz="1200">
              <a:latin typeface="Calibri"/>
              <a:ea typeface="Calibri"/>
              <a:cs typeface="Calibri"/>
              <a:sym typeface="Calibri"/>
            </a:endParaRPr>
          </a:p>
          <a:p>
            <a:pPr marL="0" marR="0" lvl="0" indent="0" algn="l" rtl="0">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a:latin typeface="Calibri"/>
                <a:ea typeface="Calibri"/>
                <a:cs typeface="Calibri"/>
                <a:sym typeface="Calibri"/>
              </a:rPr>
              <a:t>After transition, review learning target with students. </a:t>
            </a:r>
            <a:endParaRPr sz="1200">
              <a:latin typeface="Calibri"/>
              <a:ea typeface="Calibri"/>
              <a:cs typeface="Calibri"/>
              <a:sym typeface="Calibri"/>
            </a:endParaRPr>
          </a:p>
          <a:p>
            <a:pPr marL="444500" marR="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p:txBody>
      </p:sp>
      <p:sp>
        <p:nvSpPr>
          <p:cNvPr id="300" name="Google Shape;300;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1" name="Google Shape;301;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8020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2"/>
          <p:cNvSpPr txBox="1">
            <a:spLocks noGrp="1"/>
          </p:cNvSpPr>
          <p:nvPr>
            <p:ph type="title"/>
          </p:nvPr>
        </p:nvSpPr>
        <p:spPr>
          <a:xfrm>
            <a:off x="277650" y="119743"/>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18: Lesson 90</a:t>
            </a:r>
            <a:endParaRPr sz="2800" dirty="0"/>
          </a:p>
          <a:p>
            <a:pPr lvl="0">
              <a:buSzPts val="1100"/>
            </a:pPr>
            <a:r>
              <a:rPr lang="en" sz="1800" b="1" dirty="0"/>
              <a:t>Teacher slide, before teaching.</a:t>
            </a:r>
            <a:endParaRPr sz="1800" dirty="0"/>
          </a:p>
        </p:txBody>
      </p:sp>
      <p:sp>
        <p:nvSpPr>
          <p:cNvPr id="245" name="Google Shape;245;p42"/>
          <p:cNvSpPr txBox="1">
            <a:spLocks noGrp="1"/>
          </p:cNvSpPr>
          <p:nvPr>
            <p:ph type="body" idx="1"/>
          </p:nvPr>
        </p:nvSpPr>
        <p:spPr>
          <a:xfrm>
            <a:off x="277650" y="1098143"/>
            <a:ext cx="8741100" cy="3473857"/>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Clr>
                <a:schemeClr val="dk1"/>
              </a:buClr>
              <a:buSzPts val="1100"/>
              <a:buFont typeface="Arial"/>
              <a:buNone/>
            </a:pPr>
            <a:r>
              <a:rPr lang="en" sz="1800" dirty="0" smtClean="0"/>
              <a:t>This </a:t>
            </a:r>
            <a:r>
              <a:rPr lang="en" sz="1800" dirty="0"/>
              <a:t>lesson include t</a:t>
            </a:r>
            <a:r>
              <a:rPr lang="en" sz="1800" i="1" dirty="0"/>
              <a:t>he Word Workout instructional practice serves as a cycle review. Students practice a familiar exercise: Word Stars. Students practice by applying their knowledge learned to read and spell words correctly.  </a:t>
            </a:r>
            <a:endParaRPr sz="1800" i="1" dirty="0"/>
          </a:p>
          <a:p>
            <a:pPr marL="0" lvl="0" indent="0" algn="l" rtl="0">
              <a:lnSpc>
                <a:spcPct val="115000"/>
              </a:lnSpc>
              <a:spcBef>
                <a:spcPts val="800"/>
              </a:spcBef>
              <a:spcAft>
                <a:spcPts val="0"/>
              </a:spcAft>
              <a:buClr>
                <a:schemeClr val="dk1"/>
              </a:buClr>
              <a:buSzPts val="1100"/>
              <a:buFont typeface="Arial"/>
              <a:buNone/>
            </a:pPr>
            <a:endParaRPr sz="1800" i="1" dirty="0"/>
          </a:p>
          <a:p>
            <a:pPr marL="0" lvl="0" indent="0" algn="l" rtl="0">
              <a:lnSpc>
                <a:spcPct val="115000"/>
              </a:lnSpc>
              <a:spcBef>
                <a:spcPts val="80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800" i="1" dirty="0"/>
          </a:p>
          <a:p>
            <a:pPr marL="177800" lvl="0" indent="-152400" algn="l" rtl="0">
              <a:lnSpc>
                <a:spcPct val="115000"/>
              </a:lnSpc>
              <a:spcBef>
                <a:spcPts val="0"/>
              </a:spcBef>
              <a:spcAft>
                <a:spcPts val="0"/>
              </a:spcAft>
              <a:buClr>
                <a:schemeClr val="dk1"/>
              </a:buClr>
              <a:buSzPts val="1800"/>
              <a:buChar char="•"/>
            </a:pPr>
            <a:r>
              <a:rPr lang="en" sz="1800" i="1" dirty="0"/>
              <a:t>Words with suffixes: “ible” and “able.”</a:t>
            </a:r>
            <a:endParaRPr sz="1800" i="1" dirty="0"/>
          </a:p>
          <a:p>
            <a:pPr marL="177800" lvl="0" indent="0" algn="l" rtl="0">
              <a:lnSpc>
                <a:spcPct val="115000"/>
              </a:lnSpc>
              <a:spcBef>
                <a:spcPts val="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1"/>
          <p:cNvSpPr txBox="1">
            <a:spLocks noGrp="1"/>
          </p:cNvSpPr>
          <p:nvPr>
            <p:ph type="title"/>
          </p:nvPr>
        </p:nvSpPr>
        <p:spPr>
          <a:xfrm>
            <a:off x="356507" y="45250"/>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Word Lists for Word Stars</a:t>
            </a:r>
            <a:endParaRPr dirty="0"/>
          </a:p>
        </p:txBody>
      </p:sp>
      <p:pic>
        <p:nvPicPr>
          <p:cNvPr id="312" name="Google Shape;312;p51"/>
          <p:cNvPicPr preferRelativeResize="0"/>
          <p:nvPr/>
        </p:nvPicPr>
        <p:blipFill>
          <a:blip r:embed="rId3">
            <a:alphaModFix/>
          </a:blip>
          <a:stretch>
            <a:fillRect/>
          </a:stretch>
        </p:blipFill>
        <p:spPr>
          <a:xfrm rot="5400000">
            <a:off x="988600" y="1063750"/>
            <a:ext cx="3922950" cy="3874350"/>
          </a:xfrm>
          <a:prstGeom prst="rect">
            <a:avLst/>
          </a:prstGeom>
          <a:noFill/>
          <a:ln>
            <a:noFill/>
          </a:ln>
        </p:spPr>
      </p:pic>
      <p:pic>
        <p:nvPicPr>
          <p:cNvPr id="313" name="Google Shape;313;p51"/>
          <p:cNvPicPr preferRelativeResize="0"/>
          <p:nvPr/>
        </p:nvPicPr>
        <p:blipFill>
          <a:blip r:embed="rId4">
            <a:alphaModFix/>
          </a:blip>
          <a:stretch>
            <a:fillRect/>
          </a:stretch>
        </p:blipFill>
        <p:spPr>
          <a:xfrm rot="5400000">
            <a:off x="5012650" y="1267625"/>
            <a:ext cx="4005950" cy="3419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52"/>
          <p:cNvPicPr preferRelativeResize="0"/>
          <p:nvPr/>
        </p:nvPicPr>
        <p:blipFill>
          <a:blip r:embed="rId3">
            <a:alphaModFix/>
          </a:blip>
          <a:stretch>
            <a:fillRect/>
          </a:stretch>
        </p:blipFill>
        <p:spPr>
          <a:xfrm>
            <a:off x="2362200" y="152400"/>
            <a:ext cx="4035182" cy="48386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3"/>
          <p:cNvSpPr txBox="1">
            <a:spLocks noGrp="1"/>
          </p:cNvSpPr>
          <p:nvPr>
            <p:ph type="title"/>
          </p:nvPr>
        </p:nvSpPr>
        <p:spPr>
          <a:xfrm>
            <a:off x="629850" y="273846"/>
            <a:ext cx="7886700" cy="337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Check Your Work</a:t>
            </a:r>
            <a:endParaRPr>
              <a:latin typeface="Century Gothic"/>
              <a:ea typeface="Century Gothic"/>
              <a:cs typeface="Century Gothic"/>
              <a:sym typeface="Century Gothic"/>
            </a:endParaRPr>
          </a:p>
        </p:txBody>
      </p:sp>
      <p:sp>
        <p:nvSpPr>
          <p:cNvPr id="324" name="Google Shape;324;p53"/>
          <p:cNvSpPr txBox="1">
            <a:spLocks noGrp="1"/>
          </p:cNvSpPr>
          <p:nvPr>
            <p:ph type="body" idx="1"/>
          </p:nvPr>
        </p:nvSpPr>
        <p:spPr>
          <a:xfrm>
            <a:off x="629850" y="680274"/>
            <a:ext cx="3868500" cy="4029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latin typeface="Century Gothic"/>
                <a:ea typeface="Century Gothic"/>
                <a:cs typeface="Century Gothic"/>
                <a:sym typeface="Century Gothic"/>
              </a:rPr>
              <a:t>Student A</a:t>
            </a:r>
            <a:endParaRPr>
              <a:latin typeface="Century Gothic"/>
              <a:ea typeface="Century Gothic"/>
              <a:cs typeface="Century Gothic"/>
              <a:sym typeface="Century Gothic"/>
            </a:endParaRPr>
          </a:p>
        </p:txBody>
      </p:sp>
      <p:sp>
        <p:nvSpPr>
          <p:cNvPr id="325" name="Google Shape;325;p53"/>
          <p:cNvSpPr txBox="1">
            <a:spLocks noGrp="1"/>
          </p:cNvSpPr>
          <p:nvPr>
            <p:ph type="body" idx="3"/>
          </p:nvPr>
        </p:nvSpPr>
        <p:spPr>
          <a:xfrm>
            <a:off x="4767025" y="680274"/>
            <a:ext cx="3887400" cy="4029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latin typeface="Century Gothic"/>
                <a:ea typeface="Century Gothic"/>
                <a:cs typeface="Century Gothic"/>
                <a:sym typeface="Century Gothic"/>
              </a:rPr>
              <a:t>Student B</a:t>
            </a:r>
            <a:endParaRPr>
              <a:latin typeface="Century Gothic"/>
              <a:ea typeface="Century Gothic"/>
              <a:cs typeface="Century Gothic"/>
              <a:sym typeface="Century Gothic"/>
            </a:endParaRPr>
          </a:p>
        </p:txBody>
      </p:sp>
      <p:graphicFrame>
        <p:nvGraphicFramePr>
          <p:cNvPr id="326" name="Google Shape;326;p53"/>
          <p:cNvGraphicFramePr/>
          <p:nvPr>
            <p:extLst>
              <p:ext uri="{D42A27DB-BD31-4B8C-83A1-F6EECF244321}">
                <p14:modId xmlns:p14="http://schemas.microsoft.com/office/powerpoint/2010/main" val="2290238017"/>
              </p:ext>
            </p:extLst>
          </p:nvPr>
        </p:nvGraphicFramePr>
        <p:xfrm>
          <a:off x="761999" y="1083170"/>
          <a:ext cx="3018076" cy="3542450"/>
        </p:xfrm>
        <a:graphic>
          <a:graphicData uri="http://schemas.openxmlformats.org/drawingml/2006/table">
            <a:tbl>
              <a:tblPr>
                <a:noFill/>
                <a:tableStyleId>{01D25B4D-49AF-4CCF-B64F-560DA4B55C4C}</a:tableStyleId>
              </a:tblPr>
              <a:tblGrid>
                <a:gridCol w="1621972"/>
                <a:gridCol w="1396104"/>
              </a:tblGrid>
              <a:tr h="380625">
                <a:tc rowSpan="10">
                  <a:txBody>
                    <a:bodyPr/>
                    <a:lstStyle/>
                    <a:p>
                      <a:pPr marL="0" lvl="0" indent="0" algn="l" rtl="0">
                        <a:spcBef>
                          <a:spcPts val="0"/>
                        </a:spcBef>
                        <a:spcAft>
                          <a:spcPts val="0"/>
                        </a:spcAft>
                        <a:buNone/>
                      </a:pPr>
                      <a:r>
                        <a:rPr lang="en" dirty="0">
                          <a:latin typeface="Century Gothic"/>
                          <a:ea typeface="Century Gothic"/>
                          <a:cs typeface="Century Gothic"/>
                          <a:sym typeface="Century Gothic"/>
                        </a:rPr>
                        <a:t>breakable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likable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knowledgeable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fashionable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enjoyable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adaptable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preferable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laughable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changeable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dependable</a:t>
                      </a:r>
                      <a:endParaRPr dirty="0">
                        <a:latin typeface="Century Gothic"/>
                        <a:ea typeface="Century Gothic"/>
                        <a:cs typeface="Century Gothic"/>
                        <a:sym typeface="Century Gothic"/>
                      </a:endParaRPr>
                    </a:p>
                  </a:txBody>
                  <a:tcPr marL="91425" marR="91425" marT="91425" marB="91425"/>
                </a:tc>
                <a:tc rowSpan="10">
                  <a:txBody>
                    <a:bodyPr/>
                    <a:lstStyle/>
                    <a:p>
                      <a:pPr marL="0" lvl="0" indent="0" algn="l" rtl="0">
                        <a:spcBef>
                          <a:spcPts val="0"/>
                        </a:spcBef>
                        <a:spcAft>
                          <a:spcPts val="0"/>
                        </a:spcAft>
                        <a:buNone/>
                      </a:pPr>
                      <a:r>
                        <a:rPr lang="en" dirty="0">
                          <a:latin typeface="Century Gothic"/>
                          <a:ea typeface="Century Gothic"/>
                          <a:cs typeface="Century Gothic"/>
                          <a:sym typeface="Century Gothic"/>
                        </a:rPr>
                        <a:t>sensible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responsible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edible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reducible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feasible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incredible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horrible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audible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tangible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gullible</a:t>
                      </a:r>
                      <a:endParaRPr dirty="0">
                        <a:latin typeface="Century Gothic"/>
                        <a:ea typeface="Century Gothic"/>
                        <a:cs typeface="Century Gothic"/>
                        <a:sym typeface="Century Gothic"/>
                      </a:endParaRPr>
                    </a:p>
                  </a:txBody>
                  <a:tcPr marL="91425" marR="91425" marT="91425" marB="91425"/>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380625">
                <a:tc vMerge="1">
                  <a:txBody>
                    <a:bodyPr/>
                    <a:lstStyle/>
                    <a:p>
                      <a:endParaRPr lang="en-US"/>
                    </a:p>
                  </a:txBody>
                  <a:tcPr/>
                </a:tc>
                <a:tc vMerge="1">
                  <a:txBody>
                    <a:bodyPr/>
                    <a:lstStyle/>
                    <a:p>
                      <a:endParaRPr lang="en-US"/>
                    </a:p>
                  </a:txBody>
                  <a:tcPr/>
                </a:tc>
              </a:tr>
              <a:tr h="0">
                <a:tc vMerge="1">
                  <a:txBody>
                    <a:bodyPr/>
                    <a:lstStyle/>
                    <a:p>
                      <a:endParaRPr lang="en-US"/>
                    </a:p>
                  </a:txBody>
                  <a:tcPr/>
                </a:tc>
                <a:tc vMerge="1">
                  <a:txBody>
                    <a:bodyPr/>
                    <a:lstStyle/>
                    <a:p>
                      <a:endParaRPr lang="en-US"/>
                    </a:p>
                  </a:txBody>
                  <a:tcPr/>
                </a:tc>
              </a:tr>
            </a:tbl>
          </a:graphicData>
        </a:graphic>
      </p:graphicFrame>
      <p:graphicFrame>
        <p:nvGraphicFramePr>
          <p:cNvPr id="327" name="Google Shape;327;p53"/>
          <p:cNvGraphicFramePr/>
          <p:nvPr>
            <p:extLst>
              <p:ext uri="{D42A27DB-BD31-4B8C-83A1-F6EECF244321}">
                <p14:modId xmlns:p14="http://schemas.microsoft.com/office/powerpoint/2010/main" val="2913603540"/>
              </p:ext>
            </p:extLst>
          </p:nvPr>
        </p:nvGraphicFramePr>
        <p:xfrm>
          <a:off x="4942115" y="1083175"/>
          <a:ext cx="2923736" cy="3092500"/>
        </p:xfrm>
        <a:graphic>
          <a:graphicData uri="http://schemas.openxmlformats.org/drawingml/2006/table">
            <a:tbl>
              <a:tblPr>
                <a:noFill/>
                <a:tableStyleId>{01D25B4D-49AF-4CCF-B64F-560DA4B55C4C}</a:tableStyleId>
              </a:tblPr>
              <a:tblGrid>
                <a:gridCol w="1499061"/>
                <a:gridCol w="1424675"/>
              </a:tblGrid>
              <a:tr h="309250">
                <a:tc rowSpan="10">
                  <a:txBody>
                    <a:bodyPr/>
                    <a:lstStyle/>
                    <a:p>
                      <a:pPr marL="0" lvl="0" indent="0" algn="l" rtl="0">
                        <a:spcBef>
                          <a:spcPts val="0"/>
                        </a:spcBef>
                        <a:spcAft>
                          <a:spcPts val="0"/>
                        </a:spcAft>
                        <a:buNone/>
                      </a:pPr>
                      <a:r>
                        <a:rPr lang="en">
                          <a:latin typeface="Century Gothic"/>
                          <a:ea typeface="Century Gothic"/>
                          <a:cs typeface="Century Gothic"/>
                          <a:sym typeface="Century Gothic"/>
                        </a:rPr>
                        <a:t>comfortable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acceptable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agreeable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avoidable </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coachable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transferable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accountable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approachable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danceable</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available</a:t>
                      </a:r>
                      <a:endParaRPr>
                        <a:latin typeface="Century Gothic"/>
                        <a:ea typeface="Century Gothic"/>
                        <a:cs typeface="Century Gothic"/>
                        <a:sym typeface="Century Gothic"/>
                      </a:endParaRPr>
                    </a:p>
                  </a:txBody>
                  <a:tcPr marL="91425" marR="91425" marT="91425" marB="91425"/>
                </a:tc>
                <a:tc rowSpan="10">
                  <a:txBody>
                    <a:bodyPr/>
                    <a:lstStyle/>
                    <a:p>
                      <a:pPr marL="0" lvl="0" indent="0" algn="l" rtl="0">
                        <a:spcBef>
                          <a:spcPts val="0"/>
                        </a:spcBef>
                        <a:spcAft>
                          <a:spcPts val="0"/>
                        </a:spcAft>
                        <a:buNone/>
                      </a:pPr>
                      <a:r>
                        <a:rPr lang="en" dirty="0">
                          <a:latin typeface="Century Gothic"/>
                          <a:ea typeface="Century Gothic"/>
                          <a:cs typeface="Century Gothic"/>
                          <a:sym typeface="Century Gothic"/>
                        </a:rPr>
                        <a:t>impossible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terrible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illegible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divisible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admissible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visible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possible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invincible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credible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invisible</a:t>
                      </a:r>
                      <a:endParaRPr dirty="0">
                        <a:latin typeface="Century Gothic"/>
                        <a:ea typeface="Century Gothic"/>
                        <a:cs typeface="Century Gothic"/>
                        <a:sym typeface="Century Gothic"/>
                      </a:endParaRPr>
                    </a:p>
                  </a:txBody>
                  <a:tcPr marL="91425" marR="91425" marT="91425" marB="91425"/>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r h="309250">
                <a:tc vMerge="1">
                  <a:txBody>
                    <a:bodyPr/>
                    <a:lstStyle/>
                    <a:p>
                      <a:endParaRPr lang="en-US"/>
                    </a:p>
                  </a:txBody>
                  <a:tcPr/>
                </a:tc>
                <a:tc vMerge="1">
                  <a:txBody>
                    <a:bodyPr/>
                    <a:lstStyle/>
                    <a:p>
                      <a:endParaRPr lang="en-US"/>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35" name="Google Shape;335;p5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336" name="Google Shape;336;p5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42" name="Google Shape;342;p5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I can segment words by their syllables.</a:t>
            </a:r>
            <a:endParaRPr sz="2400"/>
          </a:p>
          <a:p>
            <a:pPr marL="0" lvl="0" indent="0" algn="l" rtl="0">
              <a:spcBef>
                <a:spcPts val="800"/>
              </a:spcBef>
              <a:spcAft>
                <a:spcPts val="0"/>
              </a:spcAft>
              <a:buNone/>
            </a:pPr>
            <a:endParaRPr/>
          </a:p>
        </p:txBody>
      </p:sp>
      <p:pic>
        <p:nvPicPr>
          <p:cNvPr id="343" name="Google Shape;343;p55"/>
          <p:cNvPicPr preferRelativeResize="0"/>
          <p:nvPr/>
        </p:nvPicPr>
        <p:blipFill>
          <a:blip r:embed="rId3">
            <a:alphaModFix/>
          </a:blip>
          <a:stretch>
            <a:fillRect/>
          </a:stretch>
        </p:blipFill>
        <p:spPr>
          <a:xfrm>
            <a:off x="8322970" y="4304236"/>
            <a:ext cx="799258" cy="6132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graphicFrame>
        <p:nvGraphicFramePr>
          <p:cNvPr id="348" name="Google Shape;348;p56"/>
          <p:cNvGraphicFramePr/>
          <p:nvPr>
            <p:extLst>
              <p:ext uri="{D42A27DB-BD31-4B8C-83A1-F6EECF244321}">
                <p14:modId xmlns:p14="http://schemas.microsoft.com/office/powerpoint/2010/main" val="3637313811"/>
              </p:ext>
            </p:extLst>
          </p:nvPr>
        </p:nvGraphicFramePr>
        <p:xfrm>
          <a:off x="152400" y="152400"/>
          <a:ext cx="8991600" cy="4995059"/>
        </p:xfrm>
        <a:graphic>
          <a:graphicData uri="http://schemas.openxmlformats.org/drawingml/2006/table">
            <a:tbl>
              <a:tblPr>
                <a:noFill/>
                <a:tableStyleId>{C4AC80EB-1317-428C-9F89-32CDBC946943}</a:tableStyleId>
              </a:tblPr>
              <a:tblGrid>
                <a:gridCol w="3028950"/>
                <a:gridCol w="2808250"/>
                <a:gridCol w="3154400"/>
              </a:tblGrid>
              <a:tr h="581575">
                <a:tc>
                  <a:txBody>
                    <a:bodyPr/>
                    <a:lstStyle/>
                    <a:p>
                      <a:pPr marL="0" lvl="0" indent="0" algn="ctr" rtl="0">
                        <a:lnSpc>
                          <a:spcPct val="144000"/>
                        </a:lnSpc>
                        <a:spcBef>
                          <a:spcPts val="0"/>
                        </a:spcBef>
                        <a:spcAft>
                          <a:spcPts val="0"/>
                        </a:spcAft>
                        <a:buNone/>
                      </a:pPr>
                      <a:r>
                        <a:rPr lang="en" sz="1600" b="1" dirty="0">
                          <a:latin typeface="Century Gothic"/>
                          <a:ea typeface="Century Gothic"/>
                          <a:cs typeface="Century Gothic"/>
                          <a:sym typeface="Century Gothic"/>
                        </a:rPr>
                        <a:t>Teacher Group Syllable Slice</a:t>
                      </a:r>
                      <a:endParaRPr sz="16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c>
                  <a:txBody>
                    <a:bodyPr/>
                    <a:lstStyle/>
                    <a:p>
                      <a:pPr marL="0" lvl="0" indent="0" algn="l" rtl="0">
                        <a:lnSpc>
                          <a:spcPct val="144000"/>
                        </a:lnSpc>
                        <a:spcBef>
                          <a:spcPts val="0"/>
                        </a:spcBef>
                        <a:spcAft>
                          <a:spcPts val="0"/>
                        </a:spcAft>
                        <a:buNone/>
                      </a:pPr>
                      <a:r>
                        <a:rPr lang="en" sz="1600" b="1">
                          <a:latin typeface="Century Gothic"/>
                          <a:ea typeface="Century Gothic"/>
                          <a:cs typeface="Century Gothic"/>
                          <a:sym typeface="Century Gothic"/>
                        </a:rPr>
                        <a:t>Partner Work Syllable Slice         </a:t>
                      </a:r>
                      <a:endParaRPr sz="16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c>
                  <a:txBody>
                    <a:bodyPr/>
                    <a:lstStyle/>
                    <a:p>
                      <a:pPr marL="0" lvl="0" indent="0" algn="l" rtl="0">
                        <a:lnSpc>
                          <a:spcPct val="144000"/>
                        </a:lnSpc>
                        <a:spcBef>
                          <a:spcPts val="0"/>
                        </a:spcBef>
                        <a:spcAft>
                          <a:spcPts val="0"/>
                        </a:spcAft>
                        <a:buNone/>
                      </a:pPr>
                      <a:r>
                        <a:rPr lang="en" sz="1800" b="1">
                          <a:latin typeface="Century Gothic"/>
                          <a:ea typeface="Century Gothic"/>
                          <a:cs typeface="Century Gothic"/>
                          <a:sym typeface="Century Gothic"/>
                        </a:rPr>
                        <a:t>Independent Syllable Slice</a:t>
                      </a:r>
                      <a:endParaRPr sz="18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r>
              <a:tr h="4409525">
                <a:tc>
                  <a:txBody>
                    <a:bodyPr/>
                    <a:lstStyle/>
                    <a:p>
                      <a:pPr marL="342900" lvl="0" indent="-342900" algn="l" rtl="0">
                        <a:lnSpc>
                          <a:spcPct val="114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We </a:t>
                      </a:r>
                      <a:r>
                        <a:rPr lang="en" sz="1400" dirty="0">
                          <a:latin typeface="Century Gothic"/>
                          <a:ea typeface="Century Gothic"/>
                          <a:cs typeface="Century Gothic"/>
                          <a:sym typeface="Century Gothic"/>
                        </a:rPr>
                        <a:t>are going to work together to find and count the syllables. We will share the pen and work </a:t>
                      </a:r>
                      <a:r>
                        <a:rPr lang="en" sz="1400" dirty="0" smtClean="0">
                          <a:latin typeface="Century Gothic"/>
                          <a:ea typeface="Century Gothic"/>
                          <a:cs typeface="Century Gothic"/>
                          <a:sym typeface="Century Gothic"/>
                        </a:rPr>
                        <a:t>together.</a:t>
                      </a:r>
                      <a:endParaRPr lang="en" sz="1400"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Let’s </a:t>
                      </a:r>
                      <a:r>
                        <a:rPr lang="en" sz="1400" dirty="0">
                          <a:latin typeface="Century Gothic"/>
                          <a:ea typeface="Century Gothic"/>
                          <a:cs typeface="Century Gothic"/>
                          <a:sym typeface="Century Gothic"/>
                        </a:rPr>
                        <a:t>be Syllable Sleuths! That will help us break apart the </a:t>
                      </a:r>
                      <a:r>
                        <a:rPr lang="en" sz="1400" dirty="0" smtClean="0">
                          <a:latin typeface="Century Gothic"/>
                          <a:ea typeface="Century Gothic"/>
                          <a:cs typeface="Century Gothic"/>
                          <a:sym typeface="Century Gothic"/>
                        </a:rPr>
                        <a:t>words.</a:t>
                      </a:r>
                      <a:endParaRPr lang="en" sz="1400"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Let’s </a:t>
                      </a:r>
                      <a:r>
                        <a:rPr lang="en" sz="1400" dirty="0">
                          <a:latin typeface="Century Gothic"/>
                          <a:ea typeface="Century Gothic"/>
                          <a:cs typeface="Century Gothic"/>
                          <a:sym typeface="Century Gothic"/>
                        </a:rPr>
                        <a:t>segment the syllables in each word with a slice </a:t>
                      </a:r>
                      <a:r>
                        <a:rPr lang="en" sz="1400" dirty="0" smtClean="0">
                          <a:latin typeface="Century Gothic"/>
                          <a:ea typeface="Century Gothic"/>
                          <a:cs typeface="Century Gothic"/>
                          <a:sym typeface="Century Gothic"/>
                        </a:rPr>
                        <a:t>(/).</a:t>
                      </a:r>
                      <a:endParaRPr lang="en" sz="1400"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Let’s </a:t>
                      </a:r>
                      <a:r>
                        <a:rPr lang="en" sz="1400" dirty="0">
                          <a:latin typeface="Century Gothic"/>
                          <a:ea typeface="Century Gothic"/>
                          <a:cs typeface="Century Gothic"/>
                          <a:sym typeface="Century Gothic"/>
                        </a:rPr>
                        <a:t>write the total number of syllables for each </a:t>
                      </a:r>
                      <a:r>
                        <a:rPr lang="en" sz="1400" dirty="0" smtClean="0">
                          <a:latin typeface="Century Gothic"/>
                          <a:ea typeface="Century Gothic"/>
                          <a:cs typeface="Century Gothic"/>
                          <a:sym typeface="Century Gothic"/>
                        </a:rPr>
                        <a:t>word.</a:t>
                      </a:r>
                      <a:endParaRPr lang="en" sz="1400"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If </a:t>
                      </a:r>
                      <a:r>
                        <a:rPr lang="en" sz="1400" dirty="0">
                          <a:latin typeface="Century Gothic"/>
                          <a:ea typeface="Century Gothic"/>
                          <a:cs typeface="Century Gothic"/>
                          <a:sym typeface="Century Gothic"/>
                        </a:rPr>
                        <a:t>we have time, we will create sentences with our words. We will use our Reader’s Toolbox if we have trouble reading any words.</a:t>
                      </a:r>
                      <a:endParaRPr sz="14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Decide </a:t>
                      </a:r>
                      <a:r>
                        <a:rPr lang="en" dirty="0">
                          <a:latin typeface="Century Gothic"/>
                          <a:ea typeface="Century Gothic"/>
                          <a:cs typeface="Century Gothic"/>
                          <a:sym typeface="Century Gothic"/>
                        </a:rPr>
                        <a:t>who will go </a:t>
                      </a:r>
                      <a:r>
                        <a:rPr lang="en" dirty="0" smtClean="0">
                          <a:latin typeface="Century Gothic"/>
                          <a:ea typeface="Century Gothic"/>
                          <a:cs typeface="Century Gothic"/>
                          <a:sym typeface="Century Gothic"/>
                        </a:rPr>
                        <a:t>first.</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When </a:t>
                      </a:r>
                      <a:r>
                        <a:rPr lang="en" dirty="0">
                          <a:latin typeface="Century Gothic"/>
                          <a:ea typeface="Century Gothic"/>
                          <a:cs typeface="Century Gothic"/>
                          <a:sym typeface="Century Gothic"/>
                        </a:rPr>
                        <a:t>it is your turn, write the word from the list on your whiteboard or </a:t>
                      </a:r>
                      <a:r>
                        <a:rPr lang="en" dirty="0" smtClean="0">
                          <a:latin typeface="Century Gothic"/>
                          <a:ea typeface="Century Gothic"/>
                          <a:cs typeface="Century Gothic"/>
                          <a:sym typeface="Century Gothic"/>
                        </a:rPr>
                        <a:t>paper.</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Be </a:t>
                      </a:r>
                      <a:r>
                        <a:rPr lang="en" dirty="0">
                          <a:latin typeface="Century Gothic"/>
                          <a:ea typeface="Century Gothic"/>
                          <a:cs typeface="Century Gothic"/>
                          <a:sym typeface="Century Gothic"/>
                        </a:rPr>
                        <a:t>Syllable Sleuths to break apart the words and find the syllables, and read the </a:t>
                      </a:r>
                      <a:r>
                        <a:rPr lang="en" dirty="0" smtClean="0">
                          <a:latin typeface="Century Gothic"/>
                          <a:ea typeface="Century Gothic"/>
                          <a:cs typeface="Century Gothic"/>
                          <a:sym typeface="Century Gothic"/>
                        </a:rPr>
                        <a:t>words.</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Segment </a:t>
                      </a:r>
                      <a:r>
                        <a:rPr lang="en" dirty="0">
                          <a:latin typeface="Century Gothic"/>
                          <a:ea typeface="Century Gothic"/>
                          <a:cs typeface="Century Gothic"/>
                          <a:sym typeface="Century Gothic"/>
                        </a:rPr>
                        <a:t>syllables in each word with a slice </a:t>
                      </a:r>
                      <a:r>
                        <a:rPr lang="en" dirty="0" smtClean="0">
                          <a:latin typeface="Century Gothic"/>
                          <a:ea typeface="Century Gothic"/>
                          <a:cs typeface="Century Gothic"/>
                          <a:sym typeface="Century Gothic"/>
                        </a:rPr>
                        <a:t>(/).</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Write </a:t>
                      </a:r>
                      <a:r>
                        <a:rPr lang="en" dirty="0">
                          <a:latin typeface="Century Gothic"/>
                          <a:ea typeface="Century Gothic"/>
                          <a:cs typeface="Century Gothic"/>
                          <a:sym typeface="Century Gothic"/>
                        </a:rPr>
                        <a:t>the total number of syllables after you “slice” the syllables in the word.</a:t>
                      </a:r>
                      <a:endParaRPr dirty="0">
                        <a:latin typeface="Century Gothic"/>
                        <a:ea typeface="Century Gothic"/>
                        <a:cs typeface="Century Gothic"/>
                        <a:sym typeface="Century Gothic"/>
                      </a:endParaRPr>
                    </a:p>
                    <a:p>
                      <a:pPr marL="0" lvl="0" indent="0" algn="l" rtl="0">
                        <a:lnSpc>
                          <a:spcPct val="114000"/>
                        </a:lnSpc>
                        <a:spcBef>
                          <a:spcPts val="0"/>
                        </a:spcBef>
                        <a:spcAft>
                          <a:spcPts val="0"/>
                        </a:spcAft>
                        <a:buNone/>
                      </a:pPr>
                      <a:endParaRPr dirty="0">
                        <a:latin typeface="Calibri"/>
                        <a:ea typeface="Calibri"/>
                        <a:cs typeface="Calibri"/>
                        <a:sym typeface="Calibri"/>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Write </a:t>
                      </a:r>
                      <a:r>
                        <a:rPr lang="en" dirty="0">
                          <a:latin typeface="Century Gothic"/>
                          <a:ea typeface="Century Gothic"/>
                          <a:cs typeface="Century Gothic"/>
                          <a:sym typeface="Century Gothic"/>
                        </a:rPr>
                        <a:t>the words on your whiteboard or </a:t>
                      </a:r>
                      <a:r>
                        <a:rPr lang="en" dirty="0" smtClean="0">
                          <a:latin typeface="Century Gothic"/>
                          <a:ea typeface="Century Gothic"/>
                          <a:cs typeface="Century Gothic"/>
                          <a:sym typeface="Century Gothic"/>
                        </a:rPr>
                        <a:t>paper.</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Segment </a:t>
                      </a:r>
                      <a:r>
                        <a:rPr lang="en" dirty="0">
                          <a:latin typeface="Century Gothic"/>
                          <a:ea typeface="Century Gothic"/>
                          <a:cs typeface="Century Gothic"/>
                          <a:sym typeface="Century Gothic"/>
                        </a:rPr>
                        <a:t>syllables in each word with a slice </a:t>
                      </a:r>
                      <a:r>
                        <a:rPr lang="en" dirty="0" smtClean="0">
                          <a:latin typeface="Century Gothic"/>
                          <a:ea typeface="Century Gothic"/>
                          <a:cs typeface="Century Gothic"/>
                          <a:sym typeface="Century Gothic"/>
                        </a:rPr>
                        <a:t>(/).</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Write </a:t>
                      </a:r>
                      <a:r>
                        <a:rPr lang="en" dirty="0">
                          <a:latin typeface="Century Gothic"/>
                          <a:ea typeface="Century Gothic"/>
                          <a:cs typeface="Century Gothic"/>
                          <a:sym typeface="Century Gothic"/>
                        </a:rPr>
                        <a:t>the total number of syllables after you “slice” the syllables in the </a:t>
                      </a:r>
                      <a:r>
                        <a:rPr lang="en" dirty="0" smtClean="0">
                          <a:latin typeface="Century Gothic"/>
                          <a:ea typeface="Century Gothic"/>
                          <a:cs typeface="Century Gothic"/>
                          <a:sym typeface="Century Gothic"/>
                        </a:rPr>
                        <a:t>word.</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Write </a:t>
                      </a:r>
                      <a:r>
                        <a:rPr lang="en" dirty="0">
                          <a:latin typeface="Century Gothic"/>
                          <a:ea typeface="Century Gothic"/>
                          <a:cs typeface="Century Gothic"/>
                          <a:sym typeface="Century Gothic"/>
                        </a:rPr>
                        <a:t>a silly sentence using as many words from the list that you </a:t>
                      </a:r>
                      <a:r>
                        <a:rPr lang="en" dirty="0" smtClean="0">
                          <a:latin typeface="Century Gothic"/>
                          <a:ea typeface="Century Gothic"/>
                          <a:cs typeface="Century Gothic"/>
                          <a:sym typeface="Century Gothic"/>
                        </a:rPr>
                        <a:t>can.</a:t>
                      </a:r>
                      <a:endParaRPr lang="en" dirty="0">
                        <a:latin typeface="Century Gothic"/>
                        <a:ea typeface="Century Gothic"/>
                        <a:cs typeface="Century Gothic"/>
                        <a:sym typeface="Century Gothic"/>
                      </a:endParaRPr>
                    </a:p>
                    <a:p>
                      <a:pPr marL="342900" lvl="0" indent="-342900" algn="l" rtl="0">
                        <a:lnSpc>
                          <a:spcPct val="114000"/>
                        </a:lnSpc>
                        <a:spcBef>
                          <a:spcPts val="0"/>
                        </a:spcBef>
                        <a:spcAft>
                          <a:spcPts val="0"/>
                        </a:spcAft>
                        <a:buFont typeface="+mj-lt"/>
                        <a:buAutoNum type="arabicPeriod"/>
                      </a:pPr>
                      <a:r>
                        <a:rPr lang="en" dirty="0" smtClean="0">
                          <a:latin typeface="Century Gothic"/>
                          <a:ea typeface="Century Gothic"/>
                          <a:cs typeface="Century Gothic"/>
                          <a:sym typeface="Century Gothic"/>
                        </a:rPr>
                        <a:t>Find </a:t>
                      </a:r>
                      <a:r>
                        <a:rPr lang="en" dirty="0">
                          <a:latin typeface="Century Gothic"/>
                          <a:ea typeface="Century Gothic"/>
                          <a:cs typeface="Century Gothic"/>
                          <a:sym typeface="Century Gothic"/>
                        </a:rPr>
                        <a:t>another independent worker, check each other’s work and read your silly sentence to each other.</a:t>
                      </a:r>
                      <a:endParaRPr dirty="0">
                        <a:latin typeface="Century Gothic"/>
                        <a:ea typeface="Century Gothic"/>
                        <a:cs typeface="Century Gothic"/>
                        <a:sym typeface="Century Gothic"/>
                      </a:endParaRPr>
                    </a:p>
                    <a:p>
                      <a:pPr marL="0" lvl="0" indent="0" algn="l" rtl="0">
                        <a:lnSpc>
                          <a:spcPct val="114000"/>
                        </a:lnSpc>
                        <a:spcBef>
                          <a:spcPts val="0"/>
                        </a:spcBef>
                        <a:spcAft>
                          <a:spcPts val="0"/>
                        </a:spcAft>
                        <a:buNone/>
                      </a:pPr>
                      <a:endParaRPr dirty="0">
                        <a:latin typeface="Calibri"/>
                        <a:ea typeface="Calibri"/>
                        <a:cs typeface="Calibri"/>
                        <a:sym typeface="Calibri"/>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7"/>
          <p:cNvSpPr>
            <a:spLocks noGrp="1"/>
          </p:cNvSpPr>
          <p:nvPr>
            <p:ph type="pic" idx="2"/>
          </p:nvPr>
        </p:nvSpPr>
        <p:spPr>
          <a:xfrm>
            <a:off x="4699625" y="603000"/>
            <a:ext cx="3817200" cy="40593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armchair                    oatmeal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latin typeface="Century Gothic"/>
                <a:ea typeface="Century Gothic"/>
                <a:cs typeface="Century Gothic"/>
                <a:sym typeface="Century Gothic"/>
              </a:rPr>
              <a:t>passport                     helpful</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believable                 tasteful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empower                   painless</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yearbook                   powerful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ladybug                     thoughtless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racehorse                  reversible</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underline                   convertible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pancake                   disposable</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jellybean                    miserable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sunflower                   valuable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butterfly                      careless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latin typeface="Century Gothic"/>
                <a:ea typeface="Century Gothic"/>
                <a:cs typeface="Century Gothic"/>
                <a:sym typeface="Century Gothic"/>
              </a:rPr>
              <a:t>susceptible                 flexible </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800"/>
              </a:spcBef>
              <a:spcAft>
                <a:spcPts val="0"/>
              </a:spcAft>
              <a:buNone/>
            </a:pPr>
            <a:endParaRPr sz="1800">
              <a:latin typeface="Century Gothic"/>
              <a:ea typeface="Century Gothic"/>
              <a:cs typeface="Century Gothic"/>
              <a:sym typeface="Century Gothic"/>
            </a:endParaRPr>
          </a:p>
        </p:txBody>
      </p:sp>
      <p:sp>
        <p:nvSpPr>
          <p:cNvPr id="354" name="Google Shape;354;p57"/>
          <p:cNvSpPr txBox="1">
            <a:spLocks noGrp="1"/>
          </p:cNvSpPr>
          <p:nvPr>
            <p:ph type="body" idx="1"/>
          </p:nvPr>
        </p:nvSpPr>
        <p:spPr>
          <a:xfrm>
            <a:off x="152400" y="1275300"/>
            <a:ext cx="3735000" cy="3387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100" dirty="0" smtClean="0">
                <a:latin typeface="Century Gothic"/>
                <a:ea typeface="Century Gothic"/>
                <a:cs typeface="Century Gothic"/>
                <a:sym typeface="Century Gothic"/>
              </a:rPr>
              <a:t>Groups </a:t>
            </a:r>
            <a:r>
              <a:rPr lang="en" sz="2100" dirty="0">
                <a:latin typeface="Century Gothic"/>
                <a:ea typeface="Century Gothic"/>
                <a:cs typeface="Century Gothic"/>
                <a:sym typeface="Century Gothic"/>
              </a:rPr>
              <a:t>&amp; </a:t>
            </a:r>
            <a:r>
              <a:rPr lang="en" sz="2100" dirty="0" smtClean="0">
                <a:latin typeface="Century Gothic"/>
                <a:ea typeface="Century Gothic"/>
                <a:cs typeface="Century Gothic"/>
                <a:sym typeface="Century Gothic"/>
              </a:rPr>
              <a:t>partners </a:t>
            </a:r>
            <a:r>
              <a:rPr lang="en" sz="2100" dirty="0">
                <a:latin typeface="Century Gothic"/>
                <a:ea typeface="Century Gothic"/>
                <a:cs typeface="Century Gothic"/>
                <a:sym typeface="Century Gothic"/>
              </a:rPr>
              <a:t>will begin with Syllable Sleuth. This is an optional step for independent workers.</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Segment syllables in each word with a slice (/).</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Write the total number of syllables after you “slice.”</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If you have time, create sentences with the words.</a:t>
            </a:r>
            <a:endParaRPr sz="21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1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55" name="Google Shape;355;p57"/>
          <p:cNvPicPr preferRelativeResize="0"/>
          <p:nvPr/>
        </p:nvPicPr>
        <p:blipFill>
          <a:blip r:embed="rId3">
            <a:alphaModFix/>
          </a:blip>
          <a:stretch>
            <a:fillRect/>
          </a:stretch>
        </p:blipFill>
        <p:spPr>
          <a:xfrm>
            <a:off x="152400" y="152400"/>
            <a:ext cx="1535952" cy="1016001"/>
          </a:xfrm>
          <a:prstGeom prst="rect">
            <a:avLst/>
          </a:prstGeom>
          <a:noFill/>
          <a:ln>
            <a:noFill/>
          </a:ln>
        </p:spPr>
      </p:pic>
      <p:sp>
        <p:nvSpPr>
          <p:cNvPr id="356" name="Google Shape;356;p57"/>
          <p:cNvSpPr txBox="1"/>
          <p:nvPr/>
        </p:nvSpPr>
        <p:spPr>
          <a:xfrm>
            <a:off x="152400" y="228550"/>
            <a:ext cx="3735000" cy="863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2400" b="1">
                <a:latin typeface="Century Gothic"/>
                <a:ea typeface="Century Gothic"/>
                <a:cs typeface="Century Gothic"/>
                <a:sym typeface="Century Gothic"/>
              </a:rPr>
              <a:t>Syllable Slice</a:t>
            </a:r>
            <a:r>
              <a:rPr lang="en" sz="1800" b="1">
                <a:latin typeface="Century Gothic"/>
                <a:ea typeface="Century Gothic"/>
                <a:cs typeface="Century Gothic"/>
                <a:sym typeface="Century Gothic"/>
              </a:rPr>
              <a:t> </a:t>
            </a:r>
            <a:endParaRPr sz="1800" b="1">
              <a:latin typeface="Century Gothic"/>
              <a:ea typeface="Century Gothic"/>
              <a:cs typeface="Century Gothic"/>
              <a:sym typeface="Century Gothic"/>
            </a:endParaRPr>
          </a:p>
        </p:txBody>
      </p:sp>
      <p:sp>
        <p:nvSpPr>
          <p:cNvPr id="357" name="Google Shape;357;p57"/>
          <p:cNvSpPr txBox="1"/>
          <p:nvPr/>
        </p:nvSpPr>
        <p:spPr>
          <a:xfrm>
            <a:off x="4649375" y="-121900"/>
            <a:ext cx="3917700" cy="60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Example:    napkin     nap/kin</a:t>
            </a:r>
            <a:endParaRPr sz="1800" b="1">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8"/>
          <p:cNvSpPr txBox="1">
            <a:spLocks noGrp="1"/>
          </p:cNvSpPr>
          <p:nvPr>
            <p:ph type="title"/>
          </p:nvPr>
        </p:nvSpPr>
        <p:spPr>
          <a:xfrm>
            <a:off x="476250" y="393590"/>
            <a:ext cx="7886700" cy="53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dirty="0"/>
              <a:t>Syllable Sleuth Steps</a:t>
            </a:r>
            <a:endParaRPr dirty="0"/>
          </a:p>
          <a:p>
            <a:pPr marL="0" lvl="0" indent="0" algn="l" rtl="0">
              <a:spcBef>
                <a:spcPts val="0"/>
              </a:spcBef>
              <a:spcAft>
                <a:spcPts val="0"/>
              </a:spcAft>
              <a:buNone/>
            </a:pPr>
            <a:endParaRPr dirty="0"/>
          </a:p>
        </p:txBody>
      </p:sp>
      <p:sp>
        <p:nvSpPr>
          <p:cNvPr id="363" name="Google Shape;363;p58"/>
          <p:cNvSpPr txBox="1">
            <a:spLocks noGrp="1"/>
          </p:cNvSpPr>
          <p:nvPr>
            <p:ph type="body" idx="1"/>
          </p:nvPr>
        </p:nvSpPr>
        <p:spPr>
          <a:xfrm>
            <a:off x="628650" y="803947"/>
            <a:ext cx="7886700" cy="4069800"/>
          </a:xfrm>
          <a:prstGeom prst="rect">
            <a:avLst/>
          </a:prstGeom>
        </p:spPr>
        <p:txBody>
          <a:bodyPr spcFirstLastPara="1" wrap="square" lIns="68575" tIns="34275" rIns="68575" bIns="34275" anchor="t" anchorCtr="0">
            <a:noAutofit/>
          </a:bodyPr>
          <a:lstStyle/>
          <a:p>
            <a:pPr marL="457200" lvl="0" indent="-342900" algn="l" rtl="0">
              <a:lnSpc>
                <a:spcPct val="143970"/>
              </a:lnSpc>
              <a:spcBef>
                <a:spcPts val="0"/>
              </a:spcBef>
              <a:spcAft>
                <a:spcPts val="0"/>
              </a:spcAft>
              <a:buSzPts val="1800"/>
              <a:buAutoNum type="arabicPeriod"/>
            </a:pPr>
            <a:r>
              <a:rPr lang="en" sz="1800" dirty="0"/>
              <a:t>Find the vowels and put a dot below </a:t>
            </a:r>
            <a:r>
              <a:rPr lang="en" sz="1800" dirty="0" smtClean="0"/>
              <a:t>them.</a:t>
            </a:r>
            <a:endParaRPr lang="en" sz="1800" dirty="0"/>
          </a:p>
          <a:p>
            <a:pPr marL="457200" lvl="0" indent="-342900" algn="l" rtl="0">
              <a:lnSpc>
                <a:spcPct val="143970"/>
              </a:lnSpc>
              <a:spcBef>
                <a:spcPts val="0"/>
              </a:spcBef>
              <a:spcAft>
                <a:spcPts val="0"/>
              </a:spcAft>
              <a:buSzPts val="1800"/>
              <a:buAutoNum type="arabicPeriod"/>
            </a:pPr>
            <a:r>
              <a:rPr lang="en" sz="1800" dirty="0" smtClean="0"/>
              <a:t>Look </a:t>
            </a:r>
            <a:r>
              <a:rPr lang="en" sz="1800" dirty="0"/>
              <a:t>for consonants between the </a:t>
            </a:r>
            <a:r>
              <a:rPr lang="en" sz="1800" dirty="0" smtClean="0"/>
              <a:t>vowels.</a:t>
            </a:r>
            <a:endParaRPr lang="en" sz="1800" dirty="0"/>
          </a:p>
          <a:p>
            <a:pPr marL="457200" lvl="0" indent="-342900" algn="l" rtl="0">
              <a:lnSpc>
                <a:spcPct val="143970"/>
              </a:lnSpc>
              <a:spcBef>
                <a:spcPts val="0"/>
              </a:spcBef>
              <a:spcAft>
                <a:spcPts val="0"/>
              </a:spcAft>
              <a:buSzPts val="1800"/>
              <a:buAutoNum type="arabicPeriod"/>
            </a:pPr>
            <a:r>
              <a:rPr lang="en" sz="1800" dirty="0" smtClean="0"/>
              <a:t>Break </a:t>
            </a:r>
            <a:r>
              <a:rPr lang="en" sz="1800" dirty="0"/>
              <a:t>the words into </a:t>
            </a:r>
            <a:r>
              <a:rPr lang="en" sz="1800" dirty="0" smtClean="0"/>
              <a:t>syllables.</a:t>
            </a:r>
            <a:endParaRPr lang="en" sz="1800" dirty="0"/>
          </a:p>
          <a:p>
            <a:pPr marL="457200" lvl="0" indent="-342900" algn="l" rtl="0">
              <a:lnSpc>
                <a:spcPct val="143970"/>
              </a:lnSpc>
              <a:spcBef>
                <a:spcPts val="0"/>
              </a:spcBef>
              <a:spcAft>
                <a:spcPts val="0"/>
              </a:spcAft>
              <a:buSzPts val="1800"/>
              <a:buAutoNum type="arabicPeriod"/>
            </a:pPr>
            <a:r>
              <a:rPr lang="en" sz="1800" dirty="0" smtClean="0"/>
              <a:t>Read </a:t>
            </a:r>
            <a:r>
              <a:rPr lang="en" sz="1800" dirty="0"/>
              <a:t>each syllable using the spelling pattern.</a:t>
            </a:r>
            <a:endParaRPr sz="1800" dirty="0"/>
          </a:p>
          <a:p>
            <a:pPr marL="914400" lvl="1" indent="-342900" algn="l" rtl="0">
              <a:lnSpc>
                <a:spcPct val="143967"/>
              </a:lnSpc>
              <a:spcBef>
                <a:spcPts val="0"/>
              </a:spcBef>
              <a:spcAft>
                <a:spcPts val="0"/>
              </a:spcAft>
              <a:buSzPts val="1800"/>
              <a:buFont typeface="Century Gothic"/>
              <a:buAutoNum type="alphaLcPeriod"/>
            </a:pPr>
            <a:r>
              <a:rPr lang="en" dirty="0"/>
              <a:t>Closed</a:t>
            </a:r>
            <a:endParaRPr dirty="0"/>
          </a:p>
          <a:p>
            <a:pPr marL="914400" lvl="1" indent="-342900" algn="l" rtl="0">
              <a:lnSpc>
                <a:spcPct val="143967"/>
              </a:lnSpc>
              <a:spcBef>
                <a:spcPts val="0"/>
              </a:spcBef>
              <a:spcAft>
                <a:spcPts val="0"/>
              </a:spcAft>
              <a:buSzPts val="1800"/>
              <a:buFont typeface="Century Gothic"/>
              <a:buAutoNum type="alphaLcPeriod"/>
            </a:pPr>
            <a:r>
              <a:rPr lang="en" dirty="0"/>
              <a:t>Open</a:t>
            </a:r>
            <a:endParaRPr dirty="0"/>
          </a:p>
          <a:p>
            <a:pPr marL="914400" lvl="1" indent="-342900" algn="l" rtl="0">
              <a:lnSpc>
                <a:spcPct val="143967"/>
              </a:lnSpc>
              <a:spcBef>
                <a:spcPts val="0"/>
              </a:spcBef>
              <a:spcAft>
                <a:spcPts val="0"/>
              </a:spcAft>
              <a:buSzPts val="1800"/>
              <a:buFont typeface="Century Gothic"/>
              <a:buAutoNum type="alphaLcPeriod"/>
            </a:pPr>
            <a:r>
              <a:rPr lang="en" dirty="0"/>
              <a:t>Magic “e”</a:t>
            </a:r>
            <a:endParaRPr dirty="0"/>
          </a:p>
          <a:p>
            <a:pPr marL="914400" lvl="1" indent="-342900" algn="l" rtl="0">
              <a:lnSpc>
                <a:spcPct val="143967"/>
              </a:lnSpc>
              <a:spcBef>
                <a:spcPts val="0"/>
              </a:spcBef>
              <a:spcAft>
                <a:spcPts val="0"/>
              </a:spcAft>
              <a:buSzPts val="1800"/>
              <a:buFont typeface="Century Gothic"/>
              <a:buAutoNum type="alphaLcPeriod"/>
            </a:pPr>
            <a:r>
              <a:rPr lang="en" dirty="0"/>
              <a:t>R-controlled</a:t>
            </a:r>
            <a:endParaRPr dirty="0"/>
          </a:p>
          <a:p>
            <a:pPr marL="914400" lvl="1" indent="-342900" algn="l" rtl="0">
              <a:lnSpc>
                <a:spcPct val="143967"/>
              </a:lnSpc>
              <a:spcBef>
                <a:spcPts val="0"/>
              </a:spcBef>
              <a:spcAft>
                <a:spcPts val="0"/>
              </a:spcAft>
              <a:buSzPts val="1800"/>
              <a:buFont typeface="Century Gothic"/>
              <a:buAutoNum type="alphaLcPeriod"/>
            </a:pPr>
            <a:r>
              <a:rPr lang="en" dirty="0"/>
              <a:t>Vowel team </a:t>
            </a:r>
            <a:endParaRPr dirty="0"/>
          </a:p>
          <a:p>
            <a:pPr marL="914400" lvl="1" indent="-342900" algn="l" rtl="0">
              <a:lnSpc>
                <a:spcPct val="143967"/>
              </a:lnSpc>
              <a:spcBef>
                <a:spcPts val="0"/>
              </a:spcBef>
              <a:spcAft>
                <a:spcPts val="0"/>
              </a:spcAft>
              <a:buSzPts val="1800"/>
              <a:buFont typeface="Century Gothic"/>
              <a:buAutoNum type="alphaLcPeriod"/>
            </a:pPr>
            <a:r>
              <a:rPr lang="en" dirty="0"/>
              <a:t>f. C-le</a:t>
            </a:r>
            <a:endParaRPr dirty="0"/>
          </a:p>
          <a:p>
            <a:pPr marL="0" lvl="0" indent="0" algn="l" rtl="0">
              <a:lnSpc>
                <a:spcPct val="143967"/>
              </a:lnSpc>
              <a:spcBef>
                <a:spcPts val="0"/>
              </a:spcBef>
              <a:spcAft>
                <a:spcPts val="0"/>
              </a:spcAft>
              <a:buNone/>
            </a:pPr>
            <a:endParaRPr dirty="0"/>
          </a:p>
          <a:p>
            <a:pPr marL="0" lvl="0" indent="0" algn="l" rtl="0">
              <a:lnSpc>
                <a:spcPct val="115000"/>
              </a:lnSpc>
              <a:spcBef>
                <a:spcPts val="0"/>
              </a:spcBef>
              <a:spcAft>
                <a:spcPts val="0"/>
              </a:spcAft>
              <a:buClr>
                <a:schemeClr val="dk1"/>
              </a:buClr>
              <a:buSzPts val="1100"/>
              <a:buFont typeface="Arial"/>
              <a:buNone/>
            </a:pPr>
            <a:endParaRPr sz="23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9"/>
          <p:cNvSpPr txBox="1">
            <a:spLocks noGrp="1"/>
          </p:cNvSpPr>
          <p:nvPr>
            <p:ph type="title"/>
          </p:nvPr>
        </p:nvSpPr>
        <p:spPr>
          <a:xfrm>
            <a:off x="508075" y="-6"/>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Answers</a:t>
            </a:r>
            <a:endParaRPr/>
          </a:p>
        </p:txBody>
      </p:sp>
      <p:sp>
        <p:nvSpPr>
          <p:cNvPr id="369" name="Google Shape;369;p59"/>
          <p:cNvSpPr txBox="1">
            <a:spLocks noGrp="1"/>
          </p:cNvSpPr>
          <p:nvPr>
            <p:ph type="body" idx="1"/>
          </p:nvPr>
        </p:nvSpPr>
        <p:spPr>
          <a:xfrm>
            <a:off x="508075" y="994194"/>
            <a:ext cx="7886700" cy="3929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dirty="0"/>
              <a:t>arm/chair  2                   oat/meal    2                       sun/flow/er    3</a:t>
            </a:r>
            <a:endParaRPr sz="1800" dirty="0"/>
          </a:p>
          <a:p>
            <a:pPr marL="0" lvl="0" indent="0" algn="l" rtl="0">
              <a:lnSpc>
                <a:spcPct val="115000"/>
              </a:lnSpc>
              <a:spcBef>
                <a:spcPts val="0"/>
              </a:spcBef>
              <a:spcAft>
                <a:spcPts val="0"/>
              </a:spcAft>
              <a:buClr>
                <a:schemeClr val="dk1"/>
              </a:buClr>
              <a:buSzPts val="1100"/>
              <a:buFont typeface="Arial"/>
              <a:buNone/>
            </a:pPr>
            <a:r>
              <a:rPr lang="en" sz="1800" dirty="0"/>
              <a:t>pass/port   2                   help/ful       2                       be/liev/able  3              taste/ful     2                   em/pow/er 3                       pain/less        2</a:t>
            </a:r>
            <a:endParaRPr sz="1800" dirty="0"/>
          </a:p>
          <a:p>
            <a:pPr marL="0" lvl="0" indent="0" algn="l" rtl="0">
              <a:lnSpc>
                <a:spcPct val="115000"/>
              </a:lnSpc>
              <a:spcBef>
                <a:spcPts val="0"/>
              </a:spcBef>
              <a:spcAft>
                <a:spcPts val="0"/>
              </a:spcAft>
              <a:buClr>
                <a:schemeClr val="dk1"/>
              </a:buClr>
              <a:buSzPts val="1100"/>
              <a:buFont typeface="Arial"/>
              <a:buNone/>
            </a:pPr>
            <a:r>
              <a:rPr lang="en" sz="1800" dirty="0"/>
              <a:t>year/book 2                   pow/er/ful   3                       la/dy/bug     3               thought/less  2              race/horse   2                       re/vers/ible    3</a:t>
            </a:r>
            <a:endParaRPr sz="1800" dirty="0"/>
          </a:p>
          <a:p>
            <a:pPr marL="0" lvl="0" indent="0" algn="l" rtl="0">
              <a:lnSpc>
                <a:spcPct val="115000"/>
              </a:lnSpc>
              <a:spcBef>
                <a:spcPts val="0"/>
              </a:spcBef>
              <a:spcAft>
                <a:spcPts val="0"/>
              </a:spcAft>
              <a:buClr>
                <a:schemeClr val="dk1"/>
              </a:buClr>
              <a:buSzPts val="1100"/>
              <a:buFont typeface="Arial"/>
              <a:buNone/>
            </a:pPr>
            <a:r>
              <a:rPr lang="en" sz="1800" dirty="0"/>
              <a:t>un/der/line    3              con/vert/ible 3                    pan/cake     2              dis/pos/able  3              jelly/bean     2                     mis/er/a/ble  4</a:t>
            </a:r>
            <a:endParaRPr sz="1800" dirty="0"/>
          </a:p>
          <a:p>
            <a:pPr marL="0" lvl="0" indent="0" algn="l" rtl="0">
              <a:lnSpc>
                <a:spcPct val="115000"/>
              </a:lnSpc>
              <a:spcBef>
                <a:spcPts val="0"/>
              </a:spcBef>
              <a:spcAft>
                <a:spcPts val="0"/>
              </a:spcAft>
              <a:buClr>
                <a:schemeClr val="dk1"/>
              </a:buClr>
              <a:buSzPts val="1100"/>
              <a:buFont typeface="Arial"/>
              <a:buNone/>
            </a:pPr>
            <a:r>
              <a:rPr lang="en" sz="1800" dirty="0"/>
              <a:t>valu/able  2                   but/ter/fly    3                       care/less     2</a:t>
            </a:r>
            <a:endParaRPr sz="1800" dirty="0"/>
          </a:p>
          <a:p>
            <a:pPr marL="0" lvl="0" indent="0" algn="l" rtl="0">
              <a:spcBef>
                <a:spcPts val="0"/>
              </a:spcBef>
              <a:spcAft>
                <a:spcPts val="0"/>
              </a:spcAft>
              <a:buClr>
                <a:schemeClr val="dk1"/>
              </a:buClr>
              <a:buSzPts val="1100"/>
              <a:buFont typeface="Arial"/>
              <a:buNone/>
            </a:pPr>
            <a:r>
              <a:rPr lang="en" sz="1800" dirty="0"/>
              <a:t>sus/cep/ti/ble  4           flex/i/ble      3</a:t>
            </a:r>
            <a:endParaRPr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60"/>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75" name="Google Shape;375;p60"/>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76" name="Google Shape;376;p60"/>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77" name="Google Shape;377;p60"/>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78" name="Google Shape;378;p60"/>
          <p:cNvGraphicFramePr/>
          <p:nvPr>
            <p:extLst>
              <p:ext uri="{D42A27DB-BD31-4B8C-83A1-F6EECF244321}">
                <p14:modId xmlns:p14="http://schemas.microsoft.com/office/powerpoint/2010/main" val="1661551090"/>
              </p:ext>
            </p:extLst>
          </p:nvPr>
        </p:nvGraphicFramePr>
        <p:xfrm>
          <a:off x="4572000" y="19125"/>
          <a:ext cx="4328900" cy="4973105"/>
        </p:xfrm>
        <a:graphic>
          <a:graphicData uri="http://schemas.openxmlformats.org/drawingml/2006/table">
            <a:tbl>
              <a:tblPr>
                <a:noFill/>
                <a:tableStyleId>{01D25B4D-49AF-4CCF-B64F-560DA4B55C4C}</a:tableStyleId>
              </a:tblPr>
              <a:tblGrid>
                <a:gridCol w="537150"/>
                <a:gridCol w="3791750"/>
              </a:tblGrid>
              <a:tr h="1204625">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79" name="Google Shape;379;p60"/>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80" name="Google Shape;380;p60"/>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81" name="Google Shape;381;p60"/>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82" name="Google Shape;382;p60"/>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83" name="Google Shape;383;p60"/>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body" idx="1"/>
          </p:nvPr>
        </p:nvSpPr>
        <p:spPr>
          <a:xfrm>
            <a:off x="311700" y="1019500"/>
            <a:ext cx="8731200" cy="3889500"/>
          </a:xfrm>
          <a:prstGeom prst="rect">
            <a:avLst/>
          </a:prstGeom>
          <a:noFill/>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#90: </a:t>
            </a:r>
            <a:endParaRPr sz="1800" b="1" dirty="0"/>
          </a:p>
          <a:p>
            <a:pPr marL="0" lvl="0" indent="0" algn="l" rtl="0">
              <a:spcBef>
                <a:spcPts val="0"/>
              </a:spcBef>
              <a:spcAft>
                <a:spcPts val="0"/>
              </a:spcAft>
              <a:buNone/>
            </a:pPr>
            <a:endParaRPr sz="1800" b="1" dirty="0"/>
          </a:p>
          <a:p>
            <a:pPr marL="0" lvl="0" indent="0" algn="l" rtl="0">
              <a:spcBef>
                <a:spcPts val="0"/>
              </a:spcBef>
              <a:spcAft>
                <a:spcPts val="0"/>
              </a:spcAft>
              <a:buNone/>
            </a:pPr>
            <a:r>
              <a:rPr lang="en" sz="1800" b="1" dirty="0"/>
              <a:t>New Materials to Prepare in Advance (see supporting materials): </a:t>
            </a:r>
            <a:endParaRPr sz="1800" dirty="0"/>
          </a:p>
          <a:p>
            <a:pPr marL="457200" lvl="0" indent="-342900" algn="l" rtl="0">
              <a:spcBef>
                <a:spcPts val="0"/>
              </a:spcBef>
              <a:spcAft>
                <a:spcPts val="0"/>
              </a:spcAft>
              <a:buSzPts val="1800"/>
              <a:buChar char="●"/>
            </a:pPr>
            <a:r>
              <a:rPr lang="en" sz="1800" dirty="0"/>
              <a:t>Enlarged Word Stars</a:t>
            </a:r>
            <a:endParaRPr sz="1800" dirty="0"/>
          </a:p>
          <a:p>
            <a:pPr marL="457200" lvl="0" indent="-342900" algn="l" rtl="0">
              <a:spcBef>
                <a:spcPts val="0"/>
              </a:spcBef>
              <a:spcAft>
                <a:spcPts val="0"/>
              </a:spcAft>
              <a:buSzPts val="1800"/>
              <a:buChar char="●"/>
            </a:pPr>
            <a:r>
              <a:rPr lang="en" sz="1800" dirty="0"/>
              <a:t>Word Workout: Word Cards</a:t>
            </a:r>
            <a:endParaRPr dirty="0"/>
          </a:p>
          <a:p>
            <a:pPr marL="457200" marR="0" lvl="0" indent="-342900" algn="l" rtl="0">
              <a:lnSpc>
                <a:spcPct val="100000"/>
              </a:lnSpc>
              <a:spcBef>
                <a:spcPts val="0"/>
              </a:spcBef>
              <a:spcAft>
                <a:spcPts val="0"/>
              </a:spcAft>
              <a:buSzPts val="1800"/>
              <a:buChar char="●"/>
            </a:pPr>
            <a:r>
              <a:rPr lang="en" sz="1800" dirty="0"/>
              <a:t>Materials for Independent Work</a:t>
            </a:r>
            <a:endParaRPr sz="1800" dirty="0"/>
          </a:p>
          <a:p>
            <a:pPr marL="457200" marR="0" lvl="0" indent="0" algn="l" rtl="0">
              <a:lnSpc>
                <a:spcPct val="100000"/>
              </a:lnSpc>
              <a:spcBef>
                <a:spcPts val="0"/>
              </a:spcBef>
              <a:spcAft>
                <a:spcPts val="0"/>
              </a:spcAft>
              <a:buNone/>
            </a:pPr>
            <a:endParaRPr sz="1800" dirty="0"/>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51" name="Google Shape;251;p43"/>
          <p:cNvSpPr txBox="1">
            <a:spLocks noGrp="1"/>
          </p:cNvSpPr>
          <p:nvPr>
            <p:ph type="title"/>
          </p:nvPr>
        </p:nvSpPr>
        <p:spPr>
          <a:xfrm>
            <a:off x="311700" y="334600"/>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18: </a:t>
            </a:r>
            <a:r>
              <a:rPr lang="en" sz="2800" dirty="0" smtClean="0"/>
              <a:t>Lesson </a:t>
            </a:r>
            <a:r>
              <a:rPr lang="en" sz="2800" dirty="0"/>
              <a:t>90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body" idx="1"/>
          </p:nvPr>
        </p:nvSpPr>
        <p:spPr>
          <a:xfrm>
            <a:off x="311700" y="1152475"/>
            <a:ext cx="8520600" cy="3416400"/>
          </a:xfrm>
          <a:prstGeom prst="rect">
            <a:avLst/>
          </a:prstGeom>
          <a:noFill/>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90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81000" algn="l" rtl="0">
              <a:spcBef>
                <a:spcPts val="0"/>
              </a:spcBef>
              <a:spcAft>
                <a:spcPts val="0"/>
              </a:spcAft>
              <a:buSzPts val="2400"/>
              <a:buChar char="•"/>
            </a:pPr>
            <a:r>
              <a:rPr lang="en" sz="2400"/>
              <a:t>None</a:t>
            </a:r>
            <a:endParaRPr sz="2400"/>
          </a:p>
          <a:p>
            <a:pPr marL="4572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90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63" name="Google Shape;263;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4" name="Google Shape;264;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65" name="Google Shape;265;p45"/>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18: Lesson 90</a:t>
            </a:r>
            <a:endParaRPr sz="3200" b="1">
              <a:solidFill>
                <a:srgbClr val="404040"/>
              </a:solidFill>
              <a:latin typeface="Century Gothic"/>
              <a:ea typeface="Century Gothic"/>
              <a:cs typeface="Century Gothic"/>
              <a:sym typeface="Century Gothic"/>
            </a:endParaRPr>
          </a:p>
        </p:txBody>
      </p:sp>
      <p:pic>
        <p:nvPicPr>
          <p:cNvPr id="266" name="Google Shape;266;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67" name="Google Shape;267;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3" name="Google Shape;273;p46"/>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i="1" dirty="0" smtClean="0">
                <a:solidFill>
                  <a:srgbClr val="FF0000"/>
                </a:solidFill>
              </a:rPr>
              <a:t>“Do </a:t>
            </a:r>
            <a:r>
              <a:rPr lang="en" sz="2800" i="1" dirty="0">
                <a:solidFill>
                  <a:srgbClr val="FF0000"/>
                </a:solidFill>
              </a:rPr>
              <a:t>you know the words we’ll write, the words we’ll write, the words we’ll write?</a:t>
            </a:r>
            <a:endParaRPr sz="2800" i="1" dirty="0">
              <a:solidFill>
                <a:srgbClr val="FF0000"/>
              </a:solidFill>
            </a:endParaRPr>
          </a:p>
          <a:p>
            <a:pPr marL="0" lvl="0" indent="0" algn="ctr" rtl="0">
              <a:lnSpc>
                <a:spcPct val="100000"/>
              </a:lnSpc>
              <a:spcBef>
                <a:spcPts val="1000"/>
              </a:spcBef>
              <a:spcAft>
                <a:spcPts val="1000"/>
              </a:spcAft>
              <a:buNone/>
            </a:pPr>
            <a:r>
              <a:rPr lang="en" sz="2800" i="1" dirty="0">
                <a:solidFill>
                  <a:srgbClr val="FF0000"/>
                </a:solidFill>
              </a:rPr>
              <a:t> Do you know the words we’ll write when we sort our words today</a:t>
            </a:r>
            <a:r>
              <a:rPr lang="en" sz="2800" i="1" dirty="0" smtClean="0">
                <a:solidFill>
                  <a:srgbClr val="FF0000"/>
                </a:solidFill>
              </a:rPr>
              <a:t>?”</a:t>
            </a:r>
            <a:endParaRPr sz="28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79" name="Google Shape;279;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for words ending with “-able’ and “-ible.”</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80" name="Google Shape;280;p47"/>
          <p:cNvPicPr preferRelativeResize="0"/>
          <p:nvPr/>
        </p:nvPicPr>
        <p:blipFill>
          <a:blip r:embed="rId3">
            <a:alphaModFix/>
          </a:blip>
          <a:stretch>
            <a:fillRect/>
          </a:stretch>
        </p:blipFill>
        <p:spPr>
          <a:xfrm>
            <a:off x="8375222" y="4336955"/>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628650" y="273849"/>
            <a:ext cx="7886700" cy="79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Stars</a:t>
            </a:r>
            <a:endParaRPr/>
          </a:p>
        </p:txBody>
      </p:sp>
      <p:pic>
        <p:nvPicPr>
          <p:cNvPr id="286" name="Google Shape;286;p48"/>
          <p:cNvPicPr preferRelativeResize="0"/>
          <p:nvPr/>
        </p:nvPicPr>
        <p:blipFill>
          <a:blip r:embed="rId3">
            <a:alphaModFix/>
          </a:blip>
          <a:stretch>
            <a:fillRect/>
          </a:stretch>
        </p:blipFill>
        <p:spPr>
          <a:xfrm>
            <a:off x="152400" y="1217651"/>
            <a:ext cx="3746358" cy="3430875"/>
          </a:xfrm>
          <a:prstGeom prst="rect">
            <a:avLst/>
          </a:prstGeom>
          <a:noFill/>
          <a:ln>
            <a:noFill/>
          </a:ln>
        </p:spPr>
      </p:pic>
      <p:pic>
        <p:nvPicPr>
          <p:cNvPr id="287" name="Google Shape;287;p48"/>
          <p:cNvPicPr preferRelativeResize="0"/>
          <p:nvPr/>
        </p:nvPicPr>
        <p:blipFill>
          <a:blip r:embed="rId4">
            <a:alphaModFix/>
          </a:blip>
          <a:stretch>
            <a:fillRect/>
          </a:stretch>
        </p:blipFill>
        <p:spPr>
          <a:xfrm>
            <a:off x="4911791" y="916350"/>
            <a:ext cx="4017184" cy="3732175"/>
          </a:xfrm>
          <a:prstGeom prst="rect">
            <a:avLst/>
          </a:prstGeom>
          <a:noFill/>
          <a:ln>
            <a:noFill/>
          </a:ln>
        </p:spPr>
      </p:pic>
      <p:sp>
        <p:nvSpPr>
          <p:cNvPr id="288" name="Google Shape;288;p48"/>
          <p:cNvSpPr txBox="1"/>
          <p:nvPr/>
        </p:nvSpPr>
        <p:spPr>
          <a:xfrm>
            <a:off x="2345775" y="1971150"/>
            <a:ext cx="2030282" cy="60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panose="020B0502020202020204" pitchFamily="34" charset="0"/>
                <a:ea typeface="Calibri"/>
                <a:cs typeface="Calibri"/>
                <a:sym typeface="Calibri"/>
              </a:rPr>
              <a:t>fashionable</a:t>
            </a:r>
            <a:endParaRPr sz="2400" dirty="0">
              <a:latin typeface="Century Gothic" panose="020B0502020202020204" pitchFamily="34" charset="0"/>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fade">
                                      <p:cBhvr>
                                        <p:cTn id="7" dur="1000"/>
                                        <p:tgtEl>
                                          <p:spTgt spid="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296" name="Google Shape;296;p49"/>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 the words we’ll write, the words we’ll write?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 on our stars today?”</a:t>
            </a:r>
            <a:r>
              <a:rPr lang="en" sz="2700">
                <a:solidFill>
                  <a:srgbClr val="FF0000"/>
                </a:solidFill>
                <a:latin typeface="Calibri"/>
                <a:ea typeface="Calibri"/>
                <a:cs typeface="Calibri"/>
                <a:sym typeface="Calibri"/>
              </a:rPr>
              <a:t> </a:t>
            </a:r>
            <a:endParaRPr sz="2700">
              <a:solidFill>
                <a:srgbClr val="FF0000"/>
              </a:solidFill>
            </a:endParaRPr>
          </a:p>
          <a:p>
            <a:pPr marL="177800" marR="0" lvl="0" indent="-38100" algn="l" rtl="0">
              <a:lnSpc>
                <a:spcPct val="90000"/>
              </a:lnSpc>
              <a:spcBef>
                <a:spcPts val="800"/>
              </a:spcBef>
              <a:spcAft>
                <a:spcPts val="0"/>
              </a:spcAft>
              <a:buClr>
                <a:schemeClr val="dk1"/>
              </a:buClr>
              <a:buSzPts val="2100"/>
              <a:buFont typeface="Arial"/>
              <a:buNone/>
            </a:pPr>
            <a:endParaRPr b="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Work Time Learning Targets</a:t>
            </a:r>
            <a:endParaRPr sz="3200"/>
          </a:p>
        </p:txBody>
      </p:sp>
      <p:sp>
        <p:nvSpPr>
          <p:cNvPr id="304" name="Google Shape;304;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305" name="Google Shape;305;p50"/>
          <p:cNvSpPr txBox="1">
            <a:spLocks noGrp="1"/>
          </p:cNvSpPr>
          <p:nvPr>
            <p:ph type="body" idx="4294967295"/>
          </p:nvPr>
        </p:nvSpPr>
        <p:spPr>
          <a:xfrm>
            <a:off x="435000" y="1826200"/>
            <a:ext cx="8274000" cy="3565500"/>
          </a:xfrm>
          <a:prstGeom prst="rect">
            <a:avLst/>
          </a:prstGeom>
          <a:noFill/>
          <a:ln>
            <a:noFill/>
          </a:ln>
        </p:spPr>
        <p:txBody>
          <a:bodyPr spcFirstLastPara="1" wrap="square" lIns="68575" tIns="34275" rIns="68575" bIns="34275" anchor="t" anchorCtr="0">
            <a:noAutofit/>
          </a:bodyPr>
          <a:lstStyle/>
          <a:p>
            <a:pPr marL="342900" marR="0" lvl="0" indent="-355600" algn="l" rtl="0">
              <a:lnSpc>
                <a:spcPct val="90000"/>
              </a:lnSpc>
              <a:spcBef>
                <a:spcPts val="0"/>
              </a:spcBef>
              <a:spcAft>
                <a:spcPts val="0"/>
              </a:spcAft>
              <a:buSzPct val="80000"/>
              <a:buFont typeface="Century Gothic"/>
              <a:buChar char="●"/>
            </a:pPr>
            <a:r>
              <a:rPr lang="en" sz="3000" dirty="0">
                <a:latin typeface="Century Gothic"/>
                <a:ea typeface="Century Gothic"/>
                <a:cs typeface="Century Gothic"/>
                <a:sym typeface="Century Gothic"/>
              </a:rPr>
              <a:t>I can read and spell words with suffixes “ible”and “able.”</a:t>
            </a:r>
            <a:endParaRPr sz="3000"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p>
          <a:p>
            <a:pPr marL="342900" marR="0" lvl="0" indent="0" algn="l" rtl="0">
              <a:lnSpc>
                <a:spcPct val="90000"/>
              </a:lnSpc>
              <a:spcBef>
                <a:spcPts val="0"/>
              </a:spcBef>
              <a:spcAft>
                <a:spcPts val="0"/>
              </a:spcAft>
              <a:buNone/>
            </a:pPr>
            <a:endParaRPr dirty="0"/>
          </a:p>
        </p:txBody>
      </p:sp>
      <p:pic>
        <p:nvPicPr>
          <p:cNvPr id="306" name="Google Shape;306;p50"/>
          <p:cNvPicPr preferRelativeResize="0"/>
          <p:nvPr/>
        </p:nvPicPr>
        <p:blipFill>
          <a:blip r:embed="rId3">
            <a:alphaModFix/>
          </a:blip>
          <a:stretch>
            <a:fillRect/>
          </a:stretch>
        </p:blipFill>
        <p:spPr>
          <a:xfrm>
            <a:off x="8283236" y="4255598"/>
            <a:ext cx="851528" cy="6887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C97166D-80A7-4FBA-A1F3-2D4FDF3C3ABB}"/>
</file>

<file path=customXml/itemProps2.xml><?xml version="1.0" encoding="utf-8"?>
<ds:datastoreItem xmlns:ds="http://schemas.openxmlformats.org/officeDocument/2006/customXml" ds:itemID="{EC414872-32FB-4259-A69E-9036E151B520}"/>
</file>

<file path=customXml/itemProps3.xml><?xml version="1.0" encoding="utf-8"?>
<ds:datastoreItem xmlns:ds="http://schemas.openxmlformats.org/officeDocument/2006/customXml" ds:itemID="{32547D66-5D07-4C0C-81D1-63405C75D6AA}"/>
</file>

<file path=docProps/app.xml><?xml version="1.0" encoding="utf-8"?>
<Properties xmlns="http://schemas.openxmlformats.org/officeDocument/2006/extended-properties" xmlns:vt="http://schemas.openxmlformats.org/officeDocument/2006/docPropsVTypes">
  <TotalTime>84</TotalTime>
  <Words>3638</Words>
  <Application>Microsoft Office PowerPoint</Application>
  <PresentationFormat>On-screen Show (16:9)</PresentationFormat>
  <Paragraphs>428</Paragraphs>
  <Slides>19</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Calibri</vt:lpstr>
      <vt:lpstr>Century Gothic</vt:lpstr>
      <vt:lpstr>Times New Roman</vt:lpstr>
      <vt:lpstr>Arial</vt:lpstr>
      <vt:lpstr>Office Theme</vt:lpstr>
      <vt:lpstr>Office Theme</vt:lpstr>
      <vt:lpstr>Simple Light</vt:lpstr>
      <vt:lpstr>Grade 2: Module 3: Part 2: Cycle 18: Lesson 90 Teacher slide, before teaching.</vt:lpstr>
      <vt:lpstr>Grade 2: Module 3: Part 2: Cycle 18: Lesson 90 Teacher slide, before teaching. </vt:lpstr>
      <vt:lpstr>Grade 2: Module 3: Part 2: Cycle 18: Lesson 90 Teacher slide, before teaching.</vt:lpstr>
      <vt:lpstr>PowerPoint Presentation</vt:lpstr>
      <vt:lpstr>Transition Song</vt:lpstr>
      <vt:lpstr>Opening Learning Targets   </vt:lpstr>
      <vt:lpstr>Word Stars</vt:lpstr>
      <vt:lpstr>Transition Song </vt:lpstr>
      <vt:lpstr>Work Time Learning Targets</vt:lpstr>
      <vt:lpstr>Word Lists for Word Stars</vt:lpstr>
      <vt:lpstr>PowerPoint Presentation</vt:lpstr>
      <vt:lpstr>Check Your Work</vt:lpstr>
      <vt:lpstr>Reflection Time </vt:lpstr>
      <vt:lpstr>Independent Work Learning Targets</vt:lpstr>
      <vt:lpstr>PowerPoint Presentation</vt:lpstr>
      <vt:lpstr>PowerPoint Presentation</vt:lpstr>
      <vt:lpstr>Syllable Sleuth Steps </vt:lpstr>
      <vt:lpstr>Check Your Answers</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18: Lesson 90 Teacher slide, before teaching.</dc:title>
  <dc:creator>nbravo</dc:creator>
  <cp:lastModifiedBy>Nicole Bravo</cp:lastModifiedBy>
  <cp:revision>3</cp:revision>
  <dcterms:modified xsi:type="dcterms:W3CDTF">2019-01-07T02:17:13Z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