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36BCC1A-DD48-4927-9DB8-939B9FD34A64}">
  <a:tblStyle styleId="{D36BCC1A-DD48-4927-9DB8-939B9FD34A6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8360" autoAdjust="0"/>
  </p:normalViewPr>
  <p:slideViewPr>
    <p:cSldViewPr snapToGrid="0">
      <p:cViewPr varScale="1">
        <p:scale>
          <a:sx n="85" d="100"/>
          <a:sy n="85" d="100"/>
        </p:scale>
        <p:origin x="-177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printerSettings" Target="printerSettings/printerSettings1.bin"/><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867943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Pages 91-98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(6-8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for Gist and Unfamiliar Vocabulary: Pages 131-134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(8-10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Text-Dependent Questions, Pages 131-134 (12-15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Determining Author’s Purpose and Conflicting Evidence or Viewpoints (15-18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Sharing </a:t>
            </a:r>
            <a:r>
              <a:rPr lang="en" sz="1200" b="1" dirty="0">
                <a:solidFill>
                  <a:schemeClr val="dk1"/>
                </a:solidFill>
                <a:latin typeface="Calibri"/>
                <a:ea typeface="Calibri"/>
                <a:cs typeface="Calibri"/>
                <a:sym typeface="Calibri"/>
              </a:rPr>
              <a:t>Author’s Purpose Graphic Organizers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Chapter 11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and fill out your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the industrial organic food chain based on what you have read in Chapters 10 and 11. Remember to record any new vocabulary on your word-catcher.</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2874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Text-Dependent Questions, Pages 131-134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the triads they have been working with in this unit. Tell them that now they are going to dig deeper into this section of the text to understand it fully.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Text-Dependent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Pages 131-134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work through the questions on this handout. Remind them of the Teammates Consult protocol in which they discuss the answer and come to an agreement in their triad before they all pick up their pens to write the answer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answering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someone else from another triad to discuss and compare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revise their answers if they think it’s necessary based on what they see in the answers of the person they are working with.</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accurately responding to the text-dependent questions and referring directly back to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questions to encourage students to refer to the text: “</a:t>
            </a:r>
            <a:r>
              <a:rPr lang="en" sz="1200" i="1" dirty="0">
                <a:solidFill>
                  <a:schemeClr val="dk1"/>
                </a:solidFill>
                <a:latin typeface="Calibri"/>
                <a:ea typeface="Calibri"/>
                <a:cs typeface="Calibri"/>
                <a:sym typeface="Calibri"/>
              </a:rPr>
              <a:t>How did you come to that answer? Can you use a detail from the text to support your answer? Can you point out to that answer in the text?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3905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5c3ec676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15-18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Determining Author’s Purpose and Conflicting Evidence or Viewpoints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Pages 131-134:</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Author’s Purpose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pages 131-134 keeping the questions on this graphic organizer in mind.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pairs to fill out their graphic organizer as they did in the previous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filling out their organizer to answer the questions on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discussing and recording accurate responses to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sample student responses refer to </a:t>
            </a:r>
            <a:r>
              <a:rPr lang="en" sz="1200" b="1" dirty="0">
                <a:solidFill>
                  <a:schemeClr val="dk1"/>
                </a:solidFill>
                <a:latin typeface="Calibri"/>
                <a:ea typeface="Calibri"/>
                <a:cs typeface="Calibri"/>
                <a:sym typeface="Calibri"/>
              </a:rPr>
              <a:t>Text-Dependent Questions: Pages 131-134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8" name="Google Shape;278;g45c3ec6766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8307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a:t>
            </a:r>
            <a:r>
              <a:rPr lang="en" sz="1200" b="1" i="1" dirty="0">
                <a:solidFill>
                  <a:schemeClr val="dk1"/>
                </a:solidFill>
                <a:latin typeface="Calibri"/>
                <a:ea typeface="Calibri"/>
                <a:cs typeface="Calibri"/>
                <a:sym typeface="Calibri"/>
              </a:rPr>
              <a:t>Sharing Author’s Purpose Graphic Organizers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Having students pair up with someone else to compare their work can give students the opportunity to gain a deeper understanding, learn from peers, and improve their own work as a result.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someone from another triad to share their </a:t>
            </a:r>
            <a:r>
              <a:rPr lang="en" sz="1200" b="1" dirty="0">
                <a:solidFill>
                  <a:schemeClr val="dk1"/>
                </a:solidFill>
                <a:latin typeface="Calibri"/>
                <a:ea typeface="Calibri"/>
                <a:cs typeface="Calibri"/>
                <a:sym typeface="Calibri"/>
              </a:rPr>
              <a:t>Pages 131-134: Author’s Purpose graphic organizer </a:t>
            </a:r>
            <a:r>
              <a:rPr lang="en" sz="1200" dirty="0">
                <a:solidFill>
                  <a:schemeClr val="dk1"/>
                </a:solidFill>
                <a:latin typeface="Calibri"/>
                <a:ea typeface="Calibri"/>
                <a:cs typeface="Calibri"/>
                <a:sym typeface="Calibri"/>
              </a:rPr>
              <a:t>and to add information or make revisions to their organizer where they think it’s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 </a:t>
            </a:r>
            <a:r>
              <a:rPr lang="en" sz="1200" b="1" dirty="0">
                <a:solidFill>
                  <a:schemeClr val="dk1"/>
                </a:solidFill>
                <a:latin typeface="Calibri"/>
                <a:ea typeface="Calibri"/>
                <a:cs typeface="Calibri"/>
                <a:sym typeface="Calibri"/>
              </a:rPr>
              <a:t>Food Chain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“Industrial Organic” at the top of this organizer.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86" name="Google Shape;286;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7080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93" name="Google Shape;293;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8421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0" name="Google Shape;300;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030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(at least 10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 (enough for students to be able to reference them quickly while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131-134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Pages 131-134  Author’s Purpose graphic organizer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(begun in Lesson 2;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Word-catcher</a:t>
            </a:r>
            <a:r>
              <a:rPr lang="en" sz="1200" dirty="0">
                <a:solidFill>
                  <a:schemeClr val="dk1"/>
                </a:solidFill>
                <a:latin typeface="Calibri"/>
                <a:ea typeface="Calibri"/>
                <a:cs typeface="Calibri"/>
                <a:sym typeface="Calibri"/>
              </a:rPr>
              <a:t> (from Lesson 2; students may need a new copy if they filled out the one they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 (one for display;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(from Lesson 2; new blank copy;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330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graphic organizer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answers, for teacher reference</a:t>
            </a:r>
            <a:r>
              <a:rPr lang="en" sz="1200" dirty="0">
                <a:solidFill>
                  <a:schemeClr val="dk1"/>
                </a:solidFill>
                <a:latin typeface="Calibri"/>
                <a:ea typeface="Calibri"/>
                <a:cs typeface="Calibri"/>
                <a:sym typeface="Calibri"/>
              </a:rPr>
              <a:t>; 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131-134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Pages 131-134 Author’s Purpose graphic organizer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read pages 131-134 (from “The Birth of Organic Food” to “Hippie Food”) considering the gist of each paragraph, the answers to the text-dependent questions students are asked, and the author’s purpose and conflicting evidence and viewpoints (see the answer key for the text-dependent questions and Author’s Purpose graphic organizer in supporting materials).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 Protocol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7300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Reading for Gist, Answering Text-Dependent Questions, and Determining Author’s Purpose: Industrial Organic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677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5355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Pages 91-98 of </a:t>
            </a:r>
            <a:r>
              <a:rPr lang="en" sz="1200" b="1" i="1" dirty="0">
                <a:solidFill>
                  <a:schemeClr val="dk1"/>
                </a:solidFill>
                <a:latin typeface="Calibri"/>
                <a:ea typeface="Calibri"/>
                <a:cs typeface="Calibri"/>
                <a:sym typeface="Calibri"/>
              </a:rPr>
              <a:t>The Omnivore’s Dilemma </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them accountable for completing the homework. It also gives you the opportunity to monitor which students have not been completing their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The Omnivore’s Dilemma. </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they were to read pages 91-98 and finish filling out their </a:t>
            </a: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for the industrial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what they recorded on their organizers.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ideas to add to the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that you began filling out with the class in the previous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to and revise their organizers where they think necessary based on what they hear from other students.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Industrial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Food Chain graphic organizer (answers, for teacher reference)</a:t>
            </a:r>
            <a:r>
              <a:rPr lang="en" sz="1200" dirty="0">
                <a:solidFill>
                  <a:schemeClr val="dk1"/>
                </a:solidFill>
                <a:latin typeface="Calibri"/>
                <a:ea typeface="Calibri"/>
                <a:cs typeface="Calibri"/>
                <a:sym typeface="Calibri"/>
              </a:rPr>
              <a:t> to guide students toward the information their notes should include.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1300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B.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Learning targets are a research-based strategy that helps all students, especially challenged learners.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read the learning targets with you.</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have already seen these learning targets in the previous lessons and of what the gist, author’s purpose, and conflicting evidence and viewpoints mean.</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Reviewing academic vocabulary words benefits all students developing academic language.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7" name="Google Shape;247;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3936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Reading for Gist and Unfamiliar Vocabulary: Pages 131-134 of </a:t>
            </a:r>
            <a:r>
              <a:rPr lang="en" sz="1200" b="1" i="1" dirty="0">
                <a:solidFill>
                  <a:schemeClr val="dk1"/>
                </a:solidFill>
                <a:latin typeface="Calibri"/>
                <a:ea typeface="Calibri"/>
                <a:cs typeface="Calibri"/>
                <a:sym typeface="Calibri"/>
              </a:rPr>
              <a:t>The Omnivore’s Dilemma</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reread the excerpt and annotate for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Inviting students to say the gist aloud to a partner or the teacher before writing can give them the confidence to record their ideas and ensure they know what to write.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description of the industrial organic food chain on page 5. Invite students to read that food chain again to refresh their memory of what it is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read pages 131-134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for the gist. Remind them that they should have already done a first read of these pages when they read Chapter 10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Topic, Information, and Ideas on the Questioning Texts row of the </a:t>
            </a: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reread from “The Birth of Organic Food” on page 131 to “Hippie Food” on page 134 for the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write their annotations of the gist of each paragraph on sticky notes to stick in the margin of the book. Ask them to use their </a:t>
            </a:r>
            <a:r>
              <a:rPr lang="en" sz="1200" b="0" dirty="0">
                <a:solidFill>
                  <a:schemeClr val="dk1"/>
                </a:solidFill>
                <a:latin typeface="Calibri"/>
                <a:ea typeface="Calibri"/>
                <a:cs typeface="Calibri"/>
                <a:sym typeface="Calibri"/>
              </a:rPr>
              <a:t>word-catcher to record any new vocabulary. Remind students that if they aren’t sure what the word means after looking for context clues and looking in the dictionary, they should leave the Definition column blank to be discussed with the whole group later.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Pair students up and invite them to work together to find the gist and record unfamiliar words on their word-catchers for pages 131-134.</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Circulate and support students as they read.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be annotating the gist of the section of text in the margin.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who need more support, ask them to practice telling you the gist of a section before they write it in the margin.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4" name="Google Shape;254;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25642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71a94f8a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Reading for Gist and Unfamiliar Vocabulary: Pages 131-134 of </a:t>
            </a:r>
            <a:r>
              <a:rPr lang="en" sz="1200" b="1" i="1" dirty="0">
                <a:solidFill>
                  <a:schemeClr val="dk1"/>
                </a:solidFill>
                <a:latin typeface="Calibri"/>
                <a:ea typeface="Calibri"/>
                <a:cs typeface="Calibri"/>
                <a:sym typeface="Calibri"/>
              </a:rPr>
              <a:t>The Omnivore’s Dilemma</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discuss key vocabulary from the text excerpt.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Consider allowing students to grapple with a complex text before explicit teaching of vocabulary. After students have read for the gist, they can identify challenging vocabulary for themselves. Teachers can address student-selected vocabulary as well as predetermined vocabulary upon subsequent encounters with the text. However, in some cases and with some students, pre-teaching selected vocabulary may be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different student to compare what they wrote for their gist statements and to help each other with any unfamiliar vocabulary they haven’t been able to figure out the meaning of.</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and invite them to share any unfamiliar vocabulary words they found on pages 131-134 along with the definition. Where students were unable to work out the definition from the context or find it in a dictionary, encourage other students to assist them with the definition. To keep things moving, if no one else knows what the word means, tell students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word “compromise” is particularly important for students to know before the work on conflicting viewpoints and evidence in the next lesson. Remind students to record new words on their word-catcher.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the following words, so be sure to address them here: fossil fuels, pesticides, synthetic, corrupt, immoral, DDT, principles, additives.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2" name="Google Shape;262;g471a94f8a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395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30489" y="293912"/>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5</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30489" y="1175650"/>
            <a:ext cx="7886700" cy="4197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50-60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 begin a two-lesson cycle in which students build background knowledge about Michael Pollan’s industrial organic food chain. This lesson also helps students be gradually released to work independently on the </a:t>
            </a:r>
            <a:r>
              <a:rPr lang="en" sz="1400" b="1" dirty="0">
                <a:latin typeface="Century Gothic"/>
                <a:ea typeface="Century Gothic"/>
                <a:cs typeface="Century Gothic"/>
                <a:sym typeface="Century Gothic"/>
              </a:rPr>
              <a:t>mid-unit assessment </a:t>
            </a:r>
            <a:r>
              <a:rPr lang="en" sz="1400" dirty="0">
                <a:latin typeface="Century Gothic"/>
                <a:ea typeface="Century Gothic"/>
                <a:cs typeface="Century Gothic"/>
                <a:sym typeface="Century Gothic"/>
              </a:rPr>
              <a:t>by working in pairs without teacher modeling to find the gist and to answer text-dependent questions.</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find the gist of pages 131-134 </a:t>
            </a:r>
            <a:r>
              <a:rPr lang="en" sz="1400" dirty="0">
                <a:latin typeface="Century Gothic"/>
                <a:ea typeface="Century Gothic"/>
                <a:cs typeface="Century Gothic"/>
                <a:sym typeface="Century Gothic"/>
              </a:rPr>
              <a:t>of </a:t>
            </a:r>
            <a:r>
              <a:rPr lang="en" sz="1400" i="1" dirty="0">
                <a:latin typeface="Century Gothic"/>
                <a:ea typeface="Century Gothic"/>
                <a:cs typeface="Century Gothic"/>
                <a:sym typeface="Century Gothic"/>
              </a:rPr>
              <a:t>The Omnivore’s Dilemma.</a:t>
            </a:r>
            <a:endParaRPr sz="1400" i="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read closely to answer questions about pages 131-134 </a:t>
            </a:r>
            <a:r>
              <a:rPr lang="en" sz="1400" dirty="0">
                <a:latin typeface="Century Gothic"/>
                <a:ea typeface="Century Gothic"/>
                <a:cs typeface="Century Gothic"/>
                <a:sym typeface="Century Gothic"/>
              </a:rPr>
              <a:t>of </a:t>
            </a:r>
            <a:r>
              <a:rPr lang="en" sz="1400" i="1" dirty="0">
                <a:latin typeface="Century Gothic"/>
                <a:ea typeface="Century Gothic"/>
                <a:cs typeface="Century Gothic"/>
                <a:sym typeface="Century Gothic"/>
              </a:rPr>
              <a:t>The Omnivore’s Dilemma</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describe the purpose of Michael Pollan in the excerpt</a:t>
            </a:r>
            <a:r>
              <a:rPr lang="en" sz="1400" dirty="0">
                <a:latin typeface="Century Gothic"/>
                <a:ea typeface="Century Gothic"/>
                <a:cs typeface="Century Gothic"/>
                <a:sym typeface="Century Gothic"/>
              </a:rPr>
              <a:t> from </a:t>
            </a:r>
            <a:r>
              <a:rPr lang="en" sz="1400" i="1" dirty="0">
                <a:latin typeface="Century Gothic"/>
                <a:ea typeface="Century Gothic"/>
                <a:cs typeface="Century Gothic"/>
                <a:sym typeface="Century Gothic"/>
              </a:rPr>
              <a:t>The Omnivore’s Dilemma</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identify the conflicting evidence and viewpoints Michael Pollan has used</a:t>
            </a:r>
            <a:r>
              <a:rPr lang="en" sz="1400" dirty="0">
                <a:latin typeface="Century Gothic"/>
                <a:ea typeface="Century Gothic"/>
                <a:cs typeface="Century Gothic"/>
                <a:sym typeface="Century Gothic"/>
              </a:rPr>
              <a:t> and explain how he responds to them.</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 Let’s Analyze a Text</a:t>
            </a:r>
            <a:endParaRPr sz="3300" i="0" u="none" strike="noStrike" cap="none">
              <a:solidFill>
                <a:schemeClr val="dk1"/>
              </a:solidFill>
              <a:latin typeface="Century Gothic"/>
              <a:ea typeface="Century Gothic"/>
              <a:cs typeface="Century Gothic"/>
              <a:sym typeface="Century Gothic"/>
            </a:endParaRPr>
          </a:p>
        </p:txBody>
      </p:sp>
      <p:sp>
        <p:nvSpPr>
          <p:cNvPr id="273" name="Google Shape;273;p46"/>
          <p:cNvSpPr txBox="1">
            <a:spLocks noGrp="1"/>
          </p:cNvSpPr>
          <p:nvPr>
            <p:ph type="body" idx="1"/>
          </p:nvPr>
        </p:nvSpPr>
        <p:spPr>
          <a:xfrm>
            <a:off x="628650" y="1405800"/>
            <a:ext cx="7886700" cy="2684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Remember, for the Teammates Consult Protocol, all group members will:</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leave pencils in the pot on the table until signaled to write.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reread the appropriate section of the text.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think about the answer to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discuss with the group for 3 minutes to come to an agreement about how to best answer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Write the answer when given the signal.</a:t>
            </a:r>
            <a:endParaRPr sz="18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600">
              <a:latin typeface="Century Gothic"/>
              <a:ea typeface="Century Gothic"/>
              <a:cs typeface="Century Gothic"/>
              <a:sym typeface="Century Gothic"/>
            </a:endParaRPr>
          </a:p>
        </p:txBody>
      </p:sp>
      <p:pic>
        <p:nvPicPr>
          <p:cNvPr id="274" name="Google Shape;274;p46"/>
          <p:cNvPicPr preferRelativeResize="0"/>
          <p:nvPr/>
        </p:nvPicPr>
        <p:blipFill>
          <a:blip r:embed="rId3">
            <a:alphaModFix/>
          </a:blip>
          <a:stretch>
            <a:fillRect/>
          </a:stretch>
        </p:blipFill>
        <p:spPr>
          <a:xfrm>
            <a:off x="8011886" y="4419600"/>
            <a:ext cx="478565" cy="472071"/>
          </a:xfrm>
          <a:prstGeom prst="rect">
            <a:avLst/>
          </a:prstGeom>
          <a:noFill/>
          <a:ln>
            <a:noFill/>
          </a:ln>
        </p:spPr>
      </p:pic>
      <p:pic>
        <p:nvPicPr>
          <p:cNvPr id="6" name="Google Shape;259;p44"/>
          <p:cNvPicPr preferRelativeResize="0"/>
          <p:nvPr/>
        </p:nvPicPr>
        <p:blipFill>
          <a:blip r:embed="rId4">
            <a:alphaModFix/>
          </a:blip>
          <a:stretch>
            <a:fillRect/>
          </a:stretch>
        </p:blipFill>
        <p:spPr>
          <a:xfrm>
            <a:off x="8534400" y="4430486"/>
            <a:ext cx="523786" cy="4720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28650" y="915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Author’s Purpose and Conflicting Viewpoints </a:t>
            </a:r>
            <a:endParaRPr sz="3300" i="0" u="none" strike="noStrike" cap="none">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709200" y="1132025"/>
            <a:ext cx="7886700" cy="3616500"/>
          </a:xfrm>
          <a:prstGeom prst="rect">
            <a:avLst/>
          </a:prstGeom>
          <a:noFill/>
          <a:ln>
            <a:noFill/>
          </a:ln>
        </p:spPr>
        <p:txBody>
          <a:bodyPr spcFirstLastPara="1" wrap="square" lIns="68575" tIns="34275" rIns="68575" bIns="34275" anchor="t" anchorCtr="0">
            <a:noAutofit/>
          </a:bodyPr>
          <a:lstStyle/>
          <a:p>
            <a:pPr marL="457200" lvl="0" indent="-349250" algn="l" rtl="0">
              <a:lnSpc>
                <a:spcPct val="100000"/>
              </a:lnSpc>
              <a:spcBef>
                <a:spcPts val="0"/>
              </a:spcBef>
              <a:spcAft>
                <a:spcPts val="0"/>
              </a:spcAft>
              <a:buSzPts val="1900"/>
              <a:buFont typeface="Century Gothic"/>
              <a:buChar char="●"/>
            </a:pPr>
            <a:r>
              <a:rPr lang="en" sz="1900">
                <a:latin typeface="Century Gothic"/>
                <a:ea typeface="Century Gothic"/>
                <a:cs typeface="Century Gothic"/>
                <a:sym typeface="Century Gothic"/>
              </a:rPr>
              <a:t>What is the author’s purpose for this extract of text? How do you know?</a:t>
            </a:r>
            <a:endParaRPr sz="1900">
              <a:latin typeface="Century Gothic"/>
              <a:ea typeface="Century Gothic"/>
              <a:cs typeface="Century Gothic"/>
              <a:sym typeface="Century Gothic"/>
            </a:endParaRPr>
          </a:p>
          <a:p>
            <a:pPr marL="457200" lvl="0" indent="-349250" algn="l" rtl="0">
              <a:lnSpc>
                <a:spcPct val="100000"/>
              </a:lnSpc>
              <a:spcBef>
                <a:spcPts val="1000"/>
              </a:spcBef>
              <a:spcAft>
                <a:spcPts val="0"/>
              </a:spcAft>
              <a:buSzPts val="1900"/>
              <a:buFont typeface="Century Gothic"/>
              <a:buChar char="●"/>
            </a:pPr>
            <a:r>
              <a:rPr lang="en" sz="1900">
                <a:latin typeface="Century Gothic"/>
                <a:ea typeface="Century Gothic"/>
                <a:cs typeface="Century Gothic"/>
                <a:sym typeface="Century Gothic"/>
              </a:rPr>
              <a:t>What details can you find in the text to support your claim about author’s purpose?</a:t>
            </a:r>
            <a:endParaRPr sz="1900">
              <a:latin typeface="Century Gothic"/>
              <a:ea typeface="Century Gothic"/>
              <a:cs typeface="Century Gothic"/>
              <a:sym typeface="Century Gothic"/>
            </a:endParaRPr>
          </a:p>
          <a:p>
            <a:pPr marL="457200" lvl="0" indent="-349250" algn="l" rtl="0">
              <a:lnSpc>
                <a:spcPct val="100000"/>
              </a:lnSpc>
              <a:spcBef>
                <a:spcPts val="1000"/>
              </a:spcBef>
              <a:spcAft>
                <a:spcPts val="0"/>
              </a:spcAft>
              <a:buSzPts val="1900"/>
              <a:buFont typeface="Century Gothic"/>
              <a:buChar char="●"/>
            </a:pPr>
            <a:r>
              <a:rPr lang="en" sz="1900">
                <a:latin typeface="Century Gothic"/>
                <a:ea typeface="Century Gothic"/>
                <a:cs typeface="Century Gothic"/>
                <a:sym typeface="Century Gothic"/>
              </a:rPr>
              <a:t>What claim is the author making?</a:t>
            </a:r>
            <a:endParaRPr sz="1900">
              <a:latin typeface="Century Gothic"/>
              <a:ea typeface="Century Gothic"/>
              <a:cs typeface="Century Gothic"/>
              <a:sym typeface="Century Gothic"/>
            </a:endParaRPr>
          </a:p>
          <a:p>
            <a:pPr marL="457200" lvl="0" indent="-349250" algn="l" rtl="0">
              <a:lnSpc>
                <a:spcPct val="100000"/>
              </a:lnSpc>
              <a:spcBef>
                <a:spcPts val="1000"/>
              </a:spcBef>
              <a:spcAft>
                <a:spcPts val="0"/>
              </a:spcAft>
              <a:buSzPts val="1900"/>
              <a:buFont typeface="Century Gothic"/>
              <a:buChar char="●"/>
            </a:pPr>
            <a:r>
              <a:rPr lang="en" sz="1900">
                <a:latin typeface="Century Gothic"/>
                <a:ea typeface="Century Gothic"/>
                <a:cs typeface="Century Gothic"/>
                <a:sym typeface="Century Gothic"/>
              </a:rPr>
              <a:t>What evidence does he use to support his claim?</a:t>
            </a:r>
            <a:endParaRPr sz="1900">
              <a:latin typeface="Century Gothic"/>
              <a:ea typeface="Century Gothic"/>
              <a:cs typeface="Century Gothic"/>
              <a:sym typeface="Century Gothic"/>
            </a:endParaRPr>
          </a:p>
          <a:p>
            <a:pPr marL="457200" lvl="0" indent="-349250" algn="l" rtl="0">
              <a:lnSpc>
                <a:spcPct val="100000"/>
              </a:lnSpc>
              <a:spcBef>
                <a:spcPts val="1000"/>
              </a:spcBef>
              <a:spcAft>
                <a:spcPts val="0"/>
              </a:spcAft>
              <a:buSzPts val="1900"/>
              <a:buFont typeface="Century Gothic"/>
              <a:buChar char="●"/>
            </a:pPr>
            <a:r>
              <a:rPr lang="en" sz="1900">
                <a:latin typeface="Century Gothic"/>
                <a:ea typeface="Century Gothic"/>
                <a:cs typeface="Century Gothic"/>
                <a:sym typeface="Century Gothic"/>
              </a:rPr>
              <a:t>What conflicting viewpoints has the author put forward? Why?</a:t>
            </a:r>
            <a:endParaRPr sz="1900">
              <a:latin typeface="Century Gothic"/>
              <a:ea typeface="Century Gothic"/>
              <a:cs typeface="Century Gothic"/>
              <a:sym typeface="Century Gothic"/>
            </a:endParaRPr>
          </a:p>
          <a:p>
            <a:pPr marL="457200" lvl="0" indent="-349250" algn="l" rtl="0">
              <a:lnSpc>
                <a:spcPct val="100000"/>
              </a:lnSpc>
              <a:spcBef>
                <a:spcPts val="1000"/>
              </a:spcBef>
              <a:spcAft>
                <a:spcPts val="1000"/>
              </a:spcAft>
              <a:buSzPts val="1900"/>
              <a:buFont typeface="Century Gothic"/>
              <a:buChar char="●"/>
            </a:pPr>
            <a:r>
              <a:rPr lang="en" sz="1900">
                <a:latin typeface="Century Gothic"/>
                <a:ea typeface="Century Gothic"/>
                <a:cs typeface="Century Gothic"/>
                <a:sym typeface="Century Gothic"/>
              </a:rPr>
              <a:t>How has the author responded to the conflicting viewpoints?</a:t>
            </a:r>
            <a:endParaRPr sz="1900">
              <a:latin typeface="Century Gothic"/>
              <a:ea typeface="Century Gothic"/>
              <a:cs typeface="Century Gothic"/>
              <a:sym typeface="Century Gothic"/>
            </a:endParaRPr>
          </a:p>
        </p:txBody>
      </p:sp>
      <p:pic>
        <p:nvPicPr>
          <p:cNvPr id="282" name="Google Shape;282;p47"/>
          <p:cNvPicPr preferRelativeResize="0"/>
          <p:nvPr/>
        </p:nvPicPr>
        <p:blipFill>
          <a:blip r:embed="rId3">
            <a:alphaModFix/>
          </a:blip>
          <a:stretch>
            <a:fillRect/>
          </a:stretch>
        </p:blipFill>
        <p:spPr>
          <a:xfrm>
            <a:off x="7933277" y="4388563"/>
            <a:ext cx="595844" cy="600331"/>
          </a:xfrm>
          <a:prstGeom prst="rect">
            <a:avLst/>
          </a:prstGeom>
          <a:noFill/>
          <a:ln>
            <a:noFill/>
          </a:ln>
        </p:spPr>
      </p:pic>
      <p:pic>
        <p:nvPicPr>
          <p:cNvPr id="6" name="Google Shape;259;p44"/>
          <p:cNvPicPr preferRelativeResize="0"/>
          <p:nvPr/>
        </p:nvPicPr>
        <p:blipFill>
          <a:blip r:embed="rId4">
            <a:alphaModFix/>
          </a:blip>
          <a:stretch>
            <a:fillRect/>
          </a:stretch>
        </p:blipFill>
        <p:spPr>
          <a:xfrm>
            <a:off x="8534400" y="4430486"/>
            <a:ext cx="523786" cy="4720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8"/>
          <p:cNvSpPr txBox="1">
            <a:spLocks noGrp="1"/>
          </p:cNvSpPr>
          <p:nvPr>
            <p:ph type="title"/>
          </p:nvPr>
        </p:nvSpPr>
        <p:spPr>
          <a:xfrm>
            <a:off x="0" y="1230150"/>
            <a:ext cx="3945600" cy="23343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Understanding </a:t>
            </a:r>
            <a:endParaRPr sz="3300" i="0" u="none" strike="noStrike" cap="none">
              <a:solidFill>
                <a:schemeClr val="dk1"/>
              </a:solidFill>
              <a:latin typeface="Century Gothic"/>
              <a:ea typeface="Century Gothic"/>
              <a:cs typeface="Century Gothic"/>
              <a:sym typeface="Century Gothic"/>
            </a:endParaRPr>
          </a:p>
        </p:txBody>
      </p:sp>
      <p:pic>
        <p:nvPicPr>
          <p:cNvPr id="290" name="Google Shape;290;p48"/>
          <p:cNvPicPr preferRelativeResize="0"/>
          <p:nvPr/>
        </p:nvPicPr>
        <p:blipFill>
          <a:blip r:embed="rId3">
            <a:alphaModFix/>
          </a:blip>
          <a:stretch>
            <a:fillRect/>
          </a:stretch>
        </p:blipFill>
        <p:spPr>
          <a:xfrm>
            <a:off x="8479973" y="4310743"/>
            <a:ext cx="595843" cy="637454"/>
          </a:xfrm>
          <a:prstGeom prst="rect">
            <a:avLst/>
          </a:prstGeom>
          <a:noFill/>
          <a:ln>
            <a:noFill/>
          </a:ln>
        </p:spPr>
      </p:pic>
      <p:pic>
        <p:nvPicPr>
          <p:cNvPr id="289" name="Google Shape;289;p48"/>
          <p:cNvPicPr preferRelativeResize="0"/>
          <p:nvPr/>
        </p:nvPicPr>
        <p:blipFill>
          <a:blip r:embed="rId4">
            <a:alphaModFix/>
          </a:blip>
          <a:stretch>
            <a:fillRect/>
          </a:stretch>
        </p:blipFill>
        <p:spPr>
          <a:xfrm>
            <a:off x="3857626" y="273850"/>
            <a:ext cx="4709432" cy="41130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6" name="Google Shape;296;p49"/>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Read Chapter 11 of </a:t>
            </a:r>
            <a:r>
              <a:rPr lang="en" sz="2400" i="1">
                <a:latin typeface="Century Gothic"/>
                <a:ea typeface="Century Gothic"/>
                <a:cs typeface="Century Gothic"/>
                <a:sym typeface="Century Gothic"/>
              </a:rPr>
              <a:t>The Omnivore’s Dilemma.</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Fill out your </a:t>
            </a:r>
            <a:r>
              <a:rPr lang="en" sz="2400" b="1">
                <a:latin typeface="Century Gothic"/>
                <a:ea typeface="Century Gothic"/>
                <a:cs typeface="Century Gothic"/>
                <a:sym typeface="Century Gothic"/>
              </a:rPr>
              <a:t>Food Chain graphic organizer </a:t>
            </a:r>
            <a:r>
              <a:rPr lang="en" sz="2400">
                <a:latin typeface="Century Gothic"/>
                <a:ea typeface="Century Gothic"/>
                <a:cs typeface="Century Gothic"/>
                <a:sym typeface="Century Gothic"/>
              </a:rPr>
              <a:t>for the industrial organic food chain based on what you have read in Chapters 10 and 11. </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Remember to record any new vocabulary on your word-catcher.</a:t>
            </a: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3" name="Google Shape;303;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4" name="Google Shape;304;p50"/>
          <p:cNvGraphicFramePr/>
          <p:nvPr/>
        </p:nvGraphicFramePr>
        <p:xfrm>
          <a:off x="577216" y="1385887"/>
          <a:ext cx="7989600" cy="3230175"/>
        </p:xfrm>
        <a:graphic>
          <a:graphicData uri="http://schemas.openxmlformats.org/drawingml/2006/table">
            <a:tbl>
              <a:tblPr firstRow="1" bandRow="1">
                <a:noFill/>
                <a:tableStyleId>{D36BCC1A-DD48-4927-9DB8-939B9FD34A64}</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25900" y="1369225"/>
            <a:ext cx="84024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a:latin typeface="Century Gothic"/>
                <a:ea typeface="Century Gothic"/>
                <a:cs typeface="Century Gothic"/>
                <a:sym typeface="Century Gothic"/>
              </a:rPr>
              <a:t>Preparing for Lesson 5: </a:t>
            </a:r>
            <a:r>
              <a:rPr lang="en" sz="1600">
                <a:latin typeface="Century Gothic"/>
                <a:ea typeface="Century Gothic"/>
                <a:cs typeface="Century Gothic"/>
                <a:sym typeface="Century Gothic"/>
              </a:rPr>
              <a:t>Materials and classroom preparation</a:t>
            </a:r>
            <a:endParaRPr sz="1600">
              <a:latin typeface="Century Gothic"/>
              <a:ea typeface="Century Gothic"/>
              <a:cs typeface="Century Gothic"/>
              <a:sym typeface="Century Gothic"/>
            </a:endParaRPr>
          </a:p>
          <a:p>
            <a:pPr marL="0" lvl="0" indent="0" algn="l" rtl="0">
              <a:spcBef>
                <a:spcPts val="1000"/>
              </a:spcBef>
              <a:spcAft>
                <a:spcPts val="0"/>
              </a:spcAft>
              <a:buNone/>
            </a:pPr>
            <a:r>
              <a:rPr lang="en" sz="1600">
                <a:latin typeface="Century Gothic"/>
                <a:ea typeface="Century Gothic"/>
                <a:cs typeface="Century Gothic"/>
                <a:sym typeface="Century Gothic"/>
              </a:rPr>
              <a:t>In advance, prepare the following new materials:</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Sticky notes (at least 10 per student)</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Dictionaries (enough for students to be able to reference them quickly while reading)</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Text-Dependent Questions: Pages 131-134 of </a:t>
            </a:r>
            <a:r>
              <a:rPr lang="en" sz="1600" b="1" i="1">
                <a:latin typeface="Century Gothic"/>
                <a:ea typeface="Century Gothic"/>
                <a:cs typeface="Century Gothic"/>
                <a:sym typeface="Century Gothic"/>
              </a:rPr>
              <a:t>The Omnivore’s Dilemma</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Pages 131-134  Author’s Purpose graphic organizer</a:t>
            </a:r>
            <a:endParaRPr sz="160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6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163283"/>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5</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222008"/>
            <a:ext cx="7886700" cy="379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a:t>
            </a:r>
            <a:r>
              <a:rPr lang="en" sz="1600" b="1" dirty="0">
                <a:latin typeface="Century Gothic"/>
                <a:ea typeface="Century Gothic"/>
                <a:cs typeface="Century Gothic"/>
                <a:sym typeface="Century Gothic"/>
              </a:rPr>
              <a:t>eparing for Lesson 5: </a:t>
            </a:r>
            <a:r>
              <a:rPr lang="en" sz="1600" dirty="0">
                <a:latin typeface="Century Gothic"/>
                <a:ea typeface="Century Gothic"/>
                <a:cs typeface="Century Gothic"/>
                <a:sym typeface="Century Gothic"/>
              </a:rPr>
              <a:t>Reading and protocols to read in preparation:</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500"/>
              <a:buFont typeface="Arial"/>
              <a:buNone/>
            </a:pPr>
            <a:r>
              <a:rPr lang="en" sz="1600" dirty="0">
                <a:latin typeface="Century Gothic"/>
                <a:ea typeface="Century Gothic"/>
                <a:cs typeface="Century Gothic"/>
                <a:sym typeface="Century Gothic"/>
              </a:rPr>
              <a:t>In preparation for facilitating discussions, review and annotate the following, as needed:</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Industrial Food Chain graphic organizer </a:t>
            </a:r>
            <a:r>
              <a:rPr lang="en" sz="1600" dirty="0">
                <a:latin typeface="Century Gothic"/>
                <a:ea typeface="Century Gothic"/>
                <a:cs typeface="Century Gothic"/>
                <a:sym typeface="Century Gothic"/>
              </a:rPr>
              <a:t>(</a:t>
            </a:r>
            <a:r>
              <a:rPr lang="en" sz="1600" b="1" dirty="0">
                <a:latin typeface="Century Gothic"/>
                <a:ea typeface="Century Gothic"/>
                <a:cs typeface="Century Gothic"/>
                <a:sym typeface="Century Gothic"/>
              </a:rPr>
              <a:t>answers, for teacher reference</a:t>
            </a:r>
            <a:r>
              <a:rPr lang="en" sz="1600" dirty="0">
                <a:latin typeface="Century Gothic"/>
                <a:ea typeface="Century Gothic"/>
                <a:cs typeface="Century Gothic"/>
                <a:sym typeface="Century Gothic"/>
              </a:rPr>
              <a:t>; from Lesson 4)</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Text-Dependent Questions: Pages 131-134 of </a:t>
            </a:r>
            <a:r>
              <a:rPr lang="en" sz="1600" b="1" i="1" dirty="0">
                <a:latin typeface="Century Gothic"/>
                <a:ea typeface="Century Gothic"/>
                <a:cs typeface="Century Gothic"/>
                <a:sym typeface="Century Gothic"/>
              </a:rPr>
              <a:t>The Omnivore’s Dilemma</a:t>
            </a:r>
            <a:r>
              <a:rPr lang="en" sz="1600" b="1" dirty="0">
                <a:latin typeface="Century Gothic"/>
                <a:ea typeface="Century Gothic"/>
                <a:cs typeface="Century Gothic"/>
                <a:sym typeface="Century Gothic"/>
              </a:rPr>
              <a:t> (answers, for teacher reference)</a:t>
            </a:r>
            <a:endParaRPr sz="1600" b="1"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Pages 131-134 Author’s Purpose graphic organizer (answers, for teacher reference)</a:t>
            </a:r>
            <a:endParaRPr sz="1600" b="1"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dirty="0">
                <a:latin typeface="Century Gothic"/>
                <a:ea typeface="Century Gothic"/>
                <a:cs typeface="Century Gothic"/>
                <a:sym typeface="Century Gothic"/>
              </a:rPr>
              <a:t>In advance, read pages 131-134 (from “The Birth of Organic Food” to “Hippie Food”) considering the gist of each paragraph, the answers to the text-dependent questions students are asked, and the author’s purpose and conflicting evidence and viewpoints.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854700"/>
            <a:ext cx="7886700" cy="38229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build background knowledge about Michael Pollan’s industrial organic food chain. Also, to prepare for working independently on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 you will work in pairs without teacher modeling to find the gist and to answer text-dependent questions.</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ideas from pages 91-98.</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pages 131-134 for gist and unfamiliar vocabulary.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text-dependent questions for pages 131-134.</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Work with partners to determine author’s purpose and conflicting viewpoints.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responses from the </a:t>
            </a:r>
            <a:r>
              <a:rPr lang="en" sz="1800" b="1" dirty="0">
                <a:latin typeface="Century Gothic"/>
                <a:ea typeface="Century Gothic"/>
                <a:cs typeface="Century Gothic"/>
                <a:sym typeface="Century Gothic"/>
              </a:rPr>
              <a:t>Author’s Purpose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202500" y="1634825"/>
            <a:ext cx="3786900" cy="1528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Understanding</a:t>
            </a:r>
            <a:endParaRPr sz="3300" i="0" u="none" strike="noStrike" cap="none">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4155388" y="134350"/>
            <a:ext cx="4137200" cy="4529450"/>
          </a:xfrm>
          <a:prstGeom prst="rect">
            <a:avLst/>
          </a:prstGeom>
          <a:noFill/>
          <a:ln w="19050" cap="flat" cmpd="sng">
            <a:solidFill>
              <a:srgbClr val="44546A"/>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000" dirty="0">
                <a:latin typeface="Century Gothic"/>
                <a:ea typeface="Century Gothic"/>
                <a:cs typeface="Century Gothic"/>
                <a:sym typeface="Century Gothic"/>
              </a:rPr>
              <a:t>The Learning Targets for students today are:</a:t>
            </a:r>
            <a:endParaRPr sz="2000" dirty="0">
              <a:latin typeface="Century Gothic"/>
              <a:ea typeface="Century Gothic"/>
              <a:cs typeface="Century Gothic"/>
              <a:sym typeface="Century Gothic"/>
            </a:endParaRPr>
          </a:p>
          <a:p>
            <a:pPr marL="457200" lvl="0" indent="-355600" algn="l" rtl="0">
              <a:spcBef>
                <a:spcPts val="100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find the gist of pages 131-134 </a:t>
            </a:r>
            <a:r>
              <a:rPr lang="en" sz="2000" dirty="0">
                <a:latin typeface="Century Gothic"/>
                <a:ea typeface="Century Gothic"/>
                <a:cs typeface="Century Gothic"/>
                <a:sym typeface="Century Gothic"/>
              </a:rPr>
              <a:t>of </a:t>
            </a:r>
            <a:r>
              <a:rPr lang="en" sz="2000" i="1" dirty="0">
                <a:latin typeface="Century Gothic"/>
                <a:ea typeface="Century Gothic"/>
                <a:cs typeface="Century Gothic"/>
                <a:sym typeface="Century Gothic"/>
              </a:rPr>
              <a:t>The Omnivore’s Dilemma.</a:t>
            </a:r>
            <a:endParaRPr sz="2000" i="1"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read closely to answer questions about pages 131-134 </a:t>
            </a:r>
            <a:r>
              <a:rPr lang="en" sz="2000" dirty="0">
                <a:latin typeface="Century Gothic"/>
                <a:ea typeface="Century Gothic"/>
                <a:cs typeface="Century Gothic"/>
                <a:sym typeface="Century Gothic"/>
              </a:rPr>
              <a:t>of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lvl="0" indent="-355600">
              <a:spcBef>
                <a:spcPts val="0"/>
              </a:spcBef>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describe </a:t>
            </a:r>
            <a:r>
              <a:rPr lang="en" sz="2000" i="1" dirty="0">
                <a:latin typeface="Century Gothic"/>
                <a:ea typeface="Century Gothic"/>
                <a:cs typeface="Century Gothic"/>
                <a:sym typeface="Century Gothic"/>
              </a:rPr>
              <a:t>Michael </a:t>
            </a:r>
            <a:r>
              <a:rPr lang="en" sz="2000" i="1" dirty="0" smtClean="0">
                <a:latin typeface="Century Gothic"/>
                <a:ea typeface="Century Gothic"/>
                <a:cs typeface="Century Gothic"/>
                <a:sym typeface="Century Gothic"/>
              </a:rPr>
              <a:t>Pollan</a:t>
            </a:r>
            <a:r>
              <a:rPr lang="en-US" sz="2000" i="1" dirty="0" smtClean="0">
                <a:latin typeface="Century Gothic"/>
                <a:ea typeface="Century Gothic"/>
                <a:cs typeface="Century Gothic"/>
                <a:sym typeface="Century Gothic"/>
              </a:rPr>
              <a:t>’s</a:t>
            </a:r>
            <a:r>
              <a:rPr lang="en" sz="2000" i="1" dirty="0" smtClean="0">
                <a:latin typeface="Century Gothic"/>
                <a:ea typeface="Century Gothic"/>
                <a:cs typeface="Century Gothic"/>
                <a:sym typeface="Century Gothic"/>
              </a:rPr>
              <a:t> </a:t>
            </a:r>
            <a:r>
              <a:rPr lang="en" sz="2000" i="1" dirty="0">
                <a:latin typeface="Century Gothic"/>
                <a:ea typeface="Century Gothic"/>
                <a:cs typeface="Century Gothic"/>
                <a:sym typeface="Century Gothic"/>
              </a:rPr>
              <a:t>purpose </a:t>
            </a:r>
            <a:r>
              <a:rPr lang="en" sz="2000" i="1" dirty="0" smtClean="0">
                <a:latin typeface="Century Gothic"/>
                <a:ea typeface="Century Gothic"/>
                <a:cs typeface="Century Gothic"/>
                <a:sym typeface="Century Gothic"/>
              </a:rPr>
              <a:t>in </a:t>
            </a:r>
            <a:r>
              <a:rPr lang="en" sz="2000" i="1" dirty="0">
                <a:latin typeface="Century Gothic"/>
                <a:ea typeface="Century Gothic"/>
                <a:cs typeface="Century Gothic"/>
                <a:sym typeface="Century Gothic"/>
              </a:rPr>
              <a:t>the excerpt</a:t>
            </a:r>
            <a:r>
              <a:rPr lang="en" sz="2000" dirty="0">
                <a:latin typeface="Century Gothic"/>
                <a:ea typeface="Century Gothic"/>
                <a:cs typeface="Century Gothic"/>
                <a:sym typeface="Century Gothic"/>
              </a:rPr>
              <a:t> from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identify the conflicting evidence and viewpoints Michael Pollan has used</a:t>
            </a:r>
            <a:r>
              <a:rPr lang="en" sz="2000" dirty="0">
                <a:latin typeface="Century Gothic"/>
                <a:ea typeface="Century Gothic"/>
                <a:cs typeface="Century Gothic"/>
                <a:sym typeface="Century Gothic"/>
              </a:rPr>
              <a:t> and explain how he responds to them.</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8403771" y="4343400"/>
            <a:ext cx="649276" cy="58305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121500" y="618100"/>
            <a:ext cx="4293000" cy="2824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Summarize a Text to Demonstrate Understanding</a:t>
            </a:r>
            <a:endParaRPr sz="3300" i="1" u="none" strike="noStrike" cap="none">
              <a:solidFill>
                <a:schemeClr val="dk1"/>
              </a:solidFill>
              <a:latin typeface="Century Gothic"/>
              <a:ea typeface="Century Gothic"/>
              <a:cs typeface="Century Gothic"/>
              <a:sym typeface="Century Gothic"/>
            </a:endParaRPr>
          </a:p>
        </p:txBody>
      </p:sp>
      <p:pic>
        <p:nvPicPr>
          <p:cNvPr id="257" name="Google Shape;257;p44"/>
          <p:cNvPicPr preferRelativeResize="0"/>
          <p:nvPr/>
        </p:nvPicPr>
        <p:blipFill rotWithShape="1">
          <a:blip r:embed="rId3">
            <a:alphaModFix/>
          </a:blip>
          <a:srcRect b="786"/>
          <a:stretch/>
        </p:blipFill>
        <p:spPr>
          <a:xfrm>
            <a:off x="4414500" y="90601"/>
            <a:ext cx="4457300" cy="4111286"/>
          </a:xfrm>
          <a:prstGeom prst="rect">
            <a:avLst/>
          </a:prstGeom>
          <a:noFill/>
          <a:ln>
            <a:noFill/>
          </a:ln>
        </p:spPr>
      </p:pic>
      <p:pic>
        <p:nvPicPr>
          <p:cNvPr id="258" name="Google Shape;258;p44"/>
          <p:cNvPicPr preferRelativeResize="0"/>
          <p:nvPr/>
        </p:nvPicPr>
        <p:blipFill>
          <a:blip r:embed="rId4">
            <a:alphaModFix/>
          </a:blip>
          <a:stretch>
            <a:fillRect/>
          </a:stretch>
        </p:blipFill>
        <p:spPr>
          <a:xfrm>
            <a:off x="7953260" y="4396781"/>
            <a:ext cx="584957" cy="583025"/>
          </a:xfrm>
          <a:prstGeom prst="rect">
            <a:avLst/>
          </a:prstGeom>
          <a:noFill/>
          <a:ln>
            <a:noFill/>
          </a:ln>
        </p:spPr>
      </p:pic>
      <p:pic>
        <p:nvPicPr>
          <p:cNvPr id="259" name="Google Shape;259;p44"/>
          <p:cNvPicPr preferRelativeResize="0"/>
          <p:nvPr/>
        </p:nvPicPr>
        <p:blipFill>
          <a:blip r:embed="rId5">
            <a:alphaModFix/>
          </a:blip>
          <a:stretch>
            <a:fillRect/>
          </a:stretch>
        </p:blipFill>
        <p:spPr>
          <a:xfrm>
            <a:off x="8534400" y="4430486"/>
            <a:ext cx="523786" cy="4720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182250" y="273850"/>
            <a:ext cx="8961900" cy="7605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Key Vocabulary </a:t>
            </a:r>
            <a:endParaRPr sz="3300" i="0" u="none" strike="noStrike" cap="none">
              <a:solidFill>
                <a:schemeClr val="dk1"/>
              </a:solidFill>
              <a:latin typeface="Century Gothic"/>
              <a:ea typeface="Century Gothic"/>
              <a:cs typeface="Century Gothic"/>
              <a:sym typeface="Century Gothic"/>
            </a:endParaRPr>
          </a:p>
        </p:txBody>
      </p:sp>
      <p:pic>
        <p:nvPicPr>
          <p:cNvPr id="265" name="Google Shape;265;p45"/>
          <p:cNvPicPr preferRelativeResize="0"/>
          <p:nvPr/>
        </p:nvPicPr>
        <p:blipFill>
          <a:blip r:embed="rId3">
            <a:alphaModFix/>
          </a:blip>
          <a:stretch>
            <a:fillRect/>
          </a:stretch>
        </p:blipFill>
        <p:spPr>
          <a:xfrm>
            <a:off x="1132983" y="1214782"/>
            <a:ext cx="6984970" cy="3019761"/>
          </a:xfrm>
          <a:prstGeom prst="rect">
            <a:avLst/>
          </a:prstGeom>
          <a:noFill/>
          <a:ln w="19050" cap="flat" cmpd="sng">
            <a:solidFill>
              <a:srgbClr val="44546A"/>
            </a:solidFill>
            <a:prstDash val="solid"/>
            <a:round/>
            <a:headEnd type="none" w="sm" len="sm"/>
            <a:tailEnd type="none" w="sm" len="sm"/>
          </a:ln>
        </p:spPr>
      </p:pic>
      <p:pic>
        <p:nvPicPr>
          <p:cNvPr id="266" name="Google Shape;266;p45"/>
          <p:cNvPicPr preferRelativeResize="0"/>
          <p:nvPr/>
        </p:nvPicPr>
        <p:blipFill>
          <a:blip r:embed="rId4">
            <a:alphaModFix/>
          </a:blip>
          <a:stretch>
            <a:fillRect/>
          </a:stretch>
        </p:blipFill>
        <p:spPr>
          <a:xfrm>
            <a:off x="8046478" y="4357265"/>
            <a:ext cx="463362" cy="640283"/>
          </a:xfrm>
          <a:prstGeom prst="rect">
            <a:avLst/>
          </a:prstGeom>
          <a:noFill/>
          <a:ln>
            <a:noFill/>
          </a:ln>
        </p:spPr>
      </p:pic>
      <p:pic>
        <p:nvPicPr>
          <p:cNvPr id="6" name="Google Shape;259;p44"/>
          <p:cNvPicPr preferRelativeResize="0"/>
          <p:nvPr/>
        </p:nvPicPr>
        <p:blipFill>
          <a:blip r:embed="rId5">
            <a:alphaModFix/>
          </a:blip>
          <a:stretch>
            <a:fillRect/>
          </a:stretch>
        </p:blipFill>
        <p:spPr>
          <a:xfrm>
            <a:off x="8534400" y="4430486"/>
            <a:ext cx="523786" cy="47207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D783490-60A5-4810-824A-32840644370A}"/>
</file>

<file path=customXml/itemProps2.xml><?xml version="1.0" encoding="utf-8"?>
<ds:datastoreItem xmlns:ds="http://schemas.openxmlformats.org/officeDocument/2006/customXml" ds:itemID="{36F35E99-859E-4168-9BA2-E7698FA95751}"/>
</file>

<file path=customXml/itemProps3.xml><?xml version="1.0" encoding="utf-8"?>
<ds:datastoreItem xmlns:ds="http://schemas.openxmlformats.org/officeDocument/2006/customXml" ds:itemID="{708026EF-7DF7-4E9B-BF3E-0821AD3EBBF9}"/>
</file>

<file path=docProps/app.xml><?xml version="1.0" encoding="utf-8"?>
<Properties xmlns="http://schemas.openxmlformats.org/officeDocument/2006/extended-properties" xmlns:vt="http://schemas.openxmlformats.org/officeDocument/2006/docPropsVTypes">
  <TotalTime>12</TotalTime>
  <Words>2712</Words>
  <Application>Microsoft Macintosh PowerPoint</Application>
  <PresentationFormat>On-screen Show (16:9)</PresentationFormat>
  <Paragraphs>283</Paragraphs>
  <Slides>14</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Century Gothic</vt:lpstr>
      <vt:lpstr>Calibri</vt:lpstr>
      <vt:lpstr>Overlock</vt:lpstr>
      <vt:lpstr>Simple Light</vt:lpstr>
      <vt:lpstr>Office Theme</vt:lpstr>
      <vt:lpstr>Office Theme</vt:lpstr>
      <vt:lpstr> Grade 8: Module 4: Unit 1: Lesson 5 Teacher slide, before teaching. </vt:lpstr>
      <vt:lpstr>  Grade 8: Module 4: Unit 1: Lesson 5 Teacher slide, before teaching. </vt:lpstr>
      <vt:lpstr>  Grade 8: Module 4: Unit 1: Lesson 5 Teacher slide, before teaching. </vt:lpstr>
      <vt:lpstr>Grade 8: Module 4:  Unit 1: Lesson 5</vt:lpstr>
      <vt:lpstr>Hello, Students!</vt:lpstr>
      <vt:lpstr>Let’s Discuss Understanding</vt:lpstr>
      <vt:lpstr>Let’s Unpack the Learning Targets</vt:lpstr>
      <vt:lpstr>Let’s Summarize a Text to Demonstrate Understanding</vt:lpstr>
      <vt:lpstr>Let’s Discuss Key Vocabulary </vt:lpstr>
      <vt:lpstr> Let’s Analyze a Text</vt:lpstr>
      <vt:lpstr>Let’s Discuss Author’s Purpose and Conflicting Viewpoints </vt:lpstr>
      <vt:lpstr>Let’s Share Understanding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5 Teacher slide, before teaching. </dc:title>
  <dc:creator>nbravo</dc:creator>
  <cp:lastModifiedBy>Alexander Specht</cp:lastModifiedBy>
  <cp:revision>4</cp:revision>
  <dcterms:modified xsi:type="dcterms:W3CDTF">2018-11-27T00:05:01Z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