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72" r:id="rId4"/>
    <p:sldMasterId id="2147483673" r:id="rId5"/>
  </p:sldMasterIdLst>
  <p:notesMasterIdLst>
    <p:notesMasterId r:id="rId30"/>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 id="277" r:id="rId27"/>
    <p:sldId id="278" r:id="rId28"/>
    <p:sldId id="279" r:id="rId29"/>
  </p:sldIdLst>
  <p:sldSz cx="9144000" cy="5143500" type="screen16x9"/>
  <p:notesSz cx="6858000" cy="9144000"/>
  <p:embeddedFontLst>
    <p:embeddedFont>
      <p:font typeface="Calibri" panose="020F0502020204030204" pitchFamily="34" charset="0"/>
      <p:regular r:id="rId31"/>
      <p:bold r:id="rId32"/>
      <p:italic r:id="rId33"/>
      <p:boldItalic r:id="rId34"/>
    </p:embeddedFont>
    <p:embeddedFont>
      <p:font typeface="Century Gothic" panose="020B0502020202020204" pitchFamily="34" charset="0"/>
      <p:regular r:id="rId35"/>
      <p:bold r:id="rId36"/>
      <p:italic r:id="rId37"/>
      <p:boldItalic r:id="rId38"/>
    </p:embeddedFont>
    <p:embeddedFont>
      <p:font typeface="Georgia" panose="02040502050405020303" pitchFamily="18" charset="0"/>
      <p:regular r:id="rId39"/>
      <p:bold r:id="rId40"/>
      <p:italic r:id="rId41"/>
      <p:boldItalic r:id="rId42"/>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Alexander Specht" initials="AHS"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DD7611A4-A8EE-419D-8BCC-876C94CFCE67}" v="20" dt="2018-08-31T15:41:50.272"/>
  </p1510:revLst>
</p1510:revInfo>
</file>

<file path=ppt/tableStyles.xml><?xml version="1.0" encoding="utf-8"?>
<a:tblStyleLst xmlns:a="http://schemas.openxmlformats.org/drawingml/2006/main" def="{A341C60B-F999-4CAF-A098-BC535E3A5D41}">
  <a:tblStyle styleId="{A341C60B-F999-4CAF-A098-BC535E3A5D41}"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0157" autoAdjust="0"/>
    <p:restoredTop sz="61199" autoAdjust="0"/>
  </p:normalViewPr>
  <p:slideViewPr>
    <p:cSldViewPr snapToGrid="0">
      <p:cViewPr varScale="1">
        <p:scale>
          <a:sx n="103" d="100"/>
          <a:sy n="103" d="100"/>
        </p:scale>
        <p:origin x="2172" y="114"/>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font" Target="fonts/font9.fntdata"/><Relationship Id="rId3" Type="http://schemas.openxmlformats.org/officeDocument/2006/relationships/customXml" Target="../customXml/item3.xml"/><Relationship Id="rId21" Type="http://schemas.openxmlformats.org/officeDocument/2006/relationships/slide" Target="slides/slide16.xml"/><Relationship Id="rId34" Type="http://schemas.openxmlformats.org/officeDocument/2006/relationships/font" Target="fonts/font4.fntdata"/><Relationship Id="rId42" Type="http://schemas.openxmlformats.org/officeDocument/2006/relationships/font" Target="fonts/font12.fntdata"/><Relationship Id="rId47" Type="http://schemas.openxmlformats.org/officeDocument/2006/relationships/tableStyles" Target="tableStyle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font" Target="fonts/font3.fntdata"/><Relationship Id="rId38" Type="http://schemas.openxmlformats.org/officeDocument/2006/relationships/font" Target="fonts/font8.fntdata"/><Relationship Id="rId46"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41" Type="http://schemas.openxmlformats.org/officeDocument/2006/relationships/font" Target="fonts/font11.fntdata"/><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font" Target="fonts/font2.fntdata"/><Relationship Id="rId37" Type="http://schemas.openxmlformats.org/officeDocument/2006/relationships/font" Target="fonts/font7.fntdata"/><Relationship Id="rId40" Type="http://schemas.openxmlformats.org/officeDocument/2006/relationships/font" Target="fonts/font10.fntdata"/><Relationship Id="rId45" Type="http://schemas.openxmlformats.org/officeDocument/2006/relationships/viewProps" Target="viewProp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font" Target="fonts/font6.fntdata"/><Relationship Id="rId49" Type="http://schemas.microsoft.com/office/2015/10/relationships/revisionInfo" Target="revisionInfo.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font" Target="fonts/font1.fntdata"/><Relationship Id="rId44"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notesMaster" Target="notesMasters/notesMaster1.xml"/><Relationship Id="rId35" Type="http://schemas.openxmlformats.org/officeDocument/2006/relationships/font" Target="fonts/font5.fntdata"/><Relationship Id="rId43" Type="http://schemas.openxmlformats.org/officeDocument/2006/relationships/commentAuthors" Target="commentAuthors.xml"/><Relationship Id="rId48" Type="http://schemas.microsoft.com/office/2016/11/relationships/changesInfo" Target="changesInfos/changesInfo1.xml"/><Relationship Id="rId8" Type="http://schemas.openxmlformats.org/officeDocument/2006/relationships/slide" Target="slides/slide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Natalie Ivey" userId="2c81a4b0-7596-4a42-b4da-e7aac4dfeff9" providerId="ADAL" clId="{DD7611A4-A8EE-419D-8BCC-876C94CFCE67}"/>
    <pc:docChg chg="modSld modMainMaster">
      <pc:chgData name="Natalie Ivey" userId="2c81a4b0-7596-4a42-b4da-e7aac4dfeff9" providerId="ADAL" clId="{DD7611A4-A8EE-419D-8BCC-876C94CFCE67}" dt="2018-08-31T15:41:50.272" v="19" actId="14100"/>
      <pc:docMkLst>
        <pc:docMk/>
      </pc:docMkLst>
      <pc:sldChg chg="addSp modSp">
        <pc:chgData name="Natalie Ivey" userId="2c81a4b0-7596-4a42-b4da-e7aac4dfeff9" providerId="ADAL" clId="{DD7611A4-A8EE-419D-8BCC-876C94CFCE67}" dt="2018-08-31T15:41:50.272" v="19" actId="14100"/>
        <pc:sldMkLst>
          <pc:docMk/>
          <pc:sldMk cId="0" sldId="259"/>
        </pc:sldMkLst>
        <pc:picChg chg="add mod">
          <ac:chgData name="Natalie Ivey" userId="2c81a4b0-7596-4a42-b4da-e7aac4dfeff9" providerId="ADAL" clId="{DD7611A4-A8EE-419D-8BCC-876C94CFCE67}" dt="2018-08-31T15:41:50.272" v="19" actId="14100"/>
          <ac:picMkLst>
            <pc:docMk/>
            <pc:sldMk cId="0" sldId="259"/>
            <ac:picMk id="3" creationId="{6621A288-81A0-4E88-BF57-EAEDC27E26EC}"/>
          </ac:picMkLst>
        </pc:picChg>
      </pc:sldChg>
      <pc:sldMasterChg chg="addSp modSp">
        <pc:chgData name="Natalie Ivey" userId="2c81a4b0-7596-4a42-b4da-e7aac4dfeff9" providerId="ADAL" clId="{DD7611A4-A8EE-419D-8BCC-876C94CFCE67}" dt="2018-08-31T15:40:16.088" v="6" actId="1076"/>
        <pc:sldMasterMkLst>
          <pc:docMk/>
          <pc:sldMasterMk cId="0" sldId="2147483672"/>
        </pc:sldMasterMkLst>
        <pc:picChg chg="add mod">
          <ac:chgData name="Natalie Ivey" userId="2c81a4b0-7596-4a42-b4da-e7aac4dfeff9" providerId="ADAL" clId="{DD7611A4-A8EE-419D-8BCC-876C94CFCE67}" dt="2018-08-31T15:39:49.896" v="1" actId="1076"/>
          <ac:picMkLst>
            <pc:docMk/>
            <pc:sldMasterMk cId="0" sldId="2147483672"/>
            <ac:picMk id="3" creationId="{D6AAFCB1-697D-4859-AE2B-6D99FFAFBCCC}"/>
          </ac:picMkLst>
        </pc:picChg>
        <pc:picChg chg="add mod">
          <ac:chgData name="Natalie Ivey" userId="2c81a4b0-7596-4a42-b4da-e7aac4dfeff9" providerId="ADAL" clId="{DD7611A4-A8EE-419D-8BCC-876C94CFCE67}" dt="2018-08-31T15:40:03.320" v="4" actId="1076"/>
          <ac:picMkLst>
            <pc:docMk/>
            <pc:sldMasterMk cId="0" sldId="2147483672"/>
            <ac:picMk id="5" creationId="{FB6ECFA9-8401-43F9-A0F7-49A2FDDAB957}"/>
          </ac:picMkLst>
        </pc:picChg>
        <pc:picChg chg="add mod">
          <ac:chgData name="Natalie Ivey" userId="2c81a4b0-7596-4a42-b4da-e7aac4dfeff9" providerId="ADAL" clId="{DD7611A4-A8EE-419D-8BCC-876C94CFCE67}" dt="2018-08-31T15:40:16.088" v="6" actId="1076"/>
          <ac:picMkLst>
            <pc:docMk/>
            <pc:sldMasterMk cId="0" sldId="2147483672"/>
            <ac:picMk id="10" creationId="{326732B8-9716-4D9B-A4F5-58E85393A2FC}"/>
          </ac:picMkLst>
        </pc:picChg>
      </pc:sldMasterChg>
      <pc:sldMasterChg chg="addSp modSp">
        <pc:chgData name="Natalie Ivey" userId="2c81a4b0-7596-4a42-b4da-e7aac4dfeff9" providerId="ADAL" clId="{DD7611A4-A8EE-419D-8BCC-876C94CFCE67}" dt="2018-08-31T15:41:17.150" v="14" actId="1076"/>
        <pc:sldMasterMkLst>
          <pc:docMk/>
          <pc:sldMasterMk cId="0" sldId="2147483673"/>
        </pc:sldMasterMkLst>
        <pc:picChg chg="add mod">
          <ac:chgData name="Natalie Ivey" userId="2c81a4b0-7596-4a42-b4da-e7aac4dfeff9" providerId="ADAL" clId="{DD7611A4-A8EE-419D-8BCC-876C94CFCE67}" dt="2018-08-31T15:40:47.144" v="8" actId="1076"/>
          <ac:picMkLst>
            <pc:docMk/>
            <pc:sldMasterMk cId="0" sldId="2147483673"/>
            <ac:picMk id="3" creationId="{E94B8BEF-03A6-4063-A0EA-CA2C3E4EB39B}"/>
          </ac:picMkLst>
        </pc:picChg>
        <pc:picChg chg="add mod">
          <ac:chgData name="Natalie Ivey" userId="2c81a4b0-7596-4a42-b4da-e7aac4dfeff9" providerId="ADAL" clId="{DD7611A4-A8EE-419D-8BCC-876C94CFCE67}" dt="2018-08-31T15:41:04.929" v="12" actId="1076"/>
          <ac:picMkLst>
            <pc:docMk/>
            <pc:sldMasterMk cId="0" sldId="2147483673"/>
            <ac:picMk id="5" creationId="{884ACDEB-690C-4131-A260-15CDCFA9D365}"/>
          </ac:picMkLst>
        </pc:picChg>
        <pc:picChg chg="add mod">
          <ac:chgData name="Natalie Ivey" userId="2c81a4b0-7596-4a42-b4da-e7aac4dfeff9" providerId="ADAL" clId="{DD7611A4-A8EE-419D-8BCC-876C94CFCE67}" dt="2018-08-31T15:41:17.150" v="14" actId="1076"/>
          <ac:picMkLst>
            <pc:docMk/>
            <pc:sldMasterMk cId="0" sldId="2147483673"/>
            <ac:picMk id="7" creationId="{B841BDE2-2B74-40AE-B991-E792520B732A}"/>
          </ac:picMkLst>
        </pc:picChg>
      </pc:sldMaster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Shape 3"/>
          <p:cNvSpPr>
            <a:spLocks noGrp="1" noRot="1" noChangeAspect="1"/>
          </p:cNvSpPr>
          <p:nvPr>
            <p:ph type="sldImg" idx="2"/>
          </p:nvPr>
        </p:nvSpPr>
        <p:spPr>
          <a:xfrm>
            <a:off x="381300" y="685800"/>
            <a:ext cx="6096075"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Shape 4"/>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extLst>
      <p:ext uri="{BB962C8B-B14F-4D97-AF65-F5344CB8AC3E}">
        <p14:creationId xmlns:p14="http://schemas.microsoft.com/office/powerpoint/2010/main" val="137314650"/>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curriculum.eleducation.org/curriculum/ela/grade-4/module-1/unit-1/lesson-9" TargetMode="External"/><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3" Type="http://schemas.openxmlformats.org/officeDocument/2006/relationships/hyperlink" Target="http://curriculum.eleducation.org/sites/default/files/g4m1u1_all-block_072017.pdf" TargetMode="External"/><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s://eleducation.org/resources/general-protocols-and-strategies-from-management-in-the-active-classroom" TargetMode="External"/><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3" Type="http://schemas.openxmlformats.org/officeDocument/2006/relationships/hyperlink" Target="http://curriculum.eleducation.org/curriculum/ela/grade-4" TargetMode="External"/><Relationship Id="rId2" Type="http://schemas.openxmlformats.org/officeDocument/2006/relationships/slide" Target="../slides/slide7.xml"/><Relationship Id="rId1" Type="http://schemas.openxmlformats.org/officeDocument/2006/relationships/notesMaster" Target="../notesMasters/notesMaster1.xml"/><Relationship Id="rId4" Type="http://schemas.openxmlformats.org/officeDocument/2006/relationships/hyperlink" Target="http://curriculum.eleducation.org/curriculum/ela/grade-4/module-1/unit-1/lesson-9" TargetMode="Externa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8"/>
        <p:cNvGrpSpPr/>
        <p:nvPr/>
      </p:nvGrpSpPr>
      <p:grpSpPr>
        <a:xfrm>
          <a:off x="0" y="0"/>
          <a:ext cx="0" cy="0"/>
          <a:chOff x="0" y="0"/>
          <a:chExt cx="0" cy="0"/>
        </a:xfrm>
      </p:grpSpPr>
      <p:sp>
        <p:nvSpPr>
          <p:cNvPr id="109" name="Shape 109"/>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10" name="Shape 110"/>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sz="1200">
              <a:latin typeface="Calibri"/>
              <a:ea typeface="Calibri"/>
              <a:cs typeface="Calibri"/>
              <a:sym typeface="Calibri"/>
            </a:endParaRPr>
          </a:p>
        </p:txBody>
      </p:sp>
    </p:spTree>
    <p:extLst>
      <p:ext uri="{BB962C8B-B14F-4D97-AF65-F5344CB8AC3E}">
        <p14:creationId xmlns:p14="http://schemas.microsoft.com/office/powerpoint/2010/main" val="112313550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1"/>
        <p:cNvGrpSpPr/>
        <p:nvPr/>
      </p:nvGrpSpPr>
      <p:grpSpPr>
        <a:xfrm>
          <a:off x="0" y="0"/>
          <a:ext cx="0" cy="0"/>
          <a:chOff x="0" y="0"/>
          <a:chExt cx="0" cy="0"/>
        </a:xfrm>
      </p:grpSpPr>
      <p:sp>
        <p:nvSpPr>
          <p:cNvPr id="172" name="Shape 172"/>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73" name="Shape 173"/>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dirty="0">
                <a:solidFill>
                  <a:schemeClr val="dk1"/>
                </a:solidFill>
                <a:latin typeface="Calibri"/>
                <a:ea typeface="Calibri"/>
                <a:cs typeface="Calibri"/>
                <a:sym typeface="Calibri"/>
              </a:rPr>
              <a:t>Suggested slide pacing: 5-6 minutes </a:t>
            </a: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Grouping: Triads</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are working in triads to find characteristics. Allocate each triad a characteristic of poetry to focus on for notices and wonders.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Ensure that the number of each student analyzing each characteristic is equal.</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latin typeface="Calibri" panose="020F0502020204030204" pitchFamily="34" charset="0"/>
                <a:sym typeface="Calibri"/>
              </a:rPr>
              <a:t>As you talk about wonderings</a:t>
            </a:r>
            <a:r>
              <a:rPr lang="en-US" sz="1200" dirty="0">
                <a:latin typeface="Calibri" panose="020F0502020204030204" pitchFamily="34" charset="0"/>
                <a:sym typeface="Calibri"/>
              </a:rPr>
              <a:t>, if </a:t>
            </a:r>
            <a:r>
              <a:rPr lang="en" sz="1200" dirty="0">
                <a:latin typeface="Calibri" panose="020F0502020204030204" pitchFamily="34" charset="0"/>
                <a:sym typeface="Calibri"/>
              </a:rPr>
              <a:t>questions are about word or phrase meaning, help students identify the meaning before moving on. If questions cannot be answered from the content, explain that sometimes poems and stories leave us with questions intentionally because the authors want us to keep thinking about their work.</a:t>
            </a:r>
            <a:endParaRPr sz="1200" dirty="0">
              <a:latin typeface="Calibri" panose="020F0502020204030204" pitchFamily="34" charset="0"/>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a:t>
            </a:r>
            <a:r>
              <a:rPr lang="en" sz="1200" b="1" dirty="0">
                <a:solidFill>
                  <a:schemeClr val="dk1"/>
                </a:solidFill>
                <a:latin typeface="Calibri"/>
                <a:ea typeface="Calibri"/>
                <a:cs typeface="Calibri"/>
                <a:sym typeface="Calibri"/>
              </a:rPr>
              <a:t> I Notice/I Wonder Note-catcher: “Street Music</a:t>
            </a:r>
            <a:r>
              <a:rPr lang="en-US" sz="1200" b="1" dirty="0">
                <a:solidFill>
                  <a:schemeClr val="dk1"/>
                </a:solidFill>
                <a:latin typeface="Calibri"/>
                <a:ea typeface="Calibri"/>
                <a:cs typeface="Calibri"/>
                <a:sym typeface="Calibri"/>
              </a:rPr>
              <a:t>.</a:t>
            </a:r>
            <a:r>
              <a:rPr lang="en" sz="1200" b="1" dirty="0">
                <a:solidFill>
                  <a:schemeClr val="dk1"/>
                </a:solidFill>
                <a:latin typeface="Calibri"/>
                <a:ea typeface="Calibri"/>
                <a:cs typeface="Calibri"/>
                <a:sym typeface="Calibri"/>
              </a:rPr>
              <a:t>” </a:t>
            </a:r>
            <a:endParaRPr sz="1200" b="1"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 to reread and analyze the poem and to list notices and wonders on their note catcher.</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Give students 5-6 minutes to work</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Bring students back and focus on one </a:t>
            </a:r>
            <a:r>
              <a:rPr lang="en" sz="1200" i="1" dirty="0">
                <a:solidFill>
                  <a:schemeClr val="dk1"/>
                </a:solidFill>
                <a:latin typeface="Calibri"/>
                <a:ea typeface="Calibri"/>
                <a:cs typeface="Calibri"/>
                <a:sym typeface="Calibri"/>
              </a:rPr>
              <a:t>characteristic </a:t>
            </a:r>
            <a:r>
              <a:rPr lang="en" sz="1200" dirty="0">
                <a:solidFill>
                  <a:schemeClr val="dk1"/>
                </a:solidFill>
                <a:latin typeface="Calibri"/>
                <a:ea typeface="Calibri"/>
                <a:cs typeface="Calibri"/>
                <a:sym typeface="Calibri"/>
              </a:rPr>
              <a:t>at a time. Have the triads responsible for that characteristic share out their wonderings</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Capture student notice responses on the </a:t>
            </a:r>
            <a:r>
              <a:rPr lang="en" sz="1200" b="1" dirty="0">
                <a:solidFill>
                  <a:schemeClr val="dk1"/>
                </a:solidFill>
                <a:latin typeface="Calibri"/>
                <a:ea typeface="Calibri"/>
                <a:cs typeface="Calibri"/>
                <a:sym typeface="Calibri"/>
              </a:rPr>
              <a:t>What Makes a Poem a Poem? Anchor chart</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share their wondering about the poem and record some on the board. </a:t>
            </a:r>
            <a:endParaRPr sz="1200" dirty="0">
              <a:solidFill>
                <a:schemeClr val="dk1"/>
              </a:solidFill>
              <a:latin typeface="Calibri"/>
              <a:ea typeface="Calibri"/>
              <a:cs typeface="Calibri"/>
              <a:sym typeface="Calibri"/>
            </a:endParaRPr>
          </a:p>
          <a:p>
            <a:pPr marL="228600" lvl="0" indent="-15240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writing their notices and wonders</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Ask students about the meaning of chunks of “Street Music.” Write and display student responses next to the chunks. </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06977338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8"/>
        <p:cNvGrpSpPr/>
        <p:nvPr/>
      </p:nvGrpSpPr>
      <p:grpSpPr>
        <a:xfrm>
          <a:off x="0" y="0"/>
          <a:ext cx="0" cy="0"/>
          <a:chOff x="0" y="0"/>
          <a:chExt cx="0" cy="0"/>
        </a:xfrm>
      </p:grpSpPr>
      <p:sp>
        <p:nvSpPr>
          <p:cNvPr id="179" name="Shape 179"/>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80" name="Shape 180"/>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2-3 minutes </a:t>
            </a: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Triads</a:t>
            </a: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are working in triads to find discuss ways in which the strategies listed on the </a:t>
            </a:r>
            <a:r>
              <a:rPr lang="en" sz="1200" b="1" dirty="0">
                <a:solidFill>
                  <a:schemeClr val="dk1"/>
                </a:solidFill>
                <a:latin typeface="Calibri"/>
                <a:ea typeface="Calibri"/>
                <a:cs typeface="Calibri"/>
                <a:sym typeface="Calibri"/>
              </a:rPr>
              <a:t>Close Readers Do these Things anchor chart </a:t>
            </a:r>
            <a:r>
              <a:rPr lang="en" sz="1200" dirty="0">
                <a:solidFill>
                  <a:schemeClr val="dk1"/>
                </a:solidFill>
                <a:latin typeface="Calibri"/>
                <a:ea typeface="Calibri"/>
                <a:cs typeface="Calibri"/>
                <a:sym typeface="Calibri"/>
              </a:rPr>
              <a:t>helped them as they read the poem. </a:t>
            </a: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turn and talk in their triads. </a:t>
            </a:r>
            <a:r>
              <a:rPr lang="en-US" sz="1200" dirty="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How did the strategies on the Close Readers Do These Things anchor chart help you to better understand the text?</a:t>
            </a:r>
            <a:r>
              <a:rPr lang="en-US" sz="1200" i="1" dirty="0">
                <a:solidFill>
                  <a:schemeClr val="dk1"/>
                </a:solidFill>
                <a:latin typeface="Calibri"/>
                <a:ea typeface="Calibri"/>
                <a:cs typeface="Calibri"/>
                <a:sym typeface="Calibri"/>
              </a:rPr>
              <a:t>”</a:t>
            </a:r>
            <a:r>
              <a:rPr lang="en" sz="1200" b="1" i="1"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(responses will vary)</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Use equity sticks to select students to share out.</a:t>
            </a:r>
            <a:endParaRPr sz="1200" dirty="0">
              <a:solidFill>
                <a:schemeClr val="dk1"/>
              </a:solidFill>
              <a:latin typeface="Calibri"/>
              <a:ea typeface="Calibri"/>
              <a:cs typeface="Calibri"/>
              <a:sym typeface="Calibri"/>
            </a:endParaRPr>
          </a:p>
          <a:p>
            <a:pPr marL="228600" lvl="0" indent="-152400"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discussing in their triads.</a:t>
            </a: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a:t>
            </a:r>
            <a:r>
              <a:rPr lang="en" sz="1200" baseline="0" dirty="0">
                <a:solidFill>
                  <a:schemeClr val="dk1"/>
                </a:solidFill>
                <a:latin typeface="Calibri"/>
                <a:ea typeface="Calibri"/>
                <a:cs typeface="Calibri"/>
                <a:sym typeface="Calibri"/>
              </a:rPr>
              <a:t> </a:t>
            </a:r>
            <a:r>
              <a:rPr lang="en" sz="1200" dirty="0">
                <a:latin typeface="Calibri"/>
                <a:ea typeface="Calibri"/>
                <a:cs typeface="Calibri"/>
                <a:sym typeface="Calibri"/>
              </a:rPr>
              <a:t>None</a:t>
            </a:r>
            <a:endParaRPr sz="1200" b="1" i="1" dirty="0">
              <a:latin typeface="Calibri"/>
              <a:ea typeface="Calibri"/>
              <a:cs typeface="Calibri"/>
              <a:sym typeface="Calibri"/>
            </a:endParaRPr>
          </a:p>
        </p:txBody>
      </p:sp>
    </p:spTree>
    <p:extLst>
      <p:ext uri="{BB962C8B-B14F-4D97-AF65-F5344CB8AC3E}">
        <p14:creationId xmlns:p14="http://schemas.microsoft.com/office/powerpoint/2010/main" val="273176768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7"/>
        <p:cNvGrpSpPr/>
        <p:nvPr/>
      </p:nvGrpSpPr>
      <p:grpSpPr>
        <a:xfrm>
          <a:off x="0" y="0"/>
          <a:ext cx="0" cy="0"/>
          <a:chOff x="0" y="0"/>
          <a:chExt cx="0" cy="0"/>
        </a:xfrm>
      </p:grpSpPr>
      <p:sp>
        <p:nvSpPr>
          <p:cNvPr id="188" name="Shape 188"/>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89" name="Shape 189"/>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rtl="0">
              <a:lnSpc>
                <a:spcPct val="100000"/>
              </a:lnSpc>
              <a:spcBef>
                <a:spcPts val="0"/>
              </a:spcBef>
              <a:spcAft>
                <a:spcPts val="0"/>
              </a:spcAft>
              <a:buNone/>
            </a:pPr>
            <a:r>
              <a:rPr lang="en" sz="1200" b="1" dirty="0">
                <a:latin typeface="Calibri"/>
                <a:ea typeface="Calibri"/>
                <a:cs typeface="Calibri"/>
                <a:sym typeface="Calibri"/>
              </a:rPr>
              <a:t>Suggested slide pacing: 1-2 minutes</a:t>
            </a:r>
            <a:endParaRPr sz="1200" b="1" dirty="0">
              <a:latin typeface="Calibri"/>
              <a:ea typeface="Calibri"/>
              <a:cs typeface="Calibri"/>
              <a:sym typeface="Calibri"/>
            </a:endParaRPr>
          </a:p>
          <a:p>
            <a:pPr marL="0" lvl="0" indent="0" rtl="0">
              <a:lnSpc>
                <a:spcPct val="100000"/>
              </a:lnSpc>
              <a:spcBef>
                <a:spcPts val="0"/>
              </a:spcBef>
              <a:spcAft>
                <a:spcPts val="0"/>
              </a:spcAft>
              <a:buClr>
                <a:schemeClr val="dk1"/>
              </a:buClr>
              <a:buFont typeface="Arial"/>
              <a:buNone/>
            </a:pPr>
            <a:r>
              <a:rPr lang="en" sz="1200" b="1" dirty="0">
                <a:latin typeface="Calibri"/>
                <a:ea typeface="Calibri"/>
                <a:cs typeface="Calibri"/>
                <a:sym typeface="Calibri"/>
              </a:rPr>
              <a:t>Grouping: Whole Group </a:t>
            </a:r>
            <a:endParaRPr sz="1200" b="1" dirty="0">
              <a:latin typeface="Calibri"/>
              <a:ea typeface="Calibri"/>
              <a:cs typeface="Calibri"/>
              <a:sym typeface="Calibri"/>
            </a:endParaRPr>
          </a:p>
          <a:p>
            <a:pPr marL="457200" marR="0" lvl="1" indent="0" algn="l" rtl="0">
              <a:lnSpc>
                <a:spcPct val="100000"/>
              </a:lnSpc>
              <a:spcBef>
                <a:spcPts val="0"/>
              </a:spcBef>
              <a:spcAft>
                <a:spcPts val="0"/>
              </a:spcAft>
              <a:buClr>
                <a:schemeClr val="dk1"/>
              </a:buClr>
              <a:buSzPts val="1200"/>
              <a:buFont typeface="Arial"/>
              <a:buNone/>
            </a:pPr>
            <a:endParaRPr sz="1200" i="0" u="none" strike="noStrike" cap="none" dirty="0">
              <a:solidFill>
                <a:schemeClr val="dk1"/>
              </a:solidFill>
              <a:latin typeface="Calibri"/>
              <a:ea typeface="Calibri"/>
              <a:cs typeface="Calibri"/>
              <a:sym typeface="Calibri"/>
            </a:endParaRPr>
          </a:p>
          <a:p>
            <a:pPr marL="0" lvl="0" indent="0" rtl="0">
              <a:lnSpc>
                <a:spcPct val="100000"/>
              </a:lnSpc>
              <a:spcBef>
                <a:spcPts val="0"/>
              </a:spcBef>
              <a:spcAft>
                <a:spcPts val="0"/>
              </a:spcAft>
              <a:buClr>
                <a:schemeClr val="dk1"/>
              </a:buClr>
              <a:buSzPts val="1200"/>
              <a:buFont typeface="Arial"/>
              <a:buNone/>
            </a:pPr>
            <a:r>
              <a:rPr lang="en" sz="1200" dirty="0">
                <a:latin typeface="Calibri"/>
                <a:ea typeface="Calibri"/>
                <a:cs typeface="Calibri"/>
                <a:sym typeface="Calibri"/>
              </a:rPr>
              <a:t>Teaching Notes: </a:t>
            </a:r>
            <a:endParaRPr sz="1200" dirty="0">
              <a:latin typeface="Calibri"/>
              <a:ea typeface="Calibri"/>
              <a:cs typeface="Calibri"/>
              <a:sym typeface="Calibri"/>
            </a:endParaRPr>
          </a:p>
          <a:p>
            <a:pPr marL="457200" lvl="0" indent="-304800"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Review learning target</a:t>
            </a:r>
            <a:endParaRPr sz="1200" dirty="0">
              <a:latin typeface="Calibri"/>
              <a:ea typeface="Calibri"/>
              <a:cs typeface="Calibri"/>
              <a:sym typeface="Calibri"/>
            </a:endParaRPr>
          </a:p>
          <a:p>
            <a:pPr marL="457200" lvl="0" indent="-304800" rtl="0">
              <a:lnSpc>
                <a:spcPct val="100000"/>
              </a:lnSpc>
              <a:spcBef>
                <a:spcPts val="0"/>
              </a:spcBef>
              <a:spcAft>
                <a:spcPts val="0"/>
              </a:spcAft>
              <a:buSzPts val="1200"/>
              <a:buFont typeface="Calibri"/>
              <a:buChar char="●"/>
            </a:pPr>
            <a:r>
              <a:rPr lang="en" sz="1200" dirty="0">
                <a:latin typeface="Calibri"/>
                <a:ea typeface="Calibri"/>
                <a:cs typeface="Calibri"/>
                <a:sym typeface="Calibri"/>
              </a:rPr>
              <a:t>Make sure to scan responses and make note of any students who may need more support with the target moving forward. </a:t>
            </a:r>
            <a:endParaRPr sz="1200" dirty="0">
              <a:latin typeface="Calibri"/>
              <a:ea typeface="Calibri"/>
              <a:cs typeface="Calibri"/>
              <a:sym typeface="Calibri"/>
            </a:endParaRPr>
          </a:p>
          <a:p>
            <a:pPr marL="0" lvl="0" indent="0" rtl="0">
              <a:lnSpc>
                <a:spcPct val="100000"/>
              </a:lnSpc>
              <a:spcBef>
                <a:spcPts val="0"/>
              </a:spcBef>
              <a:spcAft>
                <a:spcPts val="0"/>
              </a:spcAft>
              <a:buClr>
                <a:srgbClr val="000000"/>
              </a:buClr>
              <a:buSzPts val="1100"/>
              <a:buFont typeface="Arial"/>
              <a:buNone/>
            </a:pPr>
            <a:r>
              <a:rPr lang="en" sz="1200" dirty="0">
                <a:latin typeface="Calibri"/>
                <a:ea typeface="Calibri"/>
                <a:cs typeface="Calibri"/>
                <a:sym typeface="Calibri"/>
              </a:rPr>
              <a:t> </a:t>
            </a:r>
            <a:endParaRPr sz="1200" dirty="0">
              <a:latin typeface="Calibri"/>
              <a:ea typeface="Calibri"/>
              <a:cs typeface="Calibri"/>
              <a:sym typeface="Calibri"/>
            </a:endParaRPr>
          </a:p>
          <a:p>
            <a:pPr marL="0" lvl="0" indent="0" rtl="0">
              <a:lnSpc>
                <a:spcPct val="100000"/>
              </a:lnSpc>
              <a:spcBef>
                <a:spcPts val="0"/>
              </a:spcBef>
              <a:spcAft>
                <a:spcPts val="0"/>
              </a:spcAft>
              <a:buClr>
                <a:srgbClr val="000000"/>
              </a:buClr>
              <a:buSzPts val="1100"/>
              <a:buFont typeface="Arial"/>
              <a:buNone/>
            </a:pPr>
            <a:r>
              <a:rPr lang="en" sz="1200" dirty="0">
                <a:latin typeface="Calibri"/>
                <a:ea typeface="Calibri"/>
                <a:cs typeface="Calibri"/>
                <a:sym typeface="Calibri"/>
              </a:rPr>
              <a:t>Teacher Actions:</a:t>
            </a:r>
            <a:endParaRPr sz="1200" dirty="0">
              <a:latin typeface="Calibri"/>
              <a:ea typeface="Calibri"/>
              <a:cs typeface="Calibri"/>
              <a:sym typeface="Calibri"/>
            </a:endParaRPr>
          </a:p>
          <a:p>
            <a:pPr marL="457200" lvl="0" indent="-304800"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Tell student they are going to reflect on their level of readiness with a given learning target or topic. Inform them they will first hear the learning target or topic read aloud.</a:t>
            </a:r>
            <a:endParaRPr sz="1200" dirty="0">
              <a:latin typeface="Calibri"/>
              <a:ea typeface="Calibri"/>
              <a:cs typeface="Calibri"/>
              <a:sym typeface="Calibri"/>
            </a:endParaRPr>
          </a:p>
          <a:p>
            <a:pPr marL="457200" lvl="0" indent="-304800"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After hearing the target or topic read aloud, students show their comfort level with it by holding their thumb up, down, or sideways. By holding their thumb down, they are indicating they feel uncomfortable with </a:t>
            </a:r>
            <a:r>
              <a:rPr lang="en-US" sz="1200" dirty="0">
                <a:latin typeface="Calibri"/>
                <a:ea typeface="Calibri"/>
                <a:cs typeface="Calibri"/>
                <a:sym typeface="Calibri"/>
              </a:rPr>
              <a:t>what </a:t>
            </a:r>
            <a:r>
              <a:rPr lang="en" sz="1200" dirty="0">
                <a:latin typeface="Calibri"/>
                <a:ea typeface="Calibri"/>
                <a:cs typeface="Calibri"/>
                <a:sym typeface="Calibri"/>
              </a:rPr>
              <a:t>is described. By holding their thumb sideways, they are indicating they feel almost comfortable. By holding their thumb up, they are indicating they feel comfortable with the target or topic. </a:t>
            </a:r>
            <a:endParaRPr sz="1200" dirty="0">
              <a:latin typeface="Calibri"/>
              <a:ea typeface="Calibri"/>
              <a:cs typeface="Calibri"/>
              <a:sym typeface="Calibri"/>
            </a:endParaRPr>
          </a:p>
          <a:p>
            <a:pPr marL="457200" lvl="0" indent="-304800"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Use students’ self-assessment to adjust instruction and check in with students showing a thumb-down or thumb-sideways. </a:t>
            </a:r>
            <a:endParaRPr sz="1200" dirty="0">
              <a:latin typeface="Calibri"/>
              <a:ea typeface="Calibri"/>
              <a:cs typeface="Calibri"/>
              <a:sym typeface="Calibri"/>
            </a:endParaRPr>
          </a:p>
          <a:p>
            <a:pPr marL="0" lvl="0" indent="0"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Clr>
                <a:schemeClr val="dk1"/>
              </a:buClr>
              <a:buSzPts val="12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latin typeface="Calibri"/>
                <a:ea typeface="Calibri"/>
                <a:cs typeface="Calibri"/>
                <a:sym typeface="Calibri"/>
              </a:rPr>
              <a:t>Look for students show their comfort level with the target or topic, especially those with thumb-sideways or thumb-down. </a:t>
            </a:r>
            <a:endParaRPr sz="1200" dirty="0">
              <a:latin typeface="Calibri"/>
              <a:ea typeface="Calibri"/>
              <a:cs typeface="Calibri"/>
              <a:sym typeface="Calibri"/>
            </a:endParaRPr>
          </a:p>
          <a:p>
            <a:pPr marL="0" lvl="0" indent="0" rtl="0">
              <a:lnSpc>
                <a:spcPct val="100000"/>
              </a:lnSpc>
              <a:spcBef>
                <a:spcPts val="0"/>
              </a:spcBef>
              <a:spcAft>
                <a:spcPts val="0"/>
              </a:spcAft>
              <a:buNone/>
            </a:pPr>
            <a:endParaRPr sz="1200" dirty="0">
              <a:latin typeface="Calibri"/>
              <a:ea typeface="Calibri"/>
              <a:cs typeface="Calibri"/>
              <a:sym typeface="Calibri"/>
            </a:endParaRPr>
          </a:p>
          <a:p>
            <a:pPr marL="0" lvl="0" indent="0" rtl="0">
              <a:lnSpc>
                <a:spcPct val="100000"/>
              </a:lnSpc>
              <a:spcBef>
                <a:spcPts val="0"/>
              </a:spcBef>
              <a:spcAft>
                <a:spcPts val="0"/>
              </a:spcAft>
              <a:buNone/>
            </a:pPr>
            <a:r>
              <a:rPr lang="en" sz="1200" dirty="0">
                <a:latin typeface="Calibri"/>
                <a:ea typeface="Calibri"/>
                <a:cs typeface="Calibri"/>
                <a:sym typeface="Calibri"/>
              </a:rPr>
              <a:t>Support for Any Students Who Need It: None</a:t>
            </a:r>
            <a:endParaRPr sz="1200" dirty="0">
              <a:latin typeface="Calibri"/>
              <a:ea typeface="Calibri"/>
              <a:cs typeface="Calibri"/>
              <a:sym typeface="Calibri"/>
            </a:endParaRPr>
          </a:p>
        </p:txBody>
      </p:sp>
      <p:sp>
        <p:nvSpPr>
          <p:cNvPr id="190" name="Shape 190"/>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 sz="1200">
                <a:solidFill>
                  <a:schemeClr val="dk1"/>
                </a:solidFill>
                <a:latin typeface="Calibri"/>
                <a:ea typeface="Calibri"/>
                <a:cs typeface="Calibri"/>
                <a:sym typeface="Calibri"/>
              </a:rPr>
              <a:t>12</a:t>
            </a:fld>
            <a:endParaRPr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04025720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6"/>
        <p:cNvGrpSpPr/>
        <p:nvPr/>
      </p:nvGrpSpPr>
      <p:grpSpPr>
        <a:xfrm>
          <a:off x="0" y="0"/>
          <a:ext cx="0" cy="0"/>
          <a:chOff x="0" y="0"/>
          <a:chExt cx="0" cy="0"/>
        </a:xfrm>
      </p:grpSpPr>
      <p:sp>
        <p:nvSpPr>
          <p:cNvPr id="197" name="Shape 197"/>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98" name="Shape 198"/>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lnSpc>
                <a:spcPct val="100000"/>
              </a:lnSpc>
              <a:spcBef>
                <a:spcPts val="0"/>
              </a:spcBef>
              <a:spcAft>
                <a:spcPts val="0"/>
              </a:spcAft>
              <a:buNone/>
            </a:pPr>
            <a:r>
              <a:rPr lang="en" sz="1200" b="1" dirty="0">
                <a:solidFill>
                  <a:schemeClr val="dk1"/>
                </a:solidFill>
                <a:latin typeface="Calibri"/>
                <a:ea typeface="Calibri"/>
                <a:cs typeface="Calibri"/>
                <a:sym typeface="Calibri"/>
              </a:rPr>
              <a:t>Suggested slide pacing: 2-3 minutes </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b="1" dirty="0">
                <a:solidFill>
                  <a:schemeClr val="dk1"/>
                </a:solidFill>
                <a:latin typeface="Calibri"/>
                <a:ea typeface="Calibri"/>
                <a:cs typeface="Calibri"/>
                <a:sym typeface="Calibri"/>
              </a:rPr>
              <a:t>Grouping: Partners</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b="1"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Tell students that by the end of this lesson they are going to have a small group text</a:t>
            </a:r>
            <a:r>
              <a:rPr lang="en-US" sz="1200" dirty="0">
                <a:latin typeface="Calibri"/>
                <a:ea typeface="Calibri"/>
                <a:cs typeface="Calibri"/>
                <a:sym typeface="Calibri"/>
              </a:rPr>
              <a:t>-</a:t>
            </a:r>
            <a:r>
              <a:rPr lang="en" sz="1200" dirty="0">
                <a:latin typeface="Calibri"/>
                <a:ea typeface="Calibri"/>
                <a:cs typeface="Calibri"/>
                <a:sym typeface="Calibri"/>
              </a:rPr>
              <a:t>based discussion to answer the posted question: “What evidence do you see that Jack’s Street Poem has been inspired by the poems he has read?”</a:t>
            </a:r>
            <a:endParaRPr sz="1200" dirty="0">
              <a:latin typeface="Calibri"/>
              <a:ea typeface="Calibri"/>
              <a:cs typeface="Calibri"/>
              <a:sym typeface="Calibri"/>
            </a:endParaRPr>
          </a:p>
          <a:p>
            <a:pPr marL="457200" lvl="0" indent="-304800"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Have students think about what they would need to do in order to have an evidence-based discussion where they answer the question on the slide.</a:t>
            </a:r>
            <a:endParaRPr sz="1200" dirty="0">
              <a:latin typeface="Calibri"/>
              <a:ea typeface="Calibri"/>
              <a:cs typeface="Calibri"/>
              <a:sym typeface="Calibri"/>
            </a:endParaRPr>
          </a:p>
          <a:p>
            <a:pPr marL="457200" lvl="0" indent="-304800"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Invite students to turn and talk to answer the question:  </a:t>
            </a:r>
            <a:r>
              <a:rPr lang="en" sz="1200" i="1" dirty="0">
                <a:latin typeface="Calibri"/>
                <a:ea typeface="Calibri"/>
                <a:cs typeface="Calibri"/>
                <a:sym typeface="Calibri"/>
              </a:rPr>
              <a:t>What do we need to do in order to have an effective text-based discussion to answer the question? </a:t>
            </a:r>
            <a:r>
              <a:rPr lang="en" sz="1200" b="1" dirty="0">
                <a:latin typeface="Calibri"/>
                <a:ea typeface="Calibri"/>
                <a:cs typeface="Calibri"/>
                <a:sym typeface="Calibri"/>
              </a:rPr>
              <a:t>(Find evidence in the text to answer the question.)</a:t>
            </a:r>
            <a:endParaRPr sz="1200" b="1" dirty="0">
              <a:latin typeface="Calibri"/>
              <a:ea typeface="Calibri"/>
              <a:cs typeface="Calibri"/>
              <a:sym typeface="Calibri"/>
            </a:endParaRPr>
          </a:p>
          <a:p>
            <a:pPr marL="457200" lvl="0" indent="0" rtl="0">
              <a:lnSpc>
                <a:spcPct val="100000"/>
              </a:lnSpc>
              <a:spcBef>
                <a:spcPts val="0"/>
              </a:spcBef>
              <a:spcAft>
                <a:spcPts val="0"/>
              </a:spcAft>
              <a:buNone/>
            </a:pPr>
            <a:endParaRPr sz="1200" b="1" dirty="0">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discussion in triads about how they can have an evidence-based discussion. </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Support for Any Students Who Need It: None</a:t>
            </a:r>
            <a:endParaRPr dirty="0"/>
          </a:p>
        </p:txBody>
      </p:sp>
    </p:spTree>
    <p:extLst>
      <p:ext uri="{BB962C8B-B14F-4D97-AF65-F5344CB8AC3E}">
        <p14:creationId xmlns:p14="http://schemas.microsoft.com/office/powerpoint/2010/main" val="196098324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3"/>
        <p:cNvGrpSpPr/>
        <p:nvPr/>
      </p:nvGrpSpPr>
      <p:grpSpPr>
        <a:xfrm>
          <a:off x="0" y="0"/>
          <a:ext cx="0" cy="0"/>
          <a:chOff x="0" y="0"/>
          <a:chExt cx="0" cy="0"/>
        </a:xfrm>
      </p:grpSpPr>
      <p:sp>
        <p:nvSpPr>
          <p:cNvPr id="204" name="Shape 204"/>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05" name="Shape 205"/>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dirty="0">
                <a:solidFill>
                  <a:schemeClr val="dk1"/>
                </a:solidFill>
                <a:latin typeface="Calibri"/>
                <a:ea typeface="Calibri"/>
                <a:cs typeface="Calibri"/>
                <a:sym typeface="Calibri"/>
              </a:rPr>
              <a:t>Suggested slide pacing: 5-6 minutes </a:t>
            </a: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Grouping: Whole Group</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Encourage students to follow along and ensure they are tracking the print.  This is fluency work for the students.</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 to the students that you will now begin to reread pages 31-34, “Jack’s Street Poem.</a:t>
            </a:r>
            <a:r>
              <a:rPr lang="en-US" sz="1200" dirty="0">
                <a:solidFill>
                  <a:schemeClr val="dk1"/>
                </a:solidFill>
                <a:latin typeface="Calibri"/>
                <a:ea typeface="Calibri"/>
                <a:cs typeface="Calibri"/>
                <a:sym typeface="Calibri"/>
              </a:rPr>
              <a:t>”</a:t>
            </a:r>
            <a:r>
              <a:rPr lang="en" sz="1200" dirty="0">
                <a:solidFill>
                  <a:schemeClr val="dk1"/>
                </a:solidFill>
                <a:latin typeface="Calibri"/>
                <a:ea typeface="Calibri"/>
                <a:cs typeface="Calibri"/>
                <a:sym typeface="Calibri"/>
              </a:rPr>
              <a:t> Tell students that as you read aloud they are to track the print and read silently as you go along.</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aloud pages 31. </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are engaged and following along as the teacher reads the text.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are reading their sections with triads and writing discussi</a:t>
            </a:r>
            <a:r>
              <a:rPr lang="en-US" sz="1200" dirty="0">
                <a:solidFill>
                  <a:schemeClr val="dk1"/>
                </a:solidFill>
                <a:latin typeface="Calibri"/>
                <a:ea typeface="Calibri"/>
                <a:cs typeface="Calibri"/>
                <a:sym typeface="Calibri"/>
              </a:rPr>
              <a:t>on.</a:t>
            </a:r>
            <a:r>
              <a:rPr lang="en-US" sz="1200" baseline="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rgbClr val="444444"/>
              </a:solidFill>
              <a:latin typeface="Georgia"/>
              <a:ea typeface="Georgia"/>
              <a:cs typeface="Georgia"/>
              <a:sym typeface="Georgia"/>
            </a:endParaRPr>
          </a:p>
          <a:p>
            <a:pPr marL="457200" lvl="0" indent="-304800"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Ask students to focus their attention to specific chunks from the text. Write and display student responses next to specific chunks.</a:t>
            </a:r>
            <a:endParaRPr dirty="0">
              <a:latin typeface="Calibri"/>
              <a:ea typeface="Calibri"/>
              <a:cs typeface="Calibri"/>
              <a:sym typeface="Calibri"/>
            </a:endParaRPr>
          </a:p>
        </p:txBody>
      </p:sp>
    </p:spTree>
    <p:extLst>
      <p:ext uri="{BB962C8B-B14F-4D97-AF65-F5344CB8AC3E}">
        <p14:creationId xmlns:p14="http://schemas.microsoft.com/office/powerpoint/2010/main" val="195427891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0"/>
        <p:cNvGrpSpPr/>
        <p:nvPr/>
      </p:nvGrpSpPr>
      <p:grpSpPr>
        <a:xfrm>
          <a:off x="0" y="0"/>
          <a:ext cx="0" cy="0"/>
          <a:chOff x="0" y="0"/>
          <a:chExt cx="0" cy="0"/>
        </a:xfrm>
      </p:grpSpPr>
      <p:sp>
        <p:nvSpPr>
          <p:cNvPr id="211" name="Shape 211"/>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12" name="Shape 212"/>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dirty="0">
                <a:solidFill>
                  <a:schemeClr val="dk1"/>
                </a:solidFill>
                <a:latin typeface="Calibri"/>
                <a:ea typeface="Calibri"/>
                <a:cs typeface="Calibri"/>
                <a:sym typeface="Calibri"/>
              </a:rPr>
              <a:t>Suggested slide pacing: 9-10 minutes </a:t>
            </a: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Grouping: Triads</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latin typeface="Calibri"/>
                <a:ea typeface="Calibri"/>
                <a:cs typeface="Calibri"/>
                <a:sym typeface="Calibri"/>
              </a:rPr>
              <a:t>Teaching Notes: </a:t>
            </a:r>
            <a:endParaRPr sz="1200" dirty="0">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during turn and talk debrief, student responses can use some elaboration and if productive, cue students to clarify the conversation by confirming what they mean:  </a:t>
            </a:r>
            <a:r>
              <a:rPr lang="en" sz="1200" i="1" dirty="0">
                <a:solidFill>
                  <a:schemeClr val="dk1"/>
                </a:solidFill>
                <a:latin typeface="Calibri"/>
                <a:ea typeface="Calibri"/>
                <a:cs typeface="Calibri"/>
                <a:sym typeface="Calibri"/>
              </a:rPr>
              <a:t>“So, do you mean _____?”</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(Responses will vary.)</a:t>
            </a:r>
            <a:endParaRPr sz="1200" b="1"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dirty="0">
              <a:latin typeface="Calibri"/>
              <a:ea typeface="Calibri"/>
              <a:cs typeface="Calibri"/>
              <a:sym typeface="Calibri"/>
            </a:endParaRPr>
          </a:p>
          <a:p>
            <a:pPr marL="0" lvl="0" indent="0" rtl="0">
              <a:lnSpc>
                <a:spcPct val="100000"/>
              </a:lnSpc>
              <a:spcBef>
                <a:spcPts val="0"/>
              </a:spcBef>
              <a:spcAft>
                <a:spcPts val="0"/>
              </a:spcAft>
              <a:buNone/>
            </a:pPr>
            <a:r>
              <a:rPr lang="en" sz="1200" dirty="0">
                <a:latin typeface="Calibri"/>
                <a:ea typeface="Calibri"/>
                <a:cs typeface="Calibri"/>
                <a:sym typeface="Calibri"/>
              </a:rPr>
              <a:t>Teacher Actions:</a:t>
            </a:r>
            <a:endParaRPr sz="1200" dirty="0">
              <a:latin typeface="Calibri"/>
              <a:ea typeface="Calibri"/>
              <a:cs typeface="Calibri"/>
              <a:sym typeface="Calibri"/>
            </a:endParaRPr>
          </a:p>
          <a:p>
            <a:pPr marL="457200" lvl="0" indent="-304800"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Have students locate the </a:t>
            </a:r>
            <a:r>
              <a:rPr lang="en" sz="1200" b="1" dirty="0">
                <a:latin typeface="Calibri"/>
                <a:ea typeface="Calibri"/>
                <a:cs typeface="Calibri"/>
                <a:sym typeface="Calibri"/>
              </a:rPr>
              <a:t>Preparing for a Text-Based Discussion note catcher</a:t>
            </a:r>
            <a:r>
              <a:rPr lang="en" sz="1200" dirty="0">
                <a:latin typeface="Calibri"/>
                <a:ea typeface="Calibri"/>
                <a:cs typeface="Calibri"/>
                <a:sym typeface="Calibri"/>
              </a:rPr>
              <a:t> in the Student Workbook.</a:t>
            </a:r>
            <a:endParaRPr sz="1200" dirty="0">
              <a:latin typeface="Calibri"/>
              <a:ea typeface="Calibri"/>
              <a:cs typeface="Calibri"/>
              <a:sym typeface="Calibri"/>
            </a:endParaRPr>
          </a:p>
          <a:p>
            <a:pPr marL="457200" lvl="0" indent="-304800"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Ask: </a:t>
            </a:r>
            <a:r>
              <a:rPr lang="en" sz="1200" i="1" dirty="0">
                <a:latin typeface="Calibri"/>
                <a:ea typeface="Calibri"/>
                <a:cs typeface="Calibri"/>
                <a:sym typeface="Calibri"/>
              </a:rPr>
              <a:t>“So, what poems has Jack read so far?”</a:t>
            </a:r>
            <a:r>
              <a:rPr lang="en" sz="1200" b="1" dirty="0">
                <a:latin typeface="Calibri"/>
                <a:ea typeface="Calibri"/>
                <a:cs typeface="Calibri"/>
                <a:sym typeface="Calibri"/>
              </a:rPr>
              <a:t> (“The Red Wheelbarrow,” “Stopping by Woods on a Snowy Evening,” “The Tiger,” “dog,” “The Pasture,” and “Street Music”)</a:t>
            </a:r>
            <a:endParaRPr sz="1200" b="1" dirty="0">
              <a:latin typeface="Calibri"/>
              <a:ea typeface="Calibri"/>
              <a:cs typeface="Calibri"/>
              <a:sym typeface="Calibri"/>
            </a:endParaRPr>
          </a:p>
          <a:p>
            <a:pPr marL="457200" lvl="0" indent="-304800"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Tell students you are going to reread page 31 aloud (student directions on next slide) , and as you do you want them to follow along, looking for any places they recognize elements of the famous poems Jack has read.</a:t>
            </a:r>
            <a:endParaRPr sz="1200" dirty="0">
              <a:latin typeface="Calibri"/>
              <a:ea typeface="Calibri"/>
              <a:cs typeface="Calibri"/>
              <a:sym typeface="Calibri"/>
            </a:endParaRPr>
          </a:p>
          <a:p>
            <a:pPr marL="457200" lvl="0" indent="-304800"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Invite students to </a:t>
            </a:r>
            <a:r>
              <a:rPr lang="en" sz="1200" b="0" dirty="0">
                <a:latin typeface="Calibri"/>
                <a:ea typeface="Calibri"/>
                <a:cs typeface="Calibri"/>
                <a:sym typeface="Calibri"/>
              </a:rPr>
              <a:t>turn and talk </a:t>
            </a:r>
            <a:r>
              <a:rPr lang="en" sz="1200" dirty="0">
                <a:latin typeface="Calibri"/>
                <a:ea typeface="Calibri"/>
                <a:cs typeface="Calibri"/>
                <a:sym typeface="Calibri"/>
              </a:rPr>
              <a:t>to their triad, and cold call students to share with the whole group: </a:t>
            </a:r>
            <a:r>
              <a:rPr lang="en" sz="1200" i="1" dirty="0">
                <a:latin typeface="Calibri"/>
                <a:ea typeface="Calibri"/>
                <a:cs typeface="Calibri"/>
                <a:sym typeface="Calibri"/>
              </a:rPr>
              <a:t>“What evidence did you see of the poems Jack has read on this page of this street poem?”</a:t>
            </a:r>
            <a:r>
              <a:rPr lang="en" sz="1200" dirty="0">
                <a:latin typeface="Calibri"/>
                <a:ea typeface="Calibri"/>
                <a:cs typeface="Calibri"/>
                <a:sym typeface="Calibri"/>
              </a:rPr>
              <a:t> </a:t>
            </a:r>
            <a:r>
              <a:rPr lang="en" sz="1200" b="1" dirty="0">
                <a:latin typeface="Calibri"/>
                <a:ea typeface="Calibri"/>
                <a:cs typeface="Calibri"/>
                <a:sym typeface="Calibri"/>
              </a:rPr>
              <a:t>(There are words from “Street Music” used in the same structure on page 31: clash, flash, screech.)</a:t>
            </a:r>
            <a:endParaRPr sz="1200" b="1" dirty="0">
              <a:latin typeface="Calibri"/>
              <a:ea typeface="Calibri"/>
              <a:cs typeface="Calibri"/>
              <a:sym typeface="Calibri"/>
            </a:endParaRPr>
          </a:p>
          <a:p>
            <a:pPr marL="457200" lvl="0" indent="-304800"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Record this on the first row of the displayed Preparing for a </a:t>
            </a:r>
            <a:r>
              <a:rPr lang="en" sz="1200" b="1" dirty="0">
                <a:latin typeface="Calibri"/>
                <a:ea typeface="Calibri"/>
                <a:cs typeface="Calibri"/>
                <a:sym typeface="Calibri"/>
              </a:rPr>
              <a:t>Text-Based Discussion note-catcher</a:t>
            </a:r>
            <a:r>
              <a:rPr lang="en" sz="1200" dirty="0">
                <a:latin typeface="Calibri"/>
                <a:ea typeface="Calibri"/>
                <a:cs typeface="Calibri"/>
                <a:sym typeface="Calibri"/>
              </a:rPr>
              <a:t>. Invite students to do the same on their own note-catchers. Refer to </a:t>
            </a:r>
            <a:r>
              <a:rPr lang="en" sz="1200" b="1" dirty="0">
                <a:latin typeface="Calibri"/>
                <a:ea typeface="Calibri"/>
                <a:cs typeface="Calibri"/>
                <a:sym typeface="Calibri"/>
              </a:rPr>
              <a:t>Preparing for a Text-Based Discussion note-catcher</a:t>
            </a:r>
            <a:r>
              <a:rPr lang="en" sz="1200" dirty="0">
                <a:latin typeface="Calibri"/>
                <a:ea typeface="Calibri"/>
                <a:cs typeface="Calibri"/>
                <a:sym typeface="Calibri"/>
              </a:rPr>
              <a:t> (example, for teacher reference in Module 1 Teacher Supporting Materials) as necessary.</a:t>
            </a:r>
            <a:endParaRPr sz="1200" dirty="0">
              <a:latin typeface="Calibri"/>
              <a:ea typeface="Calibri"/>
              <a:cs typeface="Calibri"/>
              <a:sym typeface="Calibri"/>
            </a:endParaRPr>
          </a:p>
          <a:p>
            <a:pPr marL="0" lvl="0" indent="0" rtl="0">
              <a:lnSpc>
                <a:spcPct val="100000"/>
              </a:lnSpc>
              <a:spcBef>
                <a:spcPts val="0"/>
              </a:spcBef>
              <a:spcAft>
                <a:spcPts val="0"/>
              </a:spcAft>
              <a:buNone/>
            </a:pPr>
            <a:endParaRPr sz="1200" dirty="0">
              <a:latin typeface="Calibri"/>
              <a:ea typeface="Calibri"/>
              <a:cs typeface="Calibri"/>
              <a:sym typeface="Calibri"/>
            </a:endParaRPr>
          </a:p>
          <a:p>
            <a:pPr marL="0" lvl="0" indent="0" rtl="0">
              <a:lnSpc>
                <a:spcPct val="100000"/>
              </a:lnSpc>
              <a:spcBef>
                <a:spcPts val="0"/>
              </a:spcBef>
              <a:spcAft>
                <a:spcPts val="0"/>
              </a:spcAft>
              <a:buNone/>
            </a:pPr>
            <a:r>
              <a:rPr lang="en" sz="1200" dirty="0">
                <a:latin typeface="Calibri"/>
                <a:ea typeface="Calibri"/>
                <a:cs typeface="Calibri"/>
                <a:sym typeface="Calibri"/>
              </a:rPr>
              <a:t>Student Look-fors/Listen-fors:</a:t>
            </a:r>
            <a:endParaRPr sz="1200" dirty="0">
              <a:latin typeface="Calibri"/>
              <a:ea typeface="Calibri"/>
              <a:cs typeface="Calibri"/>
              <a:sym typeface="Calibri"/>
            </a:endParaRPr>
          </a:p>
          <a:p>
            <a:pPr marL="457200" lvl="0" indent="-304800"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Student discussion and evidence use. </a:t>
            </a:r>
            <a:endParaRPr sz="1200" dirty="0">
              <a:latin typeface="Calibri"/>
              <a:ea typeface="Calibri"/>
              <a:cs typeface="Calibri"/>
              <a:sym typeface="Calibri"/>
            </a:endParaRPr>
          </a:p>
          <a:p>
            <a:pPr marL="0" lvl="0" indent="0" rtl="0">
              <a:lnSpc>
                <a:spcPct val="100000"/>
              </a:lnSpc>
              <a:spcBef>
                <a:spcPts val="0"/>
              </a:spcBef>
              <a:spcAft>
                <a:spcPts val="0"/>
              </a:spcAft>
              <a:buNone/>
            </a:pPr>
            <a:endParaRPr sz="1200" dirty="0">
              <a:latin typeface="Calibri"/>
              <a:ea typeface="Calibri"/>
              <a:cs typeface="Calibri"/>
              <a:sym typeface="Calibri"/>
            </a:endParaRPr>
          </a:p>
          <a:p>
            <a:pPr marL="0" lvl="0" indent="0" rtl="0">
              <a:lnSpc>
                <a:spcPct val="100000"/>
              </a:lnSpc>
              <a:spcBef>
                <a:spcPts val="0"/>
              </a:spcBef>
              <a:spcAft>
                <a:spcPts val="0"/>
              </a:spcAft>
              <a:buNone/>
            </a:pPr>
            <a:r>
              <a:rPr lang="en" sz="1200" dirty="0">
                <a:latin typeface="Calibri"/>
                <a:ea typeface="Calibri"/>
                <a:cs typeface="Calibri"/>
                <a:sym typeface="Calibri"/>
              </a:rPr>
              <a:t>Support for Any Students Who Need It: None</a:t>
            </a:r>
            <a:endParaRPr dirty="0">
              <a:latin typeface="Calibri"/>
              <a:ea typeface="Calibri"/>
              <a:cs typeface="Calibri"/>
              <a:sym typeface="Calibri"/>
            </a:endParaRPr>
          </a:p>
        </p:txBody>
      </p:sp>
    </p:spTree>
    <p:extLst>
      <p:ext uri="{BB962C8B-B14F-4D97-AF65-F5344CB8AC3E}">
        <p14:creationId xmlns:p14="http://schemas.microsoft.com/office/powerpoint/2010/main" val="245853013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6"/>
        <p:cNvGrpSpPr/>
        <p:nvPr/>
      </p:nvGrpSpPr>
      <p:grpSpPr>
        <a:xfrm>
          <a:off x="0" y="0"/>
          <a:ext cx="0" cy="0"/>
          <a:chOff x="0" y="0"/>
          <a:chExt cx="0" cy="0"/>
        </a:xfrm>
      </p:grpSpPr>
      <p:sp>
        <p:nvSpPr>
          <p:cNvPr id="217" name="Shape 217"/>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18" name="Shape 218"/>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dirty="0">
                <a:solidFill>
                  <a:schemeClr val="dk1"/>
                </a:solidFill>
                <a:latin typeface="Calibri"/>
                <a:ea typeface="Calibri"/>
                <a:cs typeface="Calibri"/>
                <a:sym typeface="Calibri"/>
              </a:rPr>
              <a:t>Suggested slide pacing: 4-5 minutes </a:t>
            </a: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Grouping: Whole Group</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Encourage students to follow along and ensure they are tracking the print.  This is fluency work for the students.</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Reread aloud page 31.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Have students turn and talk with a partner about places within the text</a:t>
            </a:r>
            <a:r>
              <a:rPr lang="en-US" sz="1200" dirty="0">
                <a:solidFill>
                  <a:schemeClr val="dk1"/>
                </a:solidFill>
                <a:latin typeface="Calibri"/>
                <a:ea typeface="Calibri"/>
                <a:cs typeface="Calibri"/>
                <a:sym typeface="Calibri"/>
              </a:rPr>
              <a:t> where</a:t>
            </a:r>
            <a:r>
              <a:rPr lang="en" sz="1200" dirty="0">
                <a:solidFill>
                  <a:schemeClr val="dk1"/>
                </a:solidFill>
                <a:latin typeface="Calibri"/>
                <a:ea typeface="Calibri"/>
                <a:cs typeface="Calibri"/>
                <a:sym typeface="Calibri"/>
              </a:rPr>
              <a:t> they recognized elements of the famous poems Jack has read. </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are engaged and following along as the teacher reads the text.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are discussing elements within the text they recognize. </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rgbClr val="444444"/>
              </a:solidFill>
              <a:latin typeface="Georgia"/>
              <a:ea typeface="Georgia"/>
              <a:cs typeface="Georgia"/>
              <a:sym typeface="Georgia"/>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Ask students to focus their attention to specific chunks from the text. Write and display student responses next to specific chunks.</a:t>
            </a:r>
            <a:endParaRPr dirty="0"/>
          </a:p>
        </p:txBody>
      </p:sp>
    </p:spTree>
    <p:extLst>
      <p:ext uri="{BB962C8B-B14F-4D97-AF65-F5344CB8AC3E}">
        <p14:creationId xmlns:p14="http://schemas.microsoft.com/office/powerpoint/2010/main" val="61474609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4"/>
        <p:cNvGrpSpPr/>
        <p:nvPr/>
      </p:nvGrpSpPr>
      <p:grpSpPr>
        <a:xfrm>
          <a:off x="0" y="0"/>
          <a:ext cx="0" cy="0"/>
          <a:chOff x="0" y="0"/>
          <a:chExt cx="0" cy="0"/>
        </a:xfrm>
      </p:grpSpPr>
      <p:sp>
        <p:nvSpPr>
          <p:cNvPr id="225" name="Shape 225"/>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26" name="Shape 226"/>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lnSpc>
                <a:spcPct val="100000"/>
              </a:lnSpc>
              <a:spcBef>
                <a:spcPts val="0"/>
              </a:spcBef>
              <a:spcAft>
                <a:spcPts val="0"/>
              </a:spcAft>
              <a:buNone/>
            </a:pPr>
            <a:r>
              <a:rPr lang="en" sz="1200" b="1" dirty="0">
                <a:latin typeface="Calibri"/>
                <a:ea typeface="Calibri"/>
                <a:cs typeface="Calibri"/>
                <a:sym typeface="Calibri"/>
              </a:rPr>
              <a:t>Suggested slide pacing: 5 minutes </a:t>
            </a:r>
            <a:endParaRPr sz="1200" dirty="0">
              <a:latin typeface="Calibri"/>
              <a:ea typeface="Calibri"/>
              <a:cs typeface="Calibri"/>
              <a:sym typeface="Calibri"/>
            </a:endParaRPr>
          </a:p>
          <a:p>
            <a:pPr marL="0" lvl="0" indent="0" rtl="0">
              <a:lnSpc>
                <a:spcPct val="100000"/>
              </a:lnSpc>
              <a:spcBef>
                <a:spcPts val="0"/>
              </a:spcBef>
              <a:spcAft>
                <a:spcPts val="0"/>
              </a:spcAft>
              <a:buNone/>
            </a:pPr>
            <a:r>
              <a:rPr lang="en" sz="1200" b="1" dirty="0">
                <a:latin typeface="Calibri"/>
                <a:ea typeface="Calibri"/>
                <a:cs typeface="Calibri"/>
                <a:sym typeface="Calibri"/>
              </a:rPr>
              <a:t>Grouping: Whole Group/Triads</a:t>
            </a:r>
            <a:endParaRPr sz="1200" dirty="0">
              <a:latin typeface="Calibri"/>
              <a:ea typeface="Calibri"/>
              <a:cs typeface="Calibri"/>
              <a:sym typeface="Calibri"/>
            </a:endParaRPr>
          </a:p>
          <a:p>
            <a:pPr marL="0" lvl="0" indent="0" rtl="0">
              <a:lnSpc>
                <a:spcPct val="100000"/>
              </a:lnSpc>
              <a:spcBef>
                <a:spcPts val="0"/>
              </a:spcBef>
              <a:spcAft>
                <a:spcPts val="0"/>
              </a:spcAft>
              <a:buNone/>
            </a:pPr>
            <a:endParaRPr sz="1200" b="1" dirty="0">
              <a:latin typeface="Calibri"/>
              <a:ea typeface="Calibri"/>
              <a:cs typeface="Calibri"/>
              <a:sym typeface="Calibri"/>
            </a:endParaRPr>
          </a:p>
          <a:p>
            <a:pPr marL="0" lvl="0" indent="0" rtl="0">
              <a:lnSpc>
                <a:spcPct val="100000"/>
              </a:lnSpc>
              <a:spcBef>
                <a:spcPts val="0"/>
              </a:spcBef>
              <a:spcAft>
                <a:spcPts val="0"/>
              </a:spcAft>
              <a:buNone/>
            </a:pPr>
            <a:r>
              <a:rPr lang="en" sz="1200" dirty="0">
                <a:latin typeface="Calibri"/>
                <a:ea typeface="Calibri"/>
                <a:cs typeface="Calibri"/>
                <a:sym typeface="Calibri"/>
              </a:rPr>
              <a:t>Teaching Notes: </a:t>
            </a:r>
            <a:endParaRPr sz="1200" dirty="0">
              <a:latin typeface="Calibri"/>
              <a:ea typeface="Calibri"/>
              <a:cs typeface="Calibri"/>
              <a:sym typeface="Calibri"/>
            </a:endParaRPr>
          </a:p>
          <a:p>
            <a:pPr marL="457200" lvl="0" indent="-304800"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Students will need sticky notes for this section. </a:t>
            </a:r>
            <a:endParaRPr sz="1200" dirty="0">
              <a:latin typeface="Calibri"/>
              <a:ea typeface="Calibri"/>
              <a:cs typeface="Calibri"/>
              <a:sym typeface="Calibri"/>
            </a:endParaRPr>
          </a:p>
          <a:p>
            <a:pPr marL="457200" lvl="0" indent="-304800"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Model writing out the name of the famous poem for your evidence found on page 31 for students that may need a visual example of directions.</a:t>
            </a:r>
            <a:endParaRPr sz="1200" dirty="0">
              <a:latin typeface="Calibri"/>
              <a:ea typeface="Calibri"/>
              <a:cs typeface="Calibri"/>
              <a:sym typeface="Calibri"/>
            </a:endParaRPr>
          </a:p>
          <a:p>
            <a:pPr marL="0" lvl="0" indent="0" rtl="0">
              <a:lnSpc>
                <a:spcPct val="100000"/>
              </a:lnSpc>
              <a:spcBef>
                <a:spcPts val="0"/>
              </a:spcBef>
              <a:spcAft>
                <a:spcPts val="0"/>
              </a:spcAft>
              <a:buNone/>
            </a:pPr>
            <a:endParaRPr sz="1200" dirty="0">
              <a:latin typeface="Calibri"/>
              <a:ea typeface="Calibri"/>
              <a:cs typeface="Calibri"/>
              <a:sym typeface="Calibri"/>
            </a:endParaRPr>
          </a:p>
          <a:p>
            <a:pPr marL="0" lvl="0" indent="0" rtl="0">
              <a:lnSpc>
                <a:spcPct val="100000"/>
              </a:lnSpc>
              <a:spcBef>
                <a:spcPts val="0"/>
              </a:spcBef>
              <a:spcAft>
                <a:spcPts val="0"/>
              </a:spcAft>
              <a:buNone/>
            </a:pPr>
            <a:r>
              <a:rPr lang="en" sz="1200" dirty="0">
                <a:latin typeface="Calibri"/>
                <a:ea typeface="Calibri"/>
                <a:cs typeface="Calibri"/>
                <a:sym typeface="Calibri"/>
              </a:rPr>
              <a:t>Teacher Actions:</a:t>
            </a:r>
            <a:endParaRPr sz="1200" dirty="0">
              <a:latin typeface="Calibri"/>
              <a:ea typeface="Calibri"/>
              <a:cs typeface="Calibri"/>
              <a:sym typeface="Calibri"/>
            </a:endParaRPr>
          </a:p>
          <a:p>
            <a:pPr marL="457200" lvl="0" indent="-304800"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Distribute sticky notes.</a:t>
            </a:r>
            <a:endParaRPr sz="1200" dirty="0">
              <a:latin typeface="Calibri"/>
              <a:ea typeface="Calibri"/>
              <a:cs typeface="Calibri"/>
              <a:sym typeface="Calibri"/>
            </a:endParaRPr>
          </a:p>
          <a:p>
            <a:pPr marL="457200" lvl="0" indent="-304800"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Students independently read the rest of pages 31–34.</a:t>
            </a:r>
            <a:endParaRPr sz="1200" dirty="0">
              <a:latin typeface="Calibri"/>
              <a:ea typeface="Calibri"/>
              <a:cs typeface="Calibri"/>
              <a:sym typeface="Calibri"/>
            </a:endParaRPr>
          </a:p>
          <a:p>
            <a:pPr marL="457200" lvl="0" indent="-304800"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Students will write the name of the famous poem (using keywords or sketches) on a sticky note and place it in their books where they find evidence of it.</a:t>
            </a:r>
            <a:endParaRPr sz="1200" dirty="0">
              <a:latin typeface="Calibri"/>
              <a:ea typeface="Calibri"/>
              <a:cs typeface="Calibri"/>
              <a:sym typeface="Calibri"/>
            </a:endParaRPr>
          </a:p>
          <a:p>
            <a:pPr marL="457200" lvl="0" indent="-304800"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After 5 minutes, students get back in triads and share their findings. Partner C begins. If the triad agrees with partner C’s evidence they will all record that poem in their note catcher. Then partner B and A share. </a:t>
            </a:r>
            <a:endParaRPr sz="1200" dirty="0">
              <a:latin typeface="Calibri"/>
              <a:ea typeface="Calibri"/>
              <a:cs typeface="Calibri"/>
              <a:sym typeface="Calibri"/>
            </a:endParaRPr>
          </a:p>
          <a:p>
            <a:pPr marL="0" lvl="0" indent="0" rtl="0">
              <a:lnSpc>
                <a:spcPct val="100000"/>
              </a:lnSpc>
              <a:spcBef>
                <a:spcPts val="0"/>
              </a:spcBef>
              <a:spcAft>
                <a:spcPts val="0"/>
              </a:spcAft>
              <a:buNone/>
            </a:pPr>
            <a:endParaRPr sz="1200" dirty="0">
              <a:latin typeface="Calibri"/>
              <a:ea typeface="Calibri"/>
              <a:cs typeface="Calibri"/>
              <a:sym typeface="Calibri"/>
            </a:endParaRPr>
          </a:p>
          <a:p>
            <a:pPr marL="0" lvl="0" indent="0" rtl="0">
              <a:lnSpc>
                <a:spcPct val="100000"/>
              </a:lnSpc>
              <a:spcBef>
                <a:spcPts val="0"/>
              </a:spcBef>
              <a:spcAft>
                <a:spcPts val="0"/>
              </a:spcAft>
              <a:buNone/>
            </a:pPr>
            <a:r>
              <a:rPr lang="en" sz="1200" dirty="0">
                <a:latin typeface="Calibri"/>
                <a:ea typeface="Calibri"/>
                <a:cs typeface="Calibri"/>
                <a:sym typeface="Calibri"/>
              </a:rPr>
              <a:t>Student Look-fors/Listen-fors:</a:t>
            </a:r>
            <a:endParaRPr sz="1200" dirty="0">
              <a:latin typeface="Calibri"/>
              <a:ea typeface="Calibri"/>
              <a:cs typeface="Calibri"/>
              <a:sym typeface="Calibri"/>
            </a:endParaRPr>
          </a:p>
          <a:p>
            <a:pPr marL="457200" lvl="0" indent="-304800"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Students are engaged and following along as the teacher reads the text.</a:t>
            </a:r>
            <a:endParaRPr sz="1200" dirty="0">
              <a:latin typeface="Calibri"/>
              <a:ea typeface="Calibri"/>
              <a:cs typeface="Calibri"/>
              <a:sym typeface="Calibri"/>
            </a:endParaRPr>
          </a:p>
          <a:p>
            <a:pPr marL="457200" lvl="0" indent="-304800"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Students are reading their sections with triads and writing </a:t>
            </a:r>
            <a:r>
              <a:rPr lang="en-US" sz="1200" dirty="0">
                <a:latin typeface="Calibri"/>
                <a:ea typeface="Calibri"/>
                <a:cs typeface="Calibri"/>
                <a:sym typeface="Calibri"/>
              </a:rPr>
              <a:t>discussion.</a:t>
            </a:r>
            <a:endParaRPr sz="1200" dirty="0">
              <a:latin typeface="Calibri"/>
              <a:ea typeface="Calibri"/>
              <a:cs typeface="Calibri"/>
              <a:sym typeface="Calibri"/>
            </a:endParaRPr>
          </a:p>
          <a:p>
            <a:pPr marL="0" lvl="0" indent="0" rtl="0">
              <a:lnSpc>
                <a:spcPct val="100000"/>
              </a:lnSpc>
              <a:spcBef>
                <a:spcPts val="0"/>
              </a:spcBef>
              <a:spcAft>
                <a:spcPts val="0"/>
              </a:spcAft>
              <a:buNone/>
            </a:pPr>
            <a:endParaRPr sz="1200" dirty="0">
              <a:latin typeface="Calibri"/>
              <a:ea typeface="Calibri"/>
              <a:cs typeface="Calibri"/>
              <a:sym typeface="Calibri"/>
            </a:endParaRPr>
          </a:p>
          <a:p>
            <a:pPr marL="0" lvl="0" indent="0" rtl="0">
              <a:lnSpc>
                <a:spcPct val="100000"/>
              </a:lnSpc>
              <a:spcBef>
                <a:spcPts val="0"/>
              </a:spcBef>
              <a:spcAft>
                <a:spcPts val="0"/>
              </a:spcAft>
              <a:buNone/>
            </a:pPr>
            <a:r>
              <a:rPr lang="en" sz="1200" dirty="0">
                <a:latin typeface="Calibri"/>
                <a:ea typeface="Calibri"/>
                <a:cs typeface="Calibri"/>
                <a:sym typeface="Calibri"/>
              </a:rPr>
              <a:t>Support for Any Students Who Need It:</a:t>
            </a:r>
            <a:endParaRPr sz="1200" dirty="0">
              <a:latin typeface="Calibri"/>
              <a:ea typeface="Calibri"/>
              <a:cs typeface="Calibri"/>
              <a:sym typeface="Calibri"/>
            </a:endParaRPr>
          </a:p>
          <a:p>
            <a:pPr marL="457200" lvl="0" indent="-304800"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Ask students to focus their attention to specific chunks from the text. Write and display student responses next to specific chunks.</a:t>
            </a:r>
            <a:endParaRPr dirty="0">
              <a:latin typeface="Calibri"/>
              <a:ea typeface="Calibri"/>
              <a:cs typeface="Calibri"/>
              <a:sym typeface="Calibri"/>
            </a:endParaRPr>
          </a:p>
        </p:txBody>
      </p:sp>
    </p:spTree>
    <p:extLst>
      <p:ext uri="{BB962C8B-B14F-4D97-AF65-F5344CB8AC3E}">
        <p14:creationId xmlns:p14="http://schemas.microsoft.com/office/powerpoint/2010/main" val="215269768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2"/>
        <p:cNvGrpSpPr/>
        <p:nvPr/>
      </p:nvGrpSpPr>
      <p:grpSpPr>
        <a:xfrm>
          <a:off x="0" y="0"/>
          <a:ext cx="0" cy="0"/>
          <a:chOff x="0" y="0"/>
          <a:chExt cx="0" cy="0"/>
        </a:xfrm>
      </p:grpSpPr>
      <p:sp>
        <p:nvSpPr>
          <p:cNvPr id="233" name="Shape 233"/>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34" name="Shape 234"/>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rtl="0">
              <a:lnSpc>
                <a:spcPct val="100000"/>
              </a:lnSpc>
              <a:spcBef>
                <a:spcPts val="0"/>
              </a:spcBef>
              <a:spcAft>
                <a:spcPts val="0"/>
              </a:spcAft>
              <a:buNone/>
            </a:pPr>
            <a:r>
              <a:rPr lang="en" sz="1200" b="1" dirty="0">
                <a:latin typeface="Calibri"/>
                <a:ea typeface="Calibri"/>
                <a:cs typeface="Calibri"/>
                <a:sym typeface="Calibri"/>
              </a:rPr>
              <a:t>Suggested slide pacing: 1-2 minutes</a:t>
            </a:r>
            <a:endParaRPr sz="1200" b="1" dirty="0">
              <a:latin typeface="Calibri"/>
              <a:ea typeface="Calibri"/>
              <a:cs typeface="Calibri"/>
              <a:sym typeface="Calibri"/>
            </a:endParaRPr>
          </a:p>
          <a:p>
            <a:pPr marL="0" lvl="0" indent="0" rtl="0">
              <a:lnSpc>
                <a:spcPct val="100000"/>
              </a:lnSpc>
              <a:spcBef>
                <a:spcPts val="0"/>
              </a:spcBef>
              <a:spcAft>
                <a:spcPts val="0"/>
              </a:spcAft>
              <a:buClr>
                <a:schemeClr val="dk1"/>
              </a:buClr>
              <a:buFont typeface="Arial"/>
              <a:buNone/>
            </a:pPr>
            <a:r>
              <a:rPr lang="en" sz="1200" b="1" dirty="0">
                <a:latin typeface="Calibri"/>
                <a:ea typeface="Calibri"/>
                <a:cs typeface="Calibri"/>
                <a:sym typeface="Calibri"/>
              </a:rPr>
              <a:t>Grouping: Whole Group </a:t>
            </a:r>
            <a:endParaRPr sz="1200" b="1" dirty="0">
              <a:latin typeface="Calibri"/>
              <a:ea typeface="Calibri"/>
              <a:cs typeface="Calibri"/>
              <a:sym typeface="Calibri"/>
            </a:endParaRPr>
          </a:p>
          <a:p>
            <a:pPr marL="457200" marR="0" lvl="1" indent="0" algn="l" rtl="0">
              <a:lnSpc>
                <a:spcPct val="100000"/>
              </a:lnSpc>
              <a:spcBef>
                <a:spcPts val="0"/>
              </a:spcBef>
              <a:spcAft>
                <a:spcPts val="0"/>
              </a:spcAft>
              <a:buClr>
                <a:schemeClr val="dk1"/>
              </a:buClr>
              <a:buSzPts val="1200"/>
              <a:buFont typeface="Arial"/>
              <a:buNone/>
            </a:pPr>
            <a:endParaRPr sz="1200" i="0" u="none" strike="noStrike" cap="none" dirty="0">
              <a:solidFill>
                <a:schemeClr val="dk1"/>
              </a:solidFill>
              <a:latin typeface="Calibri"/>
              <a:ea typeface="Calibri"/>
              <a:cs typeface="Calibri"/>
              <a:sym typeface="Calibri"/>
            </a:endParaRPr>
          </a:p>
          <a:p>
            <a:pPr marL="0" lvl="0" indent="0" rtl="0">
              <a:lnSpc>
                <a:spcPct val="100000"/>
              </a:lnSpc>
              <a:spcBef>
                <a:spcPts val="0"/>
              </a:spcBef>
              <a:spcAft>
                <a:spcPts val="0"/>
              </a:spcAft>
              <a:buClr>
                <a:schemeClr val="dk1"/>
              </a:buClr>
              <a:buSzPts val="1200"/>
              <a:buFont typeface="Arial"/>
              <a:buNone/>
            </a:pPr>
            <a:r>
              <a:rPr lang="en" sz="1200" dirty="0">
                <a:latin typeface="Calibri"/>
                <a:ea typeface="Calibri"/>
                <a:cs typeface="Calibri"/>
                <a:sym typeface="Calibri"/>
              </a:rPr>
              <a:t>Teaching Notes: </a:t>
            </a:r>
            <a:endParaRPr sz="1200" dirty="0">
              <a:latin typeface="Calibri"/>
              <a:ea typeface="Calibri"/>
              <a:cs typeface="Calibri"/>
              <a:sym typeface="Calibri"/>
            </a:endParaRPr>
          </a:p>
          <a:p>
            <a:pPr marL="457200" lvl="0" indent="-304800"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Review learning target.</a:t>
            </a:r>
            <a:endParaRPr sz="1200" dirty="0">
              <a:latin typeface="Calibri"/>
              <a:ea typeface="Calibri"/>
              <a:cs typeface="Calibri"/>
              <a:sym typeface="Calibri"/>
            </a:endParaRPr>
          </a:p>
          <a:p>
            <a:pPr marL="457200" lvl="0" indent="-304800" rtl="0">
              <a:lnSpc>
                <a:spcPct val="100000"/>
              </a:lnSpc>
              <a:spcBef>
                <a:spcPts val="0"/>
              </a:spcBef>
              <a:spcAft>
                <a:spcPts val="0"/>
              </a:spcAft>
              <a:buSzPts val="1200"/>
              <a:buFont typeface="Calibri"/>
              <a:buChar char="●"/>
            </a:pPr>
            <a:r>
              <a:rPr lang="en" sz="1200" dirty="0">
                <a:latin typeface="Calibri"/>
                <a:ea typeface="Calibri"/>
                <a:cs typeface="Calibri"/>
                <a:sym typeface="Calibri"/>
              </a:rPr>
              <a:t>Make sure to scan responses and make note of any students who may need more support with the target moving forward. </a:t>
            </a:r>
            <a:endParaRPr sz="1200" dirty="0">
              <a:latin typeface="Calibri"/>
              <a:ea typeface="Calibri"/>
              <a:cs typeface="Calibri"/>
              <a:sym typeface="Calibri"/>
            </a:endParaRPr>
          </a:p>
          <a:p>
            <a:pPr marL="457200" lvl="0" indent="-304800" rtl="0">
              <a:lnSpc>
                <a:spcPct val="100000"/>
              </a:lnSpc>
              <a:spcBef>
                <a:spcPts val="0"/>
              </a:spcBef>
              <a:spcAft>
                <a:spcPts val="0"/>
              </a:spcAft>
              <a:buSzPts val="1200"/>
              <a:buFont typeface="Calibri"/>
              <a:buChar char="●"/>
            </a:pPr>
            <a:r>
              <a:rPr lang="en" sz="1200" dirty="0">
                <a:latin typeface="Calibri"/>
                <a:ea typeface="Calibri"/>
                <a:cs typeface="Calibri"/>
                <a:sym typeface="Calibri"/>
              </a:rPr>
              <a:t>This slide uses the </a:t>
            </a:r>
            <a:r>
              <a:rPr lang="en" sz="1200" b="1" dirty="0">
                <a:latin typeface="Calibri"/>
                <a:ea typeface="Calibri"/>
                <a:cs typeface="Calibri"/>
                <a:sym typeface="Calibri"/>
              </a:rPr>
              <a:t>Thumb-O-Meter protocol.</a:t>
            </a:r>
            <a:endParaRPr sz="1200" b="1" dirty="0">
              <a:latin typeface="Calibri"/>
              <a:ea typeface="Calibri"/>
              <a:cs typeface="Calibri"/>
              <a:sym typeface="Calibri"/>
            </a:endParaRPr>
          </a:p>
          <a:p>
            <a:pPr marL="0" lvl="0" indent="0" rtl="0">
              <a:lnSpc>
                <a:spcPct val="100000"/>
              </a:lnSpc>
              <a:spcBef>
                <a:spcPts val="0"/>
              </a:spcBef>
              <a:spcAft>
                <a:spcPts val="0"/>
              </a:spcAft>
              <a:buNone/>
            </a:pPr>
            <a:endParaRPr sz="1200" b="1" dirty="0">
              <a:latin typeface="Calibri"/>
              <a:ea typeface="Calibri"/>
              <a:cs typeface="Calibri"/>
              <a:sym typeface="Calibri"/>
            </a:endParaRPr>
          </a:p>
          <a:p>
            <a:pPr marL="0" lvl="0" indent="0" rtl="0">
              <a:lnSpc>
                <a:spcPct val="100000"/>
              </a:lnSpc>
              <a:spcBef>
                <a:spcPts val="0"/>
              </a:spcBef>
              <a:spcAft>
                <a:spcPts val="0"/>
              </a:spcAft>
              <a:buClr>
                <a:srgbClr val="000000"/>
              </a:buClr>
              <a:buSzPts val="1100"/>
              <a:buFont typeface="Arial"/>
              <a:buNone/>
            </a:pPr>
            <a:r>
              <a:rPr lang="en" sz="1200" dirty="0">
                <a:latin typeface="Calibri"/>
                <a:ea typeface="Calibri"/>
                <a:cs typeface="Calibri"/>
                <a:sym typeface="Calibri"/>
              </a:rPr>
              <a:t>Teacher Actions:</a:t>
            </a:r>
            <a:endParaRPr sz="1200" dirty="0">
              <a:latin typeface="Calibri"/>
              <a:ea typeface="Calibri"/>
              <a:cs typeface="Calibri"/>
              <a:sym typeface="Calibri"/>
            </a:endParaRPr>
          </a:p>
          <a:p>
            <a:pPr marL="457200" lvl="0" indent="-304800"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Tell student they are going to reflect on their level of readiness with a given learning target or topic. Inform them they will first hear the learning target or topic read aloud.</a:t>
            </a:r>
            <a:endParaRPr sz="1200" dirty="0">
              <a:latin typeface="Calibri"/>
              <a:ea typeface="Calibri"/>
              <a:cs typeface="Calibri"/>
              <a:sym typeface="Calibri"/>
            </a:endParaRPr>
          </a:p>
          <a:p>
            <a:pPr marL="457200" lvl="0" indent="-304800"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After hearing the target or topic read aloud, students show their comfort level with it by holding their thumb up, down, or sideways. By holding their thumb down, they are indicating they feel uncomfortable with is described. By holding their thumb sideways, they are indicating they feel almost comfortable. By holding their thumb up, they are indicating they feel comfortable with the target or topic. </a:t>
            </a:r>
            <a:endParaRPr sz="1200" dirty="0">
              <a:latin typeface="Calibri"/>
              <a:ea typeface="Calibri"/>
              <a:cs typeface="Calibri"/>
              <a:sym typeface="Calibri"/>
            </a:endParaRPr>
          </a:p>
          <a:p>
            <a:pPr marL="457200" lvl="0" indent="-304800"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Use students’ self-assessment to adjust instruction and check in with students showing a thumb-down or thumb-sideways. </a:t>
            </a:r>
            <a:endParaRPr sz="1200" dirty="0">
              <a:latin typeface="Calibri"/>
              <a:ea typeface="Calibri"/>
              <a:cs typeface="Calibri"/>
              <a:sym typeface="Calibri"/>
            </a:endParaRPr>
          </a:p>
          <a:p>
            <a:pPr marL="0" lvl="0" indent="0" rtl="0">
              <a:lnSpc>
                <a:spcPct val="100000"/>
              </a:lnSpc>
              <a:spcBef>
                <a:spcPts val="0"/>
              </a:spcBef>
              <a:spcAft>
                <a:spcPts val="0"/>
              </a:spcAft>
              <a:buClr>
                <a:srgbClr val="000000"/>
              </a:buClr>
              <a:buSzPts val="1100"/>
              <a:buFont typeface="Arial"/>
              <a:buNone/>
            </a:pPr>
            <a:endParaRPr sz="1200" dirty="0">
              <a:latin typeface="Calibri"/>
              <a:ea typeface="Calibri"/>
              <a:cs typeface="Calibri"/>
              <a:sym typeface="Calibri"/>
            </a:endParaRPr>
          </a:p>
          <a:p>
            <a:pPr marL="0" lvl="0" indent="0" rtl="0">
              <a:lnSpc>
                <a:spcPct val="100000"/>
              </a:lnSpc>
              <a:spcBef>
                <a:spcPts val="0"/>
              </a:spcBef>
              <a:spcAft>
                <a:spcPts val="0"/>
              </a:spcAft>
              <a:buClr>
                <a:schemeClr val="dk1"/>
              </a:buClr>
              <a:buSzPts val="12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latin typeface="Calibri"/>
                <a:ea typeface="Calibri"/>
                <a:cs typeface="Calibri"/>
                <a:sym typeface="Calibri"/>
              </a:rPr>
              <a:t>Look for students show their comfort level with the target or topic, especially those with thumb-sideways or thumb-down. </a:t>
            </a:r>
            <a:endParaRPr sz="1200" dirty="0">
              <a:latin typeface="Calibri"/>
              <a:ea typeface="Calibri"/>
              <a:cs typeface="Calibri"/>
              <a:sym typeface="Calibri"/>
            </a:endParaRPr>
          </a:p>
          <a:p>
            <a:pPr marL="0" lvl="0" indent="0" rtl="0">
              <a:lnSpc>
                <a:spcPct val="100000"/>
              </a:lnSpc>
              <a:spcBef>
                <a:spcPts val="0"/>
              </a:spcBef>
              <a:spcAft>
                <a:spcPts val="0"/>
              </a:spcAft>
              <a:buNone/>
            </a:pPr>
            <a:endParaRPr sz="1200" dirty="0">
              <a:latin typeface="Calibri"/>
              <a:ea typeface="Calibri"/>
              <a:cs typeface="Calibri"/>
              <a:sym typeface="Calibri"/>
            </a:endParaRPr>
          </a:p>
          <a:p>
            <a:pPr marL="0" lvl="0" indent="0" rtl="0">
              <a:lnSpc>
                <a:spcPct val="100000"/>
              </a:lnSpc>
              <a:spcBef>
                <a:spcPts val="0"/>
              </a:spcBef>
              <a:spcAft>
                <a:spcPts val="0"/>
              </a:spcAft>
              <a:buNone/>
            </a:pPr>
            <a:r>
              <a:rPr lang="en" sz="1200" dirty="0">
                <a:latin typeface="Calibri"/>
                <a:ea typeface="Calibri"/>
                <a:cs typeface="Calibri"/>
                <a:sym typeface="Calibri"/>
              </a:rPr>
              <a:t>Support for Any Students Who Need It:</a:t>
            </a:r>
            <a:r>
              <a:rPr lang="en" sz="1200" baseline="0" dirty="0">
                <a:latin typeface="Calibri"/>
                <a:ea typeface="Calibri"/>
                <a:cs typeface="Calibri"/>
                <a:sym typeface="Calibri"/>
              </a:rPr>
              <a:t> </a:t>
            </a:r>
            <a:r>
              <a:rPr lang="en" sz="1200" dirty="0">
                <a:latin typeface="Calibri"/>
                <a:ea typeface="Calibri"/>
                <a:cs typeface="Calibri"/>
                <a:sym typeface="Calibri"/>
              </a:rPr>
              <a:t>None</a:t>
            </a:r>
            <a:endParaRPr sz="1200" dirty="0">
              <a:latin typeface="Calibri"/>
              <a:ea typeface="Calibri"/>
              <a:cs typeface="Calibri"/>
              <a:sym typeface="Calibri"/>
            </a:endParaRPr>
          </a:p>
        </p:txBody>
      </p:sp>
      <p:sp>
        <p:nvSpPr>
          <p:cNvPr id="235" name="Shape 235"/>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 sz="1200">
                <a:solidFill>
                  <a:schemeClr val="dk1"/>
                </a:solidFill>
                <a:latin typeface="Calibri"/>
                <a:ea typeface="Calibri"/>
                <a:cs typeface="Calibri"/>
                <a:sym typeface="Calibri"/>
              </a:rPr>
              <a:t>18</a:t>
            </a:fld>
            <a:endParaRPr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42111395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1"/>
        <p:cNvGrpSpPr/>
        <p:nvPr/>
      </p:nvGrpSpPr>
      <p:grpSpPr>
        <a:xfrm>
          <a:off x="0" y="0"/>
          <a:ext cx="0" cy="0"/>
          <a:chOff x="0" y="0"/>
          <a:chExt cx="0" cy="0"/>
        </a:xfrm>
      </p:grpSpPr>
      <p:sp>
        <p:nvSpPr>
          <p:cNvPr id="242" name="Shape 242"/>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43" name="Shape 243"/>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dirty="0">
                <a:solidFill>
                  <a:schemeClr val="dk1"/>
                </a:solidFill>
                <a:latin typeface="Calibri"/>
                <a:ea typeface="Calibri"/>
                <a:cs typeface="Calibri"/>
                <a:sym typeface="Calibri"/>
              </a:rPr>
              <a:t>Suggested slide pacing: 2-3 minutes </a:t>
            </a: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Grouping: Groups of Five</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latin typeface="Calibri"/>
                <a:ea typeface="Calibri"/>
                <a:cs typeface="Calibri"/>
                <a:sym typeface="Calibri"/>
              </a:rPr>
              <a:t>Teaching Notes: None</a:t>
            </a:r>
            <a:endParaRPr sz="1200" dirty="0">
              <a:latin typeface="Calibri"/>
              <a:ea typeface="Calibri"/>
              <a:cs typeface="Calibri"/>
              <a:sym typeface="Calibri"/>
            </a:endParaRPr>
          </a:p>
          <a:p>
            <a:pPr marL="0" lvl="0" indent="0" rtl="0">
              <a:lnSpc>
                <a:spcPct val="100000"/>
              </a:lnSpc>
              <a:spcBef>
                <a:spcPts val="0"/>
              </a:spcBef>
              <a:spcAft>
                <a:spcPts val="0"/>
              </a:spcAft>
              <a:buNone/>
            </a:pPr>
            <a:endParaRPr sz="1200" dirty="0">
              <a:latin typeface="Calibri"/>
              <a:ea typeface="Calibri"/>
              <a:cs typeface="Calibri"/>
              <a:sym typeface="Calibri"/>
            </a:endParaRPr>
          </a:p>
          <a:p>
            <a:pPr marL="0" lvl="0" indent="0" rtl="0">
              <a:lnSpc>
                <a:spcPct val="100000"/>
              </a:lnSpc>
              <a:spcBef>
                <a:spcPts val="0"/>
              </a:spcBef>
              <a:spcAft>
                <a:spcPts val="0"/>
              </a:spcAft>
              <a:buNone/>
            </a:pPr>
            <a:r>
              <a:rPr lang="en" sz="1200" dirty="0">
                <a:latin typeface="Calibri"/>
                <a:ea typeface="Calibri"/>
                <a:cs typeface="Calibri"/>
                <a:sym typeface="Calibri"/>
              </a:rPr>
              <a:t>Teacher Actions:</a:t>
            </a:r>
            <a:endParaRPr sz="1200" dirty="0">
              <a:latin typeface="Calibri"/>
              <a:ea typeface="Calibri"/>
              <a:cs typeface="Calibri"/>
              <a:sym typeface="Calibri"/>
            </a:endParaRPr>
          </a:p>
          <a:p>
            <a:pPr marL="457200" lvl="0" indent="-304800"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Direct students’ attention to the </a:t>
            </a:r>
            <a:r>
              <a:rPr lang="en" sz="1200" b="1" dirty="0">
                <a:latin typeface="Calibri"/>
                <a:ea typeface="Calibri"/>
                <a:cs typeface="Calibri"/>
                <a:sym typeface="Calibri"/>
              </a:rPr>
              <a:t>Discussion Norms anchor chart</a:t>
            </a:r>
            <a:r>
              <a:rPr lang="en" sz="1200" dirty="0">
                <a:latin typeface="Calibri"/>
                <a:ea typeface="Calibri"/>
                <a:cs typeface="Calibri"/>
                <a:sym typeface="Calibri"/>
              </a:rPr>
              <a:t> and review its criteria, specifically the cues and responses.</a:t>
            </a:r>
            <a:endParaRPr sz="1200" dirty="0">
              <a:latin typeface="Calibri"/>
              <a:ea typeface="Calibri"/>
              <a:cs typeface="Calibri"/>
              <a:sym typeface="Calibri"/>
            </a:endParaRPr>
          </a:p>
          <a:p>
            <a:pPr marL="457200" lvl="0" indent="-304800"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Add “prepare for a discussion” to the top of the anchor chart. </a:t>
            </a:r>
            <a:endParaRPr sz="1200" dirty="0">
              <a:latin typeface="Calibri"/>
              <a:ea typeface="Calibri"/>
              <a:cs typeface="Calibri"/>
              <a:sym typeface="Calibri"/>
            </a:endParaRPr>
          </a:p>
          <a:p>
            <a:pPr marL="457200" lvl="0" indent="-304800" rtl="0">
              <a:spcBef>
                <a:spcPts val="0"/>
              </a:spcBef>
              <a:spcAft>
                <a:spcPts val="0"/>
              </a:spcAft>
              <a:buClr>
                <a:srgbClr val="000000"/>
              </a:buClr>
              <a:buSzPts val="1200"/>
              <a:buFont typeface="Calibri"/>
              <a:buAutoNum type="arabicPeriod"/>
            </a:pPr>
            <a:r>
              <a:rPr lang="en" sz="1200" dirty="0">
                <a:solidFill>
                  <a:schemeClr val="dk1"/>
                </a:solidFill>
                <a:latin typeface="Calibri"/>
                <a:ea typeface="Calibri"/>
                <a:cs typeface="Calibri"/>
                <a:sym typeface="Calibri"/>
              </a:rPr>
              <a:t>Move students into groups of five and invite them to sit in a circle or around a table with their group and their </a:t>
            </a:r>
            <a:r>
              <a:rPr lang="en" sz="1200" b="1" dirty="0">
                <a:solidFill>
                  <a:schemeClr val="dk1"/>
                </a:solidFill>
                <a:latin typeface="Calibri"/>
                <a:ea typeface="Calibri"/>
                <a:cs typeface="Calibri"/>
                <a:sym typeface="Calibri"/>
              </a:rPr>
              <a:t>Preparing for a Text-Based Discussion note-catcher</a:t>
            </a:r>
            <a:r>
              <a:rPr lang="en" sz="1200" dirty="0">
                <a:solidFill>
                  <a:schemeClr val="dk1"/>
                </a:solidFill>
                <a:latin typeface="Calibri"/>
                <a:ea typeface="Calibri"/>
                <a:cs typeface="Calibri"/>
                <a:sym typeface="Calibri"/>
              </a:rPr>
              <a:t>.</a:t>
            </a:r>
            <a:endParaRPr sz="1200" dirty="0">
              <a:latin typeface="Calibri"/>
              <a:ea typeface="Calibri"/>
              <a:cs typeface="Calibri"/>
              <a:sym typeface="Calibri"/>
            </a:endParaRPr>
          </a:p>
          <a:p>
            <a:pPr marL="457200" lvl="0" indent="-304800"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Remind students of the question for discussion at the top of the note catcher: “</a:t>
            </a:r>
            <a:r>
              <a:rPr lang="en" sz="1200" i="1" dirty="0">
                <a:solidFill>
                  <a:schemeClr val="dk1"/>
                </a:solidFill>
                <a:latin typeface="Calibri"/>
                <a:ea typeface="Calibri"/>
                <a:cs typeface="Calibri"/>
                <a:sym typeface="Calibri"/>
              </a:rPr>
              <a:t>What evidence do you see that Jack’s “Street Poem” has been inspired by the poems he has read</a:t>
            </a:r>
            <a:r>
              <a:rPr lang="en" dirty="0">
                <a:solidFill>
                  <a:schemeClr val="dk1"/>
                </a:solidFill>
                <a:latin typeface="Calibri"/>
                <a:ea typeface="Calibri"/>
                <a:cs typeface="Calibri"/>
                <a:sym typeface="Calibri"/>
              </a:rPr>
              <a:t>?”</a:t>
            </a:r>
            <a:endParaRPr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dirty="0">
                <a:solidFill>
                  <a:schemeClr val="dk1"/>
                </a:solidFill>
                <a:latin typeface="Calibri"/>
                <a:ea typeface="Calibri"/>
                <a:cs typeface="Calibri"/>
                <a:sym typeface="Calibri"/>
              </a:rPr>
              <a:t>Tell students: </a:t>
            </a:r>
            <a:r>
              <a:rPr lang="en" i="1" dirty="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As we move into the next portion of the lesson, we want to make sure that all group members have an opportunity to contribute to the conversation</a:t>
            </a:r>
            <a:r>
              <a:rPr lang="en" i="1" dirty="0">
                <a:solidFill>
                  <a:schemeClr val="dk1"/>
                </a:solidFill>
                <a:latin typeface="Calibri"/>
                <a:ea typeface="Calibri"/>
                <a:cs typeface="Calibri"/>
                <a:sym typeface="Calibri"/>
              </a:rPr>
              <a:t>.” </a:t>
            </a:r>
            <a:endParaRPr i="1" dirty="0">
              <a:solidFill>
                <a:schemeClr val="dk1"/>
              </a:solidFill>
              <a:latin typeface="Calibri"/>
              <a:ea typeface="Calibri"/>
              <a:cs typeface="Calibri"/>
              <a:sym typeface="Calibri"/>
            </a:endParaRPr>
          </a:p>
          <a:p>
            <a:pPr marL="228600" lvl="0" indent="-152400" rtl="0">
              <a:lnSpc>
                <a:spcPct val="100000"/>
              </a:lnSpc>
              <a:spcBef>
                <a:spcPts val="0"/>
              </a:spcBef>
              <a:spcAft>
                <a:spcPts val="0"/>
              </a:spcAft>
              <a:buNone/>
            </a:pPr>
            <a:endParaRPr sz="1200" dirty="0">
              <a:latin typeface="Calibri"/>
              <a:ea typeface="Calibri"/>
              <a:cs typeface="Calibri"/>
              <a:sym typeface="Calibri"/>
            </a:endParaRPr>
          </a:p>
          <a:p>
            <a:pPr marL="0" lvl="0" indent="0" rtl="0">
              <a:lnSpc>
                <a:spcPct val="100000"/>
              </a:lnSpc>
              <a:spcBef>
                <a:spcPts val="0"/>
              </a:spcBef>
              <a:spcAft>
                <a:spcPts val="0"/>
              </a:spcAft>
              <a:buNone/>
            </a:pPr>
            <a:r>
              <a:rPr lang="en" sz="1200" dirty="0">
                <a:latin typeface="Calibri"/>
                <a:ea typeface="Calibri"/>
                <a:cs typeface="Calibri"/>
                <a:sym typeface="Calibri"/>
              </a:rPr>
              <a:t>Student Look-fors/Listen-fors:</a:t>
            </a:r>
            <a:endParaRPr sz="1200" dirty="0">
              <a:latin typeface="Calibri"/>
              <a:ea typeface="Calibri"/>
              <a:cs typeface="Calibri"/>
              <a:sym typeface="Calibri"/>
            </a:endParaRPr>
          </a:p>
          <a:p>
            <a:pPr marL="457200" lvl="0" indent="-304800"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Students should move into groups of five. </a:t>
            </a:r>
            <a:endParaRPr sz="1200" dirty="0">
              <a:latin typeface="Calibri"/>
              <a:ea typeface="Calibri"/>
              <a:cs typeface="Calibri"/>
              <a:sym typeface="Calibri"/>
            </a:endParaRPr>
          </a:p>
          <a:p>
            <a:pPr marL="0" lvl="0" indent="0" rtl="0">
              <a:lnSpc>
                <a:spcPct val="100000"/>
              </a:lnSpc>
              <a:spcBef>
                <a:spcPts val="0"/>
              </a:spcBef>
              <a:spcAft>
                <a:spcPts val="0"/>
              </a:spcAft>
              <a:buNone/>
            </a:pPr>
            <a:endParaRPr sz="1200" dirty="0">
              <a:latin typeface="Calibri"/>
              <a:ea typeface="Calibri"/>
              <a:cs typeface="Calibri"/>
              <a:sym typeface="Calibri"/>
            </a:endParaRPr>
          </a:p>
          <a:p>
            <a:pPr marL="0" lvl="0" indent="0" rtl="0">
              <a:lnSpc>
                <a:spcPct val="100000"/>
              </a:lnSpc>
              <a:spcBef>
                <a:spcPts val="0"/>
              </a:spcBef>
              <a:spcAft>
                <a:spcPts val="0"/>
              </a:spcAft>
              <a:buNone/>
            </a:pPr>
            <a:r>
              <a:rPr lang="en" sz="1200" dirty="0">
                <a:latin typeface="Calibri"/>
                <a:ea typeface="Calibri"/>
                <a:cs typeface="Calibri"/>
                <a:sym typeface="Calibri"/>
              </a:rPr>
              <a:t>Support for Any Students Who Need It:</a:t>
            </a:r>
            <a:endParaRPr sz="1200" dirty="0">
              <a:latin typeface="Calibri"/>
              <a:ea typeface="Calibri"/>
              <a:cs typeface="Calibri"/>
              <a:sym typeface="Calibri"/>
            </a:endParaRPr>
          </a:p>
          <a:p>
            <a:pPr marL="457200" lvl="0" indent="-304800" rtl="0">
              <a:lnSpc>
                <a:spcPct val="100000"/>
              </a:lnSpc>
              <a:spcBef>
                <a:spcPts val="0"/>
              </a:spcBef>
              <a:spcAft>
                <a:spcPts val="0"/>
              </a:spcAft>
              <a:buSzPts val="1200"/>
              <a:buFont typeface="Calibri"/>
              <a:buChar char="●"/>
            </a:pPr>
            <a:r>
              <a:rPr lang="en" sz="1200" dirty="0">
                <a:latin typeface="Calibri"/>
                <a:ea typeface="Calibri"/>
                <a:cs typeface="Calibri"/>
                <a:sym typeface="Calibri"/>
              </a:rPr>
              <a:t>Model and think aloud </a:t>
            </a:r>
            <a:r>
              <a:rPr lang="en-US" sz="1200">
                <a:latin typeface="Calibri"/>
                <a:ea typeface="Calibri"/>
                <a:cs typeface="Calibri"/>
                <a:sym typeface="Calibri"/>
              </a:rPr>
              <a:t>in </a:t>
            </a:r>
            <a:r>
              <a:rPr lang="en" sz="1200">
                <a:latin typeface="Calibri"/>
                <a:ea typeface="Calibri"/>
                <a:cs typeface="Calibri"/>
                <a:sym typeface="Calibri"/>
              </a:rPr>
              <a:t>a </a:t>
            </a:r>
            <a:r>
              <a:rPr lang="en" sz="1200" dirty="0">
                <a:latin typeface="Calibri"/>
                <a:ea typeface="Calibri"/>
                <a:cs typeface="Calibri"/>
                <a:sym typeface="Calibri"/>
              </a:rPr>
              <a:t>discussion group with a few proficient students. Refer to the anchor charts, note-catchers, and sentence frames as you model.</a:t>
            </a:r>
            <a:endParaRPr sz="1200" dirty="0">
              <a:latin typeface="Calibri"/>
              <a:ea typeface="Calibri"/>
              <a:cs typeface="Calibri"/>
              <a:sym typeface="Calibri"/>
            </a:endParaRPr>
          </a:p>
          <a:p>
            <a:pPr marL="457200" lvl="0" indent="-304800" rtl="0">
              <a:lnSpc>
                <a:spcPct val="100000"/>
              </a:lnSpc>
              <a:spcBef>
                <a:spcPts val="0"/>
              </a:spcBef>
              <a:spcAft>
                <a:spcPts val="0"/>
              </a:spcAft>
              <a:buSzPts val="1200"/>
              <a:buFont typeface="Calibri"/>
              <a:buChar char="●"/>
            </a:pPr>
            <a:r>
              <a:rPr lang="en" sz="1200" dirty="0">
                <a:latin typeface="Calibri"/>
                <a:ea typeface="Calibri"/>
                <a:cs typeface="Calibri"/>
                <a:sym typeface="Calibri"/>
              </a:rPr>
              <a:t>Pre-determine speaking order when grouping students by giving them a number card. This way, students who may feel overwhelmed about speaking in public can anticipate when they will speak. </a:t>
            </a:r>
            <a:endParaRPr sz="1200" dirty="0">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68582000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4"/>
        <p:cNvGrpSpPr/>
        <p:nvPr/>
      </p:nvGrpSpPr>
      <p:grpSpPr>
        <a:xfrm>
          <a:off x="0" y="0"/>
          <a:ext cx="0" cy="0"/>
          <a:chOff x="0" y="0"/>
          <a:chExt cx="0" cy="0"/>
        </a:xfrm>
      </p:grpSpPr>
      <p:sp>
        <p:nvSpPr>
          <p:cNvPr id="115" name="Shape 115"/>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16" name="Shape 116"/>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Most of the materials for this lesson have been created/used in previous lessons. </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New Materials to Prepare in Advance: </a:t>
            </a:r>
            <a:endParaRPr sz="1200" dirty="0">
              <a:solidFill>
                <a:srgbClr val="444444"/>
              </a:solidFill>
              <a:latin typeface="Calibri"/>
              <a:ea typeface="Calibri"/>
              <a:cs typeface="Calibri"/>
              <a:sym typeface="Calibri"/>
            </a:endParaRPr>
          </a:p>
          <a:p>
            <a:pPr marL="457200" lvl="0" indent="-304800" rtl="0">
              <a:lnSpc>
                <a:spcPct val="100000"/>
              </a:lnSpc>
              <a:spcBef>
                <a:spcPts val="0"/>
              </a:spcBef>
              <a:spcAft>
                <a:spcPts val="0"/>
              </a:spcAft>
              <a:buClr>
                <a:srgbClr val="444444"/>
              </a:buClr>
              <a:buSzPts val="1200"/>
              <a:buFont typeface="Georgia"/>
              <a:buChar char="●"/>
            </a:pPr>
            <a:r>
              <a:rPr lang="en" sz="1200" b="1" dirty="0">
                <a:solidFill>
                  <a:srgbClr val="444444"/>
                </a:solidFill>
                <a:latin typeface="Calibri"/>
                <a:ea typeface="Calibri"/>
                <a:cs typeface="Calibri"/>
                <a:sym typeface="Calibri"/>
              </a:rPr>
              <a:t>Paper</a:t>
            </a:r>
            <a:r>
              <a:rPr lang="en" sz="1200" dirty="0">
                <a:solidFill>
                  <a:srgbClr val="444444"/>
                </a:solidFill>
                <a:latin typeface="Calibri"/>
                <a:ea typeface="Calibri"/>
                <a:cs typeface="Calibri"/>
                <a:sym typeface="Calibri"/>
              </a:rPr>
              <a:t> (blank; one piece per student)</a:t>
            </a:r>
            <a:endParaRPr sz="1200" dirty="0">
              <a:solidFill>
                <a:srgbClr val="444444"/>
              </a:solidFill>
              <a:latin typeface="Calibri"/>
              <a:ea typeface="Calibri"/>
              <a:cs typeface="Calibri"/>
              <a:sym typeface="Calibri"/>
            </a:endParaRPr>
          </a:p>
          <a:p>
            <a:pPr marL="457200" lvl="0" indent="-304800" rtl="0">
              <a:lnSpc>
                <a:spcPct val="100000"/>
              </a:lnSpc>
              <a:spcBef>
                <a:spcPts val="0"/>
              </a:spcBef>
              <a:spcAft>
                <a:spcPts val="0"/>
              </a:spcAft>
              <a:buClr>
                <a:srgbClr val="444444"/>
              </a:buClr>
              <a:buSzPts val="1200"/>
              <a:buFont typeface="Georgia"/>
              <a:buChar char="●"/>
            </a:pPr>
            <a:r>
              <a:rPr lang="en" sz="1200" b="1" dirty="0">
                <a:solidFill>
                  <a:srgbClr val="444444"/>
                </a:solidFill>
                <a:latin typeface="Calibri"/>
                <a:ea typeface="Calibri"/>
                <a:cs typeface="Calibri"/>
                <a:sym typeface="Calibri"/>
              </a:rPr>
              <a:t>I Notice/I Wonder Note-catcher: “Street Music”</a:t>
            </a:r>
            <a:r>
              <a:rPr lang="en" sz="1200" dirty="0">
                <a:solidFill>
                  <a:srgbClr val="444444"/>
                </a:solidFill>
                <a:latin typeface="Calibri"/>
                <a:ea typeface="Calibri"/>
                <a:cs typeface="Calibri"/>
                <a:sym typeface="Calibri"/>
              </a:rPr>
              <a:t> (one per student)</a:t>
            </a:r>
            <a:endParaRPr sz="1200" dirty="0">
              <a:solidFill>
                <a:srgbClr val="444444"/>
              </a:solidFill>
              <a:latin typeface="Calibri"/>
              <a:ea typeface="Calibri"/>
              <a:cs typeface="Calibri"/>
              <a:sym typeface="Calibri"/>
            </a:endParaRPr>
          </a:p>
          <a:p>
            <a:pPr marL="457200" lvl="0" indent="-304800" rtl="0">
              <a:lnSpc>
                <a:spcPct val="100000"/>
              </a:lnSpc>
              <a:spcBef>
                <a:spcPts val="0"/>
              </a:spcBef>
              <a:spcAft>
                <a:spcPts val="0"/>
              </a:spcAft>
              <a:buClr>
                <a:srgbClr val="444444"/>
              </a:buClr>
              <a:buSzPts val="1200"/>
              <a:buFont typeface="Georgia"/>
              <a:buChar char="●"/>
            </a:pPr>
            <a:r>
              <a:rPr lang="en" sz="1200" b="1" dirty="0">
                <a:solidFill>
                  <a:srgbClr val="444444"/>
                </a:solidFill>
                <a:latin typeface="Calibri"/>
                <a:ea typeface="Calibri"/>
                <a:cs typeface="Calibri"/>
                <a:sym typeface="Calibri"/>
              </a:rPr>
              <a:t>Preparing for a Text-Based Discussion note-catcher </a:t>
            </a:r>
            <a:r>
              <a:rPr lang="en" sz="1200" dirty="0">
                <a:solidFill>
                  <a:srgbClr val="444444"/>
                </a:solidFill>
                <a:latin typeface="Calibri"/>
                <a:ea typeface="Calibri"/>
                <a:cs typeface="Calibri"/>
                <a:sym typeface="Calibri"/>
              </a:rPr>
              <a:t>(one per student and one to display)</a:t>
            </a:r>
            <a:endParaRPr sz="1200" dirty="0">
              <a:solidFill>
                <a:srgbClr val="444444"/>
              </a:solidFill>
              <a:latin typeface="Calibri"/>
              <a:ea typeface="Calibri"/>
              <a:cs typeface="Calibri"/>
              <a:sym typeface="Calibri"/>
            </a:endParaRPr>
          </a:p>
          <a:p>
            <a:pPr marL="457200" lvl="0" indent="-304800" rtl="0">
              <a:lnSpc>
                <a:spcPct val="100000"/>
              </a:lnSpc>
              <a:spcBef>
                <a:spcPts val="0"/>
              </a:spcBef>
              <a:spcAft>
                <a:spcPts val="0"/>
              </a:spcAft>
              <a:buClr>
                <a:srgbClr val="444444"/>
              </a:buClr>
              <a:buSzPts val="1200"/>
              <a:buFont typeface="Georgia"/>
              <a:buChar char="●"/>
            </a:pPr>
            <a:r>
              <a:rPr lang="en" sz="1200" b="1" dirty="0">
                <a:solidFill>
                  <a:srgbClr val="444444"/>
                </a:solidFill>
                <a:latin typeface="Calibri"/>
                <a:ea typeface="Calibri"/>
                <a:cs typeface="Calibri"/>
                <a:sym typeface="Calibri"/>
              </a:rPr>
              <a:t>Sticky notes </a:t>
            </a:r>
            <a:r>
              <a:rPr lang="en" sz="1200" dirty="0">
                <a:solidFill>
                  <a:srgbClr val="444444"/>
                </a:solidFill>
                <a:latin typeface="Calibri"/>
                <a:ea typeface="Calibri"/>
                <a:cs typeface="Calibri"/>
                <a:sym typeface="Calibri"/>
              </a:rPr>
              <a:t>(five per student)</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Materials to Gather from Previous Lessons:</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rgbClr val="444444"/>
              </a:buClr>
              <a:buSzPts val="1200"/>
              <a:buFont typeface="Calibri"/>
              <a:buChar char="●"/>
            </a:pPr>
            <a:r>
              <a:rPr lang="en" sz="1200" i="1" dirty="0">
                <a:solidFill>
                  <a:srgbClr val="444444"/>
                </a:solidFill>
                <a:latin typeface="Calibri"/>
                <a:ea typeface="Calibri"/>
                <a:cs typeface="Calibri"/>
                <a:sym typeface="Calibri"/>
              </a:rPr>
              <a:t>Love That Dog</a:t>
            </a:r>
            <a:r>
              <a:rPr lang="en" sz="1200" dirty="0">
                <a:solidFill>
                  <a:srgbClr val="444444"/>
                </a:solidFill>
                <a:latin typeface="Calibri"/>
                <a:ea typeface="Calibri"/>
                <a:cs typeface="Calibri"/>
                <a:sym typeface="Calibri"/>
              </a:rPr>
              <a:t> (from Lesson 2; one per student)</a:t>
            </a:r>
            <a:endParaRPr sz="1200" dirty="0">
              <a:solidFill>
                <a:srgbClr val="444444"/>
              </a:solidFill>
              <a:latin typeface="Calibri"/>
              <a:ea typeface="Calibri"/>
              <a:cs typeface="Calibri"/>
              <a:sym typeface="Calibri"/>
            </a:endParaRPr>
          </a:p>
          <a:p>
            <a:pPr marL="457200" lvl="0" indent="-304800" rtl="0">
              <a:lnSpc>
                <a:spcPct val="100000"/>
              </a:lnSpc>
              <a:spcBef>
                <a:spcPts val="0"/>
              </a:spcBef>
              <a:spcAft>
                <a:spcPts val="0"/>
              </a:spcAft>
              <a:buClr>
                <a:srgbClr val="444444"/>
              </a:buClr>
              <a:buSzPts val="1200"/>
              <a:buFont typeface="Georgia"/>
              <a:buChar char="●"/>
            </a:pPr>
            <a:r>
              <a:rPr lang="en" sz="1200" b="1" dirty="0">
                <a:solidFill>
                  <a:srgbClr val="444444"/>
                </a:solidFill>
                <a:latin typeface="Calibri"/>
                <a:ea typeface="Calibri"/>
                <a:cs typeface="Calibri"/>
                <a:sym typeface="Calibri"/>
              </a:rPr>
              <a:t>What Makes a Poem a Poem? anchor chart </a:t>
            </a:r>
            <a:r>
              <a:rPr lang="en" sz="1200" dirty="0">
                <a:solidFill>
                  <a:srgbClr val="444444"/>
                </a:solidFill>
                <a:latin typeface="Calibri"/>
                <a:ea typeface="Calibri"/>
                <a:cs typeface="Calibri"/>
                <a:sym typeface="Calibri"/>
              </a:rPr>
              <a:t>(begun in Lesson 3; added to during Work Time A; see supporting materials)</a:t>
            </a:r>
            <a:endParaRPr sz="1200" dirty="0">
              <a:solidFill>
                <a:srgbClr val="444444"/>
              </a:solidFill>
              <a:latin typeface="Calibri"/>
              <a:ea typeface="Calibri"/>
              <a:cs typeface="Calibri"/>
              <a:sym typeface="Calibri"/>
            </a:endParaRPr>
          </a:p>
          <a:p>
            <a:pPr marL="457200" lvl="0" indent="-304800" rtl="0">
              <a:lnSpc>
                <a:spcPct val="100000"/>
              </a:lnSpc>
              <a:spcBef>
                <a:spcPts val="0"/>
              </a:spcBef>
              <a:spcAft>
                <a:spcPts val="0"/>
              </a:spcAft>
              <a:buClr>
                <a:srgbClr val="444444"/>
              </a:buClr>
              <a:buSzPts val="1200"/>
              <a:buFont typeface="Georgia"/>
              <a:buChar char="●"/>
            </a:pPr>
            <a:r>
              <a:rPr lang="en" sz="1200" b="1" dirty="0">
                <a:solidFill>
                  <a:srgbClr val="444444"/>
                </a:solidFill>
                <a:latin typeface="Calibri"/>
                <a:ea typeface="Calibri"/>
                <a:cs typeface="Calibri"/>
                <a:sym typeface="Calibri"/>
              </a:rPr>
              <a:t>What Happens and How Does Jack Feel about It? anchor chart </a:t>
            </a:r>
            <a:r>
              <a:rPr lang="en" sz="1200" dirty="0">
                <a:solidFill>
                  <a:srgbClr val="444444"/>
                </a:solidFill>
                <a:latin typeface="Calibri"/>
                <a:ea typeface="Calibri"/>
                <a:cs typeface="Calibri"/>
                <a:sym typeface="Calibri"/>
              </a:rPr>
              <a:t>(begun in Lesson 2)</a:t>
            </a:r>
            <a:endParaRPr sz="1200" dirty="0">
              <a:solidFill>
                <a:srgbClr val="444444"/>
              </a:solidFill>
              <a:latin typeface="Calibri"/>
              <a:ea typeface="Calibri"/>
              <a:cs typeface="Calibri"/>
              <a:sym typeface="Calibri"/>
            </a:endParaRPr>
          </a:p>
          <a:p>
            <a:pPr marL="457200" lvl="0" indent="-304800" rtl="0">
              <a:lnSpc>
                <a:spcPct val="100000"/>
              </a:lnSpc>
              <a:spcBef>
                <a:spcPts val="0"/>
              </a:spcBef>
              <a:spcAft>
                <a:spcPts val="0"/>
              </a:spcAft>
              <a:buClr>
                <a:srgbClr val="444444"/>
              </a:buClr>
              <a:buSzPts val="1200"/>
              <a:buFont typeface="Georgia"/>
              <a:buChar char="●"/>
            </a:pPr>
            <a:r>
              <a:rPr lang="en" sz="1200" b="1" dirty="0">
                <a:solidFill>
                  <a:srgbClr val="444444"/>
                </a:solidFill>
                <a:latin typeface="Calibri"/>
                <a:ea typeface="Calibri"/>
                <a:cs typeface="Calibri"/>
                <a:sym typeface="Calibri"/>
              </a:rPr>
              <a:t>Close Readers Do These Things anchor chart </a:t>
            </a:r>
            <a:r>
              <a:rPr lang="en" sz="1200" dirty="0">
                <a:solidFill>
                  <a:srgbClr val="444444"/>
                </a:solidFill>
                <a:latin typeface="Calibri"/>
                <a:ea typeface="Calibri"/>
                <a:cs typeface="Calibri"/>
                <a:sym typeface="Calibri"/>
              </a:rPr>
              <a:t>(begun in Lesson 1)</a:t>
            </a:r>
            <a:endParaRPr sz="1200" dirty="0">
              <a:solidFill>
                <a:srgbClr val="444444"/>
              </a:solidFill>
              <a:latin typeface="Calibri"/>
              <a:ea typeface="Calibri"/>
              <a:cs typeface="Calibri"/>
              <a:sym typeface="Calibri"/>
            </a:endParaRPr>
          </a:p>
          <a:p>
            <a:pPr marL="457200" lvl="0" indent="-304800" rtl="0">
              <a:lnSpc>
                <a:spcPct val="100000"/>
              </a:lnSpc>
              <a:spcBef>
                <a:spcPts val="0"/>
              </a:spcBef>
              <a:spcAft>
                <a:spcPts val="0"/>
              </a:spcAft>
              <a:buClr>
                <a:srgbClr val="444444"/>
              </a:buClr>
              <a:buSzPts val="1200"/>
              <a:buFont typeface="Calibri"/>
              <a:buChar char="●"/>
            </a:pPr>
            <a:r>
              <a:rPr lang="en" sz="1200" dirty="0">
                <a:solidFill>
                  <a:srgbClr val="444444"/>
                </a:solidFill>
                <a:latin typeface="Calibri"/>
                <a:ea typeface="Calibri"/>
                <a:cs typeface="Calibri"/>
                <a:sym typeface="Calibri"/>
              </a:rPr>
              <a:t>Vocabulary logs (from Lesson 3; one per student)</a:t>
            </a:r>
            <a:endParaRPr sz="1200" dirty="0">
              <a:solidFill>
                <a:srgbClr val="444444"/>
              </a:solidFill>
              <a:latin typeface="Calibri"/>
              <a:ea typeface="Calibri"/>
              <a:cs typeface="Calibri"/>
              <a:sym typeface="Calibri"/>
            </a:endParaRPr>
          </a:p>
          <a:p>
            <a:pPr marL="457200" lvl="0" indent="-304800" rtl="0">
              <a:lnSpc>
                <a:spcPct val="100000"/>
              </a:lnSpc>
              <a:spcBef>
                <a:spcPts val="0"/>
              </a:spcBef>
              <a:spcAft>
                <a:spcPts val="0"/>
              </a:spcAft>
              <a:buClr>
                <a:srgbClr val="444444"/>
              </a:buClr>
              <a:buSzPts val="1200"/>
              <a:buFont typeface="Georgia"/>
              <a:buChar char="●"/>
            </a:pPr>
            <a:r>
              <a:rPr lang="en" sz="1200" b="1" dirty="0">
                <a:solidFill>
                  <a:srgbClr val="444444"/>
                </a:solidFill>
                <a:latin typeface="Calibri"/>
                <a:ea typeface="Calibri"/>
                <a:cs typeface="Calibri"/>
                <a:sym typeface="Calibri"/>
              </a:rPr>
              <a:t>Module Guiding Questions anchor chart </a:t>
            </a:r>
            <a:r>
              <a:rPr lang="en" sz="1200" dirty="0">
                <a:solidFill>
                  <a:srgbClr val="444444"/>
                </a:solidFill>
                <a:latin typeface="Calibri"/>
                <a:ea typeface="Calibri"/>
                <a:cs typeface="Calibri"/>
                <a:sym typeface="Calibri"/>
              </a:rPr>
              <a:t>(begun in Lesson 1)</a:t>
            </a:r>
            <a:endParaRPr sz="1200" dirty="0">
              <a:solidFill>
                <a:srgbClr val="444444"/>
              </a:solidFill>
              <a:latin typeface="Calibri"/>
              <a:ea typeface="Calibri"/>
              <a:cs typeface="Calibri"/>
              <a:sym typeface="Calibri"/>
            </a:endParaRPr>
          </a:p>
          <a:p>
            <a:pPr marL="457200" lvl="0" indent="-304800" rtl="0">
              <a:lnSpc>
                <a:spcPct val="100000"/>
              </a:lnSpc>
              <a:spcBef>
                <a:spcPts val="0"/>
              </a:spcBef>
              <a:spcAft>
                <a:spcPts val="0"/>
              </a:spcAft>
              <a:buClr>
                <a:srgbClr val="444444"/>
              </a:buClr>
              <a:buSzPts val="1200"/>
              <a:buFont typeface="Georgia"/>
              <a:buChar char="●"/>
            </a:pPr>
            <a:r>
              <a:rPr lang="en" sz="1200" b="1" dirty="0">
                <a:solidFill>
                  <a:srgbClr val="444444"/>
                </a:solidFill>
                <a:latin typeface="Calibri"/>
                <a:ea typeface="Calibri"/>
                <a:cs typeface="Calibri"/>
                <a:sym typeface="Calibri"/>
              </a:rPr>
              <a:t>Discussion Norms anchor chart</a:t>
            </a:r>
            <a:r>
              <a:rPr lang="en" sz="1200" dirty="0">
                <a:solidFill>
                  <a:srgbClr val="444444"/>
                </a:solidFill>
                <a:latin typeface="Calibri"/>
                <a:ea typeface="Calibri"/>
                <a:cs typeface="Calibri"/>
                <a:sym typeface="Calibri"/>
              </a:rPr>
              <a:t> (begun in Lesson 2)</a:t>
            </a:r>
            <a:endParaRPr sz="1200" dirty="0">
              <a:solidFill>
                <a:srgbClr val="444444"/>
              </a:solidFill>
              <a:latin typeface="Calibri"/>
              <a:ea typeface="Calibri"/>
              <a:cs typeface="Calibri"/>
              <a:sym typeface="Calibri"/>
            </a:endParaRPr>
          </a:p>
          <a:p>
            <a:pPr marL="457200" lvl="0" indent="-304800" rtl="0">
              <a:lnSpc>
                <a:spcPct val="100000"/>
              </a:lnSpc>
              <a:spcBef>
                <a:spcPts val="0"/>
              </a:spcBef>
              <a:spcAft>
                <a:spcPts val="0"/>
              </a:spcAft>
              <a:buClr>
                <a:srgbClr val="444444"/>
              </a:buClr>
              <a:buSzPts val="1200"/>
              <a:buFont typeface="Georgia"/>
              <a:buChar char="●"/>
            </a:pPr>
            <a:r>
              <a:rPr lang="en" sz="1200" b="1" dirty="0">
                <a:solidFill>
                  <a:srgbClr val="444444"/>
                </a:solidFill>
                <a:latin typeface="Calibri"/>
                <a:ea typeface="Calibri"/>
                <a:cs typeface="Calibri"/>
                <a:sym typeface="Calibri"/>
              </a:rPr>
              <a:t>Working to Become Ethical People anchor chart </a:t>
            </a:r>
            <a:r>
              <a:rPr lang="en" sz="1200" dirty="0">
                <a:solidFill>
                  <a:srgbClr val="444444"/>
                </a:solidFill>
                <a:latin typeface="Calibri"/>
                <a:ea typeface="Calibri"/>
                <a:cs typeface="Calibri"/>
                <a:sym typeface="Calibri"/>
              </a:rPr>
              <a:t>(begun in Lesson 2)</a:t>
            </a:r>
            <a:endParaRPr sz="1200" dirty="0">
              <a:solidFill>
                <a:srgbClr val="444444"/>
              </a:solidFill>
              <a:latin typeface="Calibri"/>
              <a:ea typeface="Calibri"/>
              <a:cs typeface="Calibri"/>
              <a:sym typeface="Calibri"/>
            </a:endParaRPr>
          </a:p>
          <a:p>
            <a:pPr marL="0" lvl="0" indent="0" rtl="0">
              <a:lnSpc>
                <a:spcPct val="100000"/>
              </a:lnSpc>
              <a:spcBef>
                <a:spcPts val="0"/>
              </a:spcBef>
              <a:spcAft>
                <a:spcPts val="0"/>
              </a:spcAft>
              <a:buNone/>
            </a:pPr>
            <a:endParaRPr sz="1200" dirty="0">
              <a:solidFill>
                <a:srgbClr val="444444"/>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rgbClr val="444444"/>
                </a:solidFill>
                <a:latin typeface="Calibri"/>
                <a:ea typeface="Calibri"/>
                <a:cs typeface="Calibri"/>
                <a:sym typeface="Calibri"/>
              </a:rPr>
              <a:t>Teacher Reference Materials:</a:t>
            </a:r>
            <a:endParaRPr sz="1200" dirty="0">
              <a:solidFill>
                <a:srgbClr val="444444"/>
              </a:solidFill>
              <a:latin typeface="Calibri"/>
              <a:ea typeface="Calibri"/>
              <a:cs typeface="Calibri"/>
              <a:sym typeface="Calibri"/>
            </a:endParaRPr>
          </a:p>
          <a:p>
            <a:pPr marL="457200" lvl="0" indent="-304800" rtl="0">
              <a:lnSpc>
                <a:spcPct val="100000"/>
              </a:lnSpc>
              <a:spcBef>
                <a:spcPts val="0"/>
              </a:spcBef>
              <a:spcAft>
                <a:spcPts val="0"/>
              </a:spcAft>
              <a:buClr>
                <a:srgbClr val="444444"/>
              </a:buClr>
              <a:buSzPts val="1200"/>
              <a:buFont typeface="Calibri"/>
              <a:buChar char="●"/>
            </a:pPr>
            <a:r>
              <a:rPr lang="en" sz="1200" dirty="0">
                <a:solidFill>
                  <a:srgbClr val="444444"/>
                </a:solidFill>
                <a:latin typeface="Calibri"/>
                <a:ea typeface="Calibri"/>
                <a:cs typeface="Calibri"/>
                <a:sym typeface="Calibri"/>
              </a:rPr>
              <a:t>Teacher reference materials can be found at: </a:t>
            </a:r>
            <a:r>
              <a:rPr lang="en" sz="1200" u="sng" dirty="0">
                <a:solidFill>
                  <a:schemeClr val="hlink"/>
                </a:solidFill>
                <a:latin typeface="Calibri"/>
                <a:ea typeface="Calibri"/>
                <a:cs typeface="Calibri"/>
                <a:sym typeface="Calibri"/>
                <a:hlinkClick r:id="rId3"/>
              </a:rPr>
              <a:t>http://curriculum.eleducation.org/curriculum/ela/grade-4/module-1/unit-1/lesson-9</a:t>
            </a:r>
            <a:endParaRPr sz="1200" dirty="0">
              <a:solidFill>
                <a:srgbClr val="444444"/>
              </a:solidFill>
              <a:latin typeface="Calibri"/>
              <a:ea typeface="Calibri"/>
              <a:cs typeface="Calibri"/>
              <a:sym typeface="Calibri"/>
            </a:endParaRPr>
          </a:p>
          <a:p>
            <a:pPr marL="0" lvl="0" indent="0"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Prepare classroom systems for active learning:</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solidFill>
                  <a:srgbClr val="444444"/>
                </a:solidFill>
                <a:latin typeface="Calibri"/>
                <a:ea typeface="Calibri"/>
                <a:cs typeface="Calibri"/>
                <a:sym typeface="Calibri"/>
              </a:rPr>
              <a:t>Strategically group students into triads for poetry analysis in Work Time A and groups of five for the discussion in the Closing. Group students strategically to learn from one another.</a:t>
            </a:r>
            <a:endParaRPr sz="1200" dirty="0">
              <a:solidFill>
                <a:srgbClr val="444444"/>
              </a:solidFill>
              <a:latin typeface="Calibri"/>
              <a:ea typeface="Calibri"/>
              <a:cs typeface="Calibri"/>
              <a:sym typeface="Calibri"/>
            </a:endParaRPr>
          </a:p>
          <a:p>
            <a:pPr marL="457200" lvl="0" indent="-304800" rtl="0">
              <a:lnSpc>
                <a:spcPct val="100000"/>
              </a:lnSpc>
              <a:spcBef>
                <a:spcPts val="0"/>
              </a:spcBef>
              <a:spcAft>
                <a:spcPts val="0"/>
              </a:spcAft>
              <a:buClr>
                <a:srgbClr val="444444"/>
              </a:buClr>
              <a:buSzPts val="1200"/>
              <a:buFont typeface="Calibri"/>
              <a:buChar char="●"/>
            </a:pPr>
            <a:r>
              <a:rPr lang="en" sz="1200" dirty="0">
                <a:solidFill>
                  <a:srgbClr val="444444"/>
                </a:solidFill>
                <a:latin typeface="Calibri"/>
                <a:ea typeface="Calibri"/>
                <a:cs typeface="Calibri"/>
                <a:sym typeface="Calibri"/>
              </a:rPr>
              <a:t>Consider grouping student who will find this work challenging with you, and working through each page of the book </a:t>
            </a:r>
            <a:r>
              <a:rPr lang="en-US" sz="1200" dirty="0">
                <a:solidFill>
                  <a:srgbClr val="444444"/>
                </a:solidFill>
                <a:latin typeface="Calibri"/>
                <a:ea typeface="Calibri"/>
                <a:cs typeface="Calibri"/>
                <a:sym typeface="Calibri"/>
              </a:rPr>
              <a:t>one </a:t>
            </a:r>
            <a:r>
              <a:rPr lang="en" sz="1200" dirty="0">
                <a:solidFill>
                  <a:srgbClr val="444444"/>
                </a:solidFill>
                <a:latin typeface="Calibri"/>
                <a:ea typeface="Calibri"/>
                <a:cs typeface="Calibri"/>
                <a:sym typeface="Calibri"/>
              </a:rPr>
              <a:t>at a time as a group.</a:t>
            </a:r>
            <a:endParaRPr sz="1200" dirty="0">
              <a:solidFill>
                <a:srgbClr val="444444"/>
              </a:solidFill>
              <a:latin typeface="Calibri"/>
              <a:ea typeface="Calibri"/>
              <a:cs typeface="Calibri"/>
              <a:sym typeface="Calibri"/>
            </a:endParaRPr>
          </a:p>
          <a:p>
            <a:pPr marL="0" lvl="0" indent="0"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6191492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8"/>
        <p:cNvGrpSpPr/>
        <p:nvPr/>
      </p:nvGrpSpPr>
      <p:grpSpPr>
        <a:xfrm>
          <a:off x="0" y="0"/>
          <a:ext cx="0" cy="0"/>
          <a:chOff x="0" y="0"/>
          <a:chExt cx="0" cy="0"/>
        </a:xfrm>
      </p:grpSpPr>
      <p:sp>
        <p:nvSpPr>
          <p:cNvPr id="249" name="Shape 249"/>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50" name="Shape 250"/>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dirty="0">
                <a:solidFill>
                  <a:schemeClr val="dk1"/>
                </a:solidFill>
                <a:latin typeface="Calibri"/>
                <a:ea typeface="Calibri"/>
                <a:cs typeface="Calibri"/>
                <a:sym typeface="Calibri"/>
              </a:rPr>
              <a:t>Suggested slide pacing: 1</a:t>
            </a:r>
            <a:r>
              <a:rPr lang="en-US" sz="1200" b="1">
                <a:solidFill>
                  <a:schemeClr val="dk1"/>
                </a:solidFill>
                <a:latin typeface="Calibri"/>
                <a:ea typeface="Calibri"/>
                <a:cs typeface="Calibri"/>
                <a:sym typeface="Calibri"/>
              </a:rPr>
              <a:t>-2</a:t>
            </a:r>
            <a:r>
              <a:rPr lang="en" sz="1200" b="1">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minutes </a:t>
            </a: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Grouping: Whole Group</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Teaching Notes: </a:t>
            </a:r>
            <a:r>
              <a:rPr lang="en" sz="1200" dirty="0">
                <a:latin typeface="Calibri"/>
                <a:ea typeface="Calibri"/>
                <a:cs typeface="Calibri"/>
                <a:sym typeface="Calibri"/>
              </a:rPr>
              <a:t>None</a:t>
            </a:r>
            <a:endParaRPr sz="1200" dirty="0">
              <a:latin typeface="Calibri"/>
              <a:ea typeface="Calibri"/>
              <a:cs typeface="Calibri"/>
              <a:sym typeface="Calibri"/>
            </a:endParaRPr>
          </a:p>
          <a:p>
            <a:pPr marL="0" lvl="0" indent="0" rtl="0">
              <a:spcBef>
                <a:spcPts val="0"/>
              </a:spcBef>
              <a:spcAft>
                <a:spcPts val="0"/>
              </a:spcAft>
              <a:buNone/>
            </a:pPr>
            <a:endParaRPr sz="1200" dirty="0">
              <a:latin typeface="Calibri"/>
              <a:ea typeface="Calibri"/>
              <a:cs typeface="Calibri"/>
              <a:sym typeface="Calibri"/>
            </a:endParaRPr>
          </a:p>
          <a:p>
            <a:pPr marL="0" lvl="0" indent="0" rtl="0">
              <a:spcBef>
                <a:spcPts val="0"/>
              </a:spcBef>
              <a:spcAft>
                <a:spcPts val="0"/>
              </a:spcAft>
              <a:buNone/>
            </a:pPr>
            <a:r>
              <a:rPr lang="en" sz="1200" dirty="0">
                <a:latin typeface="Calibri"/>
                <a:ea typeface="Calibri"/>
                <a:cs typeface="Calibri"/>
                <a:sym typeface="Calibri"/>
              </a:rPr>
              <a:t>Teacher Actions:</a:t>
            </a:r>
            <a:endParaRPr sz="1200" dirty="0">
              <a:latin typeface="Calibri"/>
              <a:ea typeface="Calibri"/>
              <a:cs typeface="Calibri"/>
              <a:sym typeface="Calibri"/>
            </a:endParaRPr>
          </a:p>
          <a:p>
            <a:pPr marL="457200" lvl="0" indent="-304800" rtl="0">
              <a:spcBef>
                <a:spcPts val="0"/>
              </a:spcBef>
              <a:spcAft>
                <a:spcPts val="0"/>
              </a:spcAft>
              <a:buSzPts val="1200"/>
              <a:buFont typeface="Calibri"/>
              <a:buAutoNum type="arabicPeriod"/>
            </a:pPr>
            <a:r>
              <a:rPr lang="en" sz="1200" dirty="0">
                <a:latin typeface="Calibri"/>
                <a:ea typeface="Calibri"/>
                <a:cs typeface="Calibri"/>
                <a:sym typeface="Calibri"/>
              </a:rPr>
              <a:t>Explain to students that you want groups to ensure that all group members contribute to the conversation</a:t>
            </a:r>
            <a:r>
              <a:rPr lang="en-US" sz="1200" dirty="0">
                <a:latin typeface="Calibri"/>
                <a:ea typeface="Calibri"/>
                <a:cs typeface="Calibri"/>
                <a:sym typeface="Calibri"/>
              </a:rPr>
              <a:t>.</a:t>
            </a:r>
            <a:endParaRPr sz="1200" dirty="0">
              <a:latin typeface="Calibri"/>
              <a:ea typeface="Calibri"/>
              <a:cs typeface="Calibri"/>
              <a:sym typeface="Calibri"/>
            </a:endParaRPr>
          </a:p>
          <a:p>
            <a:pPr marL="457200" lvl="0" indent="-304800" rtl="0">
              <a:spcBef>
                <a:spcPts val="0"/>
              </a:spcBef>
              <a:spcAft>
                <a:spcPts val="0"/>
              </a:spcAft>
              <a:buSzPts val="1200"/>
              <a:buFont typeface="Calibri"/>
              <a:buAutoNum type="arabicPeriod"/>
            </a:pPr>
            <a:r>
              <a:rPr lang="en" sz="1200" dirty="0">
                <a:latin typeface="Calibri"/>
                <a:ea typeface="Calibri"/>
                <a:cs typeface="Calibri"/>
                <a:sym typeface="Calibri"/>
              </a:rPr>
              <a:t>Focus students on the </a:t>
            </a:r>
            <a:r>
              <a:rPr lang="en" sz="1200" b="1" dirty="0">
                <a:latin typeface="Calibri"/>
                <a:ea typeface="Calibri"/>
                <a:cs typeface="Calibri"/>
                <a:sym typeface="Calibri"/>
              </a:rPr>
              <a:t>Working to Become Ethical People anchor chart</a:t>
            </a:r>
            <a:r>
              <a:rPr lang="en" sz="1200" dirty="0">
                <a:latin typeface="Calibri"/>
                <a:ea typeface="Calibri"/>
                <a:cs typeface="Calibri"/>
                <a:sym typeface="Calibri"/>
              </a:rPr>
              <a:t>. </a:t>
            </a:r>
            <a:endParaRPr sz="1200" dirty="0">
              <a:latin typeface="Calibri"/>
              <a:ea typeface="Calibri"/>
              <a:cs typeface="Calibri"/>
              <a:sym typeface="Calibri"/>
            </a:endParaRPr>
          </a:p>
          <a:p>
            <a:pPr marL="457200" lvl="0" indent="-304800" rtl="0">
              <a:spcBef>
                <a:spcPts val="0"/>
              </a:spcBef>
              <a:spcAft>
                <a:spcPts val="0"/>
              </a:spcAft>
              <a:buSzPts val="1200"/>
              <a:buFont typeface="Calibri"/>
              <a:buAutoNum type="arabicPeriod"/>
            </a:pPr>
            <a:r>
              <a:rPr lang="en" sz="1200" dirty="0">
                <a:latin typeface="Calibri"/>
                <a:ea typeface="Calibri"/>
                <a:cs typeface="Calibri"/>
                <a:sym typeface="Calibri"/>
              </a:rPr>
              <a:t>Tell them that because they are having a collaborative discussion, it's important that they practice respect. </a:t>
            </a:r>
            <a:endParaRPr sz="1200" dirty="0">
              <a:latin typeface="Calibri"/>
              <a:ea typeface="Calibri"/>
              <a:cs typeface="Calibri"/>
              <a:sym typeface="Calibri"/>
            </a:endParaRPr>
          </a:p>
          <a:p>
            <a:pPr marL="228600" lvl="0" indent="-152400" rtl="0">
              <a:spcBef>
                <a:spcPts val="0"/>
              </a:spcBef>
              <a:spcAft>
                <a:spcPts val="0"/>
              </a:spcAft>
              <a:buNone/>
            </a:pPr>
            <a:endParaRPr sz="1200" dirty="0">
              <a:latin typeface="Calibri"/>
              <a:ea typeface="Calibri"/>
              <a:cs typeface="Calibri"/>
              <a:sym typeface="Calibri"/>
            </a:endParaRPr>
          </a:p>
          <a:p>
            <a:pPr marL="0" lvl="0" indent="0" rtl="0">
              <a:spcBef>
                <a:spcPts val="0"/>
              </a:spcBef>
              <a:spcAft>
                <a:spcPts val="0"/>
              </a:spcAft>
              <a:buNone/>
            </a:pPr>
            <a:r>
              <a:rPr lang="en" sz="1200" dirty="0">
                <a:latin typeface="Calibri"/>
                <a:ea typeface="Calibri"/>
                <a:cs typeface="Calibri"/>
                <a:sym typeface="Calibri"/>
              </a:rPr>
              <a:t>Student Look-fors/Listen-fors:</a:t>
            </a:r>
            <a:endParaRPr sz="1200" dirty="0">
              <a:latin typeface="Calibri"/>
              <a:ea typeface="Calibri"/>
              <a:cs typeface="Calibri"/>
              <a:sym typeface="Calibri"/>
            </a:endParaRPr>
          </a:p>
          <a:p>
            <a:pPr marL="457200" lvl="0" indent="-304800" rtl="0">
              <a:spcBef>
                <a:spcPts val="0"/>
              </a:spcBef>
              <a:spcAft>
                <a:spcPts val="0"/>
              </a:spcAft>
              <a:buClr>
                <a:srgbClr val="000000"/>
              </a:buClr>
              <a:buSzPts val="1200"/>
              <a:buFont typeface="Calibri"/>
              <a:buChar char="●"/>
            </a:pPr>
            <a:r>
              <a:rPr lang="en" sz="1200" dirty="0">
                <a:latin typeface="Calibri"/>
                <a:ea typeface="Calibri"/>
                <a:cs typeface="Calibri"/>
                <a:sym typeface="Calibri"/>
              </a:rPr>
              <a:t>Students discussing topic and showing respect by waiting their turn, acknowledging the other speakers.  </a:t>
            </a:r>
            <a:endParaRPr sz="1200" dirty="0">
              <a:latin typeface="Calibri"/>
              <a:ea typeface="Calibri"/>
              <a:cs typeface="Calibri"/>
              <a:sym typeface="Calibri"/>
            </a:endParaRPr>
          </a:p>
          <a:p>
            <a:pPr marL="0" lvl="0" indent="0" rtl="0">
              <a:spcBef>
                <a:spcPts val="0"/>
              </a:spcBef>
              <a:spcAft>
                <a:spcPts val="0"/>
              </a:spcAft>
              <a:buNone/>
            </a:pPr>
            <a:endParaRPr sz="1200" dirty="0">
              <a:latin typeface="Calibri"/>
              <a:ea typeface="Calibri"/>
              <a:cs typeface="Calibri"/>
              <a:sym typeface="Calibri"/>
            </a:endParaRPr>
          </a:p>
          <a:p>
            <a:pPr marL="0" lvl="0" indent="0" rtl="0">
              <a:spcBef>
                <a:spcPts val="0"/>
              </a:spcBef>
              <a:spcAft>
                <a:spcPts val="0"/>
              </a:spcAft>
              <a:buNone/>
            </a:pPr>
            <a:r>
              <a:rPr lang="en" sz="1200" dirty="0">
                <a:latin typeface="Calibri"/>
                <a:ea typeface="Calibri"/>
                <a:cs typeface="Calibri"/>
                <a:sym typeface="Calibri"/>
              </a:rPr>
              <a:t>Support for Any Students Who Need It:</a:t>
            </a:r>
            <a:endParaRPr sz="1200" dirty="0">
              <a:latin typeface="Calibri"/>
              <a:ea typeface="Calibri"/>
              <a:cs typeface="Calibri"/>
              <a:sym typeface="Calibri"/>
            </a:endParaRPr>
          </a:p>
          <a:p>
            <a:pPr marL="457200" lvl="0" indent="-304800" rtl="0">
              <a:spcBef>
                <a:spcPts val="0"/>
              </a:spcBef>
              <a:spcAft>
                <a:spcPts val="0"/>
              </a:spcAft>
              <a:buClr>
                <a:srgbClr val="000000"/>
              </a:buClr>
              <a:buSzPts val="1200"/>
              <a:buFont typeface="Calibri"/>
              <a:buChar char="●"/>
            </a:pPr>
            <a:r>
              <a:rPr lang="en" sz="1200" dirty="0">
                <a:latin typeface="Calibri"/>
                <a:ea typeface="Calibri"/>
                <a:cs typeface="Calibri"/>
                <a:sym typeface="Calibri"/>
              </a:rPr>
              <a:t>Pronounce and spell </a:t>
            </a:r>
            <a:r>
              <a:rPr lang="en" sz="1200" i="1" dirty="0">
                <a:latin typeface="Calibri"/>
                <a:ea typeface="Calibri"/>
                <a:cs typeface="Calibri"/>
                <a:sym typeface="Calibri"/>
              </a:rPr>
              <a:t>respect</a:t>
            </a:r>
            <a:r>
              <a:rPr lang="en" sz="1200" dirty="0">
                <a:latin typeface="Calibri"/>
                <a:ea typeface="Calibri"/>
                <a:cs typeface="Calibri"/>
                <a:sym typeface="Calibri"/>
              </a:rPr>
              <a:t> aloud. Tell students that the words</a:t>
            </a:r>
            <a:r>
              <a:rPr lang="en" sz="1200" i="1" dirty="0">
                <a:latin typeface="Calibri"/>
                <a:ea typeface="Calibri"/>
                <a:cs typeface="Calibri"/>
                <a:sym typeface="Calibri"/>
              </a:rPr>
              <a:t> show </a:t>
            </a:r>
            <a:r>
              <a:rPr lang="en" sz="1200" dirty="0">
                <a:latin typeface="Calibri"/>
                <a:ea typeface="Calibri"/>
                <a:cs typeface="Calibri"/>
                <a:sym typeface="Calibri"/>
              </a:rPr>
              <a:t>and </a:t>
            </a:r>
            <a:r>
              <a:rPr lang="en" sz="1200" i="1" dirty="0">
                <a:latin typeface="Calibri"/>
                <a:ea typeface="Calibri"/>
                <a:cs typeface="Calibri"/>
                <a:sym typeface="Calibri"/>
              </a:rPr>
              <a:t>respect</a:t>
            </a:r>
            <a:r>
              <a:rPr lang="en" sz="1200" dirty="0">
                <a:latin typeface="Calibri"/>
                <a:ea typeface="Calibri"/>
                <a:cs typeface="Calibri"/>
                <a:sym typeface="Calibri"/>
              </a:rPr>
              <a:t> are often used together (collocation) and can be learned as a phrase—e.g., </a:t>
            </a:r>
            <a:r>
              <a:rPr lang="en" sz="1200" i="1" dirty="0">
                <a:latin typeface="Calibri"/>
                <a:ea typeface="Calibri"/>
                <a:cs typeface="Calibri"/>
                <a:sym typeface="Calibri"/>
              </a:rPr>
              <a:t>I show</a:t>
            </a:r>
            <a:r>
              <a:rPr lang="en" sz="1200" dirty="0">
                <a:latin typeface="Calibri"/>
                <a:ea typeface="Calibri"/>
                <a:cs typeface="Calibri"/>
                <a:sym typeface="Calibri"/>
              </a:rPr>
              <a:t> </a:t>
            </a:r>
            <a:r>
              <a:rPr lang="en" sz="1200" i="1" dirty="0">
                <a:latin typeface="Calibri"/>
                <a:ea typeface="Calibri"/>
                <a:cs typeface="Calibri"/>
                <a:sym typeface="Calibri"/>
              </a:rPr>
              <a:t>respect</a:t>
            </a:r>
            <a:r>
              <a:rPr lang="en" sz="1200" dirty="0">
                <a:latin typeface="Calibri"/>
                <a:ea typeface="Calibri"/>
                <a:cs typeface="Calibri"/>
                <a:sym typeface="Calibri"/>
              </a:rPr>
              <a:t>. Invite students to investigate additional collocations with </a:t>
            </a:r>
            <a:r>
              <a:rPr lang="en" sz="1200" i="1" dirty="0">
                <a:latin typeface="Calibri"/>
                <a:ea typeface="Calibri"/>
                <a:cs typeface="Calibri"/>
                <a:sym typeface="Calibri"/>
              </a:rPr>
              <a:t>show</a:t>
            </a:r>
            <a:r>
              <a:rPr lang="en" sz="1200" dirty="0">
                <a:latin typeface="Calibri"/>
                <a:ea typeface="Calibri"/>
                <a:cs typeface="Calibri"/>
                <a:sym typeface="Calibri"/>
              </a:rPr>
              <a:t> and </a:t>
            </a:r>
            <a:r>
              <a:rPr lang="en" sz="1200" i="1" dirty="0">
                <a:latin typeface="Calibri"/>
                <a:ea typeface="Calibri"/>
                <a:cs typeface="Calibri"/>
                <a:sym typeface="Calibri"/>
              </a:rPr>
              <a:t>respect</a:t>
            </a:r>
            <a:r>
              <a:rPr lang="en" sz="1200" dirty="0">
                <a:latin typeface="Calibri"/>
                <a:ea typeface="Calibri"/>
                <a:cs typeface="Calibri"/>
                <a:sym typeface="Calibri"/>
              </a:rPr>
              <a:t> (e.g., </a:t>
            </a:r>
            <a:r>
              <a:rPr lang="en" sz="1200" i="1" dirty="0">
                <a:latin typeface="Calibri"/>
                <a:ea typeface="Calibri"/>
                <a:cs typeface="Calibri"/>
                <a:sym typeface="Calibri"/>
              </a:rPr>
              <a:t>clearly show or lose respect</a:t>
            </a:r>
            <a:r>
              <a:rPr lang="en" sz="1200" dirty="0">
                <a:latin typeface="Calibri"/>
                <a:ea typeface="Calibri"/>
                <a:cs typeface="Calibri"/>
                <a:sym typeface="Calibri"/>
              </a:rPr>
              <a:t>).</a:t>
            </a:r>
            <a:endParaRPr sz="1200" dirty="0">
              <a:latin typeface="Calibri"/>
              <a:ea typeface="Calibri"/>
              <a:cs typeface="Calibri"/>
              <a:sym typeface="Calibri"/>
            </a:endParaRPr>
          </a:p>
          <a:p>
            <a:pPr marL="457200" lvl="0" indent="-304800" rtl="0">
              <a:spcBef>
                <a:spcPts val="0"/>
              </a:spcBef>
              <a:spcAft>
                <a:spcPts val="0"/>
              </a:spcAft>
              <a:buClr>
                <a:srgbClr val="000000"/>
              </a:buClr>
              <a:buSzPts val="1200"/>
              <a:buFont typeface="Calibri"/>
              <a:buChar char="●"/>
            </a:pPr>
            <a:r>
              <a:rPr lang="en" sz="1200" dirty="0">
                <a:latin typeface="Calibri"/>
                <a:ea typeface="Calibri"/>
                <a:cs typeface="Calibri"/>
                <a:sym typeface="Calibri"/>
              </a:rPr>
              <a:t>Consider providing some visual examples of showing respect. These can be images, short videos, or role-play simulation</a:t>
            </a:r>
            <a:r>
              <a:rPr lang="en-US" sz="1200" dirty="0">
                <a:latin typeface="Calibri"/>
                <a:ea typeface="Calibri"/>
                <a:cs typeface="Calibri"/>
                <a:sym typeface="Calibri"/>
              </a:rPr>
              <a:t>.</a:t>
            </a:r>
            <a:endParaRPr sz="1200" dirty="0">
              <a:latin typeface="Calibri"/>
              <a:ea typeface="Calibri"/>
              <a:cs typeface="Calibri"/>
              <a:sym typeface="Calibri"/>
            </a:endParaRPr>
          </a:p>
        </p:txBody>
      </p:sp>
    </p:spTree>
    <p:extLst>
      <p:ext uri="{BB962C8B-B14F-4D97-AF65-F5344CB8AC3E}">
        <p14:creationId xmlns:p14="http://schemas.microsoft.com/office/powerpoint/2010/main" val="33741618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8"/>
        <p:cNvGrpSpPr/>
        <p:nvPr/>
      </p:nvGrpSpPr>
      <p:grpSpPr>
        <a:xfrm>
          <a:off x="0" y="0"/>
          <a:ext cx="0" cy="0"/>
          <a:chOff x="0" y="0"/>
          <a:chExt cx="0" cy="0"/>
        </a:xfrm>
      </p:grpSpPr>
      <p:sp>
        <p:nvSpPr>
          <p:cNvPr id="259" name="Shape 259"/>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60" name="Shape 260"/>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dirty="0">
                <a:solidFill>
                  <a:schemeClr val="dk1"/>
                </a:solidFill>
                <a:latin typeface="Calibri"/>
                <a:ea typeface="Calibri"/>
                <a:cs typeface="Calibri"/>
                <a:sym typeface="Calibri"/>
              </a:rPr>
              <a:t>Suggested slide pacing: 5-7 minutes </a:t>
            </a: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Grouping: Groups of Five</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latin typeface="Calibri"/>
              <a:ea typeface="Calibri"/>
              <a:cs typeface="Calibri"/>
              <a:sym typeface="Calibri"/>
            </a:endParaRPr>
          </a:p>
          <a:p>
            <a:pPr marL="0" lvl="0" indent="0" rtl="0">
              <a:lnSpc>
                <a:spcPct val="100000"/>
              </a:lnSpc>
              <a:spcBef>
                <a:spcPts val="0"/>
              </a:spcBef>
              <a:spcAft>
                <a:spcPts val="0"/>
              </a:spcAft>
              <a:buNone/>
            </a:pPr>
            <a:r>
              <a:rPr lang="en" sz="1200" dirty="0">
                <a:latin typeface="Calibri"/>
                <a:ea typeface="Calibri"/>
                <a:cs typeface="Calibri"/>
                <a:sym typeface="Calibri"/>
              </a:rPr>
              <a:t>Teaching Notes: </a:t>
            </a:r>
            <a:endParaRPr sz="1200" dirty="0">
              <a:latin typeface="Calibri"/>
              <a:ea typeface="Calibri"/>
              <a:cs typeface="Calibri"/>
              <a:sym typeface="Calibri"/>
            </a:endParaRPr>
          </a:p>
          <a:p>
            <a:pPr marL="457200" lvl="0" indent="-304800" rtl="0">
              <a:lnSpc>
                <a:spcPct val="100000"/>
              </a:lnSpc>
              <a:spcBef>
                <a:spcPts val="0"/>
              </a:spcBef>
              <a:spcAft>
                <a:spcPts val="0"/>
              </a:spcAft>
              <a:buSzPts val="1200"/>
              <a:buFont typeface="Calibri"/>
              <a:buChar char="●"/>
            </a:pPr>
            <a:r>
              <a:rPr lang="en" sz="1200" dirty="0">
                <a:latin typeface="Calibri"/>
                <a:ea typeface="Calibri"/>
                <a:cs typeface="Calibri"/>
                <a:sym typeface="Calibri"/>
              </a:rPr>
              <a:t>As students discuss</a:t>
            </a:r>
            <a:r>
              <a:rPr lang="en-US" sz="1200" dirty="0">
                <a:latin typeface="Calibri"/>
                <a:ea typeface="Calibri"/>
                <a:cs typeface="Calibri"/>
                <a:sym typeface="Calibri"/>
              </a:rPr>
              <a:t>,</a:t>
            </a:r>
            <a:r>
              <a:rPr lang="en" sz="1200" dirty="0">
                <a:latin typeface="Calibri"/>
                <a:ea typeface="Calibri"/>
                <a:cs typeface="Calibri"/>
                <a:sym typeface="Calibri"/>
              </a:rPr>
              <a:t> make notes of any common issues that could be used as teaching points. </a:t>
            </a:r>
            <a:endParaRPr sz="1200" dirty="0">
              <a:latin typeface="Calibri"/>
              <a:ea typeface="Calibri"/>
              <a:cs typeface="Calibri"/>
              <a:sym typeface="Calibri"/>
            </a:endParaRPr>
          </a:p>
          <a:p>
            <a:pPr marL="0" lvl="0" indent="0" rtl="0">
              <a:lnSpc>
                <a:spcPct val="100000"/>
              </a:lnSpc>
              <a:spcBef>
                <a:spcPts val="0"/>
              </a:spcBef>
              <a:spcAft>
                <a:spcPts val="0"/>
              </a:spcAft>
              <a:buNone/>
            </a:pPr>
            <a:endParaRPr sz="1200" dirty="0">
              <a:latin typeface="Calibri"/>
              <a:ea typeface="Calibri"/>
              <a:cs typeface="Calibri"/>
              <a:sym typeface="Calibri"/>
            </a:endParaRPr>
          </a:p>
          <a:p>
            <a:pPr marL="0" lvl="0" indent="0" rtl="0">
              <a:lnSpc>
                <a:spcPct val="100000"/>
              </a:lnSpc>
              <a:spcBef>
                <a:spcPts val="0"/>
              </a:spcBef>
              <a:spcAft>
                <a:spcPts val="0"/>
              </a:spcAft>
              <a:buNone/>
            </a:pPr>
            <a:r>
              <a:rPr lang="en" sz="1200" dirty="0">
                <a:latin typeface="Calibri"/>
                <a:ea typeface="Calibri"/>
                <a:cs typeface="Calibri"/>
                <a:sym typeface="Calibri"/>
              </a:rPr>
              <a:t>Teacher Actions:</a:t>
            </a:r>
            <a:endParaRPr sz="1200" dirty="0">
              <a:latin typeface="Calibri"/>
              <a:ea typeface="Calibri"/>
              <a:cs typeface="Calibri"/>
              <a:sym typeface="Calibri"/>
            </a:endParaRPr>
          </a:p>
          <a:p>
            <a:pPr marL="457200" lvl="0" indent="-304800"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Invite students to begin discussing the question on the screen (also at the top of the </a:t>
            </a:r>
            <a:r>
              <a:rPr lang="en" sz="1200" b="1" dirty="0">
                <a:latin typeface="Calibri"/>
                <a:ea typeface="Calibri"/>
                <a:cs typeface="Calibri"/>
                <a:sym typeface="Calibri"/>
              </a:rPr>
              <a:t>Preparing for a Text-Based Discussion Note-catcher</a:t>
            </a:r>
            <a:r>
              <a:rPr lang="en" sz="1200" dirty="0">
                <a:latin typeface="Calibri"/>
                <a:ea typeface="Calibri"/>
                <a:cs typeface="Calibri"/>
                <a:sym typeface="Calibri"/>
              </a:rPr>
              <a:t>)</a:t>
            </a:r>
            <a:r>
              <a:rPr lang="en-US" sz="1200" dirty="0">
                <a:latin typeface="Calibri"/>
                <a:ea typeface="Calibri"/>
                <a:cs typeface="Calibri"/>
                <a:sym typeface="Calibri"/>
              </a:rPr>
              <a:t>.</a:t>
            </a:r>
            <a:endParaRPr sz="1200" dirty="0">
              <a:latin typeface="Calibri"/>
              <a:ea typeface="Calibri"/>
              <a:cs typeface="Calibri"/>
              <a:sym typeface="Calibri"/>
            </a:endParaRPr>
          </a:p>
          <a:p>
            <a:pPr marL="457200" lvl="0" indent="-304800"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Circulate the room for discussion</a:t>
            </a:r>
            <a:r>
              <a:rPr lang="en-US" sz="1200" dirty="0">
                <a:latin typeface="Calibri"/>
                <a:ea typeface="Calibri"/>
                <a:cs typeface="Calibri"/>
                <a:sym typeface="Calibri"/>
              </a:rPr>
              <a:t>.</a:t>
            </a:r>
            <a:r>
              <a:rPr lang="en" sz="1200" dirty="0">
                <a:latin typeface="Calibri"/>
                <a:ea typeface="Calibri"/>
                <a:cs typeface="Calibri"/>
                <a:sym typeface="Calibri"/>
              </a:rPr>
              <a:t> </a:t>
            </a:r>
            <a:endParaRPr sz="1200" dirty="0">
              <a:latin typeface="Calibri"/>
              <a:ea typeface="Calibri"/>
              <a:cs typeface="Calibri"/>
              <a:sym typeface="Calibri"/>
            </a:endParaRPr>
          </a:p>
          <a:p>
            <a:pPr marL="228600" lvl="0" indent="-152400" rtl="0">
              <a:lnSpc>
                <a:spcPct val="100000"/>
              </a:lnSpc>
              <a:spcBef>
                <a:spcPts val="0"/>
              </a:spcBef>
              <a:spcAft>
                <a:spcPts val="0"/>
              </a:spcAft>
              <a:buNone/>
            </a:pPr>
            <a:endParaRPr sz="1200" dirty="0">
              <a:latin typeface="Calibri"/>
              <a:ea typeface="Calibri"/>
              <a:cs typeface="Calibri"/>
              <a:sym typeface="Calibri"/>
            </a:endParaRPr>
          </a:p>
          <a:p>
            <a:pPr marL="0" lvl="0" indent="0" rtl="0">
              <a:lnSpc>
                <a:spcPct val="100000"/>
              </a:lnSpc>
              <a:spcBef>
                <a:spcPts val="0"/>
              </a:spcBef>
              <a:spcAft>
                <a:spcPts val="0"/>
              </a:spcAft>
              <a:buNone/>
            </a:pPr>
            <a:r>
              <a:rPr lang="en" sz="1200" dirty="0">
                <a:latin typeface="Calibri"/>
                <a:ea typeface="Calibri"/>
                <a:cs typeface="Calibri"/>
                <a:sym typeface="Calibri"/>
              </a:rPr>
              <a:t>Student Look-fors/Listen-fors:</a:t>
            </a:r>
            <a:endParaRPr sz="1200" dirty="0">
              <a:latin typeface="Calibri"/>
              <a:ea typeface="Calibri"/>
              <a:cs typeface="Calibri"/>
              <a:sym typeface="Calibri"/>
            </a:endParaRPr>
          </a:p>
          <a:p>
            <a:pPr marL="457200" lvl="0" indent="-304800"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Students taking turns</a:t>
            </a:r>
            <a:r>
              <a:rPr lang="en-US" sz="1200" dirty="0">
                <a:latin typeface="Calibri"/>
                <a:ea typeface="Calibri"/>
                <a:cs typeface="Calibri"/>
                <a:sym typeface="Calibri"/>
              </a:rPr>
              <a:t>.</a:t>
            </a:r>
            <a:endParaRPr sz="1200" dirty="0">
              <a:latin typeface="Calibri"/>
              <a:ea typeface="Calibri"/>
              <a:cs typeface="Calibri"/>
              <a:sym typeface="Calibri"/>
            </a:endParaRPr>
          </a:p>
          <a:p>
            <a:pPr marL="457200" lvl="0" indent="-304800"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Students referring to their note-catcher to state evidence of poems Jack has read</a:t>
            </a:r>
            <a:r>
              <a:rPr lang="en-US" sz="1200" dirty="0">
                <a:latin typeface="Calibri"/>
                <a:ea typeface="Calibri"/>
                <a:cs typeface="Calibri"/>
                <a:sym typeface="Calibri"/>
              </a:rPr>
              <a:t>.</a:t>
            </a:r>
            <a:endParaRPr sz="1200" dirty="0">
              <a:latin typeface="Calibri"/>
              <a:ea typeface="Calibri"/>
              <a:cs typeface="Calibri"/>
              <a:sym typeface="Calibri"/>
            </a:endParaRPr>
          </a:p>
          <a:p>
            <a:pPr marL="0" lvl="0" indent="0" rtl="0">
              <a:lnSpc>
                <a:spcPct val="100000"/>
              </a:lnSpc>
              <a:spcBef>
                <a:spcPts val="0"/>
              </a:spcBef>
              <a:spcAft>
                <a:spcPts val="0"/>
              </a:spcAft>
              <a:buNone/>
            </a:pPr>
            <a:endParaRPr sz="1200" dirty="0">
              <a:latin typeface="Calibri"/>
              <a:ea typeface="Calibri"/>
              <a:cs typeface="Calibri"/>
              <a:sym typeface="Calibri"/>
            </a:endParaRPr>
          </a:p>
          <a:p>
            <a:pPr marL="0" lvl="0" indent="0" rtl="0">
              <a:lnSpc>
                <a:spcPct val="100000"/>
              </a:lnSpc>
              <a:spcBef>
                <a:spcPts val="0"/>
              </a:spcBef>
              <a:spcAft>
                <a:spcPts val="0"/>
              </a:spcAft>
              <a:buNone/>
            </a:pPr>
            <a:r>
              <a:rPr lang="en" sz="1200" dirty="0">
                <a:latin typeface="Calibri"/>
                <a:ea typeface="Calibri"/>
                <a:cs typeface="Calibri"/>
                <a:sym typeface="Calibri"/>
              </a:rPr>
              <a:t>Support for Any Students Who Need It:</a:t>
            </a:r>
            <a:endParaRPr sz="1200" dirty="0">
              <a:latin typeface="Calibri"/>
              <a:ea typeface="Calibri"/>
              <a:cs typeface="Calibri"/>
              <a:sym typeface="Calibri"/>
            </a:endParaRPr>
          </a:p>
          <a:p>
            <a:pPr marL="457200" lvl="0" indent="-304800"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Model and think aloud a discussion group with a few proficient students. Refer to the anchor charts, note-catchers, and sentence frames as you model.</a:t>
            </a:r>
            <a:endParaRPr sz="1200" dirty="0">
              <a:latin typeface="Calibri"/>
              <a:ea typeface="Calibri"/>
              <a:cs typeface="Calibri"/>
              <a:sym typeface="Calibri"/>
            </a:endParaRPr>
          </a:p>
          <a:p>
            <a:pPr marL="457200" lvl="0" indent="-304800"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Pre-determine speaking order when grouping students by giving them a number card. This way, students who may feel overwhelmed about speaking in public can anticipate when they will speak. </a:t>
            </a:r>
            <a:endParaRPr sz="1200" dirty="0">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6476216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4"/>
        <p:cNvGrpSpPr/>
        <p:nvPr/>
      </p:nvGrpSpPr>
      <p:grpSpPr>
        <a:xfrm>
          <a:off x="0" y="0"/>
          <a:ext cx="0" cy="0"/>
          <a:chOff x="0" y="0"/>
          <a:chExt cx="0" cy="0"/>
        </a:xfrm>
      </p:grpSpPr>
      <p:sp>
        <p:nvSpPr>
          <p:cNvPr id="265" name="Shape 265"/>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66" name="Shape 266"/>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rtl="0">
              <a:lnSpc>
                <a:spcPct val="100000"/>
              </a:lnSpc>
              <a:spcBef>
                <a:spcPts val="0"/>
              </a:spcBef>
              <a:spcAft>
                <a:spcPts val="0"/>
              </a:spcAft>
              <a:buNone/>
            </a:pPr>
            <a:r>
              <a:rPr lang="en" sz="1200" b="1" dirty="0">
                <a:latin typeface="Calibri"/>
                <a:ea typeface="Calibri"/>
                <a:cs typeface="Calibri"/>
                <a:sym typeface="Calibri"/>
              </a:rPr>
              <a:t>Suggested slide pacing: 1-2 minutes</a:t>
            </a:r>
            <a:endParaRPr sz="1200" b="1" dirty="0">
              <a:latin typeface="Calibri"/>
              <a:ea typeface="Calibri"/>
              <a:cs typeface="Calibri"/>
              <a:sym typeface="Calibri"/>
            </a:endParaRPr>
          </a:p>
          <a:p>
            <a:pPr marL="0" lvl="0" indent="0" rtl="0">
              <a:lnSpc>
                <a:spcPct val="100000"/>
              </a:lnSpc>
              <a:spcBef>
                <a:spcPts val="0"/>
              </a:spcBef>
              <a:spcAft>
                <a:spcPts val="0"/>
              </a:spcAft>
              <a:buClr>
                <a:schemeClr val="dk1"/>
              </a:buClr>
              <a:buFont typeface="Arial"/>
              <a:buNone/>
            </a:pPr>
            <a:r>
              <a:rPr lang="en" sz="1200" b="1" dirty="0">
                <a:latin typeface="Calibri"/>
                <a:ea typeface="Calibri"/>
                <a:cs typeface="Calibri"/>
                <a:sym typeface="Calibri"/>
              </a:rPr>
              <a:t>Grouping: Whole Group </a:t>
            </a:r>
            <a:endParaRPr sz="1200" b="1" dirty="0">
              <a:latin typeface="Calibri"/>
              <a:ea typeface="Calibri"/>
              <a:cs typeface="Calibri"/>
              <a:sym typeface="Calibri"/>
            </a:endParaRPr>
          </a:p>
          <a:p>
            <a:pPr marL="457200" marR="0" lvl="1" indent="0" algn="l" rtl="0">
              <a:lnSpc>
                <a:spcPct val="100000"/>
              </a:lnSpc>
              <a:spcBef>
                <a:spcPts val="0"/>
              </a:spcBef>
              <a:spcAft>
                <a:spcPts val="0"/>
              </a:spcAft>
              <a:buClr>
                <a:schemeClr val="dk1"/>
              </a:buClr>
              <a:buSzPts val="1200"/>
              <a:buFont typeface="Arial"/>
              <a:buNone/>
            </a:pPr>
            <a:endParaRPr sz="1200" i="0" u="none" strike="noStrike" cap="none" dirty="0">
              <a:solidFill>
                <a:schemeClr val="dk1"/>
              </a:solidFill>
              <a:latin typeface="Calibri"/>
              <a:ea typeface="Calibri"/>
              <a:cs typeface="Calibri"/>
              <a:sym typeface="Calibri"/>
            </a:endParaRPr>
          </a:p>
          <a:p>
            <a:pPr marL="0" lvl="0" indent="0" rtl="0">
              <a:lnSpc>
                <a:spcPct val="100000"/>
              </a:lnSpc>
              <a:spcBef>
                <a:spcPts val="0"/>
              </a:spcBef>
              <a:spcAft>
                <a:spcPts val="0"/>
              </a:spcAft>
              <a:buClr>
                <a:schemeClr val="dk1"/>
              </a:buClr>
              <a:buSzPts val="1200"/>
              <a:buFont typeface="Arial"/>
              <a:buNone/>
            </a:pPr>
            <a:r>
              <a:rPr lang="en" sz="1200" dirty="0">
                <a:latin typeface="Calibri"/>
                <a:ea typeface="Calibri"/>
                <a:cs typeface="Calibri"/>
                <a:sym typeface="Calibri"/>
              </a:rPr>
              <a:t>Teaching Notes: </a:t>
            </a:r>
            <a:endParaRPr sz="1200" dirty="0">
              <a:latin typeface="Calibri"/>
              <a:ea typeface="Calibri"/>
              <a:cs typeface="Calibri"/>
              <a:sym typeface="Calibri"/>
            </a:endParaRPr>
          </a:p>
          <a:p>
            <a:pPr marL="457200" lvl="0" indent="-304800"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Review learning target.</a:t>
            </a:r>
            <a:endParaRPr sz="1200" dirty="0">
              <a:latin typeface="Calibri"/>
              <a:ea typeface="Calibri"/>
              <a:cs typeface="Calibri"/>
              <a:sym typeface="Calibri"/>
            </a:endParaRPr>
          </a:p>
          <a:p>
            <a:pPr marL="457200" lvl="0" indent="-304800" rtl="0">
              <a:lnSpc>
                <a:spcPct val="100000"/>
              </a:lnSpc>
              <a:spcBef>
                <a:spcPts val="0"/>
              </a:spcBef>
              <a:spcAft>
                <a:spcPts val="0"/>
              </a:spcAft>
              <a:buSzPts val="1200"/>
              <a:buFont typeface="Calibri"/>
              <a:buChar char="●"/>
            </a:pPr>
            <a:r>
              <a:rPr lang="en" sz="1200" dirty="0">
                <a:latin typeface="Calibri"/>
                <a:ea typeface="Calibri"/>
                <a:cs typeface="Calibri"/>
                <a:sym typeface="Calibri"/>
              </a:rPr>
              <a:t>Make sure to scan responses and make note of any students who may need more support with the target moving forward. </a:t>
            </a:r>
            <a:endParaRPr sz="1200" dirty="0">
              <a:latin typeface="Calibri"/>
              <a:ea typeface="Calibri"/>
              <a:cs typeface="Calibri"/>
              <a:sym typeface="Calibri"/>
            </a:endParaRPr>
          </a:p>
          <a:p>
            <a:pPr marL="0" lvl="0" indent="0" rtl="0">
              <a:lnSpc>
                <a:spcPct val="100000"/>
              </a:lnSpc>
              <a:spcBef>
                <a:spcPts val="0"/>
              </a:spcBef>
              <a:spcAft>
                <a:spcPts val="0"/>
              </a:spcAft>
              <a:buClr>
                <a:srgbClr val="000000"/>
              </a:buClr>
              <a:buSzPts val="1100"/>
              <a:buFont typeface="Arial"/>
              <a:buNone/>
            </a:pPr>
            <a:r>
              <a:rPr lang="en" sz="1200" dirty="0">
                <a:latin typeface="Calibri"/>
                <a:ea typeface="Calibri"/>
                <a:cs typeface="Calibri"/>
                <a:sym typeface="Calibri"/>
              </a:rPr>
              <a:t> </a:t>
            </a:r>
            <a:endParaRPr sz="1200" dirty="0">
              <a:latin typeface="Calibri"/>
              <a:ea typeface="Calibri"/>
              <a:cs typeface="Calibri"/>
              <a:sym typeface="Calibri"/>
            </a:endParaRPr>
          </a:p>
          <a:p>
            <a:pPr marL="0" lvl="0" indent="0" rtl="0">
              <a:lnSpc>
                <a:spcPct val="100000"/>
              </a:lnSpc>
              <a:spcBef>
                <a:spcPts val="0"/>
              </a:spcBef>
              <a:spcAft>
                <a:spcPts val="0"/>
              </a:spcAft>
              <a:buClr>
                <a:srgbClr val="000000"/>
              </a:buClr>
              <a:buSzPts val="1100"/>
              <a:buFont typeface="Arial"/>
              <a:buNone/>
            </a:pPr>
            <a:r>
              <a:rPr lang="en" sz="1200" dirty="0">
                <a:latin typeface="Calibri"/>
                <a:ea typeface="Calibri"/>
                <a:cs typeface="Calibri"/>
                <a:sym typeface="Calibri"/>
              </a:rPr>
              <a:t>Teacher Actions:</a:t>
            </a:r>
            <a:endParaRPr sz="1200" dirty="0">
              <a:latin typeface="Calibri"/>
              <a:ea typeface="Calibri"/>
              <a:cs typeface="Calibri"/>
              <a:sym typeface="Calibri"/>
            </a:endParaRPr>
          </a:p>
          <a:p>
            <a:pPr marL="457200" lvl="0" indent="-304800"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Tell student they are going to reflect on their level of readiness with a given learning target or topic. Inform them they will first hear the learning target or topic read aloud.</a:t>
            </a:r>
            <a:endParaRPr sz="1200" dirty="0">
              <a:latin typeface="Calibri"/>
              <a:ea typeface="Calibri"/>
              <a:cs typeface="Calibri"/>
              <a:sym typeface="Calibri"/>
            </a:endParaRPr>
          </a:p>
          <a:p>
            <a:pPr marL="457200" lvl="0" indent="-304800"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After hearing the target or topic read aloud, students show their comfort level with it by holding their thumb up, down, or sideways. By holding their thumb down, they are indicating they feel uncomfortable with is described. By holding their thumb sideways, they are indicating they feel almost comfortable. By holding their thumb up, they are indicating they feel comfortable with the target or topic. </a:t>
            </a:r>
            <a:endParaRPr sz="1200" dirty="0">
              <a:latin typeface="Calibri"/>
              <a:ea typeface="Calibri"/>
              <a:cs typeface="Calibri"/>
              <a:sym typeface="Calibri"/>
            </a:endParaRPr>
          </a:p>
          <a:p>
            <a:pPr marL="457200" lvl="0" indent="-304800"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Use students’ self-assessment to adjust instruction and check in with students showing a thumb-down or thumb-sideways. </a:t>
            </a:r>
            <a:endParaRPr sz="1200" dirty="0">
              <a:latin typeface="Calibri"/>
              <a:ea typeface="Calibri"/>
              <a:cs typeface="Calibri"/>
              <a:sym typeface="Calibri"/>
            </a:endParaRPr>
          </a:p>
          <a:p>
            <a:pPr marL="0" lvl="0" indent="0"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Clr>
                <a:schemeClr val="dk1"/>
              </a:buClr>
              <a:buSzPts val="12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latin typeface="Calibri"/>
                <a:ea typeface="Calibri"/>
                <a:cs typeface="Calibri"/>
                <a:sym typeface="Calibri"/>
              </a:rPr>
              <a:t>Look for students show their comfort level with the target or topic, especially those with thumb-sideways or thumb-down. </a:t>
            </a:r>
            <a:endParaRPr sz="1200" dirty="0">
              <a:latin typeface="Calibri"/>
              <a:ea typeface="Calibri"/>
              <a:cs typeface="Calibri"/>
              <a:sym typeface="Calibri"/>
            </a:endParaRPr>
          </a:p>
          <a:p>
            <a:pPr marL="0" lvl="0" indent="0" rtl="0">
              <a:lnSpc>
                <a:spcPct val="100000"/>
              </a:lnSpc>
              <a:spcBef>
                <a:spcPts val="0"/>
              </a:spcBef>
              <a:spcAft>
                <a:spcPts val="0"/>
              </a:spcAft>
              <a:buNone/>
            </a:pPr>
            <a:endParaRPr sz="1200" dirty="0">
              <a:latin typeface="Calibri"/>
              <a:ea typeface="Calibri"/>
              <a:cs typeface="Calibri"/>
              <a:sym typeface="Calibri"/>
            </a:endParaRPr>
          </a:p>
          <a:p>
            <a:pPr marL="0" lvl="0" indent="0" rtl="0">
              <a:lnSpc>
                <a:spcPct val="100000"/>
              </a:lnSpc>
              <a:spcBef>
                <a:spcPts val="0"/>
              </a:spcBef>
              <a:spcAft>
                <a:spcPts val="0"/>
              </a:spcAft>
              <a:buNone/>
            </a:pPr>
            <a:r>
              <a:rPr lang="en" sz="1200" dirty="0">
                <a:latin typeface="Calibri"/>
                <a:ea typeface="Calibri"/>
                <a:cs typeface="Calibri"/>
                <a:sym typeface="Calibri"/>
              </a:rPr>
              <a:t>Support for Any Students Who Need It: None</a:t>
            </a:r>
            <a:endParaRPr sz="1200" dirty="0">
              <a:latin typeface="Calibri"/>
              <a:ea typeface="Calibri"/>
              <a:cs typeface="Calibri"/>
              <a:sym typeface="Calibri"/>
            </a:endParaRPr>
          </a:p>
        </p:txBody>
      </p:sp>
      <p:sp>
        <p:nvSpPr>
          <p:cNvPr id="267" name="Shape 267"/>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 sz="1200">
                <a:solidFill>
                  <a:schemeClr val="dk1"/>
                </a:solidFill>
                <a:latin typeface="Calibri"/>
                <a:ea typeface="Calibri"/>
                <a:cs typeface="Calibri"/>
                <a:sym typeface="Calibri"/>
              </a:rPr>
              <a:t>22</a:t>
            </a:fld>
            <a:endParaRPr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02843418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3"/>
        <p:cNvGrpSpPr/>
        <p:nvPr/>
      </p:nvGrpSpPr>
      <p:grpSpPr>
        <a:xfrm>
          <a:off x="0" y="0"/>
          <a:ext cx="0" cy="0"/>
          <a:chOff x="0" y="0"/>
          <a:chExt cx="0" cy="0"/>
        </a:xfrm>
      </p:grpSpPr>
      <p:sp>
        <p:nvSpPr>
          <p:cNvPr id="274" name="Shape 274"/>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75" name="Shape 275"/>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dirty="0">
                <a:solidFill>
                  <a:schemeClr val="dk1"/>
                </a:solidFill>
                <a:latin typeface="Calibri"/>
                <a:ea typeface="Calibri"/>
                <a:cs typeface="Calibri"/>
                <a:sym typeface="Calibri"/>
              </a:rPr>
              <a:t>Grouping: </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 These are the prompts for the independent reading log. </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Teacher Actions: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You will explain that students will have homework on research reading tonight on their topic in the journal you distributed in class. </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Student Look-fors/Listen-fors:</a:t>
            </a:r>
            <a:r>
              <a:rPr lang="en" sz="1200" baseline="0" dirty="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None</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Provide sentence starters for prompts to help struggling learners</a:t>
            </a:r>
            <a:r>
              <a:rPr lang="en-US" sz="1200" dirty="0">
                <a:solidFill>
                  <a:schemeClr val="dk1"/>
                </a:solidFill>
                <a:latin typeface="Calibri"/>
                <a:ea typeface="Calibri"/>
                <a:cs typeface="Calibri"/>
                <a:sym typeface="Calibri"/>
              </a:rPr>
              <a:t>.</a:t>
            </a:r>
            <a:r>
              <a:rPr lang="en" sz="1200" dirty="0">
                <a:solidFill>
                  <a:schemeClr val="dk1"/>
                </a:solidFill>
                <a:latin typeface="Calibri"/>
                <a:ea typeface="Calibri"/>
                <a:cs typeface="Calibri"/>
                <a:sym typeface="Calibri"/>
              </a:rPr>
              <a:t> </a:t>
            </a:r>
            <a:endParaRPr dirty="0"/>
          </a:p>
        </p:txBody>
      </p:sp>
    </p:spTree>
    <p:extLst>
      <p:ext uri="{BB962C8B-B14F-4D97-AF65-F5344CB8AC3E}">
        <p14:creationId xmlns:p14="http://schemas.microsoft.com/office/powerpoint/2010/main" val="12201516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0"/>
        <p:cNvGrpSpPr/>
        <p:nvPr/>
      </p:nvGrpSpPr>
      <p:grpSpPr>
        <a:xfrm>
          <a:off x="0" y="0"/>
          <a:ext cx="0" cy="0"/>
          <a:chOff x="0" y="0"/>
          <a:chExt cx="0" cy="0"/>
        </a:xfrm>
      </p:grpSpPr>
      <p:sp>
        <p:nvSpPr>
          <p:cNvPr id="281" name="Shape 281"/>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82" name="Shape 282"/>
          <p:cNvSpPr txBox="1">
            <a:spLocks noGrp="1"/>
          </p:cNvSpPr>
          <p:nvPr>
            <p:ph type="body" idx="1"/>
          </p:nvPr>
        </p:nvSpPr>
        <p:spPr>
          <a:xfrm>
            <a:off x="685800" y="4400550"/>
            <a:ext cx="5486400" cy="36006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a:latin typeface="Calibri"/>
                <a:ea typeface="Calibri"/>
                <a:cs typeface="Calibri"/>
                <a:sym typeface="Calibri"/>
              </a:rPr>
              <a:t>Teaching Notes:</a:t>
            </a:r>
            <a:endParaRPr sz="120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a:latin typeface="Calibri"/>
                <a:ea typeface="Calibri"/>
                <a:cs typeface="Calibri"/>
                <a:sym typeface="Calibri"/>
              </a:rPr>
              <a:t>This slide can be customized with the group assignments for ALL block for today’s lesson</a:t>
            </a:r>
            <a:endParaRPr sz="120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a:latin typeface="Calibri"/>
                <a:ea typeface="Calibri"/>
                <a:cs typeface="Calibri"/>
                <a:sym typeface="Calibri"/>
              </a:rPr>
              <a:t>The focus on ALL block in Module 1 is on building fluency and allowing time for independent reading. </a:t>
            </a:r>
            <a:endParaRPr sz="120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a:latin typeface="Calibri"/>
                <a:ea typeface="Calibri"/>
                <a:cs typeface="Calibri"/>
                <a:sym typeface="Calibri"/>
              </a:rPr>
              <a:t>Refer to the ALL Block Teacher Guide and Supporting Materials document found here: </a:t>
            </a:r>
            <a:r>
              <a:rPr lang="en" sz="1200" u="sng">
                <a:solidFill>
                  <a:schemeClr val="hlink"/>
                </a:solidFill>
                <a:latin typeface="Calibri"/>
                <a:ea typeface="Calibri"/>
                <a:cs typeface="Calibri"/>
                <a:sym typeface="Calibri"/>
                <a:hlinkClick r:id="rId3"/>
              </a:rPr>
              <a:t>http://curriculum.eleducation.org/sites/default/files/g4m1u1_all-block_072017.pdf</a:t>
            </a:r>
            <a:r>
              <a:rPr lang="en" sz="1200">
                <a:latin typeface="Calibri"/>
                <a:ea typeface="Calibri"/>
                <a:cs typeface="Calibri"/>
                <a:sym typeface="Calibri"/>
              </a:rPr>
              <a:t> </a:t>
            </a:r>
            <a:endParaRPr sz="1200">
              <a:latin typeface="Calibri"/>
              <a:ea typeface="Calibri"/>
              <a:cs typeface="Calibri"/>
              <a:sym typeface="Calibri"/>
            </a:endParaRPr>
          </a:p>
        </p:txBody>
      </p:sp>
      <p:sp>
        <p:nvSpPr>
          <p:cNvPr id="283" name="Shape 283"/>
          <p:cNvSpPr txBox="1">
            <a:spLocks noGrp="1"/>
          </p:cNvSpPr>
          <p:nvPr>
            <p:ph type="sldNum" idx="12"/>
          </p:nvPr>
        </p:nvSpPr>
        <p:spPr>
          <a:xfrm>
            <a:off x="3884613" y="8685213"/>
            <a:ext cx="2971800" cy="458700"/>
          </a:xfrm>
          <a:prstGeom prst="rect">
            <a:avLst/>
          </a:prstGeom>
          <a:noFill/>
          <a:ln>
            <a:noFill/>
          </a:ln>
        </p:spPr>
        <p:txBody>
          <a:bodyPr spcFirstLastPara="1" wrap="square" lIns="91425" tIns="91425" rIns="91425" bIns="91425" anchor="ctr" anchorCtr="0">
            <a:noAutofit/>
          </a:bodyPr>
          <a:lstStyle/>
          <a:p>
            <a:pPr marL="0" lvl="0" indent="0" rtl="0">
              <a:spcBef>
                <a:spcPts val="0"/>
              </a:spcBef>
              <a:spcAft>
                <a:spcPts val="0"/>
              </a:spcAft>
              <a:buClr>
                <a:srgbClr val="000000"/>
              </a:buClr>
              <a:buFont typeface="Arial"/>
              <a:buNone/>
            </a:pPr>
            <a:fld id="{00000000-1234-1234-1234-123412341234}" type="slidenum">
              <a:rPr lang="en"/>
              <a:t>24</a:t>
            </a:fld>
            <a:endParaRPr/>
          </a:p>
        </p:txBody>
      </p:sp>
    </p:spTree>
    <p:extLst>
      <p:ext uri="{BB962C8B-B14F-4D97-AF65-F5344CB8AC3E}">
        <p14:creationId xmlns:p14="http://schemas.microsoft.com/office/powerpoint/2010/main" val="208850982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0"/>
        <p:cNvGrpSpPr/>
        <p:nvPr/>
      </p:nvGrpSpPr>
      <p:grpSpPr>
        <a:xfrm>
          <a:off x="0" y="0"/>
          <a:ext cx="0" cy="0"/>
          <a:chOff x="0" y="0"/>
          <a:chExt cx="0" cy="0"/>
        </a:xfrm>
      </p:grpSpPr>
      <p:sp>
        <p:nvSpPr>
          <p:cNvPr id="121" name="Shape 121"/>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22" name="Shape 122"/>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a:latin typeface="Calibri"/>
                <a:ea typeface="Calibri"/>
                <a:cs typeface="Calibri"/>
                <a:sym typeface="Calibri"/>
              </a:rPr>
              <a:t>Materials to read and review in preparation:</a:t>
            </a:r>
            <a:endParaRPr sz="1200">
              <a:latin typeface="Calibri"/>
              <a:ea typeface="Calibri"/>
              <a:cs typeface="Calibri"/>
              <a:sym typeface="Calibri"/>
            </a:endParaRPr>
          </a:p>
          <a:p>
            <a:pPr marL="457200" lvl="0" indent="-304800" rtl="0">
              <a:lnSpc>
                <a:spcPct val="100000"/>
              </a:lnSpc>
              <a:spcBef>
                <a:spcPts val="0"/>
              </a:spcBef>
              <a:spcAft>
                <a:spcPts val="0"/>
              </a:spcAft>
              <a:buSzPts val="1200"/>
              <a:buFont typeface="Calibri"/>
              <a:buChar char="●"/>
            </a:pPr>
            <a:r>
              <a:rPr lang="en" sz="1200">
                <a:latin typeface="Calibri"/>
                <a:ea typeface="Calibri"/>
                <a:cs typeface="Calibri"/>
                <a:sym typeface="Calibri"/>
              </a:rPr>
              <a:t>Preview the poem “Street Music” and review the example anchor charts and note-catchers to determine what students need to understand from reading the poem. </a:t>
            </a:r>
            <a:endParaRPr sz="1200">
              <a:latin typeface="Calibri"/>
              <a:ea typeface="Calibri"/>
              <a:cs typeface="Calibri"/>
              <a:sym typeface="Calibri"/>
            </a:endParaRPr>
          </a:p>
          <a:p>
            <a:pPr marL="0" lvl="0" indent="0" rtl="0">
              <a:spcBef>
                <a:spcPts val="0"/>
              </a:spcBef>
              <a:spcAft>
                <a:spcPts val="0"/>
              </a:spcAft>
              <a:buNone/>
            </a:pPr>
            <a:endParaRPr sz="1200">
              <a:latin typeface="Calibri"/>
              <a:ea typeface="Calibri"/>
              <a:cs typeface="Calibri"/>
              <a:sym typeface="Calibri"/>
            </a:endParaRPr>
          </a:p>
          <a:p>
            <a:pPr marL="0" lvl="0" indent="0" rtl="0">
              <a:spcBef>
                <a:spcPts val="0"/>
              </a:spcBef>
              <a:spcAft>
                <a:spcPts val="0"/>
              </a:spcAft>
              <a:buNone/>
            </a:pPr>
            <a:r>
              <a:rPr lang="en" sz="1200">
                <a:latin typeface="Calibri"/>
                <a:ea typeface="Calibri"/>
                <a:cs typeface="Calibri"/>
                <a:sym typeface="Calibri"/>
              </a:rPr>
              <a:t>Review these protocols before teaching. They are used  in this lesson:</a:t>
            </a:r>
            <a:endParaRPr sz="120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a:latin typeface="Calibri"/>
                <a:ea typeface="Calibri"/>
                <a:cs typeface="Calibri"/>
                <a:sym typeface="Calibri"/>
              </a:rPr>
              <a:t>Thumb-O-Meter protocol</a:t>
            </a:r>
            <a:endParaRPr sz="120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a:latin typeface="Calibri"/>
                <a:ea typeface="Calibri"/>
                <a:cs typeface="Calibri"/>
                <a:sym typeface="Calibri"/>
              </a:rPr>
              <a:t>Think-pair-share</a:t>
            </a:r>
            <a:endParaRPr sz="120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a:latin typeface="Calibri"/>
                <a:ea typeface="Calibri"/>
                <a:cs typeface="Calibri"/>
                <a:sym typeface="Calibri"/>
              </a:rPr>
              <a:t>Link to protocol : </a:t>
            </a:r>
            <a:r>
              <a:rPr lang="en" sz="1200" u="sng">
                <a:solidFill>
                  <a:schemeClr val="hlink"/>
                </a:solidFill>
                <a:latin typeface="Calibri"/>
                <a:ea typeface="Calibri"/>
                <a:cs typeface="Calibri"/>
                <a:sym typeface="Calibri"/>
                <a:hlinkClick r:id="rId3"/>
              </a:rPr>
              <a:t>https://eleducation.org/resources/general-protocols-and-strategies-from-management-in-the-active-classroom</a:t>
            </a:r>
            <a:endParaRPr sz="1200">
              <a:latin typeface="Calibri"/>
              <a:ea typeface="Calibri"/>
              <a:cs typeface="Calibri"/>
              <a:sym typeface="Calibri"/>
            </a:endParaRPr>
          </a:p>
        </p:txBody>
      </p:sp>
    </p:spTree>
    <p:extLst>
      <p:ext uri="{BB962C8B-B14F-4D97-AF65-F5344CB8AC3E}">
        <p14:creationId xmlns:p14="http://schemas.microsoft.com/office/powerpoint/2010/main" val="196581625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6"/>
        <p:cNvGrpSpPr/>
        <p:nvPr/>
      </p:nvGrpSpPr>
      <p:grpSpPr>
        <a:xfrm>
          <a:off x="0" y="0"/>
          <a:ext cx="0" cy="0"/>
          <a:chOff x="0" y="0"/>
          <a:chExt cx="0" cy="0"/>
        </a:xfrm>
      </p:grpSpPr>
      <p:sp>
        <p:nvSpPr>
          <p:cNvPr id="127" name="Shape 127"/>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28" name="Shape 128"/>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sz="1200">
              <a:latin typeface="Calibri"/>
              <a:ea typeface="Calibri"/>
              <a:cs typeface="Calibri"/>
              <a:sym typeface="Calibri"/>
            </a:endParaRPr>
          </a:p>
        </p:txBody>
      </p:sp>
    </p:spTree>
    <p:extLst>
      <p:ext uri="{BB962C8B-B14F-4D97-AF65-F5344CB8AC3E}">
        <p14:creationId xmlns:p14="http://schemas.microsoft.com/office/powerpoint/2010/main" val="110675796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2"/>
        <p:cNvGrpSpPr/>
        <p:nvPr/>
      </p:nvGrpSpPr>
      <p:grpSpPr>
        <a:xfrm>
          <a:off x="0" y="0"/>
          <a:ext cx="0" cy="0"/>
          <a:chOff x="0" y="0"/>
          <a:chExt cx="0" cy="0"/>
        </a:xfrm>
      </p:grpSpPr>
      <p:sp>
        <p:nvSpPr>
          <p:cNvPr id="133" name="Shape 133"/>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34" name="Shape 134"/>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lnSpc>
                <a:spcPct val="100000"/>
              </a:lnSpc>
              <a:spcBef>
                <a:spcPts val="0"/>
              </a:spcBef>
              <a:spcAft>
                <a:spcPts val="0"/>
              </a:spcAft>
              <a:buClr>
                <a:schemeClr val="dk1"/>
              </a:buClr>
              <a:buSzPts val="1400"/>
              <a:buFont typeface="Arial"/>
              <a:buNone/>
            </a:pPr>
            <a:r>
              <a:rPr lang="en" sz="1200" b="1" dirty="0">
                <a:solidFill>
                  <a:schemeClr val="dk1"/>
                </a:solidFill>
                <a:latin typeface="Calibri"/>
                <a:ea typeface="Calibri"/>
                <a:cs typeface="Calibri"/>
                <a:sym typeface="Calibri"/>
              </a:rPr>
              <a:t>Grouping: Whole Group </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Clr>
                <a:schemeClr val="dk1"/>
              </a:buClr>
              <a:buSzPts val="1400"/>
              <a:buFont typeface="Arial"/>
              <a:buNone/>
            </a:pPr>
            <a:endParaRPr sz="1200" b="1" dirty="0">
              <a:solidFill>
                <a:schemeClr val="dk1"/>
              </a:solidFill>
              <a:latin typeface="Calibri"/>
              <a:ea typeface="Calibri"/>
              <a:cs typeface="Calibri"/>
              <a:sym typeface="Calibri"/>
            </a:endParaRPr>
          </a:p>
          <a:p>
            <a:pPr marL="0" lvl="0" indent="0" rtl="0">
              <a:lnSpc>
                <a:spcPct val="100000"/>
              </a:lnSpc>
              <a:spcBef>
                <a:spcPts val="0"/>
              </a:spcBef>
              <a:spcAft>
                <a:spcPts val="0"/>
              </a:spcAft>
              <a:buClr>
                <a:schemeClr val="dk1"/>
              </a:buClr>
              <a:buSzPts val="1200"/>
              <a:buFont typeface="Arial"/>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Clr>
                <a:schemeClr val="dk1"/>
              </a:buClr>
              <a:buSzPts val="1200"/>
              <a:buFont typeface="Arial"/>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Clr>
                <a:schemeClr val="dk1"/>
              </a:buClr>
              <a:buSzPts val="12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Welcome students to class and the lesson.</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Have students read through the agenda for today. Suggestion: Teacher</a:t>
            </a:r>
            <a:r>
              <a:rPr lang="en-US" sz="1200" dirty="0">
                <a:solidFill>
                  <a:schemeClr val="dk1"/>
                </a:solidFill>
                <a:latin typeface="Calibri"/>
                <a:ea typeface="Calibri"/>
                <a:cs typeface="Calibri"/>
                <a:sym typeface="Calibri"/>
              </a:rPr>
              <a:t>s</a:t>
            </a:r>
            <a:r>
              <a:rPr lang="en" sz="1200" dirty="0">
                <a:solidFill>
                  <a:schemeClr val="dk1"/>
                </a:solidFill>
                <a:latin typeface="Calibri"/>
                <a:ea typeface="Calibri"/>
                <a:cs typeface="Calibri"/>
                <a:sym typeface="Calibri"/>
              </a:rPr>
              <a:t> read the slide to the class or call on a student to read the content of the slide to the class.</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listening and reading along as the agenda is read aloud. </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rtl="0">
              <a:lnSpc>
                <a:spcPct val="115000"/>
              </a:lnSpc>
              <a:spcBef>
                <a:spcPts val="0"/>
              </a:spcBef>
              <a:spcAft>
                <a:spcPts val="0"/>
              </a:spcAft>
              <a:buNone/>
            </a:pPr>
            <a:r>
              <a:rPr lang="en" sz="1200" dirty="0">
                <a:solidFill>
                  <a:schemeClr val="dk1"/>
                </a:solidFill>
                <a:latin typeface="Calibri"/>
                <a:ea typeface="Calibri"/>
                <a:cs typeface="Calibri"/>
                <a:sym typeface="Calibri"/>
              </a:rPr>
              <a:t>Support for Any Students Who Need It: None</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4874439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9"/>
        <p:cNvGrpSpPr/>
        <p:nvPr/>
      </p:nvGrpSpPr>
      <p:grpSpPr>
        <a:xfrm>
          <a:off x="0" y="0"/>
          <a:ext cx="0" cy="0"/>
          <a:chOff x="0" y="0"/>
          <a:chExt cx="0" cy="0"/>
        </a:xfrm>
      </p:grpSpPr>
      <p:sp>
        <p:nvSpPr>
          <p:cNvPr id="140" name="Shape 140"/>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41" name="Shape 141"/>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dirty="0">
                <a:solidFill>
                  <a:schemeClr val="dk1"/>
                </a:solidFill>
                <a:latin typeface="Calibri"/>
                <a:ea typeface="Calibri"/>
                <a:cs typeface="Calibri"/>
                <a:sym typeface="Calibri"/>
              </a:rPr>
              <a:t>Suggested slide pacing: 5-6 minutes</a:t>
            </a: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Grouping: Triads</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Encourage students to follow along and ensure they are tracking the print.  This is fluency work for the students.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Invite students to follow along as you read pages aloud</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Move students into their triads and to label themselves as A,B,C. In your preparation you have grouped and paired students. If necessary, assign them their roles for discussion (A,B,C) within their triads.</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 to the students that today we are going to participate in a rereading of “</a:t>
            </a:r>
            <a:r>
              <a:rPr lang="en" sz="1200" i="1" dirty="0">
                <a:solidFill>
                  <a:schemeClr val="dk1"/>
                </a:solidFill>
                <a:latin typeface="Calibri"/>
                <a:ea typeface="Calibri"/>
                <a:cs typeface="Calibri"/>
                <a:sym typeface="Calibri"/>
              </a:rPr>
              <a:t>Love That Dog</a:t>
            </a:r>
            <a:r>
              <a:rPr lang="en" sz="1200" dirty="0">
                <a:solidFill>
                  <a:schemeClr val="dk1"/>
                </a:solidFill>
                <a:latin typeface="Calibri"/>
                <a:ea typeface="Calibri"/>
                <a:cs typeface="Calibri"/>
                <a:sym typeface="Calibri"/>
              </a:rPr>
              <a:t>” by Sharon Creech pages 28-34.</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 that as you read aloud they are to track the print and read silently as you go along</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Divide classroom students in half.  1st half will work on pages 28-30, 2nd half will work on pages 31-34</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Each have will reread their assigned pages with the focus of “What Happens and How Does Jack feel about it?”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After 3 minutes focus their attention to the anchor chart  and cold call to have students share out. (Anchor chart on next slide)</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are engaged and following along as the teacher reads the text.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are reading their sections with with triads and writing discussing</a:t>
            </a:r>
            <a:r>
              <a:rPr lang="en-US" sz="1200" dirty="0">
                <a:solidFill>
                  <a:schemeClr val="dk1"/>
                </a:solidFill>
                <a:latin typeface="Calibri"/>
                <a:ea typeface="Calibri"/>
                <a:cs typeface="Calibri"/>
                <a:sym typeface="Calibri"/>
              </a:rPr>
              <a:t>.</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rgbClr val="444444"/>
              </a:solidFill>
              <a:latin typeface="Georgia"/>
              <a:ea typeface="Georgia"/>
              <a:cs typeface="Georgia"/>
              <a:sym typeface="Georgia"/>
            </a:endParaRPr>
          </a:p>
          <a:p>
            <a:pPr marL="457200" lvl="0" indent="-304800"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Ask students to focus their attention to specific chunks from the text. Write and display student responses next to specific chunks.</a:t>
            </a:r>
            <a:endParaRPr dirty="0">
              <a:latin typeface="Calibri"/>
              <a:ea typeface="Calibri"/>
              <a:cs typeface="Calibri"/>
              <a:sym typeface="Calibri"/>
            </a:endParaRPr>
          </a:p>
        </p:txBody>
      </p:sp>
    </p:spTree>
    <p:extLst>
      <p:ext uri="{BB962C8B-B14F-4D97-AF65-F5344CB8AC3E}">
        <p14:creationId xmlns:p14="http://schemas.microsoft.com/office/powerpoint/2010/main" val="7644385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8"/>
        <p:cNvGrpSpPr/>
        <p:nvPr/>
      </p:nvGrpSpPr>
      <p:grpSpPr>
        <a:xfrm>
          <a:off x="0" y="0"/>
          <a:ext cx="0" cy="0"/>
          <a:chOff x="0" y="0"/>
          <a:chExt cx="0" cy="0"/>
        </a:xfrm>
      </p:grpSpPr>
      <p:sp>
        <p:nvSpPr>
          <p:cNvPr id="149" name="Shape 149"/>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50" name="Shape 150"/>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lnSpc>
                <a:spcPct val="100000"/>
              </a:lnSpc>
              <a:spcBef>
                <a:spcPts val="0"/>
              </a:spcBef>
              <a:spcAft>
                <a:spcPts val="0"/>
              </a:spcAft>
              <a:buNone/>
            </a:pPr>
            <a:r>
              <a:rPr lang="en" sz="1200" b="1" dirty="0">
                <a:solidFill>
                  <a:schemeClr val="dk1"/>
                </a:solidFill>
                <a:latin typeface="Calibri"/>
                <a:ea typeface="Calibri"/>
                <a:cs typeface="Calibri"/>
                <a:sym typeface="Calibri"/>
              </a:rPr>
              <a:t>Suggested slide pacing: 10-11 minutes </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b="1" dirty="0">
                <a:solidFill>
                  <a:schemeClr val="dk1"/>
                </a:solidFill>
                <a:latin typeface="Calibri"/>
                <a:ea typeface="Calibri"/>
                <a:cs typeface="Calibri"/>
                <a:sym typeface="Calibri"/>
              </a:rPr>
              <a:t>Grouping: Whole Group/Partners </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b="1"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You can download the </a:t>
            </a:r>
            <a:r>
              <a:rPr lang="en" sz="1200" b="1" dirty="0">
                <a:solidFill>
                  <a:schemeClr val="dk1"/>
                </a:solidFill>
                <a:latin typeface="Calibri"/>
                <a:ea typeface="Calibri"/>
                <a:cs typeface="Calibri"/>
                <a:sym typeface="Calibri"/>
              </a:rPr>
              <a:t>What Happens and How Does Jack Feel about it? anchor chart  </a:t>
            </a:r>
            <a:r>
              <a:rPr lang="en" sz="1200" dirty="0">
                <a:solidFill>
                  <a:schemeClr val="dk1"/>
                </a:solidFill>
                <a:latin typeface="Calibri"/>
                <a:ea typeface="Calibri"/>
                <a:cs typeface="Calibri"/>
                <a:sym typeface="Calibri"/>
              </a:rPr>
              <a:t>at URL: </a:t>
            </a:r>
            <a:r>
              <a:rPr lang="en" sz="1200" u="sng" dirty="0">
                <a:solidFill>
                  <a:srgbClr val="6611CC"/>
                </a:solidFill>
                <a:latin typeface="Calibri"/>
                <a:ea typeface="Calibri"/>
                <a:cs typeface="Calibri"/>
                <a:sym typeface="Calibri"/>
                <a:hlinkClick r:id="rId3"/>
              </a:rPr>
              <a:t>http://curriculum.eleducation.org/curriculum/ela/grade-4</a:t>
            </a:r>
            <a:r>
              <a:rPr lang="en" sz="1200" dirty="0">
                <a:solidFill>
                  <a:schemeClr val="dk1"/>
                </a:solidFill>
                <a:latin typeface="Calibri"/>
                <a:ea typeface="Calibri"/>
                <a:cs typeface="Calibri"/>
                <a:sym typeface="Calibri"/>
              </a:rPr>
              <a:t> . Just click “download materials” under the module 1 section. </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Teacher Actions: </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After 3 minutes of discussion time direct students’ attention to the </a:t>
            </a:r>
            <a:r>
              <a:rPr lang="en" sz="1200" b="1" dirty="0">
                <a:solidFill>
                  <a:schemeClr val="dk1"/>
                </a:solidFill>
                <a:latin typeface="Calibri"/>
                <a:ea typeface="Calibri"/>
                <a:cs typeface="Calibri"/>
                <a:sym typeface="Calibri"/>
              </a:rPr>
              <a:t>What Happens and How Does Jack Feel about It? anchor chart</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Cold call students for responses. As students share out, capture their responses on the </a:t>
            </a:r>
            <a:r>
              <a:rPr lang="en" sz="1200" b="1" dirty="0">
                <a:solidFill>
                  <a:schemeClr val="dk1"/>
                </a:solidFill>
                <a:latin typeface="Calibri"/>
                <a:ea typeface="Calibri"/>
                <a:cs typeface="Calibri"/>
                <a:sym typeface="Calibri"/>
              </a:rPr>
              <a:t>What Happens and How Does Jack Feel about It? anchor chart. </a:t>
            </a:r>
            <a:r>
              <a:rPr lang="en" sz="1200" b="0" dirty="0">
                <a:solidFill>
                  <a:schemeClr val="dk1"/>
                </a:solidFill>
                <a:latin typeface="Calibri"/>
                <a:ea typeface="Calibri"/>
                <a:cs typeface="Calibri"/>
                <a:sym typeface="Calibri"/>
              </a:rPr>
              <a:t>Refer to </a:t>
            </a:r>
            <a:r>
              <a:rPr lang="en" sz="1200" b="1" dirty="0">
                <a:solidFill>
                  <a:schemeClr val="dk1"/>
                </a:solidFill>
                <a:latin typeface="Calibri"/>
                <a:ea typeface="Calibri"/>
                <a:cs typeface="Calibri"/>
                <a:sym typeface="Calibri"/>
              </a:rPr>
              <a:t>What Happens and How Does Jack Feel about It? anchor chart </a:t>
            </a:r>
            <a:r>
              <a:rPr lang="en" sz="1200" dirty="0">
                <a:solidFill>
                  <a:schemeClr val="dk1"/>
                </a:solidFill>
                <a:latin typeface="Calibri"/>
                <a:ea typeface="Calibri"/>
                <a:cs typeface="Calibri"/>
                <a:sym typeface="Calibri"/>
              </a:rPr>
              <a:t>(example, for teacher reference--in supporting materials: </a:t>
            </a:r>
            <a:r>
              <a:rPr lang="en" sz="1200" u="sng" dirty="0">
                <a:solidFill>
                  <a:schemeClr val="hlink"/>
                </a:solidFill>
                <a:latin typeface="Calibri"/>
                <a:ea typeface="Calibri"/>
                <a:cs typeface="Calibri"/>
                <a:sym typeface="Calibri"/>
                <a:hlinkClick r:id="rId4"/>
              </a:rPr>
              <a:t>http://curriculum.eleducation.org/curriculum/ela/grade-4/module-1/unit-1/lesson-9</a:t>
            </a:r>
            <a:r>
              <a:rPr lang="en" sz="1200" dirty="0">
                <a:solidFill>
                  <a:schemeClr val="dk1"/>
                </a:solidFill>
                <a:latin typeface="Calibri"/>
                <a:ea typeface="Calibri"/>
                <a:cs typeface="Calibri"/>
                <a:sym typeface="Calibri"/>
              </a:rPr>
              <a:t>)</a:t>
            </a:r>
            <a:r>
              <a:rPr lang="en" sz="1200" b="1" dirty="0">
                <a:solidFill>
                  <a:schemeClr val="dk1"/>
                </a:solidFill>
                <a:latin typeface="Calibri"/>
                <a:ea typeface="Calibri"/>
                <a:cs typeface="Calibri"/>
                <a:sym typeface="Calibri"/>
              </a:rPr>
              <a:t>.  </a:t>
            </a:r>
            <a:endParaRPr sz="1200" b="1"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Student Look-fors/Listen-fors: </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 discussing how Jack feels about what happened. </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 using evidence from the text and going back to reread sections of the poem. </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 None</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dirty="0">
              <a:latin typeface="Calibri"/>
              <a:ea typeface="Calibri"/>
              <a:cs typeface="Calibri"/>
              <a:sym typeface="Calibri"/>
            </a:endParaRPr>
          </a:p>
        </p:txBody>
      </p:sp>
    </p:spTree>
    <p:extLst>
      <p:ext uri="{BB962C8B-B14F-4D97-AF65-F5344CB8AC3E}">
        <p14:creationId xmlns:p14="http://schemas.microsoft.com/office/powerpoint/2010/main" val="2231695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6"/>
        <p:cNvGrpSpPr/>
        <p:nvPr/>
      </p:nvGrpSpPr>
      <p:grpSpPr>
        <a:xfrm>
          <a:off x="0" y="0"/>
          <a:ext cx="0" cy="0"/>
          <a:chOff x="0" y="0"/>
          <a:chExt cx="0" cy="0"/>
        </a:xfrm>
      </p:grpSpPr>
      <p:sp>
        <p:nvSpPr>
          <p:cNvPr id="157" name="Shape 157"/>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58" name="Shape 158"/>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dirty="0">
                <a:solidFill>
                  <a:schemeClr val="dk1"/>
                </a:solidFill>
                <a:latin typeface="Calibri"/>
                <a:ea typeface="Calibri"/>
                <a:cs typeface="Calibri"/>
                <a:sym typeface="Calibri"/>
              </a:rPr>
              <a:t>Suggested slide pacing: 4-5  minutes </a:t>
            </a: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Grouping: Partners </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latin typeface="Calibri"/>
                <a:ea typeface="Calibri"/>
                <a:cs typeface="Calibri"/>
                <a:sym typeface="Calibri"/>
              </a:rPr>
              <a:t>Teaching Notes: None</a:t>
            </a:r>
            <a:endParaRPr sz="1200" dirty="0">
              <a:latin typeface="Calibri"/>
              <a:ea typeface="Calibri"/>
              <a:cs typeface="Calibri"/>
              <a:sym typeface="Calibri"/>
            </a:endParaRPr>
          </a:p>
          <a:p>
            <a:pPr marL="0" lvl="0" indent="0" rtl="0">
              <a:spcBef>
                <a:spcPts val="0"/>
              </a:spcBef>
              <a:spcAft>
                <a:spcPts val="0"/>
              </a:spcAft>
              <a:buNone/>
            </a:pPr>
            <a:endParaRPr sz="1200" dirty="0">
              <a:latin typeface="Calibri"/>
              <a:ea typeface="Calibri"/>
              <a:cs typeface="Calibri"/>
              <a:sym typeface="Calibri"/>
            </a:endParaRPr>
          </a:p>
          <a:p>
            <a:pPr marL="0" lvl="0" indent="0" rtl="0">
              <a:spcBef>
                <a:spcPts val="0"/>
              </a:spcBef>
              <a:spcAft>
                <a:spcPts val="0"/>
              </a:spcAft>
              <a:buNone/>
            </a:pPr>
            <a:r>
              <a:rPr lang="en" sz="1200" dirty="0">
                <a:latin typeface="Calibri"/>
                <a:ea typeface="Calibri"/>
                <a:cs typeface="Calibri"/>
                <a:sym typeface="Calibri"/>
              </a:rPr>
              <a:t>Teacher Actions:</a:t>
            </a:r>
            <a:endParaRPr sz="1200" dirty="0">
              <a:latin typeface="Calibri"/>
              <a:ea typeface="Calibri"/>
              <a:cs typeface="Calibri"/>
              <a:sym typeface="Calibri"/>
            </a:endParaRPr>
          </a:p>
          <a:p>
            <a:pPr marL="457200" lvl="0" indent="-304800" rtl="0">
              <a:spcBef>
                <a:spcPts val="0"/>
              </a:spcBef>
              <a:spcAft>
                <a:spcPts val="0"/>
              </a:spcAft>
              <a:buSzPts val="1200"/>
              <a:buFont typeface="Calibri"/>
              <a:buAutoNum type="arabicPeriod"/>
            </a:pPr>
            <a:r>
              <a:rPr lang="en" sz="1200" dirty="0">
                <a:latin typeface="Calibri"/>
                <a:ea typeface="Calibri"/>
                <a:cs typeface="Calibri"/>
                <a:sym typeface="Calibri"/>
              </a:rPr>
              <a:t>Direct students’ attention to the posted learning targets and select a volunteer to read them aloud</a:t>
            </a:r>
            <a:r>
              <a:rPr lang="en-US" sz="1200" dirty="0">
                <a:latin typeface="Calibri"/>
                <a:ea typeface="Calibri"/>
                <a:cs typeface="Calibri"/>
                <a:sym typeface="Calibri"/>
              </a:rPr>
              <a:t>.</a:t>
            </a:r>
            <a:endParaRPr sz="1200" dirty="0">
              <a:latin typeface="Calibri"/>
              <a:ea typeface="Calibri"/>
              <a:cs typeface="Calibri"/>
              <a:sym typeface="Calibri"/>
            </a:endParaRPr>
          </a:p>
          <a:p>
            <a:pPr marL="457200" lvl="0" indent="-304800" rtl="0">
              <a:spcBef>
                <a:spcPts val="0"/>
              </a:spcBef>
              <a:spcAft>
                <a:spcPts val="0"/>
              </a:spcAft>
              <a:buSzPts val="1200"/>
              <a:buFont typeface="Calibri"/>
              <a:buAutoNum type="arabicPeriod"/>
            </a:pPr>
            <a:r>
              <a:rPr lang="en" sz="1200" dirty="0">
                <a:latin typeface="Calibri"/>
                <a:ea typeface="Calibri"/>
                <a:cs typeface="Calibri"/>
                <a:sym typeface="Calibri"/>
              </a:rPr>
              <a:t>Note the underlined word </a:t>
            </a:r>
            <a:r>
              <a:rPr lang="en" sz="1200" i="1" dirty="0">
                <a:latin typeface="Calibri"/>
                <a:ea typeface="Calibri"/>
                <a:cs typeface="Calibri"/>
                <a:sym typeface="Calibri"/>
              </a:rPr>
              <a:t>inspired</a:t>
            </a:r>
            <a:r>
              <a:rPr lang="en" sz="1200" dirty="0">
                <a:latin typeface="Calibri"/>
                <a:ea typeface="Calibri"/>
                <a:cs typeface="Calibri"/>
                <a:sym typeface="Calibri"/>
              </a:rPr>
              <a:t> in the second target. Focus student attention on  the </a:t>
            </a:r>
            <a:r>
              <a:rPr lang="en" sz="1200" b="1" dirty="0">
                <a:latin typeface="Calibri"/>
                <a:ea typeface="Calibri"/>
                <a:cs typeface="Calibri"/>
                <a:sym typeface="Calibri"/>
              </a:rPr>
              <a:t>Close Readers Do These Things anchor chart</a:t>
            </a:r>
            <a:r>
              <a:rPr lang="en" sz="1200" dirty="0">
                <a:latin typeface="Calibri"/>
                <a:ea typeface="Calibri"/>
                <a:cs typeface="Calibri"/>
                <a:sym typeface="Calibri"/>
              </a:rPr>
              <a:t>. (from lesson 2)</a:t>
            </a:r>
            <a:endParaRPr sz="1200" dirty="0">
              <a:latin typeface="Calibri"/>
              <a:ea typeface="Calibri"/>
              <a:cs typeface="Calibri"/>
              <a:sym typeface="Calibri"/>
            </a:endParaRPr>
          </a:p>
          <a:p>
            <a:pPr marL="457200" lvl="0" indent="-304800" rtl="0">
              <a:spcBef>
                <a:spcPts val="0"/>
              </a:spcBef>
              <a:spcAft>
                <a:spcPts val="0"/>
              </a:spcAft>
              <a:buSzPts val="1200"/>
              <a:buFont typeface="Calibri"/>
              <a:buAutoNum type="arabicPeriod"/>
            </a:pPr>
            <a:r>
              <a:rPr lang="en" sz="1200" dirty="0">
                <a:latin typeface="Calibri"/>
                <a:ea typeface="Calibri"/>
                <a:cs typeface="Calibri"/>
                <a:sym typeface="Calibri"/>
              </a:rPr>
              <a:t>Invite students to turn and talk to their partner, and cold call students to share out: </a:t>
            </a:r>
            <a:r>
              <a:rPr lang="en" sz="1200" i="1" dirty="0">
                <a:latin typeface="Calibri"/>
                <a:ea typeface="Calibri"/>
                <a:cs typeface="Calibri"/>
                <a:sym typeface="Calibri"/>
              </a:rPr>
              <a:t>“What strategies can you use to figure out the meaning of  the word inspire?” </a:t>
            </a:r>
            <a:r>
              <a:rPr lang="en" sz="1200" i="0" dirty="0">
                <a:latin typeface="Calibri"/>
                <a:ea typeface="Calibri"/>
                <a:cs typeface="Calibri"/>
                <a:sym typeface="Calibri"/>
              </a:rPr>
              <a:t>Once you determine which strategy you think is the best or most effective, determine the meaning of inspire.</a:t>
            </a:r>
            <a:r>
              <a:rPr lang="en" sz="1200" b="1" i="0" dirty="0">
                <a:latin typeface="Calibri"/>
                <a:ea typeface="Calibri"/>
                <a:cs typeface="Calibri"/>
                <a:sym typeface="Calibri"/>
              </a:rPr>
              <a:t>  </a:t>
            </a:r>
            <a:r>
              <a:rPr lang="en" sz="1200" b="1" dirty="0">
                <a:latin typeface="Calibri"/>
                <a:ea typeface="Calibri"/>
                <a:cs typeface="Calibri"/>
                <a:sym typeface="Calibri"/>
              </a:rPr>
              <a:t>(dictionary, filled with the urge to do something creative) </a:t>
            </a:r>
            <a:endParaRPr sz="1200" b="1" dirty="0">
              <a:latin typeface="Calibri"/>
              <a:ea typeface="Calibri"/>
              <a:cs typeface="Calibri"/>
              <a:sym typeface="Calibri"/>
            </a:endParaRPr>
          </a:p>
          <a:p>
            <a:pPr marL="457200" lvl="0" indent="-304800" rtl="0">
              <a:spcBef>
                <a:spcPts val="0"/>
              </a:spcBef>
              <a:spcAft>
                <a:spcPts val="0"/>
              </a:spcAft>
              <a:buSzPts val="1200"/>
              <a:buFont typeface="Calibri"/>
              <a:buAutoNum type="arabicPeriod"/>
            </a:pPr>
            <a:r>
              <a:rPr lang="en" sz="1200" dirty="0">
                <a:latin typeface="Calibri"/>
                <a:ea typeface="Calibri"/>
                <a:cs typeface="Calibri"/>
                <a:sym typeface="Calibri"/>
              </a:rPr>
              <a:t>As students share out, connect their responses to the strategies on the </a:t>
            </a:r>
            <a:r>
              <a:rPr lang="en" sz="1200" b="1" dirty="0">
                <a:latin typeface="Calibri"/>
                <a:ea typeface="Calibri"/>
                <a:cs typeface="Calibri"/>
                <a:sym typeface="Calibri"/>
              </a:rPr>
              <a:t>Close Readers Do These Things anchor chart</a:t>
            </a:r>
            <a:r>
              <a:rPr lang="en" sz="1200" dirty="0">
                <a:latin typeface="Calibri"/>
                <a:ea typeface="Calibri"/>
                <a:cs typeface="Calibri"/>
                <a:sym typeface="Calibri"/>
              </a:rPr>
              <a:t>. </a:t>
            </a:r>
            <a:endParaRPr sz="1200" dirty="0">
              <a:latin typeface="Calibri"/>
              <a:ea typeface="Calibri"/>
              <a:cs typeface="Calibri"/>
              <a:sym typeface="Calibri"/>
            </a:endParaRPr>
          </a:p>
          <a:p>
            <a:pPr marL="457200" lvl="0" indent="-304800" rtl="0">
              <a:spcBef>
                <a:spcPts val="0"/>
              </a:spcBef>
              <a:spcAft>
                <a:spcPts val="0"/>
              </a:spcAft>
              <a:buSzPts val="1200"/>
              <a:buFont typeface="Calibri"/>
              <a:buAutoNum type="arabicPeriod"/>
            </a:pPr>
            <a:r>
              <a:rPr lang="en" sz="1200" dirty="0">
                <a:latin typeface="Calibri"/>
                <a:ea typeface="Calibri"/>
                <a:cs typeface="Calibri"/>
                <a:sym typeface="Calibri"/>
              </a:rPr>
              <a:t>Using the definitions of academic and domain-specific in their vocabulary logs, ask students to determine which word wall to place the word</a:t>
            </a:r>
            <a:r>
              <a:rPr lang="en" sz="1200" i="1" dirty="0">
                <a:latin typeface="Calibri"/>
                <a:ea typeface="Calibri"/>
                <a:cs typeface="Calibri"/>
                <a:sym typeface="Calibri"/>
              </a:rPr>
              <a:t> inspired</a:t>
            </a:r>
            <a:r>
              <a:rPr lang="en" sz="1200" dirty="0">
                <a:latin typeface="Calibri"/>
                <a:ea typeface="Calibri"/>
                <a:cs typeface="Calibri"/>
                <a:sym typeface="Calibri"/>
              </a:rPr>
              <a:t> on </a:t>
            </a:r>
            <a:r>
              <a:rPr lang="en" sz="1200" b="1" dirty="0">
                <a:latin typeface="Calibri"/>
                <a:ea typeface="Calibri"/>
                <a:cs typeface="Calibri"/>
                <a:sym typeface="Calibri"/>
              </a:rPr>
              <a:t>(academic)</a:t>
            </a:r>
            <a:r>
              <a:rPr lang="en" sz="1200" dirty="0">
                <a:latin typeface="Calibri"/>
                <a:ea typeface="Calibri"/>
                <a:cs typeface="Calibri"/>
                <a:sym typeface="Calibri"/>
              </a:rPr>
              <a:t>.</a:t>
            </a:r>
            <a:endParaRPr sz="1200" dirty="0">
              <a:latin typeface="Calibri"/>
              <a:ea typeface="Calibri"/>
              <a:cs typeface="Calibri"/>
              <a:sym typeface="Calibri"/>
            </a:endParaRPr>
          </a:p>
          <a:p>
            <a:pPr marL="457200" lvl="0" indent="-304800" rtl="0">
              <a:spcBef>
                <a:spcPts val="0"/>
              </a:spcBef>
              <a:spcAft>
                <a:spcPts val="0"/>
              </a:spcAft>
              <a:buSzPts val="1200"/>
              <a:buFont typeface="Calibri"/>
              <a:buAutoNum type="arabicPeriod"/>
            </a:pPr>
            <a:r>
              <a:rPr lang="en" sz="1200" dirty="0">
                <a:latin typeface="Calibri"/>
                <a:ea typeface="Calibri"/>
                <a:cs typeface="Calibri"/>
                <a:sym typeface="Calibri"/>
              </a:rPr>
              <a:t>Invite students to record the word</a:t>
            </a:r>
            <a:r>
              <a:rPr lang="en" sz="1200" i="1" dirty="0">
                <a:latin typeface="Calibri"/>
                <a:ea typeface="Calibri"/>
                <a:cs typeface="Calibri"/>
                <a:sym typeface="Calibri"/>
              </a:rPr>
              <a:t> inspire</a:t>
            </a:r>
            <a:r>
              <a:rPr lang="en" sz="1200" dirty="0">
                <a:latin typeface="Calibri"/>
                <a:ea typeface="Calibri"/>
                <a:cs typeface="Calibri"/>
                <a:sym typeface="Calibri"/>
              </a:rPr>
              <a:t> in their academic words on the form in the back of their vocabulary logs. </a:t>
            </a:r>
            <a:endParaRPr sz="1200" dirty="0">
              <a:latin typeface="Calibri"/>
              <a:ea typeface="Calibri"/>
              <a:cs typeface="Calibri"/>
              <a:sym typeface="Calibri"/>
            </a:endParaRPr>
          </a:p>
          <a:p>
            <a:pPr marL="457200" lvl="0" indent="-304800" rtl="0">
              <a:spcBef>
                <a:spcPts val="0"/>
              </a:spcBef>
              <a:spcAft>
                <a:spcPts val="0"/>
              </a:spcAft>
              <a:buSzPts val="1200"/>
              <a:buFont typeface="Calibri"/>
              <a:buAutoNum type="arabicPeriod"/>
            </a:pPr>
            <a:r>
              <a:rPr lang="en" sz="1200" dirty="0">
                <a:latin typeface="Calibri"/>
                <a:ea typeface="Calibri"/>
                <a:cs typeface="Calibri"/>
                <a:sym typeface="Calibri"/>
              </a:rPr>
              <a:t>Move on to last objective. Remind students of what the word </a:t>
            </a:r>
            <a:r>
              <a:rPr lang="en" sz="1200" i="1" dirty="0">
                <a:latin typeface="Calibri"/>
                <a:ea typeface="Calibri"/>
                <a:cs typeface="Calibri"/>
                <a:sym typeface="Calibri"/>
              </a:rPr>
              <a:t>effective </a:t>
            </a:r>
            <a:r>
              <a:rPr lang="en" sz="1200" dirty="0">
                <a:latin typeface="Calibri"/>
                <a:ea typeface="Calibri"/>
                <a:cs typeface="Calibri"/>
                <a:sym typeface="Calibri"/>
              </a:rPr>
              <a:t>means.</a:t>
            </a:r>
            <a:endParaRPr sz="1200" dirty="0">
              <a:latin typeface="Calibri"/>
              <a:ea typeface="Calibri"/>
              <a:cs typeface="Calibri"/>
              <a:sym typeface="Calibri"/>
            </a:endParaRPr>
          </a:p>
          <a:p>
            <a:pPr marL="457200" lvl="0" indent="-304800" rtl="0">
              <a:spcBef>
                <a:spcPts val="0"/>
              </a:spcBef>
              <a:spcAft>
                <a:spcPts val="0"/>
              </a:spcAft>
              <a:buSzPts val="1200"/>
              <a:buFont typeface="Calibri"/>
              <a:buAutoNum type="arabicPeriod"/>
            </a:pPr>
            <a:r>
              <a:rPr lang="en" sz="1200" dirty="0">
                <a:latin typeface="Calibri"/>
                <a:ea typeface="Calibri"/>
                <a:cs typeface="Calibri"/>
                <a:sym typeface="Calibri"/>
              </a:rPr>
              <a:t>Note the underlined the phrase </a:t>
            </a:r>
            <a:r>
              <a:rPr lang="en" sz="1200" i="1" dirty="0">
                <a:latin typeface="Calibri"/>
                <a:ea typeface="Calibri"/>
                <a:cs typeface="Calibri"/>
                <a:sym typeface="Calibri"/>
              </a:rPr>
              <a:t>text-based discussion</a:t>
            </a:r>
            <a:r>
              <a:rPr lang="en" sz="1200" dirty="0">
                <a:latin typeface="Calibri"/>
                <a:ea typeface="Calibri"/>
                <a:cs typeface="Calibri"/>
                <a:sym typeface="Calibri"/>
              </a:rPr>
              <a:t>. </a:t>
            </a:r>
            <a:endParaRPr sz="1200" dirty="0">
              <a:latin typeface="Calibri"/>
              <a:ea typeface="Calibri"/>
              <a:cs typeface="Calibri"/>
              <a:sym typeface="Calibri"/>
            </a:endParaRPr>
          </a:p>
          <a:p>
            <a:pPr marL="457200" lvl="0" indent="-304800" rtl="0">
              <a:spcBef>
                <a:spcPts val="0"/>
              </a:spcBef>
              <a:spcAft>
                <a:spcPts val="0"/>
              </a:spcAft>
              <a:buSzPts val="1200"/>
              <a:buFont typeface="Calibri"/>
              <a:buAutoNum type="arabicPeriod"/>
            </a:pPr>
            <a:r>
              <a:rPr lang="en" sz="1200" dirty="0">
                <a:latin typeface="Calibri"/>
                <a:ea typeface="Calibri"/>
                <a:cs typeface="Calibri"/>
                <a:sym typeface="Calibri"/>
              </a:rPr>
              <a:t>Guide students through an intentional Think-Pair-Share, leaving adequate time for each partner to think, ask the question, and share. Then use equity sticks to select students to share out: </a:t>
            </a:r>
            <a:r>
              <a:rPr lang="en" sz="1200" i="1" dirty="0">
                <a:latin typeface="Calibri"/>
                <a:ea typeface="Calibri"/>
                <a:cs typeface="Calibri"/>
                <a:sym typeface="Calibri"/>
              </a:rPr>
              <a:t>“Based on theise learning targets what do you think you will be learning in this lesson?.”</a:t>
            </a:r>
            <a:r>
              <a:rPr lang="en" sz="1200" b="1" dirty="0">
                <a:latin typeface="Calibri"/>
                <a:ea typeface="Calibri"/>
                <a:cs typeface="Calibri"/>
                <a:sym typeface="Calibri"/>
              </a:rPr>
              <a:t> (</a:t>
            </a:r>
            <a:r>
              <a:rPr lang="en-US" sz="1200" b="1" dirty="0">
                <a:latin typeface="Calibri"/>
                <a:ea typeface="Calibri"/>
                <a:cs typeface="Calibri"/>
                <a:sym typeface="Calibri"/>
              </a:rPr>
              <a:t>A</a:t>
            </a:r>
            <a:r>
              <a:rPr lang="en" sz="1200" b="1" dirty="0">
                <a:latin typeface="Calibri"/>
                <a:ea typeface="Calibri"/>
                <a:cs typeface="Calibri"/>
                <a:sym typeface="Calibri"/>
              </a:rPr>
              <a:t>nalyzing Jack’s poetry to identify what inspired him and having a discussion that uses evidence from the text.) </a:t>
            </a:r>
            <a:endParaRPr sz="1200" b="1" dirty="0">
              <a:latin typeface="Calibri"/>
              <a:ea typeface="Calibri"/>
              <a:cs typeface="Calibri"/>
              <a:sym typeface="Calibri"/>
            </a:endParaRPr>
          </a:p>
          <a:p>
            <a:pPr marL="228600" lvl="0" indent="-152400" rtl="0">
              <a:spcBef>
                <a:spcPts val="0"/>
              </a:spcBef>
              <a:spcAft>
                <a:spcPts val="0"/>
              </a:spcAft>
              <a:buNone/>
            </a:pPr>
            <a:endParaRPr sz="1200" dirty="0">
              <a:latin typeface="Calibri"/>
              <a:ea typeface="Calibri"/>
              <a:cs typeface="Calibri"/>
              <a:sym typeface="Calibri"/>
            </a:endParaRPr>
          </a:p>
          <a:p>
            <a:pPr marL="0" lvl="0" indent="0" rtl="0">
              <a:spcBef>
                <a:spcPts val="0"/>
              </a:spcBef>
              <a:spcAft>
                <a:spcPts val="0"/>
              </a:spcAft>
              <a:buNone/>
            </a:pPr>
            <a:r>
              <a:rPr lang="en" sz="1200" dirty="0">
                <a:latin typeface="Calibri"/>
                <a:ea typeface="Calibri"/>
                <a:cs typeface="Calibri"/>
                <a:sym typeface="Calibri"/>
              </a:rPr>
              <a:t>Student Look-fors/Listen-fors:</a:t>
            </a:r>
            <a:endParaRPr sz="1200" dirty="0">
              <a:latin typeface="Calibri"/>
              <a:ea typeface="Calibri"/>
              <a:cs typeface="Calibri"/>
              <a:sym typeface="Calibri"/>
            </a:endParaRPr>
          </a:p>
          <a:p>
            <a:pPr marL="457200" lvl="0" indent="-304800" rtl="0">
              <a:spcBef>
                <a:spcPts val="0"/>
              </a:spcBef>
              <a:spcAft>
                <a:spcPts val="0"/>
              </a:spcAft>
              <a:buClr>
                <a:srgbClr val="000000"/>
              </a:buClr>
              <a:buSzPts val="1200"/>
              <a:buFont typeface="Calibri"/>
              <a:buChar char="●"/>
            </a:pPr>
            <a:r>
              <a:rPr lang="en" sz="1200" dirty="0">
                <a:latin typeface="Calibri"/>
                <a:ea typeface="Calibri"/>
                <a:cs typeface="Calibri"/>
                <a:sym typeface="Calibri"/>
              </a:rPr>
              <a:t>Student participation in the conversation and understanding of the targets</a:t>
            </a:r>
            <a:r>
              <a:rPr lang="en-US" sz="1200" dirty="0">
                <a:latin typeface="Calibri"/>
                <a:ea typeface="Calibri"/>
                <a:cs typeface="Calibri"/>
                <a:sym typeface="Calibri"/>
              </a:rPr>
              <a:t>.</a:t>
            </a:r>
            <a:endParaRPr sz="1200" dirty="0">
              <a:latin typeface="Calibri"/>
              <a:ea typeface="Calibri"/>
              <a:cs typeface="Calibri"/>
              <a:sym typeface="Calibri"/>
            </a:endParaRPr>
          </a:p>
          <a:p>
            <a:pPr marL="457200" lvl="0" indent="-304800" rtl="0">
              <a:spcBef>
                <a:spcPts val="0"/>
              </a:spcBef>
              <a:spcAft>
                <a:spcPts val="0"/>
              </a:spcAft>
              <a:buClr>
                <a:srgbClr val="000000"/>
              </a:buClr>
              <a:buSzPts val="1200"/>
              <a:buFont typeface="Calibri"/>
              <a:buChar char="●"/>
            </a:pPr>
            <a:r>
              <a:rPr lang="en" sz="1200" dirty="0">
                <a:latin typeface="Calibri"/>
                <a:ea typeface="Calibri"/>
                <a:cs typeface="Calibri"/>
                <a:sym typeface="Calibri"/>
              </a:rPr>
              <a:t>Beginning use of academic and domain specific vocabulary</a:t>
            </a:r>
            <a:r>
              <a:rPr lang="en-US" sz="1200" dirty="0">
                <a:latin typeface="Calibri"/>
                <a:ea typeface="Calibri"/>
                <a:cs typeface="Calibri"/>
                <a:sym typeface="Calibri"/>
              </a:rPr>
              <a:t>.</a:t>
            </a:r>
            <a:endParaRPr sz="1200" dirty="0">
              <a:latin typeface="Calibri"/>
              <a:ea typeface="Calibri"/>
              <a:cs typeface="Calibri"/>
              <a:sym typeface="Calibri"/>
            </a:endParaRPr>
          </a:p>
          <a:p>
            <a:pPr marL="0" lvl="0" indent="0" rtl="0">
              <a:spcBef>
                <a:spcPts val="0"/>
              </a:spcBef>
              <a:spcAft>
                <a:spcPts val="0"/>
              </a:spcAft>
              <a:buNone/>
            </a:pPr>
            <a:endParaRPr sz="1200" dirty="0">
              <a:latin typeface="Calibri"/>
              <a:ea typeface="Calibri"/>
              <a:cs typeface="Calibri"/>
              <a:sym typeface="Calibri"/>
            </a:endParaRPr>
          </a:p>
          <a:p>
            <a:pPr marL="0" lvl="0" indent="0" rtl="0">
              <a:spcBef>
                <a:spcPts val="0"/>
              </a:spcBef>
              <a:spcAft>
                <a:spcPts val="0"/>
              </a:spcAft>
              <a:buNone/>
            </a:pPr>
            <a:r>
              <a:rPr lang="en" sz="1200" dirty="0">
                <a:latin typeface="Calibri"/>
                <a:ea typeface="Calibri"/>
                <a:cs typeface="Calibri"/>
                <a:sym typeface="Calibri"/>
              </a:rPr>
              <a:t>Support for Any Students Who Need It:</a:t>
            </a:r>
            <a:endParaRPr sz="1200" dirty="0">
              <a:latin typeface="Calibri"/>
              <a:ea typeface="Calibri"/>
              <a:cs typeface="Calibri"/>
              <a:sym typeface="Calibri"/>
            </a:endParaRPr>
          </a:p>
          <a:p>
            <a:pPr marL="457200" lvl="0" indent="-304800" rtl="0">
              <a:spcBef>
                <a:spcPts val="0"/>
              </a:spcBef>
              <a:spcAft>
                <a:spcPts val="0"/>
              </a:spcAft>
              <a:buClr>
                <a:srgbClr val="000000"/>
              </a:buClr>
              <a:buSzPts val="1200"/>
              <a:buFont typeface="Calibri"/>
              <a:buChar char="●"/>
            </a:pPr>
            <a:r>
              <a:rPr lang="en" sz="1200" dirty="0">
                <a:highlight>
                  <a:srgbClr val="FFFFFF"/>
                </a:highlight>
                <a:latin typeface="Calibri"/>
                <a:ea typeface="Calibri"/>
                <a:cs typeface="Calibri"/>
                <a:sym typeface="Calibri"/>
              </a:rPr>
              <a:t>Consider adding simpler synonyms to the </a:t>
            </a:r>
            <a:r>
              <a:rPr lang="en" sz="1200" b="1" dirty="0">
                <a:highlight>
                  <a:srgbClr val="FFFFFF"/>
                </a:highlight>
                <a:latin typeface="Calibri"/>
                <a:ea typeface="Calibri"/>
                <a:cs typeface="Calibri"/>
                <a:sym typeface="Calibri"/>
              </a:rPr>
              <a:t>Word Wall </a:t>
            </a:r>
            <a:r>
              <a:rPr lang="en" sz="1200" dirty="0">
                <a:highlight>
                  <a:srgbClr val="FFFFFF"/>
                </a:highlight>
                <a:latin typeface="Calibri"/>
                <a:ea typeface="Calibri"/>
                <a:cs typeface="Calibri"/>
                <a:sym typeface="Calibri"/>
              </a:rPr>
              <a:t>in a lighter color next to the target vocabulary (e.g., excited, encouraged).</a:t>
            </a:r>
            <a:endParaRPr sz="1200" dirty="0">
              <a:highlight>
                <a:srgbClr val="FFFFFF"/>
              </a:highlight>
              <a:latin typeface="Calibri"/>
              <a:ea typeface="Calibri"/>
              <a:cs typeface="Calibri"/>
              <a:sym typeface="Calibri"/>
            </a:endParaRPr>
          </a:p>
          <a:p>
            <a:pPr marL="0" lvl="0" indent="0" rtl="0">
              <a:spcBef>
                <a:spcPts val="0"/>
              </a:spcBef>
              <a:spcAft>
                <a:spcPts val="0"/>
              </a:spcAft>
              <a:buNone/>
            </a:pPr>
            <a:endParaRPr b="1" i="1" dirty="0"/>
          </a:p>
        </p:txBody>
      </p:sp>
    </p:spTree>
    <p:extLst>
      <p:ext uri="{BB962C8B-B14F-4D97-AF65-F5344CB8AC3E}">
        <p14:creationId xmlns:p14="http://schemas.microsoft.com/office/powerpoint/2010/main" val="267007284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4"/>
        <p:cNvGrpSpPr/>
        <p:nvPr/>
      </p:nvGrpSpPr>
      <p:grpSpPr>
        <a:xfrm>
          <a:off x="0" y="0"/>
          <a:ext cx="0" cy="0"/>
          <a:chOff x="0" y="0"/>
          <a:chExt cx="0" cy="0"/>
        </a:xfrm>
      </p:grpSpPr>
      <p:sp>
        <p:nvSpPr>
          <p:cNvPr id="165" name="Shape 165"/>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66" name="Shape 166"/>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dirty="0">
                <a:solidFill>
                  <a:schemeClr val="dk1"/>
                </a:solidFill>
                <a:latin typeface="Calibri"/>
                <a:ea typeface="Calibri"/>
                <a:cs typeface="Calibri"/>
                <a:sym typeface="Calibri"/>
              </a:rPr>
              <a:t>Suggested slide pacing: 4-5 minutes </a:t>
            </a: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Grouping: Whole Group</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latin typeface="Calibri"/>
                <a:ea typeface="Calibri"/>
                <a:cs typeface="Calibri"/>
                <a:sym typeface="Calibri"/>
              </a:rPr>
              <a:t>Teaching Notes: </a:t>
            </a:r>
            <a:endParaRPr sz="1200" dirty="0">
              <a:latin typeface="Calibri"/>
              <a:ea typeface="Calibri"/>
              <a:cs typeface="Calibri"/>
              <a:sym typeface="Calibri"/>
            </a:endParaRPr>
          </a:p>
          <a:p>
            <a:pPr marL="457200" lvl="0" indent="-304800" rtl="0">
              <a:spcBef>
                <a:spcPts val="0"/>
              </a:spcBef>
              <a:spcAft>
                <a:spcPts val="0"/>
              </a:spcAft>
              <a:buClr>
                <a:srgbClr val="000000"/>
              </a:buClr>
              <a:buSzPts val="1200"/>
              <a:buFont typeface="Calibri"/>
              <a:buChar char="●"/>
            </a:pPr>
            <a:r>
              <a:rPr lang="en" sz="1200" dirty="0">
                <a:latin typeface="Calibri" panose="020F0502020204030204" pitchFamily="34" charset="0"/>
                <a:sym typeface="Calibri"/>
              </a:rPr>
              <a:t>You will introduce this poem and tell students that Arnold Adoff is an American children’s poet who grew up as the child of Russian immigrants in New York City but now lives in Ohio.</a:t>
            </a:r>
            <a:endParaRPr sz="1200" dirty="0">
              <a:latin typeface="Calibri" panose="020F0502020204030204" pitchFamily="34" charset="0"/>
              <a:sym typeface="Calibri"/>
            </a:endParaRPr>
          </a:p>
          <a:p>
            <a:pPr marL="457200" lvl="0" indent="-304800" rtl="0">
              <a:spcBef>
                <a:spcPts val="0"/>
              </a:spcBef>
              <a:spcAft>
                <a:spcPts val="0"/>
              </a:spcAft>
              <a:buClr>
                <a:srgbClr val="000000"/>
              </a:buClr>
              <a:buSzPts val="1200"/>
              <a:buFont typeface="Calibri"/>
              <a:buChar char="●"/>
            </a:pPr>
            <a:r>
              <a:rPr lang="en" sz="1200" dirty="0">
                <a:latin typeface="Calibri" panose="020F0502020204030204" pitchFamily="34" charset="0"/>
                <a:sym typeface="Calibri"/>
              </a:rPr>
              <a:t>This will be the same routine used in previous lessons. </a:t>
            </a:r>
            <a:endParaRPr sz="1200" dirty="0">
              <a:latin typeface="Calibri" panose="020F0502020204030204" pitchFamily="34" charset="0"/>
              <a:sym typeface="Calibri"/>
            </a:endParaRPr>
          </a:p>
          <a:p>
            <a:pPr marL="457200" lvl="0" indent="-304800" rtl="0">
              <a:spcBef>
                <a:spcPts val="0"/>
              </a:spcBef>
              <a:spcAft>
                <a:spcPts val="0"/>
              </a:spcAft>
              <a:buClr>
                <a:srgbClr val="000000"/>
              </a:buClr>
              <a:buSzPts val="1200"/>
              <a:buFont typeface="Calibri"/>
              <a:buChar char="●"/>
            </a:pPr>
            <a:r>
              <a:rPr lang="en" sz="1200" dirty="0">
                <a:latin typeface="Calibri" panose="020F0502020204030204" pitchFamily="34" charset="0"/>
                <a:sym typeface="Calibri"/>
              </a:rPr>
              <a:t>No</a:t>
            </a:r>
            <a:r>
              <a:rPr lang="en-US" sz="1200" dirty="0">
                <a:latin typeface="Calibri" panose="020F0502020204030204" pitchFamily="34" charset="0"/>
                <a:sym typeface="Calibri"/>
              </a:rPr>
              <a:t>w</a:t>
            </a:r>
            <a:r>
              <a:rPr lang="en" sz="1200" dirty="0">
                <a:latin typeface="Calibri" panose="020F0502020204030204" pitchFamily="34" charset="0"/>
                <a:sym typeface="Calibri"/>
              </a:rPr>
              <a:t> you will remind students of the characteristics of poetry recorded so far, and refer</a:t>
            </a:r>
            <a:r>
              <a:rPr lang="en-US" sz="1200" baseline="0" dirty="0">
                <a:latin typeface="Calibri" panose="020F0502020204030204" pitchFamily="34" charset="0"/>
                <a:sym typeface="Calibri"/>
              </a:rPr>
              <a:t> them</a:t>
            </a:r>
            <a:r>
              <a:rPr lang="en" sz="1200" dirty="0">
                <a:latin typeface="Calibri" panose="020F0502020204030204" pitchFamily="34" charset="0"/>
                <a:sym typeface="Calibri"/>
              </a:rPr>
              <a:t> to the third column of </a:t>
            </a:r>
            <a:r>
              <a:rPr lang="en" sz="1200" b="1" dirty="0">
                <a:latin typeface="Calibri" panose="020F0502020204030204" pitchFamily="34" charset="0"/>
                <a:sym typeface="Calibri"/>
              </a:rPr>
              <a:t>What makes a Poem a Poem anchor chart. </a:t>
            </a:r>
            <a:endParaRPr sz="1200" b="1" dirty="0">
              <a:latin typeface="Calibri" panose="020F0502020204030204" pitchFamily="34" charset="0"/>
              <a:sym typeface="Calibri"/>
            </a:endParaRPr>
          </a:p>
          <a:p>
            <a:pPr marL="457200" lvl="0" indent="-304800" rtl="0">
              <a:spcBef>
                <a:spcPts val="0"/>
              </a:spcBef>
              <a:spcAft>
                <a:spcPts val="0"/>
              </a:spcAft>
              <a:buClr>
                <a:srgbClr val="000000"/>
              </a:buClr>
              <a:buSzPts val="1200"/>
              <a:buFont typeface="Calibri"/>
              <a:buChar char="●"/>
            </a:pPr>
            <a:r>
              <a:rPr lang="en" sz="1200" dirty="0">
                <a:latin typeface="Calibri" panose="020F0502020204030204" pitchFamily="34" charset="0"/>
                <a:sym typeface="Calibri"/>
              </a:rPr>
              <a:t>Answers from the teacher reference sheet are added to the bottom</a:t>
            </a:r>
            <a:r>
              <a:rPr lang="en-US" sz="1200" dirty="0">
                <a:latin typeface="Calibri" panose="020F0502020204030204" pitchFamily="34" charset="0"/>
                <a:sym typeface="Calibri"/>
              </a:rPr>
              <a:t>.</a:t>
            </a:r>
            <a:r>
              <a:rPr lang="en" sz="1200" dirty="0">
                <a:latin typeface="Calibri" panose="020F0502020204030204" pitchFamily="34" charset="0"/>
                <a:sym typeface="Calibri"/>
              </a:rPr>
              <a:t> </a:t>
            </a:r>
            <a:r>
              <a:rPr lang="en-US" sz="1200" dirty="0">
                <a:latin typeface="Calibri" panose="020F0502020204030204" pitchFamily="34" charset="0"/>
                <a:sym typeface="Calibri"/>
              </a:rPr>
              <a:t>K</a:t>
            </a:r>
            <a:r>
              <a:rPr lang="en" sz="1200" dirty="0">
                <a:latin typeface="Calibri" panose="020F0502020204030204" pitchFamily="34" charset="0"/>
                <a:sym typeface="Calibri"/>
              </a:rPr>
              <a:t>eep in mind that during the first turn and talk students may not get to all of the notices of the poem.  When you assign poetry characteristics to triads for the </a:t>
            </a:r>
            <a:r>
              <a:rPr lang="en" sz="1200" b="1" dirty="0">
                <a:latin typeface="Calibri" panose="020F0502020204030204" pitchFamily="34" charset="0"/>
                <a:sym typeface="Calibri"/>
              </a:rPr>
              <a:t>I Notice/ I wonder, </a:t>
            </a:r>
            <a:r>
              <a:rPr lang="en" sz="1200" dirty="0">
                <a:latin typeface="Calibri" panose="020F0502020204030204" pitchFamily="34" charset="0"/>
                <a:sym typeface="Calibri"/>
              </a:rPr>
              <a:t>more of the responses will be shared. </a:t>
            </a:r>
            <a:endParaRPr sz="1200" dirty="0">
              <a:latin typeface="Calibri" panose="020F0502020204030204" pitchFamily="34" charset="0"/>
              <a:sym typeface="Calibri"/>
            </a:endParaRPr>
          </a:p>
          <a:p>
            <a:pPr marL="457200" lvl="0" indent="-304800" rtl="0">
              <a:lnSpc>
                <a:spcPct val="115000"/>
              </a:lnSpc>
              <a:spcBef>
                <a:spcPts val="0"/>
              </a:spcBef>
              <a:spcAft>
                <a:spcPts val="0"/>
              </a:spcAft>
              <a:buClr>
                <a:schemeClr val="dk1"/>
              </a:buClr>
              <a:buSzPts val="1200"/>
              <a:buFont typeface="Calibri"/>
              <a:buChar char="●"/>
            </a:pPr>
            <a:r>
              <a:rPr lang="en" sz="1200" dirty="0">
                <a:latin typeface="Calibri" panose="020F0502020204030204" pitchFamily="34" charset="0"/>
                <a:sym typeface="Calibri"/>
              </a:rPr>
              <a:t>Imagery (words and phrases an author uses to help the reader imagine with the senses—sight, sound, touch, taste, smell)</a:t>
            </a:r>
            <a:endParaRPr sz="1200" dirty="0">
              <a:latin typeface="Calibri" panose="020F0502020204030204" pitchFamily="34" charset="0"/>
              <a:sym typeface="Calibri"/>
            </a:endParaRPr>
          </a:p>
          <a:p>
            <a:pPr marL="457200" lvl="0" indent="-304800" rtl="0">
              <a:lnSpc>
                <a:spcPct val="115000"/>
              </a:lnSpc>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Repetition </a:t>
            </a:r>
            <a:r>
              <a:rPr lang="en" sz="1200" dirty="0">
                <a:solidFill>
                  <a:schemeClr val="dk1"/>
                </a:solidFill>
                <a:latin typeface="Calibri"/>
                <a:ea typeface="Calibri"/>
                <a:cs typeface="Calibri"/>
                <a:sym typeface="Calibri"/>
              </a:rPr>
              <a:t>(repeating words and phrases)</a:t>
            </a:r>
            <a:endParaRPr sz="1200" dirty="0">
              <a:highlight>
                <a:srgbClr val="F8F8F1"/>
              </a:highlight>
              <a:latin typeface="Calibri"/>
              <a:ea typeface="Calibri"/>
              <a:cs typeface="Calibri"/>
              <a:sym typeface="Calibri"/>
            </a:endParaRPr>
          </a:p>
          <a:p>
            <a:pPr marL="0" lvl="0" indent="0" rtl="0">
              <a:spcBef>
                <a:spcPts val="0"/>
              </a:spcBef>
              <a:spcAft>
                <a:spcPts val="0"/>
              </a:spcAft>
              <a:buNone/>
            </a:pPr>
            <a:endParaRPr sz="1200" dirty="0">
              <a:latin typeface="Calibri"/>
              <a:ea typeface="Calibri"/>
              <a:cs typeface="Calibri"/>
              <a:sym typeface="Calibri"/>
            </a:endParaRPr>
          </a:p>
          <a:p>
            <a:pPr marL="0" lvl="0" indent="0" rtl="0">
              <a:spcBef>
                <a:spcPts val="0"/>
              </a:spcBef>
              <a:spcAft>
                <a:spcPts val="0"/>
              </a:spcAft>
              <a:buNone/>
            </a:pPr>
            <a:r>
              <a:rPr lang="en" sz="1200" dirty="0">
                <a:latin typeface="Calibri"/>
                <a:ea typeface="Calibri"/>
                <a:cs typeface="Calibri"/>
                <a:sym typeface="Calibri"/>
              </a:rPr>
              <a:t>Teacher Actions:</a:t>
            </a:r>
            <a:endParaRPr sz="1200" dirty="0">
              <a:latin typeface="Calibri"/>
              <a:ea typeface="Calibri"/>
              <a:cs typeface="Calibri"/>
              <a:sym typeface="Calibri"/>
            </a:endParaRPr>
          </a:p>
          <a:p>
            <a:pPr marL="457200" lvl="0" indent="-304800" rtl="0">
              <a:spcBef>
                <a:spcPts val="0"/>
              </a:spcBef>
              <a:spcAft>
                <a:spcPts val="0"/>
              </a:spcAft>
              <a:buSzPts val="1200"/>
              <a:buFont typeface="Calibri"/>
              <a:buAutoNum type="arabicPeriod"/>
            </a:pPr>
            <a:r>
              <a:rPr lang="en" sz="1200" dirty="0">
                <a:latin typeface="Calibri"/>
                <a:ea typeface="Calibri"/>
                <a:cs typeface="Calibri"/>
                <a:sym typeface="Calibri"/>
              </a:rPr>
              <a:t>Direct students’ attention to the poem in the back of the book “Street Music” by Arnold Adoff</a:t>
            </a:r>
            <a:r>
              <a:rPr lang="en-US" sz="1200" dirty="0">
                <a:latin typeface="Calibri"/>
                <a:ea typeface="Calibri"/>
                <a:cs typeface="Calibri"/>
                <a:sym typeface="Calibri"/>
              </a:rPr>
              <a:t>.</a:t>
            </a:r>
            <a:endParaRPr sz="1200" dirty="0">
              <a:latin typeface="Calibri"/>
              <a:ea typeface="Calibri"/>
              <a:cs typeface="Calibri"/>
              <a:sym typeface="Calibri"/>
            </a:endParaRPr>
          </a:p>
          <a:p>
            <a:pPr marL="457200" lvl="0" indent="-304800" rtl="0">
              <a:spcBef>
                <a:spcPts val="0"/>
              </a:spcBef>
              <a:spcAft>
                <a:spcPts val="0"/>
              </a:spcAft>
              <a:buSzPts val="1200"/>
              <a:buFont typeface="Calibri"/>
              <a:buAutoNum type="arabicPeriod"/>
            </a:pPr>
            <a:r>
              <a:rPr lang="en" sz="1200" dirty="0">
                <a:latin typeface="Calibri"/>
                <a:ea typeface="Calibri"/>
                <a:cs typeface="Calibri"/>
                <a:sym typeface="Calibri"/>
              </a:rPr>
              <a:t>Have them chorally read the poem twice.</a:t>
            </a:r>
            <a:endParaRPr sz="1200" dirty="0">
              <a:latin typeface="Calibri"/>
              <a:ea typeface="Calibri"/>
              <a:cs typeface="Calibri"/>
              <a:sym typeface="Calibri"/>
            </a:endParaRPr>
          </a:p>
          <a:p>
            <a:pPr marL="457200" lvl="0" indent="-304800" rtl="0">
              <a:spcBef>
                <a:spcPts val="0"/>
              </a:spcBef>
              <a:spcAft>
                <a:spcPts val="0"/>
              </a:spcAft>
              <a:buSzPts val="1200"/>
              <a:buFont typeface="Calibri"/>
              <a:buAutoNum type="arabicPeriod"/>
            </a:pPr>
            <a:r>
              <a:rPr lang="en" sz="1200" dirty="0">
                <a:latin typeface="Calibri"/>
                <a:ea typeface="Calibri"/>
                <a:cs typeface="Calibri"/>
                <a:sym typeface="Calibri"/>
              </a:rPr>
              <a:t>Distribute paper for sketching.  Have the students visualize the poem and sketch a visual image of their thinking about it.  If time permits allow for students to access art tools to enhance their creations.  </a:t>
            </a:r>
            <a:endParaRPr sz="1200" dirty="0">
              <a:latin typeface="Calibri"/>
              <a:ea typeface="Calibri"/>
              <a:cs typeface="Calibri"/>
              <a:sym typeface="Calibri"/>
            </a:endParaRPr>
          </a:p>
          <a:p>
            <a:pPr marL="457200" lvl="0" indent="-304800" rtl="0">
              <a:spcBef>
                <a:spcPts val="0"/>
              </a:spcBef>
              <a:spcAft>
                <a:spcPts val="0"/>
              </a:spcAft>
              <a:buSzPts val="1200"/>
              <a:buFont typeface="Calibri"/>
              <a:buAutoNum type="arabicPeriod"/>
            </a:pPr>
            <a:r>
              <a:rPr lang="en" sz="1200" dirty="0">
                <a:latin typeface="Calibri"/>
                <a:ea typeface="Calibri"/>
                <a:cs typeface="Calibri"/>
                <a:sym typeface="Calibri"/>
              </a:rPr>
              <a:t>Remind students of the characteristic of poetry recorded so far in the third column of </a:t>
            </a:r>
            <a:r>
              <a:rPr lang="en" sz="1200" b="1" dirty="0">
                <a:latin typeface="Calibri"/>
                <a:ea typeface="Calibri"/>
                <a:cs typeface="Calibri"/>
                <a:sym typeface="Calibri"/>
              </a:rPr>
              <a:t>What Makes a Poem a Poem? Anchor chart</a:t>
            </a:r>
            <a:r>
              <a:rPr lang="en" sz="1200" dirty="0">
                <a:latin typeface="Calibri"/>
                <a:ea typeface="Calibri"/>
                <a:cs typeface="Calibri"/>
                <a:sym typeface="Calibri"/>
              </a:rPr>
              <a:t>. </a:t>
            </a:r>
            <a:endParaRPr sz="1200" dirty="0">
              <a:latin typeface="Calibri"/>
              <a:ea typeface="Calibri"/>
              <a:cs typeface="Calibri"/>
              <a:sym typeface="Calibri"/>
            </a:endParaRPr>
          </a:p>
          <a:p>
            <a:pPr marL="457200" lvl="0" indent="-304800" rtl="0">
              <a:spcBef>
                <a:spcPts val="0"/>
              </a:spcBef>
              <a:spcAft>
                <a:spcPts val="0"/>
              </a:spcAft>
              <a:buSzPts val="1200"/>
              <a:buFont typeface="Calibri"/>
              <a:buAutoNum type="arabicPeriod"/>
            </a:pPr>
            <a:r>
              <a:rPr lang="en" sz="1200" dirty="0">
                <a:latin typeface="Calibri"/>
                <a:ea typeface="Calibri"/>
                <a:cs typeface="Calibri"/>
                <a:sym typeface="Calibri"/>
              </a:rPr>
              <a:t>After 2 minutes invite students to</a:t>
            </a:r>
            <a:r>
              <a:rPr lang="en" sz="1200" b="1" dirty="0">
                <a:latin typeface="Calibri"/>
                <a:ea typeface="Calibri"/>
                <a:cs typeface="Calibri"/>
                <a:sym typeface="Calibri"/>
              </a:rPr>
              <a:t> </a:t>
            </a:r>
            <a:r>
              <a:rPr lang="en" sz="1200" b="0" dirty="0">
                <a:latin typeface="Calibri"/>
                <a:ea typeface="Calibri"/>
                <a:cs typeface="Calibri"/>
                <a:sym typeface="Calibri"/>
              </a:rPr>
              <a:t>turn and talk </a:t>
            </a:r>
            <a:r>
              <a:rPr lang="en" sz="1200" dirty="0">
                <a:latin typeface="Calibri"/>
                <a:ea typeface="Calibri"/>
                <a:cs typeface="Calibri"/>
                <a:sym typeface="Calibri"/>
              </a:rPr>
              <a:t>to their partners with the following prompts.  Once finished cold call to share out. Record their responses in the second column of the chart. </a:t>
            </a:r>
            <a:r>
              <a:rPr lang="en" sz="1200" i="1" dirty="0">
                <a:latin typeface="Calibri"/>
                <a:ea typeface="Calibri"/>
                <a:cs typeface="Calibri"/>
                <a:sym typeface="Calibri"/>
              </a:rPr>
              <a:t>“What do you notice about the poem?”</a:t>
            </a:r>
            <a:endParaRPr sz="1200" i="1" dirty="0">
              <a:latin typeface="Calibri"/>
              <a:ea typeface="Calibri"/>
              <a:cs typeface="Calibri"/>
              <a:sym typeface="Calibri"/>
            </a:endParaRPr>
          </a:p>
          <a:p>
            <a:pPr marL="457200" lvl="0" indent="-304800" rtl="0">
              <a:spcBef>
                <a:spcPts val="0"/>
              </a:spcBef>
              <a:spcAft>
                <a:spcPts val="0"/>
              </a:spcAft>
              <a:buSzPts val="1200"/>
              <a:buFont typeface="Calibri"/>
              <a:buAutoNum type="arabicPeriod"/>
            </a:pPr>
            <a:r>
              <a:rPr lang="en" sz="1200" dirty="0">
                <a:latin typeface="Calibri"/>
                <a:ea typeface="Calibri"/>
                <a:cs typeface="Calibri"/>
                <a:sym typeface="Calibri"/>
              </a:rPr>
              <a:t>As you record, ask students to help you categorize their notices into the characteristics identified. </a:t>
            </a:r>
            <a:endParaRPr sz="1200" dirty="0">
              <a:latin typeface="Calibri"/>
              <a:ea typeface="Calibri"/>
              <a:cs typeface="Calibri"/>
              <a:sym typeface="Calibri"/>
            </a:endParaRPr>
          </a:p>
          <a:p>
            <a:pPr marL="914400" lvl="1" indent="-304800" rtl="0">
              <a:spcBef>
                <a:spcPts val="0"/>
              </a:spcBef>
              <a:spcAft>
                <a:spcPts val="0"/>
              </a:spcAft>
              <a:buSzPts val="1200"/>
              <a:buFont typeface="Calibri"/>
              <a:buAutoNum type="alphaLcPeriod"/>
            </a:pPr>
            <a:r>
              <a:rPr lang="en" sz="1200" dirty="0">
                <a:latin typeface="Calibri"/>
                <a:ea typeface="Calibri"/>
                <a:cs typeface="Calibri"/>
                <a:sym typeface="Calibri"/>
              </a:rPr>
              <a:t>Structure (how the poem is organized):  No stanzas,  Lines, Spacing: Some words are spread out with space between each letter, some lines are single words</a:t>
            </a:r>
            <a:r>
              <a:rPr lang="en-US" sz="1200" dirty="0">
                <a:latin typeface="Calibri"/>
                <a:ea typeface="Calibri"/>
                <a:cs typeface="Calibri"/>
                <a:sym typeface="Calibri"/>
              </a:rPr>
              <a:t>.</a:t>
            </a:r>
            <a:endParaRPr sz="1200" dirty="0">
              <a:latin typeface="Calibri"/>
              <a:ea typeface="Calibri"/>
              <a:cs typeface="Calibri"/>
              <a:sym typeface="Calibri"/>
            </a:endParaRPr>
          </a:p>
          <a:p>
            <a:pPr marL="914400" lvl="1" indent="-304800" rtl="0">
              <a:lnSpc>
                <a:spcPct val="115000"/>
              </a:lnSpc>
              <a:spcBef>
                <a:spcPts val="0"/>
              </a:spcBef>
              <a:spcAft>
                <a:spcPts val="0"/>
              </a:spcAft>
              <a:buSzPts val="1200"/>
              <a:buFont typeface="Calibri"/>
              <a:buAutoNum type="alphaLcPeriod"/>
            </a:pPr>
            <a:r>
              <a:rPr lang="en" sz="1200" dirty="0">
                <a:latin typeface="Calibri"/>
                <a:ea typeface="Calibri"/>
                <a:cs typeface="Calibri"/>
                <a:sym typeface="Calibri"/>
              </a:rPr>
              <a:t>Rhyme and Meter (whether the poem rhymes and the rhythm or beat): Free Verse, Words that help me hear:“grinding” “slamming” “clash”“screeching”</a:t>
            </a:r>
            <a:endParaRPr sz="1200" dirty="0">
              <a:latin typeface="Calibri"/>
              <a:ea typeface="Calibri"/>
              <a:cs typeface="Calibri"/>
              <a:sym typeface="Calibri"/>
            </a:endParaRPr>
          </a:p>
          <a:p>
            <a:pPr marL="914400" lvl="1" indent="-304800" rtl="0">
              <a:lnSpc>
                <a:spcPct val="115000"/>
              </a:lnSpc>
              <a:spcBef>
                <a:spcPts val="0"/>
              </a:spcBef>
              <a:spcAft>
                <a:spcPts val="0"/>
              </a:spcAft>
              <a:buSzPts val="1200"/>
              <a:buFont typeface="Calibri"/>
              <a:buAutoNum type="alphaLcPeriod"/>
            </a:pPr>
            <a:r>
              <a:rPr lang="en" sz="1200" dirty="0">
                <a:latin typeface="Calibri"/>
                <a:ea typeface="Calibri"/>
                <a:cs typeface="Calibri"/>
                <a:sym typeface="Calibri"/>
              </a:rPr>
              <a:t>Imagery: Words that help me see: “cars and trucks”  “flash” “The always noise”</a:t>
            </a:r>
            <a:endParaRPr sz="1200" dirty="0">
              <a:latin typeface="Calibri"/>
              <a:ea typeface="Calibri"/>
              <a:cs typeface="Calibri"/>
              <a:sym typeface="Calibri"/>
            </a:endParaRPr>
          </a:p>
          <a:p>
            <a:pPr marL="0" lvl="0" indent="0" rtl="0">
              <a:spcBef>
                <a:spcPts val="0"/>
              </a:spcBef>
              <a:spcAft>
                <a:spcPts val="0"/>
              </a:spcAft>
              <a:buNone/>
            </a:pPr>
            <a:endParaRPr sz="1200" dirty="0">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discussing the characteristics of poetry identified.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 sketches that are representative of the poem. </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Strategically partner students in order to support struggling students during the turn and talk. </a:t>
            </a:r>
            <a:endParaRPr dirty="0"/>
          </a:p>
        </p:txBody>
      </p:sp>
    </p:spTree>
    <p:extLst>
      <p:ext uri="{BB962C8B-B14F-4D97-AF65-F5344CB8AC3E}">
        <p14:creationId xmlns:p14="http://schemas.microsoft.com/office/powerpoint/2010/main" val="278622320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Shape 10"/>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a:p>
        </p:txBody>
      </p:sp>
      <p:sp>
        <p:nvSpPr>
          <p:cNvPr id="11" name="Shape 11"/>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12" name="Shape 1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4"/>
        <p:cNvGrpSpPr/>
        <p:nvPr/>
      </p:nvGrpSpPr>
      <p:grpSpPr>
        <a:xfrm>
          <a:off x="0" y="0"/>
          <a:ext cx="0" cy="0"/>
          <a:chOff x="0" y="0"/>
          <a:chExt cx="0" cy="0"/>
        </a:xfrm>
      </p:grpSpPr>
      <p:sp>
        <p:nvSpPr>
          <p:cNvPr id="45" name="Shape 45"/>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Shape 46"/>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lstStyle>
            <a:lvl1pPr marL="457200" lvl="0" indent="-342900" algn="ctr">
              <a:spcBef>
                <a:spcPts val="0"/>
              </a:spcBef>
              <a:spcAft>
                <a:spcPts val="0"/>
              </a:spcAft>
              <a:buSzPts val="1800"/>
              <a:buChar char="●"/>
              <a:defRPr/>
            </a:lvl1pPr>
            <a:lvl2pPr marL="914400" lvl="1" indent="-317500" algn="ctr">
              <a:spcBef>
                <a:spcPts val="1600"/>
              </a:spcBef>
              <a:spcAft>
                <a:spcPts val="0"/>
              </a:spcAft>
              <a:buSzPts val="1400"/>
              <a:buChar char="○"/>
              <a:defRPr/>
            </a:lvl2pPr>
            <a:lvl3pPr marL="1371600" lvl="2" indent="-317500" algn="ctr">
              <a:spcBef>
                <a:spcPts val="1600"/>
              </a:spcBef>
              <a:spcAft>
                <a:spcPts val="0"/>
              </a:spcAft>
              <a:buSzPts val="1400"/>
              <a:buChar char="■"/>
              <a:defRPr/>
            </a:lvl3pPr>
            <a:lvl4pPr marL="1828800" lvl="3" indent="-317500" algn="ctr">
              <a:spcBef>
                <a:spcPts val="1600"/>
              </a:spcBef>
              <a:spcAft>
                <a:spcPts val="0"/>
              </a:spcAft>
              <a:buSzPts val="1400"/>
              <a:buChar char="●"/>
              <a:defRPr/>
            </a:lvl4pPr>
            <a:lvl5pPr marL="2286000" lvl="4" indent="-317500" algn="ctr">
              <a:spcBef>
                <a:spcPts val="1600"/>
              </a:spcBef>
              <a:spcAft>
                <a:spcPts val="0"/>
              </a:spcAft>
              <a:buSzPts val="1400"/>
              <a:buChar char="○"/>
              <a:defRPr/>
            </a:lvl5pPr>
            <a:lvl6pPr marL="2743200" lvl="5" indent="-317500" algn="ctr">
              <a:spcBef>
                <a:spcPts val="1600"/>
              </a:spcBef>
              <a:spcAft>
                <a:spcPts val="0"/>
              </a:spcAft>
              <a:buSzPts val="1400"/>
              <a:buChar char="■"/>
              <a:defRPr/>
            </a:lvl6pPr>
            <a:lvl7pPr marL="3200400" lvl="6" indent="-317500" algn="ctr">
              <a:spcBef>
                <a:spcPts val="1600"/>
              </a:spcBef>
              <a:spcAft>
                <a:spcPts val="0"/>
              </a:spcAft>
              <a:buSzPts val="1400"/>
              <a:buChar char="●"/>
              <a:defRPr/>
            </a:lvl7pPr>
            <a:lvl8pPr marL="3657600" lvl="7" indent="-317500" algn="ctr">
              <a:spcBef>
                <a:spcPts val="1600"/>
              </a:spcBef>
              <a:spcAft>
                <a:spcPts val="0"/>
              </a:spcAft>
              <a:buSzPts val="1400"/>
              <a:buChar char="○"/>
              <a:defRPr/>
            </a:lvl8pPr>
            <a:lvl9pPr marL="4114800" lvl="8" indent="-317500" algn="ctr">
              <a:spcBef>
                <a:spcPts val="1600"/>
              </a:spcBef>
              <a:spcAft>
                <a:spcPts val="1600"/>
              </a:spcAft>
              <a:buSzPts val="1400"/>
              <a:buChar char="■"/>
              <a:defRPr/>
            </a:lvl9pPr>
          </a:lstStyle>
          <a:p>
            <a:endParaRPr/>
          </a:p>
        </p:txBody>
      </p:sp>
      <p:sp>
        <p:nvSpPr>
          <p:cNvPr id="47" name="Shape 4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Shape 4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54"/>
        <p:cNvGrpSpPr/>
        <p:nvPr/>
      </p:nvGrpSpPr>
      <p:grpSpPr>
        <a:xfrm>
          <a:off x="0" y="0"/>
          <a:ext cx="0" cy="0"/>
          <a:chOff x="0" y="0"/>
          <a:chExt cx="0" cy="0"/>
        </a:xfrm>
      </p:grpSpPr>
      <p:sp>
        <p:nvSpPr>
          <p:cNvPr id="55" name="Shape 55"/>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lstStyle>
            <a:lvl1pPr lvl="0" algn="ctr" rtl="0">
              <a:spcBef>
                <a:spcPts val="0"/>
              </a:spcBef>
              <a:spcAft>
                <a:spcPts val="0"/>
              </a:spcAft>
              <a:buSzPts val="5200"/>
              <a:buNone/>
              <a:defRPr sz="5200"/>
            </a:lvl1pPr>
            <a:lvl2pPr lvl="1" algn="ctr" rtl="0">
              <a:spcBef>
                <a:spcPts val="0"/>
              </a:spcBef>
              <a:spcAft>
                <a:spcPts val="0"/>
              </a:spcAft>
              <a:buSzPts val="5200"/>
              <a:buNone/>
              <a:defRPr sz="5200"/>
            </a:lvl2pPr>
            <a:lvl3pPr lvl="2" algn="ctr" rtl="0">
              <a:spcBef>
                <a:spcPts val="0"/>
              </a:spcBef>
              <a:spcAft>
                <a:spcPts val="0"/>
              </a:spcAft>
              <a:buSzPts val="5200"/>
              <a:buNone/>
              <a:defRPr sz="5200"/>
            </a:lvl3pPr>
            <a:lvl4pPr lvl="3" algn="ctr" rtl="0">
              <a:spcBef>
                <a:spcPts val="0"/>
              </a:spcBef>
              <a:spcAft>
                <a:spcPts val="0"/>
              </a:spcAft>
              <a:buSzPts val="5200"/>
              <a:buNone/>
              <a:defRPr sz="5200"/>
            </a:lvl4pPr>
            <a:lvl5pPr lvl="4" algn="ctr" rtl="0">
              <a:spcBef>
                <a:spcPts val="0"/>
              </a:spcBef>
              <a:spcAft>
                <a:spcPts val="0"/>
              </a:spcAft>
              <a:buSzPts val="5200"/>
              <a:buNone/>
              <a:defRPr sz="5200"/>
            </a:lvl5pPr>
            <a:lvl6pPr lvl="5" algn="ctr" rtl="0">
              <a:spcBef>
                <a:spcPts val="0"/>
              </a:spcBef>
              <a:spcAft>
                <a:spcPts val="0"/>
              </a:spcAft>
              <a:buSzPts val="5200"/>
              <a:buNone/>
              <a:defRPr sz="5200"/>
            </a:lvl6pPr>
            <a:lvl7pPr lvl="6" algn="ctr" rtl="0">
              <a:spcBef>
                <a:spcPts val="0"/>
              </a:spcBef>
              <a:spcAft>
                <a:spcPts val="0"/>
              </a:spcAft>
              <a:buSzPts val="5200"/>
              <a:buNone/>
              <a:defRPr sz="5200"/>
            </a:lvl7pPr>
            <a:lvl8pPr lvl="7" algn="ctr" rtl="0">
              <a:spcBef>
                <a:spcPts val="0"/>
              </a:spcBef>
              <a:spcAft>
                <a:spcPts val="0"/>
              </a:spcAft>
              <a:buSzPts val="5200"/>
              <a:buNone/>
              <a:defRPr sz="5200"/>
            </a:lvl8pPr>
            <a:lvl9pPr lvl="8" algn="ctr" rtl="0">
              <a:spcBef>
                <a:spcPts val="0"/>
              </a:spcBef>
              <a:spcAft>
                <a:spcPts val="0"/>
              </a:spcAft>
              <a:buSzPts val="5200"/>
              <a:buNone/>
              <a:defRPr sz="5200"/>
            </a:lvl9pPr>
          </a:lstStyle>
          <a:p>
            <a:endParaRPr/>
          </a:p>
        </p:txBody>
      </p:sp>
      <p:sp>
        <p:nvSpPr>
          <p:cNvPr id="56" name="Shape 56"/>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lstStyle>
            <a:lvl1pPr lvl="0" algn="ctr" rtl="0">
              <a:lnSpc>
                <a:spcPct val="100000"/>
              </a:lnSpc>
              <a:spcBef>
                <a:spcPts val="0"/>
              </a:spcBef>
              <a:spcAft>
                <a:spcPts val="0"/>
              </a:spcAft>
              <a:buSzPts val="2800"/>
              <a:buNone/>
              <a:defRPr sz="2800"/>
            </a:lvl1pPr>
            <a:lvl2pPr lvl="1" algn="ctr" rtl="0">
              <a:lnSpc>
                <a:spcPct val="100000"/>
              </a:lnSpc>
              <a:spcBef>
                <a:spcPts val="0"/>
              </a:spcBef>
              <a:spcAft>
                <a:spcPts val="0"/>
              </a:spcAft>
              <a:buSzPts val="2800"/>
              <a:buNone/>
              <a:defRPr sz="2800"/>
            </a:lvl2pPr>
            <a:lvl3pPr lvl="2" algn="ctr" rtl="0">
              <a:lnSpc>
                <a:spcPct val="100000"/>
              </a:lnSpc>
              <a:spcBef>
                <a:spcPts val="0"/>
              </a:spcBef>
              <a:spcAft>
                <a:spcPts val="0"/>
              </a:spcAft>
              <a:buSzPts val="2800"/>
              <a:buNone/>
              <a:defRPr sz="2800"/>
            </a:lvl3pPr>
            <a:lvl4pPr lvl="3" algn="ctr" rtl="0">
              <a:lnSpc>
                <a:spcPct val="100000"/>
              </a:lnSpc>
              <a:spcBef>
                <a:spcPts val="0"/>
              </a:spcBef>
              <a:spcAft>
                <a:spcPts val="0"/>
              </a:spcAft>
              <a:buSzPts val="2800"/>
              <a:buNone/>
              <a:defRPr sz="2800"/>
            </a:lvl4pPr>
            <a:lvl5pPr lvl="4" algn="ctr" rtl="0">
              <a:lnSpc>
                <a:spcPct val="100000"/>
              </a:lnSpc>
              <a:spcBef>
                <a:spcPts val="0"/>
              </a:spcBef>
              <a:spcAft>
                <a:spcPts val="0"/>
              </a:spcAft>
              <a:buSzPts val="2800"/>
              <a:buNone/>
              <a:defRPr sz="2800"/>
            </a:lvl5pPr>
            <a:lvl6pPr lvl="5" algn="ctr" rtl="0">
              <a:lnSpc>
                <a:spcPct val="100000"/>
              </a:lnSpc>
              <a:spcBef>
                <a:spcPts val="0"/>
              </a:spcBef>
              <a:spcAft>
                <a:spcPts val="0"/>
              </a:spcAft>
              <a:buSzPts val="2800"/>
              <a:buNone/>
              <a:defRPr sz="2800"/>
            </a:lvl6pPr>
            <a:lvl7pPr lvl="6" algn="ctr" rtl="0">
              <a:lnSpc>
                <a:spcPct val="100000"/>
              </a:lnSpc>
              <a:spcBef>
                <a:spcPts val="0"/>
              </a:spcBef>
              <a:spcAft>
                <a:spcPts val="0"/>
              </a:spcAft>
              <a:buSzPts val="2800"/>
              <a:buNone/>
              <a:defRPr sz="2800"/>
            </a:lvl7pPr>
            <a:lvl8pPr lvl="7" algn="ctr" rtl="0">
              <a:lnSpc>
                <a:spcPct val="100000"/>
              </a:lnSpc>
              <a:spcBef>
                <a:spcPts val="0"/>
              </a:spcBef>
              <a:spcAft>
                <a:spcPts val="0"/>
              </a:spcAft>
              <a:buSzPts val="2800"/>
              <a:buNone/>
              <a:defRPr sz="2800"/>
            </a:lvl8pPr>
            <a:lvl9pPr lvl="8" algn="ctr" rtl="0">
              <a:lnSpc>
                <a:spcPct val="100000"/>
              </a:lnSpc>
              <a:spcBef>
                <a:spcPts val="0"/>
              </a:spcBef>
              <a:spcAft>
                <a:spcPts val="0"/>
              </a:spcAft>
              <a:buSzPts val="2800"/>
              <a:buNone/>
              <a:defRPr sz="2800"/>
            </a:lvl9pPr>
          </a:lstStyle>
          <a:p>
            <a:endParaRPr/>
          </a:p>
        </p:txBody>
      </p:sp>
      <p:sp>
        <p:nvSpPr>
          <p:cNvPr id="57" name="Shape 5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58"/>
        <p:cNvGrpSpPr/>
        <p:nvPr/>
      </p:nvGrpSpPr>
      <p:grpSpPr>
        <a:xfrm>
          <a:off x="0" y="0"/>
          <a:ext cx="0" cy="0"/>
          <a:chOff x="0" y="0"/>
          <a:chExt cx="0" cy="0"/>
        </a:xfrm>
      </p:grpSpPr>
      <p:sp>
        <p:nvSpPr>
          <p:cNvPr id="59" name="Shape 59"/>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lstStyle>
            <a:lvl1pPr lvl="0" algn="ctr" rtl="0">
              <a:spcBef>
                <a:spcPts val="0"/>
              </a:spcBef>
              <a:spcAft>
                <a:spcPts val="0"/>
              </a:spcAft>
              <a:buSzPts val="3600"/>
              <a:buNone/>
              <a:defRPr sz="3600"/>
            </a:lvl1pPr>
            <a:lvl2pPr lvl="1" algn="ctr" rtl="0">
              <a:spcBef>
                <a:spcPts val="0"/>
              </a:spcBef>
              <a:spcAft>
                <a:spcPts val="0"/>
              </a:spcAft>
              <a:buSzPts val="3600"/>
              <a:buNone/>
              <a:defRPr sz="3600"/>
            </a:lvl2pPr>
            <a:lvl3pPr lvl="2" algn="ctr" rtl="0">
              <a:spcBef>
                <a:spcPts val="0"/>
              </a:spcBef>
              <a:spcAft>
                <a:spcPts val="0"/>
              </a:spcAft>
              <a:buSzPts val="3600"/>
              <a:buNone/>
              <a:defRPr sz="3600"/>
            </a:lvl3pPr>
            <a:lvl4pPr lvl="3" algn="ctr" rtl="0">
              <a:spcBef>
                <a:spcPts val="0"/>
              </a:spcBef>
              <a:spcAft>
                <a:spcPts val="0"/>
              </a:spcAft>
              <a:buSzPts val="3600"/>
              <a:buNone/>
              <a:defRPr sz="3600"/>
            </a:lvl4pPr>
            <a:lvl5pPr lvl="4" algn="ctr" rtl="0">
              <a:spcBef>
                <a:spcPts val="0"/>
              </a:spcBef>
              <a:spcAft>
                <a:spcPts val="0"/>
              </a:spcAft>
              <a:buSzPts val="3600"/>
              <a:buNone/>
              <a:defRPr sz="3600"/>
            </a:lvl5pPr>
            <a:lvl6pPr lvl="5" algn="ctr" rtl="0">
              <a:spcBef>
                <a:spcPts val="0"/>
              </a:spcBef>
              <a:spcAft>
                <a:spcPts val="0"/>
              </a:spcAft>
              <a:buSzPts val="3600"/>
              <a:buNone/>
              <a:defRPr sz="3600"/>
            </a:lvl6pPr>
            <a:lvl7pPr lvl="6" algn="ctr" rtl="0">
              <a:spcBef>
                <a:spcPts val="0"/>
              </a:spcBef>
              <a:spcAft>
                <a:spcPts val="0"/>
              </a:spcAft>
              <a:buSzPts val="3600"/>
              <a:buNone/>
              <a:defRPr sz="3600"/>
            </a:lvl7pPr>
            <a:lvl8pPr lvl="7" algn="ctr" rtl="0">
              <a:spcBef>
                <a:spcPts val="0"/>
              </a:spcBef>
              <a:spcAft>
                <a:spcPts val="0"/>
              </a:spcAft>
              <a:buSzPts val="3600"/>
              <a:buNone/>
              <a:defRPr sz="3600"/>
            </a:lvl8pPr>
            <a:lvl9pPr lvl="8" algn="ctr" rtl="0">
              <a:spcBef>
                <a:spcPts val="0"/>
              </a:spcBef>
              <a:spcAft>
                <a:spcPts val="0"/>
              </a:spcAft>
              <a:buSzPts val="3600"/>
              <a:buNone/>
              <a:defRPr sz="3600"/>
            </a:lvl9pPr>
          </a:lstStyle>
          <a:p>
            <a:endParaRPr/>
          </a:p>
        </p:txBody>
      </p:sp>
      <p:sp>
        <p:nvSpPr>
          <p:cNvPr id="60" name="Shape 6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61"/>
        <p:cNvGrpSpPr/>
        <p:nvPr/>
      </p:nvGrpSpPr>
      <p:grpSpPr>
        <a:xfrm>
          <a:off x="0" y="0"/>
          <a:ext cx="0" cy="0"/>
          <a:chOff x="0" y="0"/>
          <a:chExt cx="0" cy="0"/>
        </a:xfrm>
      </p:grpSpPr>
      <p:sp>
        <p:nvSpPr>
          <p:cNvPr id="62" name="Shape 62"/>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63" name="Shape 63"/>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lstStyle>
            <a:lvl1pPr marL="457200" lvl="0" indent="-342900" rtl="0">
              <a:spcBef>
                <a:spcPts val="0"/>
              </a:spcBef>
              <a:spcAft>
                <a:spcPts val="0"/>
              </a:spcAft>
              <a:buSzPts val="1800"/>
              <a:buChar char="●"/>
              <a:defRPr/>
            </a:lvl1pPr>
            <a:lvl2pPr marL="914400" lvl="1" indent="-317500" rtl="0">
              <a:spcBef>
                <a:spcPts val="1600"/>
              </a:spcBef>
              <a:spcAft>
                <a:spcPts val="0"/>
              </a:spcAft>
              <a:buSzPts val="1400"/>
              <a:buChar char="○"/>
              <a:defRPr/>
            </a:lvl2pPr>
            <a:lvl3pPr marL="1371600" lvl="2" indent="-317500" rtl="0">
              <a:spcBef>
                <a:spcPts val="1600"/>
              </a:spcBef>
              <a:spcAft>
                <a:spcPts val="0"/>
              </a:spcAft>
              <a:buSzPts val="1400"/>
              <a:buChar char="■"/>
              <a:defRPr/>
            </a:lvl3pPr>
            <a:lvl4pPr marL="1828800" lvl="3" indent="-317500" rtl="0">
              <a:spcBef>
                <a:spcPts val="1600"/>
              </a:spcBef>
              <a:spcAft>
                <a:spcPts val="0"/>
              </a:spcAft>
              <a:buSzPts val="1400"/>
              <a:buChar char="●"/>
              <a:defRPr/>
            </a:lvl4pPr>
            <a:lvl5pPr marL="2286000" lvl="4" indent="-317500" rtl="0">
              <a:spcBef>
                <a:spcPts val="1600"/>
              </a:spcBef>
              <a:spcAft>
                <a:spcPts val="0"/>
              </a:spcAft>
              <a:buSzPts val="1400"/>
              <a:buChar char="○"/>
              <a:defRPr/>
            </a:lvl5pPr>
            <a:lvl6pPr marL="2743200" lvl="5" indent="-317500" rtl="0">
              <a:spcBef>
                <a:spcPts val="1600"/>
              </a:spcBef>
              <a:spcAft>
                <a:spcPts val="0"/>
              </a:spcAft>
              <a:buSzPts val="1400"/>
              <a:buChar char="■"/>
              <a:defRPr/>
            </a:lvl6pPr>
            <a:lvl7pPr marL="3200400" lvl="6" indent="-317500" rtl="0">
              <a:spcBef>
                <a:spcPts val="1600"/>
              </a:spcBef>
              <a:spcAft>
                <a:spcPts val="0"/>
              </a:spcAft>
              <a:buSzPts val="1400"/>
              <a:buChar char="●"/>
              <a:defRPr/>
            </a:lvl7pPr>
            <a:lvl8pPr marL="3657600" lvl="7" indent="-317500" rtl="0">
              <a:spcBef>
                <a:spcPts val="1600"/>
              </a:spcBef>
              <a:spcAft>
                <a:spcPts val="0"/>
              </a:spcAft>
              <a:buSzPts val="1400"/>
              <a:buChar char="○"/>
              <a:defRPr/>
            </a:lvl8pPr>
            <a:lvl9pPr marL="4114800" lvl="8" indent="-317500" rtl="0">
              <a:spcBef>
                <a:spcPts val="1600"/>
              </a:spcBef>
              <a:spcAft>
                <a:spcPts val="1600"/>
              </a:spcAft>
              <a:buSzPts val="1400"/>
              <a:buChar char="■"/>
              <a:defRPr/>
            </a:lvl9pPr>
          </a:lstStyle>
          <a:p>
            <a:endParaRPr/>
          </a:p>
        </p:txBody>
      </p:sp>
      <p:sp>
        <p:nvSpPr>
          <p:cNvPr id="64" name="Shape 6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65"/>
        <p:cNvGrpSpPr/>
        <p:nvPr/>
      </p:nvGrpSpPr>
      <p:grpSpPr>
        <a:xfrm>
          <a:off x="0" y="0"/>
          <a:ext cx="0" cy="0"/>
          <a:chOff x="0" y="0"/>
          <a:chExt cx="0" cy="0"/>
        </a:xfrm>
      </p:grpSpPr>
      <p:sp>
        <p:nvSpPr>
          <p:cNvPr id="66" name="Shape 66"/>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67" name="Shape 67"/>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lstStyle>
            <a:lvl1pPr marL="457200" lvl="0" indent="-317500" rtl="0">
              <a:spcBef>
                <a:spcPts val="0"/>
              </a:spcBef>
              <a:spcAft>
                <a:spcPts val="0"/>
              </a:spcAft>
              <a:buSzPts val="1400"/>
              <a:buChar char="●"/>
              <a:defRPr sz="1400"/>
            </a:lvl1pPr>
            <a:lvl2pPr marL="914400" lvl="1" indent="-304800" rtl="0">
              <a:spcBef>
                <a:spcPts val="1600"/>
              </a:spcBef>
              <a:spcAft>
                <a:spcPts val="0"/>
              </a:spcAft>
              <a:buSzPts val="1200"/>
              <a:buChar char="○"/>
              <a:defRPr sz="1200"/>
            </a:lvl2pPr>
            <a:lvl3pPr marL="1371600" lvl="2" indent="-304800" rtl="0">
              <a:spcBef>
                <a:spcPts val="1600"/>
              </a:spcBef>
              <a:spcAft>
                <a:spcPts val="0"/>
              </a:spcAft>
              <a:buSzPts val="1200"/>
              <a:buChar char="■"/>
              <a:defRPr sz="1200"/>
            </a:lvl3pPr>
            <a:lvl4pPr marL="1828800" lvl="3" indent="-304800" rtl="0">
              <a:spcBef>
                <a:spcPts val="1600"/>
              </a:spcBef>
              <a:spcAft>
                <a:spcPts val="0"/>
              </a:spcAft>
              <a:buSzPts val="1200"/>
              <a:buChar char="●"/>
              <a:defRPr sz="1200"/>
            </a:lvl4pPr>
            <a:lvl5pPr marL="2286000" lvl="4" indent="-304800" rtl="0">
              <a:spcBef>
                <a:spcPts val="1600"/>
              </a:spcBef>
              <a:spcAft>
                <a:spcPts val="0"/>
              </a:spcAft>
              <a:buSzPts val="1200"/>
              <a:buChar char="○"/>
              <a:defRPr sz="1200"/>
            </a:lvl5pPr>
            <a:lvl6pPr marL="2743200" lvl="5" indent="-304800" rtl="0">
              <a:spcBef>
                <a:spcPts val="1600"/>
              </a:spcBef>
              <a:spcAft>
                <a:spcPts val="0"/>
              </a:spcAft>
              <a:buSzPts val="1200"/>
              <a:buChar char="■"/>
              <a:defRPr sz="1200"/>
            </a:lvl6pPr>
            <a:lvl7pPr marL="3200400" lvl="6" indent="-304800" rtl="0">
              <a:spcBef>
                <a:spcPts val="1600"/>
              </a:spcBef>
              <a:spcAft>
                <a:spcPts val="0"/>
              </a:spcAft>
              <a:buSzPts val="1200"/>
              <a:buChar char="●"/>
              <a:defRPr sz="1200"/>
            </a:lvl7pPr>
            <a:lvl8pPr marL="3657600" lvl="7" indent="-304800" rtl="0">
              <a:spcBef>
                <a:spcPts val="1600"/>
              </a:spcBef>
              <a:spcAft>
                <a:spcPts val="0"/>
              </a:spcAft>
              <a:buSzPts val="1200"/>
              <a:buChar char="○"/>
              <a:defRPr sz="1200"/>
            </a:lvl8pPr>
            <a:lvl9pPr marL="4114800" lvl="8" indent="-304800" rtl="0">
              <a:spcBef>
                <a:spcPts val="1600"/>
              </a:spcBef>
              <a:spcAft>
                <a:spcPts val="1600"/>
              </a:spcAft>
              <a:buSzPts val="1200"/>
              <a:buChar char="■"/>
              <a:defRPr sz="1200"/>
            </a:lvl9pPr>
          </a:lstStyle>
          <a:p>
            <a:endParaRPr/>
          </a:p>
        </p:txBody>
      </p:sp>
      <p:sp>
        <p:nvSpPr>
          <p:cNvPr id="68" name="Shape 68"/>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lstStyle>
            <a:lvl1pPr marL="457200" lvl="0" indent="-317500" rtl="0">
              <a:spcBef>
                <a:spcPts val="0"/>
              </a:spcBef>
              <a:spcAft>
                <a:spcPts val="0"/>
              </a:spcAft>
              <a:buSzPts val="1400"/>
              <a:buChar char="●"/>
              <a:defRPr sz="1400"/>
            </a:lvl1pPr>
            <a:lvl2pPr marL="914400" lvl="1" indent="-304800" rtl="0">
              <a:spcBef>
                <a:spcPts val="1600"/>
              </a:spcBef>
              <a:spcAft>
                <a:spcPts val="0"/>
              </a:spcAft>
              <a:buSzPts val="1200"/>
              <a:buChar char="○"/>
              <a:defRPr sz="1200"/>
            </a:lvl2pPr>
            <a:lvl3pPr marL="1371600" lvl="2" indent="-304800" rtl="0">
              <a:spcBef>
                <a:spcPts val="1600"/>
              </a:spcBef>
              <a:spcAft>
                <a:spcPts val="0"/>
              </a:spcAft>
              <a:buSzPts val="1200"/>
              <a:buChar char="■"/>
              <a:defRPr sz="1200"/>
            </a:lvl3pPr>
            <a:lvl4pPr marL="1828800" lvl="3" indent="-304800" rtl="0">
              <a:spcBef>
                <a:spcPts val="1600"/>
              </a:spcBef>
              <a:spcAft>
                <a:spcPts val="0"/>
              </a:spcAft>
              <a:buSzPts val="1200"/>
              <a:buChar char="●"/>
              <a:defRPr sz="1200"/>
            </a:lvl4pPr>
            <a:lvl5pPr marL="2286000" lvl="4" indent="-304800" rtl="0">
              <a:spcBef>
                <a:spcPts val="1600"/>
              </a:spcBef>
              <a:spcAft>
                <a:spcPts val="0"/>
              </a:spcAft>
              <a:buSzPts val="1200"/>
              <a:buChar char="○"/>
              <a:defRPr sz="1200"/>
            </a:lvl5pPr>
            <a:lvl6pPr marL="2743200" lvl="5" indent="-304800" rtl="0">
              <a:spcBef>
                <a:spcPts val="1600"/>
              </a:spcBef>
              <a:spcAft>
                <a:spcPts val="0"/>
              </a:spcAft>
              <a:buSzPts val="1200"/>
              <a:buChar char="■"/>
              <a:defRPr sz="1200"/>
            </a:lvl6pPr>
            <a:lvl7pPr marL="3200400" lvl="6" indent="-304800" rtl="0">
              <a:spcBef>
                <a:spcPts val="1600"/>
              </a:spcBef>
              <a:spcAft>
                <a:spcPts val="0"/>
              </a:spcAft>
              <a:buSzPts val="1200"/>
              <a:buChar char="●"/>
              <a:defRPr sz="1200"/>
            </a:lvl7pPr>
            <a:lvl8pPr marL="3657600" lvl="7" indent="-304800" rtl="0">
              <a:spcBef>
                <a:spcPts val="1600"/>
              </a:spcBef>
              <a:spcAft>
                <a:spcPts val="0"/>
              </a:spcAft>
              <a:buSzPts val="1200"/>
              <a:buChar char="○"/>
              <a:defRPr sz="1200"/>
            </a:lvl8pPr>
            <a:lvl9pPr marL="4114800" lvl="8" indent="-304800" rtl="0">
              <a:spcBef>
                <a:spcPts val="1600"/>
              </a:spcBef>
              <a:spcAft>
                <a:spcPts val="1600"/>
              </a:spcAft>
              <a:buSzPts val="1200"/>
              <a:buChar char="■"/>
              <a:defRPr sz="1200"/>
            </a:lvl9pPr>
          </a:lstStyle>
          <a:p>
            <a:endParaRPr/>
          </a:p>
        </p:txBody>
      </p:sp>
      <p:sp>
        <p:nvSpPr>
          <p:cNvPr id="69" name="Shape 6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70"/>
        <p:cNvGrpSpPr/>
        <p:nvPr/>
      </p:nvGrpSpPr>
      <p:grpSpPr>
        <a:xfrm>
          <a:off x="0" y="0"/>
          <a:ext cx="0" cy="0"/>
          <a:chOff x="0" y="0"/>
          <a:chExt cx="0" cy="0"/>
        </a:xfrm>
      </p:grpSpPr>
      <p:sp>
        <p:nvSpPr>
          <p:cNvPr id="71" name="Shape 71"/>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72" name="Shape 7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73"/>
        <p:cNvGrpSpPr/>
        <p:nvPr/>
      </p:nvGrpSpPr>
      <p:grpSpPr>
        <a:xfrm>
          <a:off x="0" y="0"/>
          <a:ext cx="0" cy="0"/>
          <a:chOff x="0" y="0"/>
          <a:chExt cx="0" cy="0"/>
        </a:xfrm>
      </p:grpSpPr>
      <p:sp>
        <p:nvSpPr>
          <p:cNvPr id="74" name="Shape 74"/>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lstStyle>
            <a:lvl1pPr lvl="0" rtl="0">
              <a:spcBef>
                <a:spcPts val="0"/>
              </a:spcBef>
              <a:spcAft>
                <a:spcPts val="0"/>
              </a:spcAft>
              <a:buSzPts val="2400"/>
              <a:buNone/>
              <a:defRPr sz="2400"/>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a:endParaRPr/>
          </a:p>
        </p:txBody>
      </p:sp>
      <p:sp>
        <p:nvSpPr>
          <p:cNvPr id="75" name="Shape 75"/>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lstStyle>
            <a:lvl1pPr marL="457200" lvl="0" indent="-304800" rtl="0">
              <a:spcBef>
                <a:spcPts val="0"/>
              </a:spcBef>
              <a:spcAft>
                <a:spcPts val="0"/>
              </a:spcAft>
              <a:buSzPts val="1200"/>
              <a:buChar char="●"/>
              <a:defRPr sz="1200"/>
            </a:lvl1pPr>
            <a:lvl2pPr marL="914400" lvl="1" indent="-304800" rtl="0">
              <a:spcBef>
                <a:spcPts val="1600"/>
              </a:spcBef>
              <a:spcAft>
                <a:spcPts val="0"/>
              </a:spcAft>
              <a:buSzPts val="1200"/>
              <a:buChar char="○"/>
              <a:defRPr sz="1200"/>
            </a:lvl2pPr>
            <a:lvl3pPr marL="1371600" lvl="2" indent="-304800" rtl="0">
              <a:spcBef>
                <a:spcPts val="1600"/>
              </a:spcBef>
              <a:spcAft>
                <a:spcPts val="0"/>
              </a:spcAft>
              <a:buSzPts val="1200"/>
              <a:buChar char="■"/>
              <a:defRPr sz="1200"/>
            </a:lvl3pPr>
            <a:lvl4pPr marL="1828800" lvl="3" indent="-304800" rtl="0">
              <a:spcBef>
                <a:spcPts val="1600"/>
              </a:spcBef>
              <a:spcAft>
                <a:spcPts val="0"/>
              </a:spcAft>
              <a:buSzPts val="1200"/>
              <a:buChar char="●"/>
              <a:defRPr sz="1200"/>
            </a:lvl4pPr>
            <a:lvl5pPr marL="2286000" lvl="4" indent="-304800" rtl="0">
              <a:spcBef>
                <a:spcPts val="1600"/>
              </a:spcBef>
              <a:spcAft>
                <a:spcPts val="0"/>
              </a:spcAft>
              <a:buSzPts val="1200"/>
              <a:buChar char="○"/>
              <a:defRPr sz="1200"/>
            </a:lvl5pPr>
            <a:lvl6pPr marL="2743200" lvl="5" indent="-304800" rtl="0">
              <a:spcBef>
                <a:spcPts val="1600"/>
              </a:spcBef>
              <a:spcAft>
                <a:spcPts val="0"/>
              </a:spcAft>
              <a:buSzPts val="1200"/>
              <a:buChar char="■"/>
              <a:defRPr sz="1200"/>
            </a:lvl6pPr>
            <a:lvl7pPr marL="3200400" lvl="6" indent="-304800" rtl="0">
              <a:spcBef>
                <a:spcPts val="1600"/>
              </a:spcBef>
              <a:spcAft>
                <a:spcPts val="0"/>
              </a:spcAft>
              <a:buSzPts val="1200"/>
              <a:buChar char="●"/>
              <a:defRPr sz="1200"/>
            </a:lvl7pPr>
            <a:lvl8pPr marL="3657600" lvl="7" indent="-304800" rtl="0">
              <a:spcBef>
                <a:spcPts val="1600"/>
              </a:spcBef>
              <a:spcAft>
                <a:spcPts val="0"/>
              </a:spcAft>
              <a:buSzPts val="1200"/>
              <a:buChar char="○"/>
              <a:defRPr sz="1200"/>
            </a:lvl8pPr>
            <a:lvl9pPr marL="4114800" lvl="8" indent="-304800" rtl="0">
              <a:spcBef>
                <a:spcPts val="1600"/>
              </a:spcBef>
              <a:spcAft>
                <a:spcPts val="1600"/>
              </a:spcAft>
              <a:buSzPts val="1200"/>
              <a:buChar char="■"/>
              <a:defRPr sz="1200"/>
            </a:lvl9pPr>
          </a:lstStyle>
          <a:p>
            <a:endParaRPr/>
          </a:p>
        </p:txBody>
      </p:sp>
      <p:sp>
        <p:nvSpPr>
          <p:cNvPr id="76" name="Shape 7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77"/>
        <p:cNvGrpSpPr/>
        <p:nvPr/>
      </p:nvGrpSpPr>
      <p:grpSpPr>
        <a:xfrm>
          <a:off x="0" y="0"/>
          <a:ext cx="0" cy="0"/>
          <a:chOff x="0" y="0"/>
          <a:chExt cx="0" cy="0"/>
        </a:xfrm>
      </p:grpSpPr>
      <p:sp>
        <p:nvSpPr>
          <p:cNvPr id="78" name="Shape 78"/>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lstStyle>
            <a:lvl1pPr lvl="0" rtl="0">
              <a:spcBef>
                <a:spcPts val="0"/>
              </a:spcBef>
              <a:spcAft>
                <a:spcPts val="0"/>
              </a:spcAft>
              <a:buSzPts val="4800"/>
              <a:buNone/>
              <a:defRPr sz="4800"/>
            </a:lvl1pPr>
            <a:lvl2pPr lvl="1" rtl="0">
              <a:spcBef>
                <a:spcPts val="0"/>
              </a:spcBef>
              <a:spcAft>
                <a:spcPts val="0"/>
              </a:spcAft>
              <a:buSzPts val="4800"/>
              <a:buNone/>
              <a:defRPr sz="4800"/>
            </a:lvl2pPr>
            <a:lvl3pPr lvl="2" rtl="0">
              <a:spcBef>
                <a:spcPts val="0"/>
              </a:spcBef>
              <a:spcAft>
                <a:spcPts val="0"/>
              </a:spcAft>
              <a:buSzPts val="4800"/>
              <a:buNone/>
              <a:defRPr sz="4800"/>
            </a:lvl3pPr>
            <a:lvl4pPr lvl="3" rtl="0">
              <a:spcBef>
                <a:spcPts val="0"/>
              </a:spcBef>
              <a:spcAft>
                <a:spcPts val="0"/>
              </a:spcAft>
              <a:buSzPts val="4800"/>
              <a:buNone/>
              <a:defRPr sz="4800"/>
            </a:lvl4pPr>
            <a:lvl5pPr lvl="4" rtl="0">
              <a:spcBef>
                <a:spcPts val="0"/>
              </a:spcBef>
              <a:spcAft>
                <a:spcPts val="0"/>
              </a:spcAft>
              <a:buSzPts val="4800"/>
              <a:buNone/>
              <a:defRPr sz="4800"/>
            </a:lvl5pPr>
            <a:lvl6pPr lvl="5" rtl="0">
              <a:spcBef>
                <a:spcPts val="0"/>
              </a:spcBef>
              <a:spcAft>
                <a:spcPts val="0"/>
              </a:spcAft>
              <a:buSzPts val="4800"/>
              <a:buNone/>
              <a:defRPr sz="4800"/>
            </a:lvl6pPr>
            <a:lvl7pPr lvl="6" rtl="0">
              <a:spcBef>
                <a:spcPts val="0"/>
              </a:spcBef>
              <a:spcAft>
                <a:spcPts val="0"/>
              </a:spcAft>
              <a:buSzPts val="4800"/>
              <a:buNone/>
              <a:defRPr sz="4800"/>
            </a:lvl7pPr>
            <a:lvl8pPr lvl="7" rtl="0">
              <a:spcBef>
                <a:spcPts val="0"/>
              </a:spcBef>
              <a:spcAft>
                <a:spcPts val="0"/>
              </a:spcAft>
              <a:buSzPts val="4800"/>
              <a:buNone/>
              <a:defRPr sz="4800"/>
            </a:lvl8pPr>
            <a:lvl9pPr lvl="8" rtl="0">
              <a:spcBef>
                <a:spcPts val="0"/>
              </a:spcBef>
              <a:spcAft>
                <a:spcPts val="0"/>
              </a:spcAft>
              <a:buSzPts val="4800"/>
              <a:buNone/>
              <a:defRPr sz="4800"/>
            </a:lvl9pPr>
          </a:lstStyle>
          <a:p>
            <a:endParaRPr/>
          </a:p>
        </p:txBody>
      </p:sp>
      <p:sp>
        <p:nvSpPr>
          <p:cNvPr id="79" name="Shape 7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80"/>
        <p:cNvGrpSpPr/>
        <p:nvPr/>
      </p:nvGrpSpPr>
      <p:grpSpPr>
        <a:xfrm>
          <a:off x="0" y="0"/>
          <a:ext cx="0" cy="0"/>
          <a:chOff x="0" y="0"/>
          <a:chExt cx="0" cy="0"/>
        </a:xfrm>
      </p:grpSpPr>
      <p:sp>
        <p:nvSpPr>
          <p:cNvPr id="81" name="Shape 81"/>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82" name="Shape 82"/>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lstStyle>
            <a:lvl1pPr lvl="0" algn="ctr" rtl="0">
              <a:spcBef>
                <a:spcPts val="0"/>
              </a:spcBef>
              <a:spcAft>
                <a:spcPts val="0"/>
              </a:spcAft>
              <a:buSzPts val="4200"/>
              <a:buNone/>
              <a:defRPr sz="4200"/>
            </a:lvl1pPr>
            <a:lvl2pPr lvl="1" algn="ctr" rtl="0">
              <a:spcBef>
                <a:spcPts val="0"/>
              </a:spcBef>
              <a:spcAft>
                <a:spcPts val="0"/>
              </a:spcAft>
              <a:buSzPts val="4200"/>
              <a:buNone/>
              <a:defRPr sz="4200"/>
            </a:lvl2pPr>
            <a:lvl3pPr lvl="2" algn="ctr" rtl="0">
              <a:spcBef>
                <a:spcPts val="0"/>
              </a:spcBef>
              <a:spcAft>
                <a:spcPts val="0"/>
              </a:spcAft>
              <a:buSzPts val="4200"/>
              <a:buNone/>
              <a:defRPr sz="4200"/>
            </a:lvl3pPr>
            <a:lvl4pPr lvl="3" algn="ctr" rtl="0">
              <a:spcBef>
                <a:spcPts val="0"/>
              </a:spcBef>
              <a:spcAft>
                <a:spcPts val="0"/>
              </a:spcAft>
              <a:buSzPts val="4200"/>
              <a:buNone/>
              <a:defRPr sz="4200"/>
            </a:lvl4pPr>
            <a:lvl5pPr lvl="4" algn="ctr" rtl="0">
              <a:spcBef>
                <a:spcPts val="0"/>
              </a:spcBef>
              <a:spcAft>
                <a:spcPts val="0"/>
              </a:spcAft>
              <a:buSzPts val="4200"/>
              <a:buNone/>
              <a:defRPr sz="4200"/>
            </a:lvl5pPr>
            <a:lvl6pPr lvl="5" algn="ctr" rtl="0">
              <a:spcBef>
                <a:spcPts val="0"/>
              </a:spcBef>
              <a:spcAft>
                <a:spcPts val="0"/>
              </a:spcAft>
              <a:buSzPts val="4200"/>
              <a:buNone/>
              <a:defRPr sz="4200"/>
            </a:lvl6pPr>
            <a:lvl7pPr lvl="6" algn="ctr" rtl="0">
              <a:spcBef>
                <a:spcPts val="0"/>
              </a:spcBef>
              <a:spcAft>
                <a:spcPts val="0"/>
              </a:spcAft>
              <a:buSzPts val="4200"/>
              <a:buNone/>
              <a:defRPr sz="4200"/>
            </a:lvl7pPr>
            <a:lvl8pPr lvl="7" algn="ctr" rtl="0">
              <a:spcBef>
                <a:spcPts val="0"/>
              </a:spcBef>
              <a:spcAft>
                <a:spcPts val="0"/>
              </a:spcAft>
              <a:buSzPts val="4200"/>
              <a:buNone/>
              <a:defRPr sz="4200"/>
            </a:lvl8pPr>
            <a:lvl9pPr lvl="8" algn="ctr" rtl="0">
              <a:spcBef>
                <a:spcPts val="0"/>
              </a:spcBef>
              <a:spcAft>
                <a:spcPts val="0"/>
              </a:spcAft>
              <a:buSzPts val="4200"/>
              <a:buNone/>
              <a:defRPr sz="4200"/>
            </a:lvl9pPr>
          </a:lstStyle>
          <a:p>
            <a:endParaRPr/>
          </a:p>
        </p:txBody>
      </p:sp>
      <p:sp>
        <p:nvSpPr>
          <p:cNvPr id="83" name="Shape 83"/>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lstStyle>
            <a:lvl1pPr lvl="0" algn="ctr" rtl="0">
              <a:lnSpc>
                <a:spcPct val="100000"/>
              </a:lnSpc>
              <a:spcBef>
                <a:spcPts val="0"/>
              </a:spcBef>
              <a:spcAft>
                <a:spcPts val="0"/>
              </a:spcAft>
              <a:buSzPts val="2100"/>
              <a:buNone/>
              <a:defRPr sz="2100"/>
            </a:lvl1pPr>
            <a:lvl2pPr lvl="1" algn="ctr" rtl="0">
              <a:lnSpc>
                <a:spcPct val="100000"/>
              </a:lnSpc>
              <a:spcBef>
                <a:spcPts val="0"/>
              </a:spcBef>
              <a:spcAft>
                <a:spcPts val="0"/>
              </a:spcAft>
              <a:buSzPts val="2100"/>
              <a:buNone/>
              <a:defRPr sz="2100"/>
            </a:lvl2pPr>
            <a:lvl3pPr lvl="2" algn="ctr" rtl="0">
              <a:lnSpc>
                <a:spcPct val="100000"/>
              </a:lnSpc>
              <a:spcBef>
                <a:spcPts val="0"/>
              </a:spcBef>
              <a:spcAft>
                <a:spcPts val="0"/>
              </a:spcAft>
              <a:buSzPts val="2100"/>
              <a:buNone/>
              <a:defRPr sz="2100"/>
            </a:lvl3pPr>
            <a:lvl4pPr lvl="3" algn="ctr" rtl="0">
              <a:lnSpc>
                <a:spcPct val="100000"/>
              </a:lnSpc>
              <a:spcBef>
                <a:spcPts val="0"/>
              </a:spcBef>
              <a:spcAft>
                <a:spcPts val="0"/>
              </a:spcAft>
              <a:buSzPts val="2100"/>
              <a:buNone/>
              <a:defRPr sz="2100"/>
            </a:lvl4pPr>
            <a:lvl5pPr lvl="4" algn="ctr" rtl="0">
              <a:lnSpc>
                <a:spcPct val="100000"/>
              </a:lnSpc>
              <a:spcBef>
                <a:spcPts val="0"/>
              </a:spcBef>
              <a:spcAft>
                <a:spcPts val="0"/>
              </a:spcAft>
              <a:buSzPts val="2100"/>
              <a:buNone/>
              <a:defRPr sz="2100"/>
            </a:lvl5pPr>
            <a:lvl6pPr lvl="5" algn="ctr" rtl="0">
              <a:lnSpc>
                <a:spcPct val="100000"/>
              </a:lnSpc>
              <a:spcBef>
                <a:spcPts val="0"/>
              </a:spcBef>
              <a:spcAft>
                <a:spcPts val="0"/>
              </a:spcAft>
              <a:buSzPts val="2100"/>
              <a:buNone/>
              <a:defRPr sz="2100"/>
            </a:lvl6pPr>
            <a:lvl7pPr lvl="6" algn="ctr" rtl="0">
              <a:lnSpc>
                <a:spcPct val="100000"/>
              </a:lnSpc>
              <a:spcBef>
                <a:spcPts val="0"/>
              </a:spcBef>
              <a:spcAft>
                <a:spcPts val="0"/>
              </a:spcAft>
              <a:buSzPts val="2100"/>
              <a:buNone/>
              <a:defRPr sz="2100"/>
            </a:lvl7pPr>
            <a:lvl8pPr lvl="7" algn="ctr" rtl="0">
              <a:lnSpc>
                <a:spcPct val="100000"/>
              </a:lnSpc>
              <a:spcBef>
                <a:spcPts val="0"/>
              </a:spcBef>
              <a:spcAft>
                <a:spcPts val="0"/>
              </a:spcAft>
              <a:buSzPts val="2100"/>
              <a:buNone/>
              <a:defRPr sz="2100"/>
            </a:lvl8pPr>
            <a:lvl9pPr lvl="8" algn="ctr" rtl="0">
              <a:lnSpc>
                <a:spcPct val="100000"/>
              </a:lnSpc>
              <a:spcBef>
                <a:spcPts val="0"/>
              </a:spcBef>
              <a:spcAft>
                <a:spcPts val="0"/>
              </a:spcAft>
              <a:buSzPts val="2100"/>
              <a:buNone/>
              <a:defRPr sz="2100"/>
            </a:lvl9pPr>
          </a:lstStyle>
          <a:p>
            <a:endParaRPr/>
          </a:p>
        </p:txBody>
      </p:sp>
      <p:sp>
        <p:nvSpPr>
          <p:cNvPr id="84" name="Shape 84"/>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lstStyle>
            <a:lvl1pPr marL="457200" lvl="0" indent="-342900" rtl="0">
              <a:spcBef>
                <a:spcPts val="0"/>
              </a:spcBef>
              <a:spcAft>
                <a:spcPts val="0"/>
              </a:spcAft>
              <a:buSzPts val="1800"/>
              <a:buChar char="●"/>
              <a:defRPr/>
            </a:lvl1pPr>
            <a:lvl2pPr marL="914400" lvl="1" indent="-317500" rtl="0">
              <a:spcBef>
                <a:spcPts val="1600"/>
              </a:spcBef>
              <a:spcAft>
                <a:spcPts val="0"/>
              </a:spcAft>
              <a:buSzPts val="1400"/>
              <a:buChar char="○"/>
              <a:defRPr/>
            </a:lvl2pPr>
            <a:lvl3pPr marL="1371600" lvl="2" indent="-317500" rtl="0">
              <a:spcBef>
                <a:spcPts val="1600"/>
              </a:spcBef>
              <a:spcAft>
                <a:spcPts val="0"/>
              </a:spcAft>
              <a:buSzPts val="1400"/>
              <a:buChar char="■"/>
              <a:defRPr/>
            </a:lvl3pPr>
            <a:lvl4pPr marL="1828800" lvl="3" indent="-317500" rtl="0">
              <a:spcBef>
                <a:spcPts val="1600"/>
              </a:spcBef>
              <a:spcAft>
                <a:spcPts val="0"/>
              </a:spcAft>
              <a:buSzPts val="1400"/>
              <a:buChar char="●"/>
              <a:defRPr/>
            </a:lvl4pPr>
            <a:lvl5pPr marL="2286000" lvl="4" indent="-317500" rtl="0">
              <a:spcBef>
                <a:spcPts val="1600"/>
              </a:spcBef>
              <a:spcAft>
                <a:spcPts val="0"/>
              </a:spcAft>
              <a:buSzPts val="1400"/>
              <a:buChar char="○"/>
              <a:defRPr/>
            </a:lvl5pPr>
            <a:lvl6pPr marL="2743200" lvl="5" indent="-317500" rtl="0">
              <a:spcBef>
                <a:spcPts val="1600"/>
              </a:spcBef>
              <a:spcAft>
                <a:spcPts val="0"/>
              </a:spcAft>
              <a:buSzPts val="1400"/>
              <a:buChar char="■"/>
              <a:defRPr/>
            </a:lvl6pPr>
            <a:lvl7pPr marL="3200400" lvl="6" indent="-317500" rtl="0">
              <a:spcBef>
                <a:spcPts val="1600"/>
              </a:spcBef>
              <a:spcAft>
                <a:spcPts val="0"/>
              </a:spcAft>
              <a:buSzPts val="1400"/>
              <a:buChar char="●"/>
              <a:defRPr/>
            </a:lvl7pPr>
            <a:lvl8pPr marL="3657600" lvl="7" indent="-317500" rtl="0">
              <a:spcBef>
                <a:spcPts val="1600"/>
              </a:spcBef>
              <a:spcAft>
                <a:spcPts val="0"/>
              </a:spcAft>
              <a:buSzPts val="1400"/>
              <a:buChar char="○"/>
              <a:defRPr/>
            </a:lvl8pPr>
            <a:lvl9pPr marL="4114800" lvl="8" indent="-317500" rtl="0">
              <a:spcBef>
                <a:spcPts val="1600"/>
              </a:spcBef>
              <a:spcAft>
                <a:spcPts val="1600"/>
              </a:spcAft>
              <a:buSzPts val="1400"/>
              <a:buChar char="■"/>
              <a:defRPr/>
            </a:lvl9pPr>
          </a:lstStyle>
          <a:p>
            <a:endParaRPr/>
          </a:p>
        </p:txBody>
      </p:sp>
      <p:sp>
        <p:nvSpPr>
          <p:cNvPr id="85" name="Shape 8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
        <p:cNvGrpSpPr/>
        <p:nvPr/>
      </p:nvGrpSpPr>
      <p:grpSpPr>
        <a:xfrm>
          <a:off x="0" y="0"/>
          <a:ext cx="0" cy="0"/>
          <a:chOff x="0" y="0"/>
          <a:chExt cx="0" cy="0"/>
        </a:xfrm>
      </p:grpSpPr>
      <p:sp>
        <p:nvSpPr>
          <p:cNvPr id="14" name="Shape 14"/>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5" name="Shape 1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86"/>
        <p:cNvGrpSpPr/>
        <p:nvPr/>
      </p:nvGrpSpPr>
      <p:grpSpPr>
        <a:xfrm>
          <a:off x="0" y="0"/>
          <a:ext cx="0" cy="0"/>
          <a:chOff x="0" y="0"/>
          <a:chExt cx="0" cy="0"/>
        </a:xfrm>
      </p:grpSpPr>
      <p:sp>
        <p:nvSpPr>
          <p:cNvPr id="87" name="Shape 87"/>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lstStyle>
            <a:lvl1pPr marL="457200" lvl="0" indent="-228600" rtl="0">
              <a:lnSpc>
                <a:spcPct val="100000"/>
              </a:lnSpc>
              <a:spcBef>
                <a:spcPts val="0"/>
              </a:spcBef>
              <a:spcAft>
                <a:spcPts val="0"/>
              </a:spcAft>
              <a:buSzPts val="1800"/>
              <a:buNone/>
              <a:defRPr/>
            </a:lvl1pPr>
          </a:lstStyle>
          <a:p>
            <a:endParaRPr/>
          </a:p>
        </p:txBody>
      </p:sp>
      <p:sp>
        <p:nvSpPr>
          <p:cNvPr id="88" name="Shape 8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89"/>
        <p:cNvGrpSpPr/>
        <p:nvPr/>
      </p:nvGrpSpPr>
      <p:grpSpPr>
        <a:xfrm>
          <a:off x="0" y="0"/>
          <a:ext cx="0" cy="0"/>
          <a:chOff x="0" y="0"/>
          <a:chExt cx="0" cy="0"/>
        </a:xfrm>
      </p:grpSpPr>
      <p:sp>
        <p:nvSpPr>
          <p:cNvPr id="90" name="Shape 90"/>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lstStyle>
            <a:lvl1pPr lvl="0" algn="ctr" rtl="0">
              <a:spcBef>
                <a:spcPts val="0"/>
              </a:spcBef>
              <a:spcAft>
                <a:spcPts val="0"/>
              </a:spcAft>
              <a:buSzPts val="12000"/>
              <a:buNone/>
              <a:defRPr sz="12000"/>
            </a:lvl1pPr>
            <a:lvl2pPr lvl="1" algn="ctr" rtl="0">
              <a:spcBef>
                <a:spcPts val="0"/>
              </a:spcBef>
              <a:spcAft>
                <a:spcPts val="0"/>
              </a:spcAft>
              <a:buSzPts val="12000"/>
              <a:buNone/>
              <a:defRPr sz="12000"/>
            </a:lvl2pPr>
            <a:lvl3pPr lvl="2" algn="ctr" rtl="0">
              <a:spcBef>
                <a:spcPts val="0"/>
              </a:spcBef>
              <a:spcAft>
                <a:spcPts val="0"/>
              </a:spcAft>
              <a:buSzPts val="12000"/>
              <a:buNone/>
              <a:defRPr sz="12000"/>
            </a:lvl3pPr>
            <a:lvl4pPr lvl="3" algn="ctr" rtl="0">
              <a:spcBef>
                <a:spcPts val="0"/>
              </a:spcBef>
              <a:spcAft>
                <a:spcPts val="0"/>
              </a:spcAft>
              <a:buSzPts val="12000"/>
              <a:buNone/>
              <a:defRPr sz="12000"/>
            </a:lvl4pPr>
            <a:lvl5pPr lvl="4" algn="ctr" rtl="0">
              <a:spcBef>
                <a:spcPts val="0"/>
              </a:spcBef>
              <a:spcAft>
                <a:spcPts val="0"/>
              </a:spcAft>
              <a:buSzPts val="12000"/>
              <a:buNone/>
              <a:defRPr sz="12000"/>
            </a:lvl5pPr>
            <a:lvl6pPr lvl="5" algn="ctr" rtl="0">
              <a:spcBef>
                <a:spcPts val="0"/>
              </a:spcBef>
              <a:spcAft>
                <a:spcPts val="0"/>
              </a:spcAft>
              <a:buSzPts val="12000"/>
              <a:buNone/>
              <a:defRPr sz="12000"/>
            </a:lvl6pPr>
            <a:lvl7pPr lvl="6" algn="ctr" rtl="0">
              <a:spcBef>
                <a:spcPts val="0"/>
              </a:spcBef>
              <a:spcAft>
                <a:spcPts val="0"/>
              </a:spcAft>
              <a:buSzPts val="12000"/>
              <a:buNone/>
              <a:defRPr sz="12000"/>
            </a:lvl7pPr>
            <a:lvl8pPr lvl="7" algn="ctr" rtl="0">
              <a:spcBef>
                <a:spcPts val="0"/>
              </a:spcBef>
              <a:spcAft>
                <a:spcPts val="0"/>
              </a:spcAft>
              <a:buSzPts val="12000"/>
              <a:buNone/>
              <a:defRPr sz="12000"/>
            </a:lvl8pPr>
            <a:lvl9pPr lvl="8" algn="ctr" rtl="0">
              <a:spcBef>
                <a:spcPts val="0"/>
              </a:spcBef>
              <a:spcAft>
                <a:spcPts val="0"/>
              </a:spcAft>
              <a:buSzPts val="12000"/>
              <a:buNone/>
              <a:defRPr sz="12000"/>
            </a:lvl9pPr>
          </a:lstStyle>
          <a:p>
            <a:r>
              <a:t>xx%</a:t>
            </a:r>
          </a:p>
        </p:txBody>
      </p:sp>
      <p:sp>
        <p:nvSpPr>
          <p:cNvPr id="91" name="Shape 91"/>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lstStyle>
            <a:lvl1pPr marL="457200" lvl="0" indent="-342900" algn="ctr" rtl="0">
              <a:spcBef>
                <a:spcPts val="0"/>
              </a:spcBef>
              <a:spcAft>
                <a:spcPts val="0"/>
              </a:spcAft>
              <a:buSzPts val="1800"/>
              <a:buChar char="●"/>
              <a:defRPr/>
            </a:lvl1pPr>
            <a:lvl2pPr marL="914400" lvl="1" indent="-317500" algn="ctr" rtl="0">
              <a:spcBef>
                <a:spcPts val="1600"/>
              </a:spcBef>
              <a:spcAft>
                <a:spcPts val="0"/>
              </a:spcAft>
              <a:buSzPts val="1400"/>
              <a:buChar char="○"/>
              <a:defRPr/>
            </a:lvl2pPr>
            <a:lvl3pPr marL="1371600" lvl="2" indent="-317500" algn="ctr" rtl="0">
              <a:spcBef>
                <a:spcPts val="1600"/>
              </a:spcBef>
              <a:spcAft>
                <a:spcPts val="0"/>
              </a:spcAft>
              <a:buSzPts val="1400"/>
              <a:buChar char="■"/>
              <a:defRPr/>
            </a:lvl3pPr>
            <a:lvl4pPr marL="1828800" lvl="3" indent="-317500" algn="ctr" rtl="0">
              <a:spcBef>
                <a:spcPts val="1600"/>
              </a:spcBef>
              <a:spcAft>
                <a:spcPts val="0"/>
              </a:spcAft>
              <a:buSzPts val="1400"/>
              <a:buChar char="●"/>
              <a:defRPr/>
            </a:lvl4pPr>
            <a:lvl5pPr marL="2286000" lvl="4" indent="-317500" algn="ctr" rtl="0">
              <a:spcBef>
                <a:spcPts val="1600"/>
              </a:spcBef>
              <a:spcAft>
                <a:spcPts val="0"/>
              </a:spcAft>
              <a:buSzPts val="1400"/>
              <a:buChar char="○"/>
              <a:defRPr/>
            </a:lvl5pPr>
            <a:lvl6pPr marL="2743200" lvl="5" indent="-317500" algn="ctr" rtl="0">
              <a:spcBef>
                <a:spcPts val="1600"/>
              </a:spcBef>
              <a:spcAft>
                <a:spcPts val="0"/>
              </a:spcAft>
              <a:buSzPts val="1400"/>
              <a:buChar char="■"/>
              <a:defRPr/>
            </a:lvl6pPr>
            <a:lvl7pPr marL="3200400" lvl="6" indent="-317500" algn="ctr" rtl="0">
              <a:spcBef>
                <a:spcPts val="1600"/>
              </a:spcBef>
              <a:spcAft>
                <a:spcPts val="0"/>
              </a:spcAft>
              <a:buSzPts val="1400"/>
              <a:buChar char="●"/>
              <a:defRPr/>
            </a:lvl7pPr>
            <a:lvl8pPr marL="3657600" lvl="7" indent="-317500" algn="ctr" rtl="0">
              <a:spcBef>
                <a:spcPts val="1600"/>
              </a:spcBef>
              <a:spcAft>
                <a:spcPts val="0"/>
              </a:spcAft>
              <a:buSzPts val="1400"/>
              <a:buChar char="○"/>
              <a:defRPr/>
            </a:lvl8pPr>
            <a:lvl9pPr marL="4114800" lvl="8" indent="-317500" algn="ctr" rtl="0">
              <a:spcBef>
                <a:spcPts val="1600"/>
              </a:spcBef>
              <a:spcAft>
                <a:spcPts val="1600"/>
              </a:spcAft>
              <a:buSzPts val="1400"/>
              <a:buChar char="■"/>
              <a:defRPr/>
            </a:lvl9pPr>
          </a:lstStyle>
          <a:p>
            <a:endParaRPr/>
          </a:p>
        </p:txBody>
      </p:sp>
      <p:sp>
        <p:nvSpPr>
          <p:cNvPr id="92" name="Shape 9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93"/>
        <p:cNvGrpSpPr/>
        <p:nvPr/>
      </p:nvGrpSpPr>
      <p:grpSpPr>
        <a:xfrm>
          <a:off x="0" y="0"/>
          <a:ext cx="0" cy="0"/>
          <a:chOff x="0" y="0"/>
          <a:chExt cx="0" cy="0"/>
        </a:xfrm>
      </p:grpSpPr>
      <p:sp>
        <p:nvSpPr>
          <p:cNvPr id="94" name="Shape 9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95"/>
        <p:cNvGrpSpPr/>
        <p:nvPr/>
      </p:nvGrpSpPr>
      <p:grpSpPr>
        <a:xfrm>
          <a:off x="0" y="0"/>
          <a:ext cx="0" cy="0"/>
          <a:chOff x="0" y="0"/>
          <a:chExt cx="0" cy="0"/>
        </a:xfrm>
      </p:grpSpPr>
      <p:sp>
        <p:nvSpPr>
          <p:cNvPr id="96" name="Shape 96"/>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lvl="1" rtl="0">
              <a:spcBef>
                <a:spcPts val="0"/>
              </a:spcBef>
              <a:spcAft>
                <a:spcPts val="0"/>
              </a:spcAft>
              <a:buSzPts val="2800"/>
              <a:buNone/>
              <a:defRPr sz="1400"/>
            </a:lvl2pPr>
            <a:lvl3pPr lvl="2" rtl="0">
              <a:spcBef>
                <a:spcPts val="0"/>
              </a:spcBef>
              <a:spcAft>
                <a:spcPts val="0"/>
              </a:spcAft>
              <a:buSzPts val="2800"/>
              <a:buNone/>
              <a:defRPr sz="1400"/>
            </a:lvl3pPr>
            <a:lvl4pPr lvl="3" rtl="0">
              <a:spcBef>
                <a:spcPts val="0"/>
              </a:spcBef>
              <a:spcAft>
                <a:spcPts val="0"/>
              </a:spcAft>
              <a:buSzPts val="2800"/>
              <a:buNone/>
              <a:defRPr sz="1400"/>
            </a:lvl4pPr>
            <a:lvl5pPr lvl="4" rtl="0">
              <a:spcBef>
                <a:spcPts val="0"/>
              </a:spcBef>
              <a:spcAft>
                <a:spcPts val="0"/>
              </a:spcAft>
              <a:buSzPts val="2800"/>
              <a:buNone/>
              <a:defRPr sz="1400"/>
            </a:lvl5pPr>
            <a:lvl6pPr lvl="5" rtl="0">
              <a:spcBef>
                <a:spcPts val="0"/>
              </a:spcBef>
              <a:spcAft>
                <a:spcPts val="0"/>
              </a:spcAft>
              <a:buSzPts val="2800"/>
              <a:buNone/>
              <a:defRPr sz="1400"/>
            </a:lvl6pPr>
            <a:lvl7pPr lvl="6" rtl="0">
              <a:spcBef>
                <a:spcPts val="0"/>
              </a:spcBef>
              <a:spcAft>
                <a:spcPts val="0"/>
              </a:spcAft>
              <a:buSzPts val="2800"/>
              <a:buNone/>
              <a:defRPr sz="1400"/>
            </a:lvl7pPr>
            <a:lvl8pPr lvl="7" rtl="0">
              <a:spcBef>
                <a:spcPts val="0"/>
              </a:spcBef>
              <a:spcAft>
                <a:spcPts val="0"/>
              </a:spcAft>
              <a:buSzPts val="2800"/>
              <a:buNone/>
              <a:defRPr sz="1400"/>
            </a:lvl8pPr>
            <a:lvl9pPr lvl="8" rtl="0">
              <a:spcBef>
                <a:spcPts val="0"/>
              </a:spcBef>
              <a:spcAft>
                <a:spcPts val="0"/>
              </a:spcAft>
              <a:buSzPts val="2800"/>
              <a:buNone/>
              <a:defRPr sz="1400"/>
            </a:lvl9pPr>
          </a:lstStyle>
          <a:p>
            <a:endParaRPr/>
          </a:p>
        </p:txBody>
      </p:sp>
      <p:sp>
        <p:nvSpPr>
          <p:cNvPr id="97" name="Shape 97"/>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16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16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16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16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16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16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16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1600"/>
              </a:spcBef>
              <a:spcAft>
                <a:spcPts val="160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98" name="Shape 98"/>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16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16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16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16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16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16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16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1600"/>
              </a:spcBef>
              <a:spcAft>
                <a:spcPts val="160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99" name="Shape 9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chemeClr val="dk1"/>
                </a:solidFill>
                <a:latin typeface="Overlock"/>
                <a:ea typeface="Overlock"/>
                <a:cs typeface="Overlock"/>
                <a:sym typeface="Overlock"/>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0" name="Shape 10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chemeClr val="dk1"/>
                </a:solidFill>
                <a:latin typeface="Overlock"/>
                <a:ea typeface="Overlock"/>
                <a:cs typeface="Overlock"/>
                <a:sym typeface="Overlock"/>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1" name="Shape 10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chemeClr val="dk1"/>
                </a:solidFill>
                <a:latin typeface="Overlock"/>
                <a:ea typeface="Overlock"/>
                <a:cs typeface="Overlock"/>
                <a:sym typeface="Overlock"/>
              </a:defRPr>
            </a:lvl1pPr>
            <a:lvl2pPr marL="0" marR="0" lvl="1" indent="0" algn="r" rtl="0">
              <a:spcBef>
                <a:spcPts val="0"/>
              </a:spcBef>
              <a:buNone/>
              <a:defRPr sz="900" b="0" i="0" u="none" strike="noStrike" cap="none">
                <a:solidFill>
                  <a:schemeClr val="dk1"/>
                </a:solidFill>
                <a:latin typeface="Overlock"/>
                <a:ea typeface="Overlock"/>
                <a:cs typeface="Overlock"/>
                <a:sym typeface="Overlock"/>
              </a:defRPr>
            </a:lvl2pPr>
            <a:lvl3pPr marL="0" marR="0" lvl="2" indent="0" algn="r" rtl="0">
              <a:spcBef>
                <a:spcPts val="0"/>
              </a:spcBef>
              <a:buNone/>
              <a:defRPr sz="900" b="0" i="0" u="none" strike="noStrike" cap="none">
                <a:solidFill>
                  <a:schemeClr val="dk1"/>
                </a:solidFill>
                <a:latin typeface="Overlock"/>
                <a:ea typeface="Overlock"/>
                <a:cs typeface="Overlock"/>
                <a:sym typeface="Overlock"/>
              </a:defRPr>
            </a:lvl3pPr>
            <a:lvl4pPr marL="0" marR="0" lvl="3" indent="0" algn="r" rtl="0">
              <a:spcBef>
                <a:spcPts val="0"/>
              </a:spcBef>
              <a:buNone/>
              <a:defRPr sz="900" b="0" i="0" u="none" strike="noStrike" cap="none">
                <a:solidFill>
                  <a:schemeClr val="dk1"/>
                </a:solidFill>
                <a:latin typeface="Overlock"/>
                <a:ea typeface="Overlock"/>
                <a:cs typeface="Overlock"/>
                <a:sym typeface="Overlock"/>
              </a:defRPr>
            </a:lvl4pPr>
            <a:lvl5pPr marL="0" marR="0" lvl="4" indent="0" algn="r" rtl="0">
              <a:spcBef>
                <a:spcPts val="0"/>
              </a:spcBef>
              <a:buNone/>
              <a:defRPr sz="900" b="0" i="0" u="none" strike="noStrike" cap="none">
                <a:solidFill>
                  <a:schemeClr val="dk1"/>
                </a:solidFill>
                <a:latin typeface="Overlock"/>
                <a:ea typeface="Overlock"/>
                <a:cs typeface="Overlock"/>
                <a:sym typeface="Overlock"/>
              </a:defRPr>
            </a:lvl5pPr>
            <a:lvl6pPr marL="0" marR="0" lvl="5" indent="0" algn="r" rtl="0">
              <a:spcBef>
                <a:spcPts val="0"/>
              </a:spcBef>
              <a:buNone/>
              <a:defRPr sz="900" b="0" i="0" u="none" strike="noStrike" cap="none">
                <a:solidFill>
                  <a:schemeClr val="dk1"/>
                </a:solidFill>
                <a:latin typeface="Overlock"/>
                <a:ea typeface="Overlock"/>
                <a:cs typeface="Overlock"/>
                <a:sym typeface="Overlock"/>
              </a:defRPr>
            </a:lvl6pPr>
            <a:lvl7pPr marL="0" marR="0" lvl="6" indent="0" algn="r" rtl="0">
              <a:spcBef>
                <a:spcPts val="0"/>
              </a:spcBef>
              <a:buNone/>
              <a:defRPr sz="900" b="0" i="0" u="none" strike="noStrike" cap="none">
                <a:solidFill>
                  <a:schemeClr val="dk1"/>
                </a:solidFill>
                <a:latin typeface="Overlock"/>
                <a:ea typeface="Overlock"/>
                <a:cs typeface="Overlock"/>
                <a:sym typeface="Overlock"/>
              </a:defRPr>
            </a:lvl7pPr>
            <a:lvl8pPr marL="0" marR="0" lvl="7" indent="0" algn="r" rtl="0">
              <a:spcBef>
                <a:spcPts val="0"/>
              </a:spcBef>
              <a:buNone/>
              <a:defRPr sz="900" b="0" i="0" u="none" strike="noStrike" cap="none">
                <a:solidFill>
                  <a:schemeClr val="dk1"/>
                </a:solidFill>
                <a:latin typeface="Overlock"/>
                <a:ea typeface="Overlock"/>
                <a:cs typeface="Overlock"/>
                <a:sym typeface="Overlock"/>
              </a:defRPr>
            </a:lvl8pPr>
            <a:lvl9pPr marL="0" marR="0" lvl="8" indent="0" algn="r" rtl="0">
              <a:spcBef>
                <a:spcPts val="0"/>
              </a:spcBef>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02"/>
        <p:cNvGrpSpPr/>
        <p:nvPr/>
      </p:nvGrpSpPr>
      <p:grpSpPr>
        <a:xfrm>
          <a:off x="0" y="0"/>
          <a:ext cx="0" cy="0"/>
          <a:chOff x="0" y="0"/>
          <a:chExt cx="0" cy="0"/>
        </a:xfrm>
      </p:grpSpPr>
      <p:sp>
        <p:nvSpPr>
          <p:cNvPr id="103" name="Shape 10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lvl="1" rtl="0">
              <a:spcBef>
                <a:spcPts val="0"/>
              </a:spcBef>
              <a:spcAft>
                <a:spcPts val="0"/>
              </a:spcAft>
              <a:buSzPts val="2800"/>
              <a:buNone/>
              <a:defRPr sz="1400"/>
            </a:lvl2pPr>
            <a:lvl3pPr lvl="2" rtl="0">
              <a:spcBef>
                <a:spcPts val="0"/>
              </a:spcBef>
              <a:spcAft>
                <a:spcPts val="0"/>
              </a:spcAft>
              <a:buSzPts val="2800"/>
              <a:buNone/>
              <a:defRPr sz="1400"/>
            </a:lvl3pPr>
            <a:lvl4pPr lvl="3" rtl="0">
              <a:spcBef>
                <a:spcPts val="0"/>
              </a:spcBef>
              <a:spcAft>
                <a:spcPts val="0"/>
              </a:spcAft>
              <a:buSzPts val="2800"/>
              <a:buNone/>
              <a:defRPr sz="1400"/>
            </a:lvl4pPr>
            <a:lvl5pPr lvl="4" rtl="0">
              <a:spcBef>
                <a:spcPts val="0"/>
              </a:spcBef>
              <a:spcAft>
                <a:spcPts val="0"/>
              </a:spcAft>
              <a:buSzPts val="2800"/>
              <a:buNone/>
              <a:defRPr sz="1400"/>
            </a:lvl5pPr>
            <a:lvl6pPr lvl="5" rtl="0">
              <a:spcBef>
                <a:spcPts val="0"/>
              </a:spcBef>
              <a:spcAft>
                <a:spcPts val="0"/>
              </a:spcAft>
              <a:buSzPts val="2800"/>
              <a:buNone/>
              <a:defRPr sz="1400"/>
            </a:lvl6pPr>
            <a:lvl7pPr lvl="6" rtl="0">
              <a:spcBef>
                <a:spcPts val="0"/>
              </a:spcBef>
              <a:spcAft>
                <a:spcPts val="0"/>
              </a:spcAft>
              <a:buSzPts val="2800"/>
              <a:buNone/>
              <a:defRPr sz="1400"/>
            </a:lvl7pPr>
            <a:lvl8pPr lvl="7" rtl="0">
              <a:spcBef>
                <a:spcPts val="0"/>
              </a:spcBef>
              <a:spcAft>
                <a:spcPts val="0"/>
              </a:spcAft>
              <a:buSzPts val="2800"/>
              <a:buNone/>
              <a:defRPr sz="1400"/>
            </a:lvl8pPr>
            <a:lvl9pPr lvl="8" rtl="0">
              <a:spcBef>
                <a:spcPts val="0"/>
              </a:spcBef>
              <a:spcAft>
                <a:spcPts val="0"/>
              </a:spcAft>
              <a:buSzPts val="2800"/>
              <a:buNone/>
              <a:defRPr sz="1400"/>
            </a:lvl9pPr>
          </a:lstStyle>
          <a:p>
            <a:endParaRPr/>
          </a:p>
        </p:txBody>
      </p:sp>
      <p:sp>
        <p:nvSpPr>
          <p:cNvPr id="104" name="Shape 104"/>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16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16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16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16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16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16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16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1600"/>
              </a:spcBef>
              <a:spcAft>
                <a:spcPts val="160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05" name="Shape 10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a:solidFill>
                  <a:schemeClr val="dk1"/>
                </a:solidFill>
                <a:latin typeface="Overlock"/>
                <a:ea typeface="Overlock"/>
                <a:cs typeface="Overlock"/>
                <a:sym typeface="Overlock"/>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6" name="Shape 10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a:solidFill>
                  <a:schemeClr val="dk1"/>
                </a:solidFill>
                <a:latin typeface="Overlock"/>
                <a:ea typeface="Overlock"/>
                <a:cs typeface="Overlock"/>
                <a:sym typeface="Overlock"/>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7" name="Shape 10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a:solidFill>
                  <a:schemeClr val="dk1"/>
                </a:solidFill>
                <a:latin typeface="Overlock"/>
                <a:ea typeface="Overlock"/>
                <a:cs typeface="Overlock"/>
                <a:sym typeface="Overlock"/>
              </a:defRPr>
            </a:lvl1pPr>
            <a:lvl2pPr marL="0" marR="0" lvl="1" indent="0" algn="r" rtl="0">
              <a:spcBef>
                <a:spcPts val="0"/>
              </a:spcBef>
              <a:buNone/>
              <a:defRPr sz="900">
                <a:solidFill>
                  <a:schemeClr val="dk1"/>
                </a:solidFill>
                <a:latin typeface="Overlock"/>
                <a:ea typeface="Overlock"/>
                <a:cs typeface="Overlock"/>
                <a:sym typeface="Overlock"/>
              </a:defRPr>
            </a:lvl2pPr>
            <a:lvl3pPr marL="0" marR="0" lvl="2" indent="0" algn="r" rtl="0">
              <a:spcBef>
                <a:spcPts val="0"/>
              </a:spcBef>
              <a:buNone/>
              <a:defRPr sz="900">
                <a:solidFill>
                  <a:schemeClr val="dk1"/>
                </a:solidFill>
                <a:latin typeface="Overlock"/>
                <a:ea typeface="Overlock"/>
                <a:cs typeface="Overlock"/>
                <a:sym typeface="Overlock"/>
              </a:defRPr>
            </a:lvl3pPr>
            <a:lvl4pPr marL="0" marR="0" lvl="3" indent="0" algn="r" rtl="0">
              <a:spcBef>
                <a:spcPts val="0"/>
              </a:spcBef>
              <a:buNone/>
              <a:defRPr sz="900">
                <a:solidFill>
                  <a:schemeClr val="dk1"/>
                </a:solidFill>
                <a:latin typeface="Overlock"/>
                <a:ea typeface="Overlock"/>
                <a:cs typeface="Overlock"/>
                <a:sym typeface="Overlock"/>
              </a:defRPr>
            </a:lvl4pPr>
            <a:lvl5pPr marL="0" marR="0" lvl="4" indent="0" algn="r" rtl="0">
              <a:spcBef>
                <a:spcPts val="0"/>
              </a:spcBef>
              <a:buNone/>
              <a:defRPr sz="900">
                <a:solidFill>
                  <a:schemeClr val="dk1"/>
                </a:solidFill>
                <a:latin typeface="Overlock"/>
                <a:ea typeface="Overlock"/>
                <a:cs typeface="Overlock"/>
                <a:sym typeface="Overlock"/>
              </a:defRPr>
            </a:lvl5pPr>
            <a:lvl6pPr marL="0" marR="0" lvl="5" indent="0" algn="r" rtl="0">
              <a:spcBef>
                <a:spcPts val="0"/>
              </a:spcBef>
              <a:buNone/>
              <a:defRPr sz="900">
                <a:solidFill>
                  <a:schemeClr val="dk1"/>
                </a:solidFill>
                <a:latin typeface="Overlock"/>
                <a:ea typeface="Overlock"/>
                <a:cs typeface="Overlock"/>
                <a:sym typeface="Overlock"/>
              </a:defRPr>
            </a:lvl6pPr>
            <a:lvl7pPr marL="0" marR="0" lvl="6" indent="0" algn="r" rtl="0">
              <a:spcBef>
                <a:spcPts val="0"/>
              </a:spcBef>
              <a:buNone/>
              <a:defRPr sz="900">
                <a:solidFill>
                  <a:schemeClr val="dk1"/>
                </a:solidFill>
                <a:latin typeface="Overlock"/>
                <a:ea typeface="Overlock"/>
                <a:cs typeface="Overlock"/>
                <a:sym typeface="Overlock"/>
              </a:defRPr>
            </a:lvl7pPr>
            <a:lvl8pPr marL="0" marR="0" lvl="7" indent="0" algn="r" rtl="0">
              <a:spcBef>
                <a:spcPts val="0"/>
              </a:spcBef>
              <a:buNone/>
              <a:defRPr sz="900">
                <a:solidFill>
                  <a:schemeClr val="dk1"/>
                </a:solidFill>
                <a:latin typeface="Overlock"/>
                <a:ea typeface="Overlock"/>
                <a:cs typeface="Overlock"/>
                <a:sym typeface="Overlock"/>
              </a:defRPr>
            </a:lvl8pPr>
            <a:lvl9pPr marL="0" marR="0" lvl="8" indent="0" algn="r" rtl="0">
              <a:spcBef>
                <a:spcPts val="0"/>
              </a:spcBef>
              <a:buNone/>
              <a:defRPr sz="900">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6"/>
        <p:cNvGrpSpPr/>
        <p:nvPr/>
      </p:nvGrpSpPr>
      <p:grpSpPr>
        <a:xfrm>
          <a:off x="0" y="0"/>
          <a:ext cx="0" cy="0"/>
          <a:chOff x="0" y="0"/>
          <a:chExt cx="0" cy="0"/>
        </a:xfrm>
      </p:grpSpPr>
      <p:sp>
        <p:nvSpPr>
          <p:cNvPr id="17" name="Shape 17"/>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a:spcBef>
                <a:spcPts val="0"/>
              </a:spcBef>
              <a:spcAft>
                <a:spcPts val="0"/>
              </a:spcAft>
              <a:buSzPts val="3400"/>
              <a:buNone/>
              <a:defRPr sz="3400"/>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Shape 18"/>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lstStyle>
            <a:lvl1pPr marL="457200" lvl="0" indent="-342900">
              <a:lnSpc>
                <a:spcPct val="100000"/>
              </a:lnSpc>
              <a:spcBef>
                <a:spcPts val="0"/>
              </a:spcBef>
              <a:spcAft>
                <a:spcPts val="0"/>
              </a:spcAft>
              <a:buSzPts val="1800"/>
              <a:buChar char="●"/>
              <a:defRPr/>
            </a:lvl1pPr>
            <a:lvl2pPr marL="914400" lvl="1" indent="-317500">
              <a:lnSpc>
                <a:spcPct val="100000"/>
              </a:lnSpc>
              <a:spcBef>
                <a:spcPts val="0"/>
              </a:spcBef>
              <a:spcAft>
                <a:spcPts val="0"/>
              </a:spcAft>
              <a:buSzPts val="1400"/>
              <a:buChar char="○"/>
              <a:defRPr/>
            </a:lvl2pPr>
            <a:lvl3pPr marL="1371600" lvl="2" indent="-317500">
              <a:lnSpc>
                <a:spcPct val="100000"/>
              </a:lnSpc>
              <a:spcBef>
                <a:spcPts val="0"/>
              </a:spcBef>
              <a:spcAft>
                <a:spcPts val="0"/>
              </a:spcAft>
              <a:buSzPts val="1400"/>
              <a:buChar char="■"/>
              <a:defRPr/>
            </a:lvl3pPr>
            <a:lvl4pPr marL="1828800" lvl="3" indent="-317500">
              <a:lnSpc>
                <a:spcPct val="100000"/>
              </a:lnSpc>
              <a:spcBef>
                <a:spcPts val="0"/>
              </a:spcBef>
              <a:spcAft>
                <a:spcPts val="0"/>
              </a:spcAft>
              <a:buSzPts val="1400"/>
              <a:buChar char="●"/>
              <a:defRPr/>
            </a:lvl4pPr>
            <a:lvl5pPr marL="2286000" lvl="4" indent="-317500">
              <a:lnSpc>
                <a:spcPct val="100000"/>
              </a:lnSpc>
              <a:spcBef>
                <a:spcPts val="0"/>
              </a:spcBef>
              <a:spcAft>
                <a:spcPts val="0"/>
              </a:spcAft>
              <a:buSzPts val="1400"/>
              <a:buChar char="○"/>
              <a:defRPr/>
            </a:lvl5pPr>
            <a:lvl6pPr marL="2743200" lvl="5" indent="-317500">
              <a:lnSpc>
                <a:spcPct val="100000"/>
              </a:lnSpc>
              <a:spcBef>
                <a:spcPts val="0"/>
              </a:spcBef>
              <a:spcAft>
                <a:spcPts val="0"/>
              </a:spcAft>
              <a:buSzPts val="1400"/>
              <a:buChar char="■"/>
              <a:defRPr/>
            </a:lvl6pPr>
            <a:lvl7pPr marL="3200400" lvl="6" indent="-317500">
              <a:lnSpc>
                <a:spcPct val="100000"/>
              </a:lnSpc>
              <a:spcBef>
                <a:spcPts val="0"/>
              </a:spcBef>
              <a:spcAft>
                <a:spcPts val="0"/>
              </a:spcAft>
              <a:buSzPts val="1400"/>
              <a:buChar char="●"/>
              <a:defRPr/>
            </a:lvl7pPr>
            <a:lvl8pPr marL="3657600" lvl="7" indent="-317500">
              <a:lnSpc>
                <a:spcPct val="100000"/>
              </a:lnSpc>
              <a:spcBef>
                <a:spcPts val="0"/>
              </a:spcBef>
              <a:spcAft>
                <a:spcPts val="0"/>
              </a:spcAft>
              <a:buSzPts val="1400"/>
              <a:buChar char="○"/>
              <a:defRPr/>
            </a:lvl8pPr>
            <a:lvl9pPr marL="4114800" lvl="8" indent="-317500">
              <a:lnSpc>
                <a:spcPct val="100000"/>
              </a:lnSpc>
              <a:spcBef>
                <a:spcPts val="0"/>
              </a:spcBef>
              <a:spcAft>
                <a:spcPts val="0"/>
              </a:spcAft>
              <a:buSzPts val="1400"/>
              <a:buChar char="■"/>
              <a:defRPr/>
            </a:lvl9pPr>
          </a:lstStyle>
          <a:p>
            <a:endParaRPr/>
          </a:p>
        </p:txBody>
      </p:sp>
      <p:sp>
        <p:nvSpPr>
          <p:cNvPr id="19" name="Shape 1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0"/>
        <p:cNvGrpSpPr/>
        <p:nvPr/>
      </p:nvGrpSpPr>
      <p:grpSpPr>
        <a:xfrm>
          <a:off x="0" y="0"/>
          <a:ext cx="0" cy="0"/>
          <a:chOff x="0" y="0"/>
          <a:chExt cx="0" cy="0"/>
        </a:xfrm>
      </p:grpSpPr>
      <p:sp>
        <p:nvSpPr>
          <p:cNvPr id="21" name="Shape 21"/>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a:spcBef>
                <a:spcPts val="0"/>
              </a:spcBef>
              <a:spcAft>
                <a:spcPts val="0"/>
              </a:spcAft>
              <a:buSzPts val="36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2" name="Shape 22"/>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3" name="Shape 23"/>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4" name="Shape 2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5"/>
        <p:cNvGrpSpPr/>
        <p:nvPr/>
      </p:nvGrpSpPr>
      <p:grpSpPr>
        <a:xfrm>
          <a:off x="0" y="0"/>
          <a:ext cx="0" cy="0"/>
          <a:chOff x="0" y="0"/>
          <a:chExt cx="0" cy="0"/>
        </a:xfrm>
      </p:grpSpPr>
      <p:sp>
        <p:nvSpPr>
          <p:cNvPr id="26" name="Shape 26"/>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a:spcBef>
                <a:spcPts val="0"/>
              </a:spcBef>
              <a:spcAft>
                <a:spcPts val="0"/>
              </a:spcAft>
              <a:buSzPts val="36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7" name="Shape 2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8"/>
        <p:cNvGrpSpPr/>
        <p:nvPr/>
      </p:nvGrpSpPr>
      <p:grpSpPr>
        <a:xfrm>
          <a:off x="0" y="0"/>
          <a:ext cx="0" cy="0"/>
          <a:chOff x="0" y="0"/>
          <a:chExt cx="0" cy="0"/>
        </a:xfrm>
      </p:grpSpPr>
      <p:sp>
        <p:nvSpPr>
          <p:cNvPr id="29" name="Shape 29"/>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30" name="Shape 30"/>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lstStyle>
            <a:lvl1pPr marL="457200" lvl="0" indent="-304800">
              <a:spcBef>
                <a:spcPts val="0"/>
              </a:spcBef>
              <a:spcAft>
                <a:spcPts val="0"/>
              </a:spcAft>
              <a:buSzPts val="1200"/>
              <a:buChar char="●"/>
              <a:defRPr sz="12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31" name="Shape 3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2"/>
        <p:cNvGrpSpPr/>
        <p:nvPr/>
      </p:nvGrpSpPr>
      <p:grpSpPr>
        <a:xfrm>
          <a:off x="0" y="0"/>
          <a:ext cx="0" cy="0"/>
          <a:chOff x="0" y="0"/>
          <a:chExt cx="0" cy="0"/>
        </a:xfrm>
      </p:grpSpPr>
      <p:sp>
        <p:nvSpPr>
          <p:cNvPr id="33" name="Shape 33"/>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
        <p:nvSpPr>
          <p:cNvPr id="34" name="Shape 3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5"/>
        <p:cNvGrpSpPr/>
        <p:nvPr/>
      </p:nvGrpSpPr>
      <p:grpSpPr>
        <a:xfrm>
          <a:off x="0" y="0"/>
          <a:ext cx="0" cy="0"/>
          <a:chOff x="0" y="0"/>
          <a:chExt cx="0" cy="0"/>
        </a:xfrm>
      </p:grpSpPr>
      <p:sp>
        <p:nvSpPr>
          <p:cNvPr id="36" name="Shape 36"/>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37" name="Shape 37"/>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38" name="Shape 38"/>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39" name="Shape 3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40" name="Shape 4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1"/>
        <p:cNvGrpSpPr/>
        <p:nvPr/>
      </p:nvGrpSpPr>
      <p:grpSpPr>
        <a:xfrm>
          <a:off x="0" y="0"/>
          <a:ext cx="0" cy="0"/>
          <a:chOff x="0" y="0"/>
          <a:chExt cx="0" cy="0"/>
        </a:xfrm>
      </p:grpSpPr>
      <p:sp>
        <p:nvSpPr>
          <p:cNvPr id="42" name="Shape 42"/>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lstStyle>
            <a:lvl1pPr marL="457200" lvl="0" indent="-228600">
              <a:lnSpc>
                <a:spcPct val="100000"/>
              </a:lnSpc>
              <a:spcBef>
                <a:spcPts val="0"/>
              </a:spcBef>
              <a:spcAft>
                <a:spcPts val="0"/>
              </a:spcAft>
              <a:buSzPts val="1800"/>
              <a:buNone/>
              <a:defRPr/>
            </a:lvl1pPr>
          </a:lstStyle>
          <a:p>
            <a:endParaRPr/>
          </a:p>
        </p:txBody>
      </p:sp>
      <p:sp>
        <p:nvSpPr>
          <p:cNvPr id="43" name="Shape 4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slideLayout" Target="../slideLayouts/slideLayout24.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17" Type="http://schemas.openxmlformats.org/officeDocument/2006/relationships/image" Target="../media/image3.png"/><Relationship Id="rId2" Type="http://schemas.openxmlformats.org/officeDocument/2006/relationships/slideLayout" Target="../slideLayouts/slideLayout13.xml"/><Relationship Id="rId16" Type="http://schemas.openxmlformats.org/officeDocument/2006/relationships/image" Target="../media/image2.jpg"/><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image" Target="../media/image1.png"/><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Shape 6"/>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lvl="0">
              <a:spcBef>
                <a:spcPts val="0"/>
              </a:spcBef>
              <a:spcAft>
                <a:spcPts val="0"/>
              </a:spcAft>
              <a:buClr>
                <a:schemeClr val="dk1"/>
              </a:buClr>
              <a:buSzPts val="3600"/>
              <a:buFont typeface="Century Gothic"/>
              <a:buNone/>
              <a:defRPr sz="3600">
                <a:solidFill>
                  <a:schemeClr val="dk1"/>
                </a:solidFill>
                <a:latin typeface="Century Gothic"/>
                <a:ea typeface="Century Gothic"/>
                <a:cs typeface="Century Gothic"/>
                <a:sym typeface="Century Gothic"/>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Shape 7"/>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lstStyle>
            <a:lvl1pPr marL="457200" lvl="0" indent="-342900">
              <a:lnSpc>
                <a:spcPct val="115000"/>
              </a:lnSpc>
              <a:spcBef>
                <a:spcPts val="0"/>
              </a:spcBef>
              <a:spcAft>
                <a:spcPts val="0"/>
              </a:spcAft>
              <a:buSzPts val="1800"/>
              <a:buFont typeface="Century Gothic"/>
              <a:buChar char="●"/>
              <a:defRPr sz="1800">
                <a:latin typeface="Century Gothic"/>
                <a:ea typeface="Century Gothic"/>
                <a:cs typeface="Century Gothic"/>
                <a:sym typeface="Century Gothic"/>
              </a:defRPr>
            </a:lvl1pPr>
            <a:lvl2pPr marL="914400" lvl="1"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2pPr>
            <a:lvl3pPr marL="1371600" lvl="2"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3pPr>
            <a:lvl4pPr marL="1828800" lvl="3"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4pPr>
            <a:lvl5pPr marL="2286000" lvl="4"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5pPr>
            <a:lvl6pPr marL="2743200" lvl="5"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6pPr>
            <a:lvl7pPr marL="3200400" lvl="6"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7pPr>
            <a:lvl8pPr marL="3657600" lvl="7"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8pPr>
            <a:lvl9pPr marL="4114800" lvl="8" indent="-317500">
              <a:lnSpc>
                <a:spcPct val="115000"/>
              </a:lnSpc>
              <a:spcBef>
                <a:spcPts val="1600"/>
              </a:spcBef>
              <a:spcAft>
                <a:spcPts val="1600"/>
              </a:spcAft>
              <a:buSzPts val="1400"/>
              <a:buFont typeface="Century Gothic"/>
              <a:buChar char="■"/>
              <a:defRPr>
                <a:latin typeface="Century Gothic"/>
                <a:ea typeface="Century Gothic"/>
                <a:cs typeface="Century Gothic"/>
                <a:sym typeface="Century Gothic"/>
              </a:defRPr>
            </a:lvl9pPr>
          </a:lstStyle>
          <a:p>
            <a:endParaRPr dirty="0"/>
          </a:p>
        </p:txBody>
      </p:sp>
      <p:sp>
        <p:nvSpPr>
          <p:cNvPr id="8" name="Shape 8"/>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marL="0" lvl="0" indent="0">
              <a:spcBef>
                <a:spcPts val="0"/>
              </a:spcBef>
              <a:spcAft>
                <a:spcPts val="0"/>
              </a:spcAft>
              <a:buNone/>
            </a:pPr>
            <a:fld id="{00000000-1234-1234-1234-123412341234}" type="slidenum">
              <a:rPr lang="en"/>
              <a:t>‹#›</a:t>
            </a:fld>
            <a:endParaRPr/>
          </a:p>
        </p:txBody>
      </p:sp>
      <p:pic>
        <p:nvPicPr>
          <p:cNvPr id="3" name="Picture 2">
            <a:extLst>
              <a:ext uri="{FF2B5EF4-FFF2-40B4-BE49-F238E27FC236}">
                <a16:creationId xmlns:a16="http://schemas.microsoft.com/office/drawing/2014/main" id="{D6AAFCB1-697D-4859-AE2B-6D99FFAFBCCC}"/>
              </a:ext>
            </a:extLst>
          </p:cNvPr>
          <p:cNvPicPr>
            <a:picLocks noChangeAspect="1"/>
          </p:cNvPicPr>
          <p:nvPr userDrawn="1"/>
        </p:nvPicPr>
        <p:blipFill>
          <a:blip r:embed="rId13"/>
          <a:stretch>
            <a:fillRect/>
          </a:stretch>
        </p:blipFill>
        <p:spPr>
          <a:xfrm>
            <a:off x="8312063" y="4913942"/>
            <a:ext cx="762000" cy="142875"/>
          </a:xfrm>
          <a:prstGeom prst="rect">
            <a:avLst/>
          </a:prstGeom>
        </p:spPr>
      </p:pic>
      <p:pic>
        <p:nvPicPr>
          <p:cNvPr id="5" name="Picture 4">
            <a:extLst>
              <a:ext uri="{FF2B5EF4-FFF2-40B4-BE49-F238E27FC236}">
                <a16:creationId xmlns:a16="http://schemas.microsoft.com/office/drawing/2014/main" id="{FB6ECFA9-8401-43F9-A0F7-49A2FDDAB957}"/>
              </a:ext>
            </a:extLst>
          </p:cNvPr>
          <p:cNvPicPr>
            <a:picLocks noChangeAspect="1"/>
          </p:cNvPicPr>
          <p:nvPr userDrawn="1"/>
        </p:nvPicPr>
        <p:blipFill>
          <a:blip r:embed="rId14"/>
          <a:stretch>
            <a:fillRect/>
          </a:stretch>
        </p:blipFill>
        <p:spPr>
          <a:xfrm>
            <a:off x="4297650" y="4686250"/>
            <a:ext cx="548700" cy="457250"/>
          </a:xfrm>
          <a:prstGeom prst="rect">
            <a:avLst/>
          </a:prstGeom>
        </p:spPr>
      </p:pic>
      <p:pic>
        <p:nvPicPr>
          <p:cNvPr id="10" name="Picture 9">
            <a:extLst>
              <a:ext uri="{FF2B5EF4-FFF2-40B4-BE49-F238E27FC236}">
                <a16:creationId xmlns:a16="http://schemas.microsoft.com/office/drawing/2014/main" id="{326732B8-9716-4D9B-A4F5-58E85393A2FC}"/>
              </a:ext>
            </a:extLst>
          </p:cNvPr>
          <p:cNvPicPr>
            <a:picLocks noChangeAspect="1"/>
          </p:cNvPicPr>
          <p:nvPr userDrawn="1"/>
        </p:nvPicPr>
        <p:blipFill>
          <a:blip r:embed="rId15"/>
          <a:stretch>
            <a:fillRect/>
          </a:stretch>
        </p:blipFill>
        <p:spPr>
          <a:xfrm>
            <a:off x="0" y="4568875"/>
            <a:ext cx="1207113" cy="554784"/>
          </a:xfrm>
          <a:prstGeom prst="rect">
            <a:avLst/>
          </a:prstGeom>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0"/>
        <p:cNvGrpSpPr/>
        <p:nvPr/>
      </p:nvGrpSpPr>
      <p:grpSpPr>
        <a:xfrm>
          <a:off x="0" y="0"/>
          <a:ext cx="0" cy="0"/>
          <a:chOff x="0" y="0"/>
          <a:chExt cx="0" cy="0"/>
        </a:xfrm>
      </p:grpSpPr>
      <p:sp>
        <p:nvSpPr>
          <p:cNvPr id="51" name="Shape 51"/>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lstStyle>
            <a:lvl1pPr lvl="0" rtl="0">
              <a:spcBef>
                <a:spcPts val="0"/>
              </a:spcBef>
              <a:spcAft>
                <a:spcPts val="0"/>
              </a:spcAft>
              <a:buClr>
                <a:schemeClr val="dk1"/>
              </a:buClr>
              <a:buSzPts val="2800"/>
              <a:buNone/>
              <a:defRPr sz="2800">
                <a:solidFill>
                  <a:schemeClr val="dk1"/>
                </a:solidFill>
              </a:defRPr>
            </a:lvl1pPr>
            <a:lvl2pPr lvl="1" rtl="0">
              <a:spcBef>
                <a:spcPts val="0"/>
              </a:spcBef>
              <a:spcAft>
                <a:spcPts val="0"/>
              </a:spcAft>
              <a:buClr>
                <a:schemeClr val="dk1"/>
              </a:buClr>
              <a:buSzPts val="2800"/>
              <a:buNone/>
              <a:defRPr sz="2800">
                <a:solidFill>
                  <a:schemeClr val="dk1"/>
                </a:solidFill>
              </a:defRPr>
            </a:lvl2pPr>
            <a:lvl3pPr lvl="2" rtl="0">
              <a:spcBef>
                <a:spcPts val="0"/>
              </a:spcBef>
              <a:spcAft>
                <a:spcPts val="0"/>
              </a:spcAft>
              <a:buClr>
                <a:schemeClr val="dk1"/>
              </a:buClr>
              <a:buSzPts val="2800"/>
              <a:buNone/>
              <a:defRPr sz="2800">
                <a:solidFill>
                  <a:schemeClr val="dk1"/>
                </a:solidFill>
              </a:defRPr>
            </a:lvl3pPr>
            <a:lvl4pPr lvl="3" rtl="0">
              <a:spcBef>
                <a:spcPts val="0"/>
              </a:spcBef>
              <a:spcAft>
                <a:spcPts val="0"/>
              </a:spcAft>
              <a:buClr>
                <a:schemeClr val="dk1"/>
              </a:buClr>
              <a:buSzPts val="2800"/>
              <a:buNone/>
              <a:defRPr sz="2800">
                <a:solidFill>
                  <a:schemeClr val="dk1"/>
                </a:solidFill>
              </a:defRPr>
            </a:lvl4pPr>
            <a:lvl5pPr lvl="4" rtl="0">
              <a:spcBef>
                <a:spcPts val="0"/>
              </a:spcBef>
              <a:spcAft>
                <a:spcPts val="0"/>
              </a:spcAft>
              <a:buClr>
                <a:schemeClr val="dk1"/>
              </a:buClr>
              <a:buSzPts val="2800"/>
              <a:buNone/>
              <a:defRPr sz="2800">
                <a:solidFill>
                  <a:schemeClr val="dk1"/>
                </a:solidFill>
              </a:defRPr>
            </a:lvl5pPr>
            <a:lvl6pPr lvl="5" rtl="0">
              <a:spcBef>
                <a:spcPts val="0"/>
              </a:spcBef>
              <a:spcAft>
                <a:spcPts val="0"/>
              </a:spcAft>
              <a:buClr>
                <a:schemeClr val="dk1"/>
              </a:buClr>
              <a:buSzPts val="2800"/>
              <a:buNone/>
              <a:defRPr sz="2800">
                <a:solidFill>
                  <a:schemeClr val="dk1"/>
                </a:solidFill>
              </a:defRPr>
            </a:lvl6pPr>
            <a:lvl7pPr lvl="6" rtl="0">
              <a:spcBef>
                <a:spcPts val="0"/>
              </a:spcBef>
              <a:spcAft>
                <a:spcPts val="0"/>
              </a:spcAft>
              <a:buClr>
                <a:schemeClr val="dk1"/>
              </a:buClr>
              <a:buSzPts val="2800"/>
              <a:buNone/>
              <a:defRPr sz="2800">
                <a:solidFill>
                  <a:schemeClr val="dk1"/>
                </a:solidFill>
              </a:defRPr>
            </a:lvl7pPr>
            <a:lvl8pPr lvl="7" rtl="0">
              <a:spcBef>
                <a:spcPts val="0"/>
              </a:spcBef>
              <a:spcAft>
                <a:spcPts val="0"/>
              </a:spcAft>
              <a:buClr>
                <a:schemeClr val="dk1"/>
              </a:buClr>
              <a:buSzPts val="2800"/>
              <a:buNone/>
              <a:defRPr sz="2800">
                <a:solidFill>
                  <a:schemeClr val="dk1"/>
                </a:solidFill>
              </a:defRPr>
            </a:lvl8pPr>
            <a:lvl9pPr lvl="8" rtl="0">
              <a:spcBef>
                <a:spcPts val="0"/>
              </a:spcBef>
              <a:spcAft>
                <a:spcPts val="0"/>
              </a:spcAft>
              <a:buClr>
                <a:schemeClr val="dk1"/>
              </a:buClr>
              <a:buSzPts val="2800"/>
              <a:buNone/>
              <a:defRPr sz="2800">
                <a:solidFill>
                  <a:schemeClr val="dk1"/>
                </a:solidFill>
              </a:defRPr>
            </a:lvl9pPr>
          </a:lstStyle>
          <a:p>
            <a:endParaRPr/>
          </a:p>
        </p:txBody>
      </p:sp>
      <p:sp>
        <p:nvSpPr>
          <p:cNvPr id="52" name="Shape 52"/>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lstStyle>
            <a:lvl1pPr marL="457200" lvl="0" indent="-342900" rtl="0">
              <a:lnSpc>
                <a:spcPct val="115000"/>
              </a:lnSpc>
              <a:spcBef>
                <a:spcPts val="0"/>
              </a:spcBef>
              <a:spcAft>
                <a:spcPts val="0"/>
              </a:spcAft>
              <a:buClr>
                <a:schemeClr val="dk2"/>
              </a:buClr>
              <a:buSzPts val="1800"/>
              <a:buChar char="●"/>
              <a:defRPr sz="1800">
                <a:solidFill>
                  <a:schemeClr val="dk2"/>
                </a:solidFill>
              </a:defRPr>
            </a:lvl1pPr>
            <a:lvl2pPr marL="914400" lvl="1" indent="-317500" rtl="0">
              <a:lnSpc>
                <a:spcPct val="115000"/>
              </a:lnSpc>
              <a:spcBef>
                <a:spcPts val="1600"/>
              </a:spcBef>
              <a:spcAft>
                <a:spcPts val="0"/>
              </a:spcAft>
              <a:buClr>
                <a:schemeClr val="dk2"/>
              </a:buClr>
              <a:buSzPts val="1400"/>
              <a:buChar char="○"/>
              <a:defRPr sz="1400">
                <a:solidFill>
                  <a:schemeClr val="dk2"/>
                </a:solidFill>
              </a:defRPr>
            </a:lvl2pPr>
            <a:lvl3pPr marL="1371600" lvl="2" indent="-317500" rtl="0">
              <a:lnSpc>
                <a:spcPct val="115000"/>
              </a:lnSpc>
              <a:spcBef>
                <a:spcPts val="1600"/>
              </a:spcBef>
              <a:spcAft>
                <a:spcPts val="0"/>
              </a:spcAft>
              <a:buClr>
                <a:schemeClr val="dk2"/>
              </a:buClr>
              <a:buSzPts val="1400"/>
              <a:buChar char="■"/>
              <a:defRPr sz="1400">
                <a:solidFill>
                  <a:schemeClr val="dk2"/>
                </a:solidFill>
              </a:defRPr>
            </a:lvl3pPr>
            <a:lvl4pPr marL="1828800" lvl="3" indent="-317500" rtl="0">
              <a:lnSpc>
                <a:spcPct val="115000"/>
              </a:lnSpc>
              <a:spcBef>
                <a:spcPts val="1600"/>
              </a:spcBef>
              <a:spcAft>
                <a:spcPts val="0"/>
              </a:spcAft>
              <a:buClr>
                <a:schemeClr val="dk2"/>
              </a:buClr>
              <a:buSzPts val="1400"/>
              <a:buChar char="●"/>
              <a:defRPr sz="1400">
                <a:solidFill>
                  <a:schemeClr val="dk2"/>
                </a:solidFill>
              </a:defRPr>
            </a:lvl4pPr>
            <a:lvl5pPr marL="2286000" lvl="4" indent="-317500" rtl="0">
              <a:lnSpc>
                <a:spcPct val="115000"/>
              </a:lnSpc>
              <a:spcBef>
                <a:spcPts val="1600"/>
              </a:spcBef>
              <a:spcAft>
                <a:spcPts val="0"/>
              </a:spcAft>
              <a:buClr>
                <a:schemeClr val="dk2"/>
              </a:buClr>
              <a:buSzPts val="1400"/>
              <a:buChar char="○"/>
              <a:defRPr sz="1400">
                <a:solidFill>
                  <a:schemeClr val="dk2"/>
                </a:solidFill>
              </a:defRPr>
            </a:lvl5pPr>
            <a:lvl6pPr marL="2743200" lvl="5" indent="-317500" rtl="0">
              <a:lnSpc>
                <a:spcPct val="115000"/>
              </a:lnSpc>
              <a:spcBef>
                <a:spcPts val="1600"/>
              </a:spcBef>
              <a:spcAft>
                <a:spcPts val="0"/>
              </a:spcAft>
              <a:buClr>
                <a:schemeClr val="dk2"/>
              </a:buClr>
              <a:buSzPts val="1400"/>
              <a:buChar char="■"/>
              <a:defRPr sz="1400">
                <a:solidFill>
                  <a:schemeClr val="dk2"/>
                </a:solidFill>
              </a:defRPr>
            </a:lvl6pPr>
            <a:lvl7pPr marL="3200400" lvl="6" indent="-317500" rtl="0">
              <a:lnSpc>
                <a:spcPct val="115000"/>
              </a:lnSpc>
              <a:spcBef>
                <a:spcPts val="1600"/>
              </a:spcBef>
              <a:spcAft>
                <a:spcPts val="0"/>
              </a:spcAft>
              <a:buClr>
                <a:schemeClr val="dk2"/>
              </a:buClr>
              <a:buSzPts val="1400"/>
              <a:buChar char="●"/>
              <a:defRPr sz="1400">
                <a:solidFill>
                  <a:schemeClr val="dk2"/>
                </a:solidFill>
              </a:defRPr>
            </a:lvl7pPr>
            <a:lvl8pPr marL="3657600" lvl="7" indent="-317500" rtl="0">
              <a:lnSpc>
                <a:spcPct val="115000"/>
              </a:lnSpc>
              <a:spcBef>
                <a:spcPts val="1600"/>
              </a:spcBef>
              <a:spcAft>
                <a:spcPts val="0"/>
              </a:spcAft>
              <a:buClr>
                <a:schemeClr val="dk2"/>
              </a:buClr>
              <a:buSzPts val="1400"/>
              <a:buChar char="○"/>
              <a:defRPr sz="1400">
                <a:solidFill>
                  <a:schemeClr val="dk2"/>
                </a:solidFill>
              </a:defRPr>
            </a:lvl8pPr>
            <a:lvl9pPr marL="4114800" lvl="8" indent="-317500" rtl="0">
              <a:lnSpc>
                <a:spcPct val="115000"/>
              </a:lnSpc>
              <a:spcBef>
                <a:spcPts val="1600"/>
              </a:spcBef>
              <a:spcAft>
                <a:spcPts val="1600"/>
              </a:spcAft>
              <a:buClr>
                <a:schemeClr val="dk2"/>
              </a:buClr>
              <a:buSzPts val="1400"/>
              <a:buChar char="■"/>
              <a:defRPr sz="1400">
                <a:solidFill>
                  <a:schemeClr val="dk2"/>
                </a:solidFill>
              </a:defRPr>
            </a:lvl9pPr>
          </a:lstStyle>
          <a:p>
            <a:endParaRPr dirty="0"/>
          </a:p>
        </p:txBody>
      </p:sp>
      <p:sp>
        <p:nvSpPr>
          <p:cNvPr id="53" name="Shape 53"/>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lgn="r" rtl="0">
              <a:buNone/>
              <a:defRPr sz="1000">
                <a:solidFill>
                  <a:schemeClr val="dk2"/>
                </a:solidFill>
              </a:defRPr>
            </a:lvl1pPr>
            <a:lvl2pPr lvl="1" algn="r" rtl="0">
              <a:buNone/>
              <a:defRPr sz="1000">
                <a:solidFill>
                  <a:schemeClr val="dk2"/>
                </a:solidFill>
              </a:defRPr>
            </a:lvl2pPr>
            <a:lvl3pPr lvl="2" algn="r" rtl="0">
              <a:buNone/>
              <a:defRPr sz="1000">
                <a:solidFill>
                  <a:schemeClr val="dk2"/>
                </a:solidFill>
              </a:defRPr>
            </a:lvl3pPr>
            <a:lvl4pPr lvl="3" algn="r" rtl="0">
              <a:buNone/>
              <a:defRPr sz="1000">
                <a:solidFill>
                  <a:schemeClr val="dk2"/>
                </a:solidFill>
              </a:defRPr>
            </a:lvl4pPr>
            <a:lvl5pPr lvl="4" algn="r" rtl="0">
              <a:buNone/>
              <a:defRPr sz="1000">
                <a:solidFill>
                  <a:schemeClr val="dk2"/>
                </a:solidFill>
              </a:defRPr>
            </a:lvl5pPr>
            <a:lvl6pPr lvl="5" algn="r" rtl="0">
              <a:buNone/>
              <a:defRPr sz="1000">
                <a:solidFill>
                  <a:schemeClr val="dk2"/>
                </a:solidFill>
              </a:defRPr>
            </a:lvl6pPr>
            <a:lvl7pPr lvl="6" algn="r" rtl="0">
              <a:buNone/>
              <a:defRPr sz="1000">
                <a:solidFill>
                  <a:schemeClr val="dk2"/>
                </a:solidFill>
              </a:defRPr>
            </a:lvl7pPr>
            <a:lvl8pPr lvl="7" algn="r" rtl="0">
              <a:buNone/>
              <a:defRPr sz="1000">
                <a:solidFill>
                  <a:schemeClr val="dk2"/>
                </a:solidFill>
              </a:defRPr>
            </a:lvl8pPr>
            <a:lvl9pPr lvl="8" algn="r" rtl="0">
              <a:buNone/>
              <a:defRPr sz="1000">
                <a:solidFill>
                  <a:schemeClr val="dk2"/>
                </a:solidFill>
              </a:defRPr>
            </a:lvl9pPr>
          </a:lstStyle>
          <a:p>
            <a:pPr marL="0" lvl="0" indent="0">
              <a:spcBef>
                <a:spcPts val="0"/>
              </a:spcBef>
              <a:spcAft>
                <a:spcPts val="0"/>
              </a:spcAft>
              <a:buNone/>
            </a:pPr>
            <a:fld id="{00000000-1234-1234-1234-123412341234}" type="slidenum">
              <a:rPr lang="en"/>
              <a:t>‹#›</a:t>
            </a:fld>
            <a:endParaRPr/>
          </a:p>
        </p:txBody>
      </p:sp>
      <p:pic>
        <p:nvPicPr>
          <p:cNvPr id="3" name="Picture 2">
            <a:extLst>
              <a:ext uri="{FF2B5EF4-FFF2-40B4-BE49-F238E27FC236}">
                <a16:creationId xmlns:a16="http://schemas.microsoft.com/office/drawing/2014/main" id="{E94B8BEF-03A6-4063-A0EA-CA2C3E4EB39B}"/>
              </a:ext>
            </a:extLst>
          </p:cNvPr>
          <p:cNvPicPr>
            <a:picLocks noChangeAspect="1"/>
          </p:cNvPicPr>
          <p:nvPr userDrawn="1"/>
        </p:nvPicPr>
        <p:blipFill>
          <a:blip r:embed="rId15"/>
          <a:stretch>
            <a:fillRect/>
          </a:stretch>
        </p:blipFill>
        <p:spPr>
          <a:xfrm>
            <a:off x="8365808" y="4913942"/>
            <a:ext cx="762000" cy="142875"/>
          </a:xfrm>
          <a:prstGeom prst="rect">
            <a:avLst/>
          </a:prstGeom>
        </p:spPr>
      </p:pic>
      <p:pic>
        <p:nvPicPr>
          <p:cNvPr id="5" name="Picture 4">
            <a:extLst>
              <a:ext uri="{FF2B5EF4-FFF2-40B4-BE49-F238E27FC236}">
                <a16:creationId xmlns:a16="http://schemas.microsoft.com/office/drawing/2014/main" id="{884ACDEB-690C-4131-A260-15CDCFA9D365}"/>
              </a:ext>
            </a:extLst>
          </p:cNvPr>
          <p:cNvPicPr>
            <a:picLocks noChangeAspect="1"/>
          </p:cNvPicPr>
          <p:nvPr userDrawn="1"/>
        </p:nvPicPr>
        <p:blipFill>
          <a:blip r:embed="rId16"/>
          <a:stretch>
            <a:fillRect/>
          </a:stretch>
        </p:blipFill>
        <p:spPr>
          <a:xfrm>
            <a:off x="4287816" y="4663217"/>
            <a:ext cx="568368" cy="473640"/>
          </a:xfrm>
          <a:prstGeom prst="rect">
            <a:avLst/>
          </a:prstGeom>
        </p:spPr>
      </p:pic>
      <p:pic>
        <p:nvPicPr>
          <p:cNvPr id="7" name="Picture 6">
            <a:extLst>
              <a:ext uri="{FF2B5EF4-FFF2-40B4-BE49-F238E27FC236}">
                <a16:creationId xmlns:a16="http://schemas.microsoft.com/office/drawing/2014/main" id="{B841BDE2-2B74-40AE-B991-E792520B732A}"/>
              </a:ext>
            </a:extLst>
          </p:cNvPr>
          <p:cNvPicPr>
            <a:picLocks noChangeAspect="1"/>
          </p:cNvPicPr>
          <p:nvPr userDrawn="1"/>
        </p:nvPicPr>
        <p:blipFill>
          <a:blip r:embed="rId17"/>
          <a:stretch>
            <a:fillRect/>
          </a:stretch>
        </p:blipFill>
        <p:spPr>
          <a:xfrm>
            <a:off x="0" y="4582073"/>
            <a:ext cx="1207113" cy="554784"/>
          </a:xfrm>
          <a:prstGeom prst="rect">
            <a:avLst/>
          </a:prstGeom>
        </p:spPr>
      </p:pic>
    </p:spTree>
  </p:cSld>
  <p:clrMap bg1="lt1" tx1="dk1" bg2="dk2" tx2="lt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 id="2147483670" r:id="rId12"/>
    <p:sldLayoutId id="2147483671" r:id="rId13"/>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0.xml"/><Relationship Id="rId1" Type="http://schemas.openxmlformats.org/officeDocument/2006/relationships/slideLayout" Target="../slideLayouts/slideLayout3.xml"/><Relationship Id="rId4" Type="http://schemas.openxmlformats.org/officeDocument/2006/relationships/image" Target="../media/image7.png"/></Relationships>
</file>

<file path=ppt/slides/_rels/slide1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1.xml"/><Relationship Id="rId1" Type="http://schemas.openxmlformats.org/officeDocument/2006/relationships/slideLayout" Target="../slideLayouts/slideLayout3.xml"/><Relationship Id="rId5" Type="http://schemas.openxmlformats.org/officeDocument/2006/relationships/image" Target="../media/image11.png"/><Relationship Id="rId4" Type="http://schemas.openxmlformats.org/officeDocument/2006/relationships/image" Target="../media/image7.png"/></Relationships>
</file>

<file path=ppt/slides/_rels/slide1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2.xml"/><Relationship Id="rId1" Type="http://schemas.openxmlformats.org/officeDocument/2006/relationships/slideLayout" Target="../slideLayouts/slideLayout24.xml"/></Relationships>
</file>

<file path=ppt/slides/_rels/slide1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5.xml"/><Relationship Id="rId1" Type="http://schemas.openxmlformats.org/officeDocument/2006/relationships/slideLayout" Target="../slideLayouts/slideLayout3.xml"/><Relationship Id="rId4" Type="http://schemas.openxmlformats.org/officeDocument/2006/relationships/image" Target="../media/image7.png"/></Relationships>
</file>

<file path=ppt/slides/_rels/slide1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6.xml"/><Relationship Id="rId1" Type="http://schemas.openxmlformats.org/officeDocument/2006/relationships/slideLayout" Target="../slideLayouts/slideLayout3.xml"/><Relationship Id="rId4" Type="http://schemas.openxmlformats.org/officeDocument/2006/relationships/image" Target="../media/image4.png"/></Relationships>
</file>

<file path=ppt/slides/_rels/slide1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8.xml"/><Relationship Id="rId1" Type="http://schemas.openxmlformats.org/officeDocument/2006/relationships/slideLayout" Target="../slideLayouts/slideLayout24.xml"/><Relationship Id="rId4" Type="http://schemas.openxmlformats.org/officeDocument/2006/relationships/image" Target="../media/image8.png"/></Relationships>
</file>

<file path=ppt/slides/_rels/slide1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9.xml"/><Relationship Id="rId1" Type="http://schemas.openxmlformats.org/officeDocument/2006/relationships/slideLayout" Target="../slideLayouts/slideLayout3.xml"/><Relationship Id="rId4" Type="http://schemas.openxmlformats.org/officeDocument/2006/relationships/image" Target="../media/image15.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0.xml"/><Relationship Id="rId1" Type="http://schemas.openxmlformats.org/officeDocument/2006/relationships/slideLayout" Target="../slideLayouts/slideLayout3.xml"/><Relationship Id="rId4" Type="http://schemas.openxmlformats.org/officeDocument/2006/relationships/image" Target="../media/image17.pn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2.xml"/><Relationship Id="rId1" Type="http://schemas.openxmlformats.org/officeDocument/2006/relationships/slideLayout" Target="../slideLayouts/slideLayout24.xml"/><Relationship Id="rId4" Type="http://schemas.openxmlformats.org/officeDocument/2006/relationships/image" Target="../media/image8.png"/></Relationships>
</file>

<file path=ppt/slides/_rels/slide2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3.xml"/><Relationship Id="rId4" Type="http://schemas.openxmlformats.org/officeDocument/2006/relationships/image" Target="../media/image5.png"/></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8.xml"/><Relationship Id="rId1" Type="http://schemas.openxmlformats.org/officeDocument/2006/relationships/slideLayout" Target="../slideLayouts/slideLayout3.xml"/><Relationship Id="rId4" Type="http://schemas.openxmlformats.org/officeDocument/2006/relationships/image" Target="../media/image8.png"/></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11"/>
        <p:cNvGrpSpPr/>
        <p:nvPr/>
      </p:nvGrpSpPr>
      <p:grpSpPr>
        <a:xfrm>
          <a:off x="0" y="0"/>
          <a:ext cx="0" cy="0"/>
          <a:chOff x="0" y="0"/>
          <a:chExt cx="0" cy="0"/>
        </a:xfrm>
      </p:grpSpPr>
      <p:sp>
        <p:nvSpPr>
          <p:cNvPr id="112" name="Shape 112"/>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Clr>
                <a:schemeClr val="dk1"/>
              </a:buClr>
              <a:buSzPts val="1100"/>
              <a:buFont typeface="Arial"/>
              <a:buNone/>
            </a:pPr>
            <a:r>
              <a:rPr lang="en" sz="3400"/>
              <a:t>Grade </a:t>
            </a:r>
            <a:r>
              <a:rPr lang="en"/>
              <a:t>4</a:t>
            </a:r>
            <a:r>
              <a:rPr lang="en" sz="3400"/>
              <a:t>: Module </a:t>
            </a:r>
            <a:r>
              <a:rPr lang="en"/>
              <a:t>1</a:t>
            </a:r>
            <a:r>
              <a:rPr lang="en" sz="3400"/>
              <a:t>: Unit </a:t>
            </a:r>
            <a:r>
              <a:rPr lang="en"/>
              <a:t>1</a:t>
            </a:r>
            <a:r>
              <a:rPr lang="en" sz="3400"/>
              <a:t>: Lesson </a:t>
            </a:r>
            <a:r>
              <a:rPr lang="en"/>
              <a:t>9</a:t>
            </a:r>
            <a:endParaRPr sz="3400"/>
          </a:p>
          <a:p>
            <a:pPr marL="0" lvl="0" indent="0" rtl="0">
              <a:lnSpc>
                <a:spcPct val="90000"/>
              </a:lnSpc>
              <a:spcBef>
                <a:spcPts val="0"/>
              </a:spcBef>
              <a:spcAft>
                <a:spcPts val="0"/>
              </a:spcAft>
              <a:buClr>
                <a:schemeClr val="dk1"/>
              </a:buClr>
              <a:buSzPts val="1100"/>
              <a:buFont typeface="Arial"/>
              <a:buNone/>
            </a:pPr>
            <a:r>
              <a:rPr lang="en" sz="1800" b="1"/>
              <a:t>Teacher slide, before teaching.</a:t>
            </a:r>
            <a:endParaRPr sz="1800"/>
          </a:p>
        </p:txBody>
      </p:sp>
      <p:sp>
        <p:nvSpPr>
          <p:cNvPr id="113" name="Shape 113"/>
          <p:cNvSpPr txBox="1">
            <a:spLocks noGrp="1"/>
          </p:cNvSpPr>
          <p:nvPr>
            <p:ph type="body" idx="1"/>
          </p:nvPr>
        </p:nvSpPr>
        <p:spPr>
          <a:xfrm>
            <a:off x="231875" y="1399775"/>
            <a:ext cx="8748300" cy="3416400"/>
          </a:xfrm>
          <a:prstGeom prst="rect">
            <a:avLst/>
          </a:prstGeom>
        </p:spPr>
        <p:txBody>
          <a:bodyPr spcFirstLastPara="1" wrap="square" lIns="91425" tIns="91425" rIns="91425" bIns="91425" anchor="t" anchorCtr="0">
            <a:noAutofit/>
          </a:bodyPr>
          <a:lstStyle/>
          <a:p>
            <a:pPr marL="0" lvl="0" indent="0" rtl="0">
              <a:spcAft>
                <a:spcPts val="600"/>
              </a:spcAft>
              <a:buClr>
                <a:schemeClr val="dk1"/>
              </a:buClr>
              <a:buSzPts val="1100"/>
              <a:buFont typeface="Arial"/>
              <a:buNone/>
            </a:pPr>
            <a:r>
              <a:rPr lang="en" sz="1600" dirty="0">
                <a:solidFill>
                  <a:schemeClr val="tx1"/>
                </a:solidFill>
              </a:rPr>
              <a:t>This lesson will take approximately 60-70 minutes to complete. </a:t>
            </a:r>
            <a:endParaRPr sz="1600" dirty="0">
              <a:solidFill>
                <a:schemeClr val="tx1"/>
              </a:solidFill>
            </a:endParaRPr>
          </a:p>
          <a:p>
            <a:pPr marL="0" lvl="0" indent="0" rtl="0">
              <a:spcAft>
                <a:spcPts val="600"/>
              </a:spcAft>
              <a:buClr>
                <a:schemeClr val="dk1"/>
              </a:buClr>
              <a:buSzPts val="2400"/>
              <a:buFont typeface="Arial"/>
              <a:buNone/>
            </a:pPr>
            <a:endParaRPr sz="1600" dirty="0">
              <a:solidFill>
                <a:schemeClr val="tx1"/>
              </a:solidFill>
            </a:endParaRPr>
          </a:p>
          <a:p>
            <a:pPr marL="0" lvl="0" indent="0" rtl="0">
              <a:spcAft>
                <a:spcPts val="600"/>
              </a:spcAft>
              <a:buClr>
                <a:schemeClr val="dk1"/>
              </a:buClr>
              <a:buSzPts val="3200"/>
              <a:buFont typeface="Arial"/>
              <a:buNone/>
            </a:pPr>
            <a:r>
              <a:rPr lang="en" sz="1600" dirty="0">
                <a:solidFill>
                  <a:schemeClr val="tx1"/>
                </a:solidFill>
              </a:rPr>
              <a:t>The purpose of today’s lesson is to:</a:t>
            </a:r>
            <a:endParaRPr sz="1600" dirty="0">
              <a:solidFill>
                <a:schemeClr val="tx1"/>
              </a:solidFill>
            </a:endParaRPr>
          </a:p>
          <a:p>
            <a:pPr marL="457200" lvl="0" indent="-304800" rtl="0">
              <a:spcAft>
                <a:spcPts val="600"/>
              </a:spcAft>
              <a:buSzPts val="1200"/>
              <a:buChar char="●"/>
            </a:pPr>
            <a:r>
              <a:rPr lang="en" sz="1200" dirty="0">
                <a:solidFill>
                  <a:schemeClr val="tx1"/>
                </a:solidFill>
              </a:rPr>
              <a:t>Continue reading </a:t>
            </a:r>
            <a:r>
              <a:rPr lang="en" sz="1200" i="1" dirty="0">
                <a:solidFill>
                  <a:schemeClr val="tx1"/>
                </a:solidFill>
              </a:rPr>
              <a:t>Love That Dog</a:t>
            </a:r>
            <a:r>
              <a:rPr lang="en" sz="1200" dirty="0">
                <a:solidFill>
                  <a:schemeClr val="tx1"/>
                </a:solidFill>
              </a:rPr>
              <a:t> to analyze what happened in those pages and how Jack felt about it  Students then closely read “Street Music” by Arnold Adoff (in the back of </a:t>
            </a:r>
            <a:r>
              <a:rPr lang="en" sz="1200" i="1" dirty="0">
                <a:solidFill>
                  <a:schemeClr val="tx1"/>
                </a:solidFill>
              </a:rPr>
              <a:t>Love That Dog</a:t>
            </a:r>
            <a:r>
              <a:rPr lang="en" sz="1200" dirty="0">
                <a:solidFill>
                  <a:schemeClr val="tx1"/>
                </a:solidFill>
              </a:rPr>
              <a:t>), to identify characteristics of poetry</a:t>
            </a:r>
            <a:r>
              <a:rPr lang="en-US" sz="1200" dirty="0">
                <a:solidFill>
                  <a:schemeClr val="tx1"/>
                </a:solidFill>
              </a:rPr>
              <a:t>.</a:t>
            </a:r>
            <a:r>
              <a:rPr lang="en" sz="1200" dirty="0">
                <a:solidFill>
                  <a:schemeClr val="tx1"/>
                </a:solidFill>
              </a:rPr>
              <a:t> </a:t>
            </a:r>
            <a:endParaRPr sz="1200" dirty="0">
              <a:solidFill>
                <a:schemeClr val="tx1"/>
              </a:solidFill>
            </a:endParaRPr>
          </a:p>
          <a:p>
            <a:pPr marL="457200" lvl="0" indent="-304800" rtl="0">
              <a:spcAft>
                <a:spcPts val="600"/>
              </a:spcAft>
              <a:buSzPts val="1200"/>
              <a:buChar char="●"/>
            </a:pPr>
            <a:r>
              <a:rPr lang="en" sz="1200" dirty="0">
                <a:solidFill>
                  <a:schemeClr val="tx1"/>
                </a:solidFill>
              </a:rPr>
              <a:t>Students  also prepare for and participate in a short text-based discussion in preparation for the end of unit assessment in Lesson 12</a:t>
            </a:r>
            <a:r>
              <a:rPr lang="en-US" sz="1200" dirty="0">
                <a:solidFill>
                  <a:schemeClr val="tx1"/>
                </a:solidFill>
              </a:rPr>
              <a:t>.</a:t>
            </a:r>
            <a:r>
              <a:rPr lang="en" sz="1200" dirty="0">
                <a:solidFill>
                  <a:schemeClr val="tx1"/>
                </a:solidFill>
              </a:rPr>
              <a:t> </a:t>
            </a:r>
            <a:endParaRPr sz="1600" dirty="0">
              <a:solidFill>
                <a:schemeClr val="tx1"/>
              </a:solidFill>
            </a:endParaRPr>
          </a:p>
          <a:p>
            <a:pPr marL="628650" lvl="1" indent="-95250" rtl="0">
              <a:spcAft>
                <a:spcPts val="600"/>
              </a:spcAft>
              <a:buClr>
                <a:schemeClr val="dk1"/>
              </a:buClr>
              <a:buSzPts val="1200"/>
              <a:buFont typeface="Arial"/>
              <a:buNone/>
            </a:pPr>
            <a:endParaRPr sz="1200" dirty="0">
              <a:solidFill>
                <a:schemeClr val="tx1"/>
              </a:solidFill>
            </a:endParaRPr>
          </a:p>
          <a:p>
            <a:pPr marL="0" lvl="0" indent="0" rtl="0">
              <a:spcAft>
                <a:spcPts val="600"/>
              </a:spcAft>
              <a:buClr>
                <a:schemeClr val="dk1"/>
              </a:buClr>
              <a:buSzPts val="3200"/>
              <a:buFont typeface="Arial"/>
              <a:buNone/>
            </a:pPr>
            <a:r>
              <a:rPr lang="en" sz="1600" dirty="0">
                <a:solidFill>
                  <a:schemeClr val="tx1"/>
                </a:solidFill>
              </a:rPr>
              <a:t>The Learning Targets for students today are:</a:t>
            </a:r>
            <a:endParaRPr sz="1600" dirty="0">
              <a:solidFill>
                <a:schemeClr val="tx1"/>
              </a:solidFill>
            </a:endParaRPr>
          </a:p>
          <a:p>
            <a:pPr marL="457200" lvl="0" indent="-317500" rtl="0">
              <a:spcAft>
                <a:spcPts val="600"/>
              </a:spcAft>
              <a:buClr>
                <a:srgbClr val="444444"/>
              </a:buClr>
              <a:buSzPts val="1400"/>
              <a:buFont typeface="Georgia"/>
              <a:buAutoNum type="arabicPeriod"/>
            </a:pPr>
            <a:r>
              <a:rPr lang="en" sz="1400" dirty="0">
                <a:solidFill>
                  <a:schemeClr val="tx1"/>
                </a:solidFill>
              </a:rPr>
              <a:t>I can find evidence of the poems that inspired Jack in his poetry. </a:t>
            </a:r>
            <a:endParaRPr sz="1400" dirty="0">
              <a:solidFill>
                <a:schemeClr val="tx1"/>
              </a:solidFill>
            </a:endParaRPr>
          </a:p>
          <a:p>
            <a:pPr marL="457200" lvl="0" indent="-317500" rtl="0">
              <a:spcAft>
                <a:spcPts val="600"/>
              </a:spcAft>
              <a:buClr>
                <a:srgbClr val="444444"/>
              </a:buClr>
              <a:buSzPts val="1400"/>
              <a:buFont typeface="Georgia"/>
              <a:buAutoNum type="arabicPeriod"/>
            </a:pPr>
            <a:r>
              <a:rPr lang="en" sz="1400" dirty="0">
                <a:solidFill>
                  <a:schemeClr val="tx1"/>
                </a:solidFill>
              </a:rPr>
              <a:t>I can follow discussion norms to have an effective text-based discussion. </a:t>
            </a:r>
            <a:endParaRPr sz="1600" dirty="0">
              <a:solidFill>
                <a:schemeClr val="tx1"/>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74"/>
        <p:cNvGrpSpPr/>
        <p:nvPr/>
      </p:nvGrpSpPr>
      <p:grpSpPr>
        <a:xfrm>
          <a:off x="0" y="0"/>
          <a:ext cx="0" cy="0"/>
          <a:chOff x="0" y="0"/>
          <a:chExt cx="0" cy="0"/>
        </a:xfrm>
      </p:grpSpPr>
      <p:pic>
        <p:nvPicPr>
          <p:cNvPr id="175" name="Shape 175"/>
          <p:cNvPicPr preferRelativeResize="0"/>
          <p:nvPr/>
        </p:nvPicPr>
        <p:blipFill>
          <a:blip r:embed="rId3">
            <a:alphaModFix/>
          </a:blip>
          <a:stretch>
            <a:fillRect/>
          </a:stretch>
        </p:blipFill>
        <p:spPr>
          <a:xfrm>
            <a:off x="1254675" y="257250"/>
            <a:ext cx="6634649" cy="4443401"/>
          </a:xfrm>
          <a:prstGeom prst="rect">
            <a:avLst/>
          </a:prstGeom>
          <a:noFill/>
          <a:ln>
            <a:noFill/>
          </a:ln>
        </p:spPr>
      </p:pic>
      <p:sp>
        <p:nvSpPr>
          <p:cNvPr id="176" name="Shape 176"/>
          <p:cNvSpPr/>
          <p:nvPr/>
        </p:nvSpPr>
        <p:spPr>
          <a:xfrm>
            <a:off x="1293000" y="257250"/>
            <a:ext cx="6558000" cy="444330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spcBef>
                <a:spcPts val="0"/>
              </a:spcBef>
              <a:spcAft>
                <a:spcPts val="0"/>
              </a:spcAft>
              <a:buNone/>
            </a:pPr>
            <a:endParaRPr/>
          </a:p>
        </p:txBody>
      </p:sp>
      <p:pic>
        <p:nvPicPr>
          <p:cNvPr id="177" name="Shape 177"/>
          <p:cNvPicPr preferRelativeResize="0"/>
          <p:nvPr/>
        </p:nvPicPr>
        <p:blipFill>
          <a:blip r:embed="rId4">
            <a:alphaModFix/>
          </a:blip>
          <a:stretch>
            <a:fillRect/>
          </a:stretch>
        </p:blipFill>
        <p:spPr>
          <a:xfrm>
            <a:off x="8316686" y="4386944"/>
            <a:ext cx="658020" cy="611894"/>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81"/>
        <p:cNvGrpSpPr/>
        <p:nvPr/>
      </p:nvGrpSpPr>
      <p:grpSpPr>
        <a:xfrm>
          <a:off x="0" y="0"/>
          <a:ext cx="0" cy="0"/>
          <a:chOff x="0" y="0"/>
          <a:chExt cx="0" cy="0"/>
        </a:xfrm>
      </p:grpSpPr>
      <p:sp>
        <p:nvSpPr>
          <p:cNvPr id="182" name="Shape 182"/>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a:t>How did the strategies help you? </a:t>
            </a:r>
            <a:endParaRPr/>
          </a:p>
        </p:txBody>
      </p:sp>
      <p:pic>
        <p:nvPicPr>
          <p:cNvPr id="183" name="Shape 183"/>
          <p:cNvPicPr preferRelativeResize="0"/>
          <p:nvPr/>
        </p:nvPicPr>
        <p:blipFill rotWithShape="1">
          <a:blip r:embed="rId3">
            <a:alphaModFix/>
          </a:blip>
          <a:srcRect l="26873" t="17070" r="29684" b="23490"/>
          <a:stretch/>
        </p:blipFill>
        <p:spPr>
          <a:xfrm>
            <a:off x="2139700" y="1326575"/>
            <a:ext cx="4633776" cy="3564449"/>
          </a:xfrm>
          <a:prstGeom prst="rect">
            <a:avLst/>
          </a:prstGeom>
          <a:noFill/>
          <a:ln w="19050" cap="flat" cmpd="sng">
            <a:solidFill>
              <a:srgbClr val="595959"/>
            </a:solidFill>
            <a:prstDash val="solid"/>
            <a:round/>
            <a:headEnd type="none" w="sm" len="sm"/>
            <a:tailEnd type="none" w="sm" len="sm"/>
          </a:ln>
        </p:spPr>
      </p:pic>
      <p:pic>
        <p:nvPicPr>
          <p:cNvPr id="184" name="Shape 184"/>
          <p:cNvPicPr preferRelativeResize="0"/>
          <p:nvPr/>
        </p:nvPicPr>
        <p:blipFill>
          <a:blip r:embed="rId4">
            <a:alphaModFix/>
          </a:blip>
          <a:stretch>
            <a:fillRect/>
          </a:stretch>
        </p:blipFill>
        <p:spPr>
          <a:xfrm>
            <a:off x="8273143" y="4332514"/>
            <a:ext cx="657129" cy="704236"/>
          </a:xfrm>
          <a:prstGeom prst="rect">
            <a:avLst/>
          </a:prstGeom>
          <a:noFill/>
          <a:ln>
            <a:noFill/>
          </a:ln>
        </p:spPr>
      </p:pic>
      <p:sp>
        <p:nvSpPr>
          <p:cNvPr id="185" name="Shape 185"/>
          <p:cNvSpPr txBox="1"/>
          <p:nvPr/>
        </p:nvSpPr>
        <p:spPr>
          <a:xfrm>
            <a:off x="2199600" y="1955200"/>
            <a:ext cx="2844000" cy="488700"/>
          </a:xfrm>
          <a:prstGeom prst="rect">
            <a:avLst/>
          </a:prstGeom>
          <a:solidFill>
            <a:srgbClr val="FFFFFF"/>
          </a:solidFill>
          <a:ln>
            <a:noFill/>
          </a:ln>
        </p:spPr>
        <p:txBody>
          <a:bodyPr spcFirstLastPara="1" wrap="square" lIns="91425" tIns="91425" rIns="91425" bIns="91425" anchor="t" anchorCtr="0">
            <a:noAutofit/>
          </a:bodyPr>
          <a:lstStyle/>
          <a:p>
            <a:pPr marL="0" lvl="0" indent="0">
              <a:spcBef>
                <a:spcPts val="0"/>
              </a:spcBef>
              <a:spcAft>
                <a:spcPts val="0"/>
              </a:spcAft>
              <a:buNone/>
            </a:pPr>
            <a:endParaRPr/>
          </a:p>
        </p:txBody>
      </p:sp>
      <p:pic>
        <p:nvPicPr>
          <p:cNvPr id="186" name="Shape 186" descr="https://d30y9cdsu7xlg0.cloudfront.net/png/709687-200.png"/>
          <p:cNvPicPr preferRelativeResize="0"/>
          <p:nvPr/>
        </p:nvPicPr>
        <p:blipFill rotWithShape="1">
          <a:blip r:embed="rId5">
            <a:alphaModFix/>
          </a:blip>
          <a:srcRect/>
          <a:stretch/>
        </p:blipFill>
        <p:spPr>
          <a:xfrm>
            <a:off x="7794171" y="4332514"/>
            <a:ext cx="597868" cy="704236"/>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91"/>
        <p:cNvGrpSpPr/>
        <p:nvPr/>
      </p:nvGrpSpPr>
      <p:grpSpPr>
        <a:xfrm>
          <a:off x="0" y="0"/>
          <a:ext cx="0" cy="0"/>
          <a:chOff x="0" y="0"/>
          <a:chExt cx="0" cy="0"/>
        </a:xfrm>
      </p:grpSpPr>
      <p:sp>
        <p:nvSpPr>
          <p:cNvPr id="192" name="Shape 192"/>
          <p:cNvSpPr txBox="1">
            <a:spLocks noGrp="1"/>
          </p:cNvSpPr>
          <p:nvPr>
            <p:ph type="title"/>
          </p:nvPr>
        </p:nvSpPr>
        <p:spPr>
          <a:xfrm>
            <a:off x="628650" y="20468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Overlock"/>
              <a:buNone/>
            </a:pPr>
            <a:r>
              <a:rPr lang="en" sz="3200">
                <a:latin typeface="Century Gothic"/>
                <a:ea typeface="Century Gothic"/>
                <a:cs typeface="Century Gothic"/>
                <a:sym typeface="Century Gothic"/>
              </a:rPr>
              <a:t>Thumb-o-meter</a:t>
            </a:r>
            <a:endParaRPr sz="3200">
              <a:latin typeface="Century Gothic"/>
              <a:ea typeface="Century Gothic"/>
              <a:cs typeface="Century Gothic"/>
              <a:sym typeface="Century Gothic"/>
            </a:endParaRPr>
          </a:p>
        </p:txBody>
      </p:sp>
      <p:sp>
        <p:nvSpPr>
          <p:cNvPr id="193" name="Shape 193"/>
          <p:cNvSpPr txBox="1">
            <a:spLocks noGrp="1"/>
          </p:cNvSpPr>
          <p:nvPr>
            <p:ph type="body" idx="1"/>
          </p:nvPr>
        </p:nvSpPr>
        <p:spPr>
          <a:xfrm>
            <a:off x="628650" y="1948650"/>
            <a:ext cx="6386700" cy="2949900"/>
          </a:xfrm>
          <a:prstGeom prst="rect">
            <a:avLst/>
          </a:prstGeom>
          <a:noFill/>
          <a:ln>
            <a:noFill/>
          </a:ln>
        </p:spPr>
        <p:txBody>
          <a:bodyPr spcFirstLastPara="1" wrap="square" lIns="68575" tIns="34275" rIns="68575" bIns="34275" anchor="t" anchorCtr="0">
            <a:noAutofit/>
          </a:bodyPr>
          <a:lstStyle/>
          <a:p>
            <a:pPr marL="342900" marR="0" lvl="0" indent="-279400" algn="l" rtl="0">
              <a:lnSpc>
                <a:spcPct val="90000"/>
              </a:lnSpc>
              <a:spcBef>
                <a:spcPts val="400"/>
              </a:spcBef>
              <a:spcAft>
                <a:spcPts val="0"/>
              </a:spcAft>
              <a:buSzPts val="1800"/>
              <a:buFont typeface="Century Gothic"/>
              <a:buAutoNum type="arabicPeriod"/>
            </a:pPr>
            <a:r>
              <a:rPr lang="en" sz="1800">
                <a:latin typeface="Century Gothic"/>
                <a:ea typeface="Century Gothic"/>
                <a:cs typeface="Century Gothic"/>
                <a:sym typeface="Century Gothic"/>
              </a:rPr>
              <a:t>Think about how comfortable you are with this Learning Target.</a:t>
            </a:r>
            <a:endParaRPr sz="1800">
              <a:latin typeface="Century Gothic"/>
              <a:ea typeface="Century Gothic"/>
              <a:cs typeface="Century Gothic"/>
              <a:sym typeface="Century Gothic"/>
            </a:endParaRPr>
          </a:p>
          <a:p>
            <a:pPr marL="342900" marR="0" lvl="0" indent="-279400" algn="l" rtl="0">
              <a:lnSpc>
                <a:spcPct val="90000"/>
              </a:lnSpc>
              <a:spcBef>
                <a:spcPts val="800"/>
              </a:spcBef>
              <a:spcAft>
                <a:spcPts val="800"/>
              </a:spcAft>
              <a:buSzPts val="1800"/>
              <a:buFont typeface="Century Gothic"/>
              <a:buAutoNum type="arabicPeriod"/>
            </a:pPr>
            <a:r>
              <a:rPr lang="en" sz="1800">
                <a:latin typeface="Century Gothic"/>
                <a:ea typeface="Century Gothic"/>
                <a:cs typeface="Century Gothic"/>
                <a:sym typeface="Century Gothic"/>
              </a:rPr>
              <a:t>When signaled, place a thumb-up if you are a master of this target, a thumb-sideways if you are a almost a master of this target, or a thumb-down if you still need some support in order to become a master of this. </a:t>
            </a:r>
            <a:endParaRPr sz="1800">
              <a:latin typeface="Century Gothic"/>
              <a:ea typeface="Century Gothic"/>
              <a:cs typeface="Century Gothic"/>
              <a:sym typeface="Century Gothic"/>
            </a:endParaRPr>
          </a:p>
        </p:txBody>
      </p:sp>
      <p:pic>
        <p:nvPicPr>
          <p:cNvPr id="194" name="Shape 194"/>
          <p:cNvPicPr preferRelativeResize="0"/>
          <p:nvPr/>
        </p:nvPicPr>
        <p:blipFill rotWithShape="1">
          <a:blip r:embed="rId3">
            <a:alphaModFix/>
          </a:blip>
          <a:srcRect/>
          <a:stretch/>
        </p:blipFill>
        <p:spPr>
          <a:xfrm>
            <a:off x="7356307" y="2785016"/>
            <a:ext cx="1060635" cy="925495"/>
          </a:xfrm>
          <a:prstGeom prst="rect">
            <a:avLst/>
          </a:prstGeom>
          <a:noFill/>
          <a:ln>
            <a:noFill/>
          </a:ln>
        </p:spPr>
      </p:pic>
      <p:sp>
        <p:nvSpPr>
          <p:cNvPr id="195" name="Shape 195"/>
          <p:cNvSpPr txBox="1">
            <a:spLocks noGrp="1"/>
          </p:cNvSpPr>
          <p:nvPr>
            <p:ph type="body" idx="1"/>
          </p:nvPr>
        </p:nvSpPr>
        <p:spPr>
          <a:xfrm>
            <a:off x="1775625" y="1132000"/>
            <a:ext cx="6111000" cy="725700"/>
          </a:xfrm>
          <a:prstGeom prst="rect">
            <a:avLst/>
          </a:prstGeom>
          <a:noFill/>
          <a:ln>
            <a:noFill/>
          </a:ln>
        </p:spPr>
        <p:txBody>
          <a:bodyPr spcFirstLastPara="1" wrap="square" lIns="68575" tIns="34275" rIns="68575" bIns="34275" anchor="t" anchorCtr="0">
            <a:noAutofit/>
          </a:bodyPr>
          <a:lstStyle/>
          <a:p>
            <a:pPr marL="0" lvl="0" indent="0" rtl="0">
              <a:lnSpc>
                <a:spcPct val="90000"/>
              </a:lnSpc>
              <a:spcBef>
                <a:spcPts val="1000"/>
              </a:spcBef>
              <a:spcAft>
                <a:spcPts val="0"/>
              </a:spcAft>
              <a:buNone/>
            </a:pPr>
            <a:r>
              <a:rPr lang="en" sz="1800" b="1">
                <a:solidFill>
                  <a:srgbClr val="000000"/>
                </a:solidFill>
                <a:latin typeface="Century Gothic"/>
                <a:ea typeface="Century Gothic"/>
                <a:cs typeface="Century Gothic"/>
                <a:sym typeface="Century Gothic"/>
              </a:rPr>
              <a:t>I can identify the characteristics of poetry in “Street Music.” </a:t>
            </a:r>
            <a:endParaRPr sz="1800" b="1">
              <a:solidFill>
                <a:srgbClr val="000000"/>
              </a:solidFill>
              <a:latin typeface="Century Gothic"/>
              <a:ea typeface="Century Gothic"/>
              <a:cs typeface="Century Gothic"/>
              <a:sym typeface="Century Gothic"/>
            </a:endParaRPr>
          </a:p>
          <a:p>
            <a:pPr marL="0" lvl="0" indent="0" rtl="0">
              <a:lnSpc>
                <a:spcPct val="150000"/>
              </a:lnSpc>
              <a:spcBef>
                <a:spcPts val="1700"/>
              </a:spcBef>
              <a:spcAft>
                <a:spcPts val="0"/>
              </a:spcAft>
              <a:buNone/>
            </a:pPr>
            <a:endParaRPr sz="1200">
              <a:solidFill>
                <a:srgbClr val="444444"/>
              </a:solidFill>
              <a:latin typeface="Georgia"/>
              <a:ea typeface="Georgia"/>
              <a:cs typeface="Georgia"/>
              <a:sym typeface="Georgia"/>
            </a:endParaRPr>
          </a:p>
          <a:p>
            <a:pPr marL="0" lvl="0" indent="0" rtl="0">
              <a:lnSpc>
                <a:spcPct val="90000"/>
              </a:lnSpc>
              <a:spcBef>
                <a:spcPts val="1600"/>
              </a:spcBef>
              <a:spcAft>
                <a:spcPts val="0"/>
              </a:spcAft>
              <a:buNone/>
            </a:pPr>
            <a:endParaRPr sz="2400">
              <a:solidFill>
                <a:schemeClr val="dk1"/>
              </a:solidFill>
            </a:endParaRPr>
          </a:p>
          <a:p>
            <a:pPr marL="0" lvl="0" indent="0" rtl="0">
              <a:spcBef>
                <a:spcPts val="1600"/>
              </a:spcBef>
              <a:spcAft>
                <a:spcPts val="1600"/>
              </a:spcAft>
              <a:buNone/>
            </a:pPr>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99"/>
        <p:cNvGrpSpPr/>
        <p:nvPr/>
      </p:nvGrpSpPr>
      <p:grpSpPr>
        <a:xfrm>
          <a:off x="0" y="0"/>
          <a:ext cx="0" cy="0"/>
          <a:chOff x="0" y="0"/>
          <a:chExt cx="0" cy="0"/>
        </a:xfrm>
      </p:grpSpPr>
      <p:sp>
        <p:nvSpPr>
          <p:cNvPr id="200" name="Shape 200"/>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3000">
                <a:solidFill>
                  <a:srgbClr val="000000"/>
                </a:solidFill>
              </a:rPr>
              <a:t>Later in the lesson, we will answer this question...</a:t>
            </a:r>
            <a:endParaRPr sz="3000">
              <a:solidFill>
                <a:srgbClr val="000000"/>
              </a:solidFill>
            </a:endParaRPr>
          </a:p>
        </p:txBody>
      </p:sp>
      <p:sp>
        <p:nvSpPr>
          <p:cNvPr id="201" name="Shape 201"/>
          <p:cNvSpPr txBox="1">
            <a:spLocks noGrp="1"/>
          </p:cNvSpPr>
          <p:nvPr>
            <p:ph type="body" idx="1"/>
          </p:nvPr>
        </p:nvSpPr>
        <p:spPr>
          <a:xfrm>
            <a:off x="311700" y="1835953"/>
            <a:ext cx="8520600" cy="2224418"/>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3000" dirty="0">
                <a:solidFill>
                  <a:schemeClr val="tx1"/>
                </a:solidFill>
              </a:rPr>
              <a:t>What evidence do you see that Jack’s ‘Street Poem’ has been inspired by the poems he has read?”</a:t>
            </a:r>
            <a:endParaRPr sz="3000" dirty="0">
              <a:solidFill>
                <a:schemeClr val="tx1"/>
              </a:solidFill>
            </a:endParaRPr>
          </a:p>
        </p:txBody>
      </p:sp>
      <p:pic>
        <p:nvPicPr>
          <p:cNvPr id="202" name="Shape 202"/>
          <p:cNvPicPr preferRelativeResize="0"/>
          <p:nvPr/>
        </p:nvPicPr>
        <p:blipFill>
          <a:blip r:embed="rId3">
            <a:alphaModFix/>
          </a:blip>
          <a:stretch>
            <a:fillRect/>
          </a:stretch>
        </p:blipFill>
        <p:spPr>
          <a:xfrm>
            <a:off x="8109857" y="4256558"/>
            <a:ext cx="722443" cy="732891"/>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06"/>
        <p:cNvGrpSpPr/>
        <p:nvPr/>
      </p:nvGrpSpPr>
      <p:grpSpPr>
        <a:xfrm>
          <a:off x="0" y="0"/>
          <a:ext cx="0" cy="0"/>
          <a:chOff x="0" y="0"/>
          <a:chExt cx="0" cy="0"/>
        </a:xfrm>
      </p:grpSpPr>
      <p:sp>
        <p:nvSpPr>
          <p:cNvPr id="207" name="Shape 207"/>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i="1"/>
              <a:t>Love That Dog</a:t>
            </a:r>
            <a:r>
              <a:rPr lang="en"/>
              <a:t> Pages: 31-34</a:t>
            </a:r>
            <a:endParaRPr>
              <a:solidFill>
                <a:srgbClr val="FF0000"/>
              </a:solidFill>
            </a:endParaRPr>
          </a:p>
        </p:txBody>
      </p:sp>
      <p:pic>
        <p:nvPicPr>
          <p:cNvPr id="208" name="Shape 208"/>
          <p:cNvPicPr preferRelativeResize="0"/>
          <p:nvPr/>
        </p:nvPicPr>
        <p:blipFill rotWithShape="1">
          <a:blip r:embed="rId3">
            <a:alphaModFix/>
          </a:blip>
          <a:srcRect l="1932" t="39210" r="87038" b="31362"/>
          <a:stretch/>
        </p:blipFill>
        <p:spPr>
          <a:xfrm>
            <a:off x="664029" y="1622848"/>
            <a:ext cx="2149974" cy="3033604"/>
          </a:xfrm>
          <a:prstGeom prst="rect">
            <a:avLst/>
          </a:prstGeom>
          <a:noFill/>
          <a:ln w="19050" cap="flat" cmpd="sng">
            <a:solidFill>
              <a:srgbClr val="595959"/>
            </a:solidFill>
            <a:prstDash val="solid"/>
            <a:round/>
            <a:headEnd type="none" w="sm" len="sm"/>
            <a:tailEnd type="none" w="sm" len="sm"/>
          </a:ln>
        </p:spPr>
      </p:pic>
      <p:sp>
        <p:nvSpPr>
          <p:cNvPr id="209" name="Shape 209"/>
          <p:cNvSpPr txBox="1">
            <a:spLocks noGrp="1"/>
          </p:cNvSpPr>
          <p:nvPr>
            <p:ph type="body" idx="1"/>
          </p:nvPr>
        </p:nvSpPr>
        <p:spPr>
          <a:xfrm>
            <a:off x="3031500" y="2003850"/>
            <a:ext cx="5800800" cy="1135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3000"/>
              <a:t>Follow along and read silently as I read aloud page 31-34.</a:t>
            </a:r>
            <a:endParaRPr sz="3000"/>
          </a:p>
          <a:p>
            <a:pPr marL="0" lvl="0" indent="0" rtl="0">
              <a:spcBef>
                <a:spcPts val="0"/>
              </a:spcBef>
              <a:spcAft>
                <a:spcPts val="0"/>
              </a:spcAft>
              <a:buNone/>
            </a:pPr>
            <a:endParaRPr sz="3000"/>
          </a:p>
          <a:p>
            <a:pPr marL="0" lvl="0" indent="0" rtl="0">
              <a:spcBef>
                <a:spcPts val="0"/>
              </a:spcBef>
              <a:spcAft>
                <a:spcPts val="0"/>
              </a:spcAft>
              <a:buNone/>
            </a:pPr>
            <a:endParaRPr sz="2400"/>
          </a:p>
          <a:p>
            <a:pPr marL="0" lvl="0" indent="0" rtl="0">
              <a:spcBef>
                <a:spcPts val="0"/>
              </a:spcBef>
              <a:spcAft>
                <a:spcPts val="0"/>
              </a:spcAft>
              <a:buNone/>
            </a:pPr>
            <a:endParaRPr sz="3000"/>
          </a:p>
          <a:p>
            <a:pPr marL="0" lvl="0" indent="0" rtl="0">
              <a:spcBef>
                <a:spcPts val="0"/>
              </a:spcBef>
              <a:spcAft>
                <a:spcPts val="0"/>
              </a:spcAft>
              <a:buNone/>
            </a:pPr>
            <a:endParaRPr sz="300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13"/>
        <p:cNvGrpSpPr/>
        <p:nvPr/>
      </p:nvGrpSpPr>
      <p:grpSpPr>
        <a:xfrm>
          <a:off x="0" y="0"/>
          <a:ext cx="0" cy="0"/>
          <a:chOff x="0" y="0"/>
          <a:chExt cx="0" cy="0"/>
        </a:xfrm>
      </p:grpSpPr>
      <p:pic>
        <p:nvPicPr>
          <p:cNvPr id="214" name="Shape 214"/>
          <p:cNvPicPr preferRelativeResize="0"/>
          <p:nvPr/>
        </p:nvPicPr>
        <p:blipFill rotWithShape="1">
          <a:blip r:embed="rId3">
            <a:alphaModFix/>
          </a:blip>
          <a:srcRect b="1513"/>
          <a:stretch/>
        </p:blipFill>
        <p:spPr>
          <a:xfrm>
            <a:off x="1001486" y="304800"/>
            <a:ext cx="6857232" cy="4604657"/>
          </a:xfrm>
          <a:prstGeom prst="rect">
            <a:avLst/>
          </a:prstGeom>
          <a:noFill/>
          <a:ln>
            <a:noFill/>
          </a:ln>
        </p:spPr>
      </p:pic>
      <p:pic>
        <p:nvPicPr>
          <p:cNvPr id="4" name="Shape 202"/>
          <p:cNvPicPr preferRelativeResize="0"/>
          <p:nvPr/>
        </p:nvPicPr>
        <p:blipFill>
          <a:blip r:embed="rId4">
            <a:alphaModFix/>
          </a:blip>
          <a:stretch>
            <a:fillRect/>
          </a:stretch>
        </p:blipFill>
        <p:spPr>
          <a:xfrm>
            <a:off x="8109857" y="4256558"/>
            <a:ext cx="722443" cy="732891"/>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19"/>
        <p:cNvGrpSpPr/>
        <p:nvPr/>
      </p:nvGrpSpPr>
      <p:grpSpPr>
        <a:xfrm>
          <a:off x="0" y="0"/>
          <a:ext cx="0" cy="0"/>
          <a:chOff x="0" y="0"/>
          <a:chExt cx="0" cy="0"/>
        </a:xfrm>
      </p:grpSpPr>
      <p:sp>
        <p:nvSpPr>
          <p:cNvPr id="220" name="Shape 220"/>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a:t>Love That Dog Page: 31</a:t>
            </a:r>
            <a:endParaRPr>
              <a:solidFill>
                <a:srgbClr val="FF0000"/>
              </a:solidFill>
            </a:endParaRPr>
          </a:p>
        </p:txBody>
      </p:sp>
      <p:sp>
        <p:nvSpPr>
          <p:cNvPr id="221" name="Shape 221"/>
          <p:cNvSpPr txBox="1">
            <a:spLocks noGrp="1"/>
          </p:cNvSpPr>
          <p:nvPr>
            <p:ph type="body" idx="1"/>
          </p:nvPr>
        </p:nvSpPr>
        <p:spPr>
          <a:xfrm>
            <a:off x="3031500" y="1622848"/>
            <a:ext cx="5800800" cy="1135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2800" dirty="0"/>
              <a:t>Follow along and read silently as I reread aloud page 31.</a:t>
            </a:r>
            <a:endParaRPr sz="2800" dirty="0"/>
          </a:p>
          <a:p>
            <a:pPr marL="0" lvl="0" indent="0" rtl="0">
              <a:spcBef>
                <a:spcPts val="0"/>
              </a:spcBef>
              <a:spcAft>
                <a:spcPts val="0"/>
              </a:spcAft>
              <a:buNone/>
            </a:pPr>
            <a:endParaRPr sz="3000" dirty="0"/>
          </a:p>
          <a:p>
            <a:pPr marL="0" lvl="0" indent="0" rtl="0">
              <a:spcBef>
                <a:spcPts val="0"/>
              </a:spcBef>
              <a:spcAft>
                <a:spcPts val="0"/>
              </a:spcAft>
              <a:buNone/>
            </a:pPr>
            <a:r>
              <a:rPr lang="en" sz="2200" dirty="0"/>
              <a:t>*Your job is to follow along and look for any places you recognize elements of the famous poems Jack has read.</a:t>
            </a:r>
            <a:endParaRPr sz="2200" dirty="0"/>
          </a:p>
          <a:p>
            <a:pPr marL="0" lvl="0" indent="0" rtl="0">
              <a:spcBef>
                <a:spcPts val="0"/>
              </a:spcBef>
              <a:spcAft>
                <a:spcPts val="0"/>
              </a:spcAft>
              <a:buNone/>
            </a:pPr>
            <a:endParaRPr sz="3000" dirty="0"/>
          </a:p>
          <a:p>
            <a:pPr marL="0" lvl="0" indent="0" rtl="0">
              <a:spcBef>
                <a:spcPts val="0"/>
              </a:spcBef>
              <a:spcAft>
                <a:spcPts val="0"/>
              </a:spcAft>
              <a:buNone/>
            </a:pPr>
            <a:endParaRPr sz="3000" dirty="0"/>
          </a:p>
        </p:txBody>
      </p:sp>
      <p:pic>
        <p:nvPicPr>
          <p:cNvPr id="6" name="Shape 202"/>
          <p:cNvPicPr preferRelativeResize="0"/>
          <p:nvPr/>
        </p:nvPicPr>
        <p:blipFill>
          <a:blip r:embed="rId3">
            <a:alphaModFix/>
          </a:blip>
          <a:stretch>
            <a:fillRect/>
          </a:stretch>
        </p:blipFill>
        <p:spPr>
          <a:xfrm>
            <a:off x="8109857" y="4256558"/>
            <a:ext cx="722443" cy="732891"/>
          </a:xfrm>
          <a:prstGeom prst="rect">
            <a:avLst/>
          </a:prstGeom>
          <a:noFill/>
          <a:ln>
            <a:noFill/>
          </a:ln>
        </p:spPr>
      </p:pic>
      <p:pic>
        <p:nvPicPr>
          <p:cNvPr id="7" name="Shape 208"/>
          <p:cNvPicPr preferRelativeResize="0"/>
          <p:nvPr/>
        </p:nvPicPr>
        <p:blipFill rotWithShape="1">
          <a:blip r:embed="rId4">
            <a:alphaModFix/>
          </a:blip>
          <a:srcRect l="1932" t="39210" r="87038" b="31362"/>
          <a:stretch/>
        </p:blipFill>
        <p:spPr>
          <a:xfrm>
            <a:off x="664029" y="1622848"/>
            <a:ext cx="2149974" cy="3033604"/>
          </a:xfrm>
          <a:prstGeom prst="rect">
            <a:avLst/>
          </a:prstGeom>
          <a:noFill/>
          <a:ln w="19050" cap="flat" cmpd="sng">
            <a:solidFill>
              <a:srgbClr val="595959"/>
            </a:solidFill>
            <a:prstDash val="solid"/>
            <a:round/>
            <a:headEnd type="none" w="sm" len="sm"/>
            <a:tailEnd type="none" w="sm" len="sm"/>
          </a:ln>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27"/>
        <p:cNvGrpSpPr/>
        <p:nvPr/>
      </p:nvGrpSpPr>
      <p:grpSpPr>
        <a:xfrm>
          <a:off x="0" y="0"/>
          <a:ext cx="0" cy="0"/>
          <a:chOff x="0" y="0"/>
          <a:chExt cx="0" cy="0"/>
        </a:xfrm>
      </p:grpSpPr>
      <p:sp>
        <p:nvSpPr>
          <p:cNvPr id="228" name="Shape 228"/>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a:t>Love That Dog Pages: 31-34</a:t>
            </a:r>
            <a:endParaRPr>
              <a:solidFill>
                <a:srgbClr val="FF0000"/>
              </a:solidFill>
            </a:endParaRPr>
          </a:p>
        </p:txBody>
      </p:sp>
      <p:sp>
        <p:nvSpPr>
          <p:cNvPr id="229" name="Shape 229"/>
          <p:cNvSpPr txBox="1">
            <a:spLocks noGrp="1"/>
          </p:cNvSpPr>
          <p:nvPr>
            <p:ph type="body" idx="1"/>
          </p:nvPr>
        </p:nvSpPr>
        <p:spPr>
          <a:xfrm>
            <a:off x="3694789" y="1239560"/>
            <a:ext cx="4882564" cy="1135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r>
              <a:rPr lang="en" sz="3000" dirty="0"/>
              <a:t>On your own!</a:t>
            </a:r>
            <a:endParaRPr sz="3000" dirty="0"/>
          </a:p>
          <a:p>
            <a:pPr marL="0" lvl="0" indent="0" rtl="0">
              <a:spcBef>
                <a:spcPts val="0"/>
              </a:spcBef>
              <a:spcAft>
                <a:spcPts val="0"/>
              </a:spcAft>
              <a:buNone/>
            </a:pPr>
            <a:endParaRPr sz="3000" dirty="0"/>
          </a:p>
          <a:p>
            <a:pPr marL="0" lvl="0" indent="0" rtl="0">
              <a:spcBef>
                <a:spcPts val="0"/>
              </a:spcBef>
              <a:spcAft>
                <a:spcPts val="0"/>
              </a:spcAft>
              <a:buNone/>
            </a:pPr>
            <a:endParaRPr sz="3000" dirty="0"/>
          </a:p>
          <a:p>
            <a:pPr marL="0" lvl="0" indent="0" rtl="0">
              <a:spcBef>
                <a:spcPts val="0"/>
              </a:spcBef>
              <a:spcAft>
                <a:spcPts val="0"/>
              </a:spcAft>
              <a:buNone/>
            </a:pPr>
            <a:endParaRPr sz="3000" dirty="0"/>
          </a:p>
        </p:txBody>
      </p:sp>
      <p:sp>
        <p:nvSpPr>
          <p:cNvPr id="231" name="Shape 231"/>
          <p:cNvSpPr txBox="1"/>
          <p:nvPr/>
        </p:nvSpPr>
        <p:spPr>
          <a:xfrm>
            <a:off x="3694789" y="2103554"/>
            <a:ext cx="3794582" cy="2425200"/>
          </a:xfrm>
          <a:prstGeom prst="rect">
            <a:avLst/>
          </a:prstGeom>
          <a:noFill/>
          <a:ln>
            <a:noFill/>
          </a:ln>
        </p:spPr>
        <p:txBody>
          <a:bodyPr spcFirstLastPara="1" wrap="square" lIns="91425" tIns="91425" rIns="91425" bIns="91425" anchor="t" anchorCtr="0">
            <a:noAutofit/>
          </a:bodyPr>
          <a:lstStyle/>
          <a:p>
            <a:pPr marL="0" lvl="0" indent="0" rtl="0">
              <a:spcBef>
                <a:spcPts val="0"/>
              </a:spcBef>
              <a:spcAft>
                <a:spcPts val="0"/>
              </a:spcAft>
              <a:buClr>
                <a:schemeClr val="dk1"/>
              </a:buClr>
              <a:buSzPts val="1100"/>
              <a:buFont typeface="Arial"/>
              <a:buNone/>
            </a:pPr>
            <a:r>
              <a:rPr lang="en" sz="1800" dirty="0">
                <a:solidFill>
                  <a:schemeClr val="dk1"/>
                </a:solidFill>
                <a:latin typeface="Century Gothic"/>
                <a:ea typeface="Century Gothic"/>
                <a:cs typeface="Century Gothic"/>
                <a:sym typeface="Century Gothic"/>
              </a:rPr>
              <a:t>Use your sticky notes to write the name of the famous poem and place it in your book where you find evidence of its use. </a:t>
            </a:r>
            <a:endParaRPr sz="1800" dirty="0">
              <a:solidFill>
                <a:schemeClr val="dk1"/>
              </a:solidFill>
              <a:latin typeface="Century Gothic"/>
              <a:ea typeface="Century Gothic"/>
              <a:cs typeface="Century Gothic"/>
              <a:sym typeface="Century Gothic"/>
            </a:endParaRPr>
          </a:p>
          <a:p>
            <a:pPr marL="0" lvl="0" indent="0" rtl="0">
              <a:spcBef>
                <a:spcPts val="0"/>
              </a:spcBef>
              <a:spcAft>
                <a:spcPts val="0"/>
              </a:spcAft>
              <a:buClr>
                <a:schemeClr val="dk1"/>
              </a:buClr>
              <a:buSzPts val="1100"/>
              <a:buFont typeface="Arial"/>
              <a:buNone/>
            </a:pPr>
            <a:endParaRPr sz="1800" dirty="0">
              <a:solidFill>
                <a:schemeClr val="dk1"/>
              </a:solidFill>
              <a:latin typeface="Century Gothic"/>
              <a:ea typeface="Century Gothic"/>
              <a:cs typeface="Century Gothic"/>
              <a:sym typeface="Century Gothic"/>
            </a:endParaRPr>
          </a:p>
          <a:p>
            <a:pPr marL="0" lvl="0" indent="0" rtl="0">
              <a:spcBef>
                <a:spcPts val="0"/>
              </a:spcBef>
              <a:spcAft>
                <a:spcPts val="0"/>
              </a:spcAft>
              <a:buClr>
                <a:schemeClr val="dk1"/>
              </a:buClr>
              <a:buSzPts val="1100"/>
              <a:buFont typeface="Arial"/>
              <a:buNone/>
            </a:pPr>
            <a:endParaRPr sz="1800" dirty="0">
              <a:solidFill>
                <a:schemeClr val="dk1"/>
              </a:solidFill>
              <a:latin typeface="Century Gothic"/>
              <a:ea typeface="Century Gothic"/>
              <a:cs typeface="Century Gothic"/>
              <a:sym typeface="Century Gothic"/>
            </a:endParaRPr>
          </a:p>
          <a:p>
            <a:pPr marL="0" lvl="0" indent="0" rtl="0">
              <a:spcBef>
                <a:spcPts val="0"/>
              </a:spcBef>
              <a:spcAft>
                <a:spcPts val="0"/>
              </a:spcAft>
              <a:buClr>
                <a:schemeClr val="dk1"/>
              </a:buClr>
              <a:buSzPts val="1100"/>
              <a:buFont typeface="Arial"/>
              <a:buNone/>
            </a:pPr>
            <a:r>
              <a:rPr lang="en" sz="1800" dirty="0">
                <a:solidFill>
                  <a:schemeClr val="dk1"/>
                </a:solidFill>
                <a:latin typeface="Century Gothic"/>
                <a:ea typeface="Century Gothic"/>
                <a:cs typeface="Century Gothic"/>
                <a:sym typeface="Century Gothic"/>
              </a:rPr>
              <a:t>*Famous poems can all be found in the back of the book</a:t>
            </a:r>
            <a:endParaRPr sz="1800" dirty="0">
              <a:solidFill>
                <a:schemeClr val="dk1"/>
              </a:solidFill>
              <a:latin typeface="Century Gothic"/>
              <a:ea typeface="Century Gothic"/>
              <a:cs typeface="Century Gothic"/>
              <a:sym typeface="Century Gothic"/>
            </a:endParaRPr>
          </a:p>
        </p:txBody>
      </p:sp>
      <p:pic>
        <p:nvPicPr>
          <p:cNvPr id="6" name="Shape 208"/>
          <p:cNvPicPr preferRelativeResize="0"/>
          <p:nvPr/>
        </p:nvPicPr>
        <p:blipFill rotWithShape="1">
          <a:blip r:embed="rId3">
            <a:alphaModFix/>
          </a:blip>
          <a:srcRect l="1932" t="39210" r="87038" b="31362"/>
          <a:stretch/>
        </p:blipFill>
        <p:spPr>
          <a:xfrm>
            <a:off x="664029" y="1622848"/>
            <a:ext cx="2149974" cy="3033604"/>
          </a:xfrm>
          <a:prstGeom prst="rect">
            <a:avLst/>
          </a:prstGeom>
          <a:noFill/>
          <a:ln w="19050" cap="flat" cmpd="sng">
            <a:solidFill>
              <a:srgbClr val="595959"/>
            </a:solidFill>
            <a:prstDash val="solid"/>
            <a:round/>
            <a:headEnd type="none" w="sm" len="sm"/>
            <a:tailEnd type="none" w="sm" len="sm"/>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31"/>
                                        </p:tgtEl>
                                        <p:attrNameLst>
                                          <p:attrName>style.visibility</p:attrName>
                                        </p:attrNameLst>
                                      </p:cBhvr>
                                      <p:to>
                                        <p:strVal val="visible"/>
                                      </p:to>
                                    </p:set>
                                    <p:animEffect transition="in" filter="fade">
                                      <p:cBhvr>
                                        <p:cTn id="7" dur="400"/>
                                        <p:tgtEl>
                                          <p:spTgt spid="2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36"/>
        <p:cNvGrpSpPr/>
        <p:nvPr/>
      </p:nvGrpSpPr>
      <p:grpSpPr>
        <a:xfrm>
          <a:off x="0" y="0"/>
          <a:ext cx="0" cy="0"/>
          <a:chOff x="0" y="0"/>
          <a:chExt cx="0" cy="0"/>
        </a:xfrm>
      </p:grpSpPr>
      <p:sp>
        <p:nvSpPr>
          <p:cNvPr id="237" name="Shape 237"/>
          <p:cNvSpPr txBox="1">
            <a:spLocks noGrp="1"/>
          </p:cNvSpPr>
          <p:nvPr>
            <p:ph type="title"/>
          </p:nvPr>
        </p:nvSpPr>
        <p:spPr>
          <a:xfrm>
            <a:off x="628650" y="20468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Overlock"/>
              <a:buNone/>
            </a:pPr>
            <a:r>
              <a:rPr lang="en" sz="3200">
                <a:latin typeface="Century Gothic"/>
                <a:ea typeface="Century Gothic"/>
                <a:cs typeface="Century Gothic"/>
                <a:sym typeface="Century Gothic"/>
              </a:rPr>
              <a:t>Thumb-o-meter</a:t>
            </a:r>
            <a:endParaRPr sz="3200">
              <a:latin typeface="Century Gothic"/>
              <a:ea typeface="Century Gothic"/>
              <a:cs typeface="Century Gothic"/>
              <a:sym typeface="Century Gothic"/>
            </a:endParaRPr>
          </a:p>
        </p:txBody>
      </p:sp>
      <p:pic>
        <p:nvPicPr>
          <p:cNvPr id="238" name="Shape 238"/>
          <p:cNvPicPr preferRelativeResize="0"/>
          <p:nvPr/>
        </p:nvPicPr>
        <p:blipFill rotWithShape="1">
          <a:blip r:embed="rId3">
            <a:alphaModFix/>
          </a:blip>
          <a:srcRect/>
          <a:stretch/>
        </p:blipFill>
        <p:spPr>
          <a:xfrm>
            <a:off x="8327571" y="4386942"/>
            <a:ext cx="558697" cy="511833"/>
          </a:xfrm>
          <a:prstGeom prst="rect">
            <a:avLst/>
          </a:prstGeom>
          <a:noFill/>
          <a:ln>
            <a:noFill/>
          </a:ln>
        </p:spPr>
      </p:pic>
      <p:sp>
        <p:nvSpPr>
          <p:cNvPr id="239" name="Shape 239"/>
          <p:cNvSpPr txBox="1">
            <a:spLocks noGrp="1"/>
          </p:cNvSpPr>
          <p:nvPr>
            <p:ph type="body" idx="1"/>
          </p:nvPr>
        </p:nvSpPr>
        <p:spPr>
          <a:xfrm>
            <a:off x="760875" y="1198875"/>
            <a:ext cx="7125600" cy="725700"/>
          </a:xfrm>
          <a:prstGeom prst="rect">
            <a:avLst/>
          </a:prstGeom>
          <a:noFill/>
          <a:ln>
            <a:noFill/>
          </a:ln>
        </p:spPr>
        <p:txBody>
          <a:bodyPr spcFirstLastPara="1" wrap="square" lIns="68575" tIns="34275" rIns="68575" bIns="34275" anchor="t" anchorCtr="0">
            <a:noAutofit/>
          </a:bodyPr>
          <a:lstStyle/>
          <a:p>
            <a:pPr marL="0" lvl="0" indent="0" rtl="0">
              <a:lnSpc>
                <a:spcPct val="150000"/>
              </a:lnSpc>
              <a:spcBef>
                <a:spcPts val="1700"/>
              </a:spcBef>
              <a:spcAft>
                <a:spcPts val="0"/>
              </a:spcAft>
              <a:buNone/>
            </a:pPr>
            <a:r>
              <a:rPr lang="en" sz="2400" dirty="0">
                <a:solidFill>
                  <a:srgbClr val="444444"/>
                </a:solidFill>
                <a:latin typeface="Century Gothic"/>
                <a:ea typeface="Century Gothic"/>
                <a:cs typeface="Century Gothic"/>
                <a:sym typeface="Century Gothic"/>
              </a:rPr>
              <a:t>I can find evidence of the poems that inspired Jack in his poetry. </a:t>
            </a:r>
            <a:endParaRPr sz="2400" dirty="0">
              <a:solidFill>
                <a:srgbClr val="000000"/>
              </a:solidFill>
              <a:latin typeface="Century Gothic"/>
              <a:ea typeface="Century Gothic"/>
              <a:cs typeface="Century Gothic"/>
              <a:sym typeface="Century Gothic"/>
            </a:endParaRPr>
          </a:p>
        </p:txBody>
      </p:sp>
      <p:pic>
        <p:nvPicPr>
          <p:cNvPr id="6" name="Picture 5" descr="https://lh3.googleusercontent.com/ubyzFAYFczI_jUkQa3nSXcP8Yi79rEgAjPGj-3DKOV9g5XPGbBVZEVq6kXfckjAuYnNz-JhjcY0Fv0OIL73Lv8Jad_gWkgQGCL4Ze2HpcVFoxezwU5fxH4pitAh60P9QqayZGP2J"/>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21644" y="4357373"/>
            <a:ext cx="705927" cy="570969"/>
          </a:xfrm>
          <a:prstGeom prst="rect">
            <a:avLst/>
          </a:prstGeom>
          <a:noFill/>
          <a:extLst>
            <a:ext uri="{909E8E84-426E-40dd-AFC4-6F175D3DCCD1}">
              <a14:hiddenFill xmlns:a14="http://schemas.microsoft.com/office/drawing/2010/main" xmlns="">
                <a:solidFill>
                  <a:srgbClr val="FFFFFF"/>
                </a:solidFill>
              </a14:hiddenFill>
            </a:ext>
          </a:extLst>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244"/>
        <p:cNvGrpSpPr/>
        <p:nvPr/>
      </p:nvGrpSpPr>
      <p:grpSpPr>
        <a:xfrm>
          <a:off x="0" y="0"/>
          <a:ext cx="0" cy="0"/>
          <a:chOff x="0" y="0"/>
          <a:chExt cx="0" cy="0"/>
        </a:xfrm>
      </p:grpSpPr>
      <p:pic>
        <p:nvPicPr>
          <p:cNvPr id="245" name="Shape 245"/>
          <p:cNvPicPr preferRelativeResize="0"/>
          <p:nvPr/>
        </p:nvPicPr>
        <p:blipFill>
          <a:blip r:embed="rId3">
            <a:alphaModFix/>
          </a:blip>
          <a:stretch>
            <a:fillRect/>
          </a:stretch>
        </p:blipFill>
        <p:spPr>
          <a:xfrm>
            <a:off x="283029" y="209963"/>
            <a:ext cx="4432904" cy="4795157"/>
          </a:xfrm>
          <a:prstGeom prst="rect">
            <a:avLst/>
          </a:prstGeom>
          <a:noFill/>
          <a:ln>
            <a:noFill/>
          </a:ln>
        </p:spPr>
      </p:pic>
      <p:sp>
        <p:nvSpPr>
          <p:cNvPr id="246" name="Shape 246"/>
          <p:cNvSpPr/>
          <p:nvPr/>
        </p:nvSpPr>
        <p:spPr>
          <a:xfrm>
            <a:off x="4200083" y="840682"/>
            <a:ext cx="1031700" cy="357300"/>
          </a:xfrm>
          <a:prstGeom prst="leftArrow">
            <a:avLst>
              <a:gd name="adj1" fmla="val 50000"/>
              <a:gd name="adj2" fmla="val 183702"/>
            </a:avLst>
          </a:prstGeom>
          <a:solidFill>
            <a:srgbClr val="FF0000"/>
          </a:solidFill>
          <a:ln w="9525" cap="flat" cmpd="sng">
            <a:solidFill>
              <a:srgbClr val="FF0000"/>
            </a:solidFill>
            <a:prstDash val="solid"/>
            <a:round/>
            <a:headEnd type="none" w="sm" len="sm"/>
            <a:tailEnd type="none" w="sm" len="sm"/>
          </a:ln>
        </p:spPr>
        <p:txBody>
          <a:bodyPr spcFirstLastPara="1" wrap="square" lIns="91425" tIns="91425" rIns="91425" bIns="91425" anchor="ctr" anchorCtr="0">
            <a:noAutofit/>
          </a:bodyPr>
          <a:lstStyle/>
          <a:p>
            <a:pPr marL="0" lvl="0" indent="0">
              <a:spcBef>
                <a:spcPts val="0"/>
              </a:spcBef>
              <a:spcAft>
                <a:spcPts val="0"/>
              </a:spcAft>
              <a:buNone/>
            </a:pPr>
            <a:endParaRPr/>
          </a:p>
        </p:txBody>
      </p:sp>
      <p:pic>
        <p:nvPicPr>
          <p:cNvPr id="247" name="Shape 247"/>
          <p:cNvPicPr preferRelativeResize="0"/>
          <p:nvPr/>
        </p:nvPicPr>
        <p:blipFill>
          <a:blip r:embed="rId4">
            <a:alphaModFix/>
          </a:blip>
          <a:stretch>
            <a:fillRect/>
          </a:stretch>
        </p:blipFill>
        <p:spPr>
          <a:xfrm>
            <a:off x="5429528" y="281538"/>
            <a:ext cx="3540301" cy="4723582"/>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17"/>
        <p:cNvGrpSpPr/>
        <p:nvPr/>
      </p:nvGrpSpPr>
      <p:grpSpPr>
        <a:xfrm>
          <a:off x="0" y="0"/>
          <a:ext cx="0" cy="0"/>
          <a:chOff x="0" y="0"/>
          <a:chExt cx="0" cy="0"/>
        </a:xfrm>
      </p:grpSpPr>
      <p:sp>
        <p:nvSpPr>
          <p:cNvPr id="118" name="Shape 118"/>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None/>
            </a:pPr>
            <a:r>
              <a:rPr lang="en" sz="3400"/>
              <a:t>Grade </a:t>
            </a:r>
            <a:r>
              <a:rPr lang="en"/>
              <a:t>4</a:t>
            </a:r>
            <a:r>
              <a:rPr lang="en" sz="3400"/>
              <a:t>: Module </a:t>
            </a:r>
            <a:r>
              <a:rPr lang="en"/>
              <a:t>1</a:t>
            </a:r>
            <a:r>
              <a:rPr lang="en" sz="3400"/>
              <a:t>: Unit </a:t>
            </a:r>
            <a:r>
              <a:rPr lang="en"/>
              <a:t>1</a:t>
            </a:r>
            <a:r>
              <a:rPr lang="en" sz="3400"/>
              <a:t>: Lesson </a:t>
            </a:r>
            <a:r>
              <a:rPr lang="en"/>
              <a:t>9</a:t>
            </a:r>
            <a:endParaRPr sz="3400"/>
          </a:p>
          <a:p>
            <a:pPr marL="0" lvl="0" indent="0" rtl="0">
              <a:lnSpc>
                <a:spcPct val="90000"/>
              </a:lnSpc>
              <a:spcBef>
                <a:spcPts val="0"/>
              </a:spcBef>
              <a:spcAft>
                <a:spcPts val="0"/>
              </a:spcAft>
              <a:buNone/>
            </a:pPr>
            <a:r>
              <a:rPr lang="en" sz="1800" b="1"/>
              <a:t>Teacher slide, before teaching.</a:t>
            </a:r>
            <a:endParaRPr sz="1800"/>
          </a:p>
        </p:txBody>
      </p:sp>
      <p:sp>
        <p:nvSpPr>
          <p:cNvPr id="119" name="Shape 119"/>
          <p:cNvSpPr txBox="1">
            <a:spLocks noGrp="1"/>
          </p:cNvSpPr>
          <p:nvPr>
            <p:ph type="body" idx="1"/>
          </p:nvPr>
        </p:nvSpPr>
        <p:spPr>
          <a:xfrm>
            <a:off x="311700" y="1449225"/>
            <a:ext cx="8520600" cy="3416400"/>
          </a:xfrm>
          <a:prstGeom prst="rect">
            <a:avLst/>
          </a:prstGeom>
        </p:spPr>
        <p:txBody>
          <a:bodyPr spcFirstLastPara="1" wrap="square" lIns="91425" tIns="91425" rIns="91425" bIns="91425" anchor="t" anchorCtr="0">
            <a:noAutofit/>
          </a:bodyPr>
          <a:lstStyle/>
          <a:p>
            <a:pPr marL="0" lvl="0" indent="0" rtl="0">
              <a:spcAft>
                <a:spcPts val="600"/>
              </a:spcAft>
              <a:buClr>
                <a:schemeClr val="dk1"/>
              </a:buClr>
              <a:buSzPts val="2500"/>
              <a:buFont typeface="Arial"/>
              <a:buNone/>
            </a:pPr>
            <a:r>
              <a:rPr lang="en" sz="1600" b="1" dirty="0">
                <a:solidFill>
                  <a:schemeClr val="tx1"/>
                </a:solidFill>
              </a:rPr>
              <a:t>Preparing for Lesson 9: </a:t>
            </a:r>
            <a:r>
              <a:rPr lang="en" sz="1600" dirty="0">
                <a:solidFill>
                  <a:schemeClr val="tx1"/>
                </a:solidFill>
              </a:rPr>
              <a:t>Materials and Student Pairings</a:t>
            </a:r>
            <a:endParaRPr sz="1600" i="1" dirty="0">
              <a:solidFill>
                <a:schemeClr val="tx1"/>
              </a:solidFill>
            </a:endParaRPr>
          </a:p>
          <a:p>
            <a:pPr marL="0" lvl="0" indent="0" rtl="0">
              <a:spcAft>
                <a:spcPts val="600"/>
              </a:spcAft>
              <a:buClr>
                <a:schemeClr val="dk1"/>
              </a:buClr>
              <a:buSzPts val="2500"/>
              <a:buFont typeface="Arial"/>
              <a:buNone/>
            </a:pPr>
            <a:endParaRPr sz="1600" i="1" dirty="0">
              <a:solidFill>
                <a:schemeClr val="tx1"/>
              </a:solidFill>
            </a:endParaRPr>
          </a:p>
          <a:p>
            <a:pPr marL="425450" indent="-285750">
              <a:spcAft>
                <a:spcPts val="600"/>
              </a:spcAft>
              <a:buClr>
                <a:srgbClr val="444444"/>
              </a:buClr>
              <a:buSzPts val="1400"/>
            </a:pPr>
            <a:r>
              <a:rPr lang="en" sz="1600" dirty="0">
                <a:solidFill>
                  <a:schemeClr val="tx1"/>
                </a:solidFill>
              </a:rPr>
              <a:t>Strategically group students into triads for poetry analysis in Work Time A and groups of five for the discussion in the Closing. Group students strategically to learn from one another.</a:t>
            </a:r>
            <a:endParaRPr sz="1600" dirty="0">
              <a:solidFill>
                <a:schemeClr val="tx1"/>
              </a:solidFill>
            </a:endParaRPr>
          </a:p>
          <a:p>
            <a:pPr marL="425450" indent="-285750">
              <a:spcAft>
                <a:spcPts val="600"/>
              </a:spcAft>
              <a:buClr>
                <a:srgbClr val="444444"/>
              </a:buClr>
              <a:buSzPts val="1400"/>
            </a:pPr>
            <a:r>
              <a:rPr lang="en" sz="1600" dirty="0">
                <a:solidFill>
                  <a:schemeClr val="tx1"/>
                </a:solidFill>
              </a:rPr>
              <a:t>Post: Learning targets, </a:t>
            </a:r>
            <a:r>
              <a:rPr lang="en" sz="1600" b="1" dirty="0">
                <a:solidFill>
                  <a:schemeClr val="tx1"/>
                </a:solidFill>
              </a:rPr>
              <a:t>What Happens and How Does Jack Feel about It? anchor chart</a:t>
            </a:r>
            <a:r>
              <a:rPr lang="en" sz="1600" dirty="0">
                <a:solidFill>
                  <a:schemeClr val="tx1"/>
                </a:solidFill>
              </a:rPr>
              <a:t>, </a:t>
            </a:r>
            <a:r>
              <a:rPr lang="en" sz="1600" b="1" dirty="0">
                <a:solidFill>
                  <a:schemeClr val="tx1"/>
                </a:solidFill>
              </a:rPr>
              <a:t>Close Readers Do These Things anchor chart</a:t>
            </a:r>
            <a:r>
              <a:rPr lang="en" sz="1600" dirty="0">
                <a:solidFill>
                  <a:schemeClr val="tx1"/>
                </a:solidFill>
              </a:rPr>
              <a:t>, </a:t>
            </a:r>
            <a:r>
              <a:rPr lang="en" sz="1600" b="1" dirty="0">
                <a:solidFill>
                  <a:schemeClr val="tx1"/>
                </a:solidFill>
              </a:rPr>
              <a:t>What Makes a Poem a Poem? anchor chart</a:t>
            </a:r>
            <a:r>
              <a:rPr lang="en" sz="1600" dirty="0">
                <a:solidFill>
                  <a:schemeClr val="tx1"/>
                </a:solidFill>
              </a:rPr>
              <a:t>, </a:t>
            </a:r>
            <a:r>
              <a:rPr lang="en" sz="1600" b="1" dirty="0">
                <a:solidFill>
                  <a:schemeClr val="tx1"/>
                </a:solidFill>
              </a:rPr>
              <a:t>Module Guiding Questions anchor chart</a:t>
            </a:r>
            <a:r>
              <a:rPr lang="en" sz="1600" dirty="0">
                <a:solidFill>
                  <a:schemeClr val="tx1"/>
                </a:solidFill>
              </a:rPr>
              <a:t>, </a:t>
            </a:r>
            <a:r>
              <a:rPr lang="en" sz="1600" b="1" dirty="0">
                <a:solidFill>
                  <a:schemeClr val="tx1"/>
                </a:solidFill>
              </a:rPr>
              <a:t>Discussion Norms anchor chart</a:t>
            </a:r>
            <a:r>
              <a:rPr lang="en" sz="1600" dirty="0">
                <a:solidFill>
                  <a:schemeClr val="tx1"/>
                </a:solidFill>
              </a:rPr>
              <a:t>, and </a:t>
            </a:r>
            <a:r>
              <a:rPr lang="en" sz="1600" b="1" dirty="0">
                <a:solidFill>
                  <a:schemeClr val="tx1"/>
                </a:solidFill>
              </a:rPr>
              <a:t>Working to Become Ethical People anchor chart</a:t>
            </a:r>
            <a:r>
              <a:rPr lang="en-US" sz="1600" b="1" dirty="0">
                <a:solidFill>
                  <a:schemeClr val="tx1"/>
                </a:solidFill>
              </a:rPr>
              <a:t>.</a:t>
            </a:r>
            <a:endParaRPr sz="1600" b="1" dirty="0">
              <a:solidFill>
                <a:schemeClr val="tx1"/>
              </a:solidFill>
            </a:endParaRPr>
          </a:p>
          <a:p>
            <a:pPr marL="0" lvl="0" indent="0" rtl="0">
              <a:spcAft>
                <a:spcPts val="600"/>
              </a:spcAft>
              <a:buNone/>
            </a:pPr>
            <a:endParaRPr sz="1600" i="1" dirty="0">
              <a:solidFill>
                <a:schemeClr val="tx1"/>
              </a:solidFill>
            </a:endParaRPr>
          </a:p>
          <a:p>
            <a:pPr marL="0" lvl="0" indent="0" rtl="0">
              <a:spcAft>
                <a:spcPts val="600"/>
              </a:spcAft>
              <a:buNone/>
            </a:pPr>
            <a:endParaRPr sz="1600" dirty="0">
              <a:solidFill>
                <a:schemeClr val="tx1"/>
              </a:solidFill>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251"/>
        <p:cNvGrpSpPr/>
        <p:nvPr/>
      </p:nvGrpSpPr>
      <p:grpSpPr>
        <a:xfrm>
          <a:off x="0" y="0"/>
          <a:ext cx="0" cy="0"/>
          <a:chOff x="0" y="0"/>
          <a:chExt cx="0" cy="0"/>
        </a:xfrm>
      </p:grpSpPr>
      <p:sp>
        <p:nvSpPr>
          <p:cNvPr id="252" name="Shape 252"/>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dirty="0"/>
              <a:t>Before we discuss, let’s remember...</a:t>
            </a:r>
            <a:endParaRPr dirty="0"/>
          </a:p>
        </p:txBody>
      </p:sp>
      <p:pic>
        <p:nvPicPr>
          <p:cNvPr id="255" name="Shape 255"/>
          <p:cNvPicPr preferRelativeResize="0"/>
          <p:nvPr/>
        </p:nvPicPr>
        <p:blipFill rotWithShape="1">
          <a:blip r:embed="rId3">
            <a:alphaModFix/>
          </a:blip>
          <a:srcRect l="28126" t="23754" r="27178" b="27955"/>
          <a:stretch/>
        </p:blipFill>
        <p:spPr>
          <a:xfrm>
            <a:off x="572300" y="1329322"/>
            <a:ext cx="7873129" cy="3419740"/>
          </a:xfrm>
          <a:prstGeom prst="rect">
            <a:avLst/>
          </a:prstGeom>
          <a:noFill/>
          <a:ln w="19050" cap="flat" cmpd="sng">
            <a:solidFill>
              <a:schemeClr val="dk2"/>
            </a:solidFill>
            <a:prstDash val="solid"/>
            <a:round/>
            <a:headEnd type="none" w="sm" len="sm"/>
            <a:tailEnd type="none" w="sm" len="sm"/>
          </a:ln>
        </p:spPr>
      </p:pic>
      <p:sp>
        <p:nvSpPr>
          <p:cNvPr id="256" name="Shape 256"/>
          <p:cNvSpPr txBox="1"/>
          <p:nvPr/>
        </p:nvSpPr>
        <p:spPr>
          <a:xfrm>
            <a:off x="572300" y="1743966"/>
            <a:ext cx="3370800" cy="212100"/>
          </a:xfrm>
          <a:prstGeom prst="rect">
            <a:avLst/>
          </a:prstGeom>
          <a:solidFill>
            <a:srgbClr val="FFFFFF"/>
          </a:solidFill>
          <a:ln>
            <a:noFill/>
          </a:ln>
        </p:spPr>
        <p:txBody>
          <a:bodyPr spcFirstLastPara="1" wrap="square" lIns="91425" tIns="91425" rIns="91425" bIns="91425" anchor="t" anchorCtr="0">
            <a:noAutofit/>
          </a:bodyPr>
          <a:lstStyle/>
          <a:p>
            <a:pPr marL="0" lvl="0" indent="0">
              <a:spcBef>
                <a:spcPts val="0"/>
              </a:spcBef>
              <a:spcAft>
                <a:spcPts val="0"/>
              </a:spcAft>
              <a:buNone/>
            </a:pPr>
            <a:endParaRPr/>
          </a:p>
        </p:txBody>
      </p:sp>
      <p:pic>
        <p:nvPicPr>
          <p:cNvPr id="257" name="Shape 257"/>
          <p:cNvPicPr preferRelativeResize="0"/>
          <p:nvPr/>
        </p:nvPicPr>
        <p:blipFill>
          <a:blip r:embed="rId4">
            <a:alphaModFix/>
          </a:blip>
          <a:stretch>
            <a:fillRect/>
          </a:stretch>
        </p:blipFill>
        <p:spPr>
          <a:xfrm>
            <a:off x="8384997" y="4423387"/>
            <a:ext cx="651350" cy="651350"/>
          </a:xfrm>
          <a:prstGeom prst="rect">
            <a:avLst/>
          </a:prstGeom>
          <a:noFill/>
          <a:ln>
            <a:noFill/>
          </a:ln>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261"/>
        <p:cNvGrpSpPr/>
        <p:nvPr/>
      </p:nvGrpSpPr>
      <p:grpSpPr>
        <a:xfrm>
          <a:off x="0" y="0"/>
          <a:ext cx="0" cy="0"/>
          <a:chOff x="0" y="0"/>
          <a:chExt cx="0" cy="0"/>
        </a:xfrm>
      </p:grpSpPr>
      <p:sp>
        <p:nvSpPr>
          <p:cNvPr id="262" name="Shape 262"/>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b="1"/>
              <a:t>Begin Discussion</a:t>
            </a:r>
            <a:r>
              <a:rPr lang="en"/>
              <a:t> </a:t>
            </a:r>
            <a:endParaRPr/>
          </a:p>
        </p:txBody>
      </p:sp>
      <p:sp>
        <p:nvSpPr>
          <p:cNvPr id="263" name="Shape 263"/>
          <p:cNvSpPr txBox="1">
            <a:spLocks noGrp="1"/>
          </p:cNvSpPr>
          <p:nvPr>
            <p:ph type="body" idx="1"/>
          </p:nvPr>
        </p:nvSpPr>
        <p:spPr>
          <a:xfrm>
            <a:off x="422700" y="1582625"/>
            <a:ext cx="8298600" cy="2986200"/>
          </a:xfrm>
          <a:prstGeom prst="rect">
            <a:avLst/>
          </a:prstGeom>
        </p:spPr>
        <p:txBody>
          <a:bodyPr spcFirstLastPara="1" wrap="square" lIns="91425" tIns="91425" rIns="91425" bIns="91425" anchor="t" anchorCtr="0">
            <a:noAutofit/>
          </a:bodyPr>
          <a:lstStyle/>
          <a:p>
            <a:pPr marL="292100" lvl="0" indent="0" rtl="0">
              <a:lnSpc>
                <a:spcPct val="150000"/>
              </a:lnSpc>
              <a:spcBef>
                <a:spcPts val="0"/>
              </a:spcBef>
              <a:spcAft>
                <a:spcPts val="0"/>
              </a:spcAft>
              <a:buClr>
                <a:schemeClr val="dk1"/>
              </a:buClr>
              <a:buSzPts val="1100"/>
              <a:buFont typeface="Arial"/>
              <a:buNone/>
            </a:pPr>
            <a:r>
              <a:rPr lang="en" sz="3600" i="1" dirty="0">
                <a:solidFill>
                  <a:schemeClr val="tx1"/>
                </a:solidFill>
              </a:rPr>
              <a:t>“What evidence did you see of the poems Jack has read on this page of this street poem?” </a:t>
            </a:r>
            <a:endParaRPr sz="3600" dirty="0">
              <a:solidFill>
                <a:schemeClr val="tx1"/>
              </a:solidFill>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268"/>
        <p:cNvGrpSpPr/>
        <p:nvPr/>
      </p:nvGrpSpPr>
      <p:grpSpPr>
        <a:xfrm>
          <a:off x="0" y="0"/>
          <a:ext cx="0" cy="0"/>
          <a:chOff x="0" y="0"/>
          <a:chExt cx="0" cy="0"/>
        </a:xfrm>
      </p:grpSpPr>
      <p:sp>
        <p:nvSpPr>
          <p:cNvPr id="269" name="Shape 269"/>
          <p:cNvSpPr txBox="1">
            <a:spLocks noGrp="1"/>
          </p:cNvSpPr>
          <p:nvPr>
            <p:ph type="title"/>
          </p:nvPr>
        </p:nvSpPr>
        <p:spPr>
          <a:xfrm>
            <a:off x="628650" y="20468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Overlock"/>
              <a:buNone/>
            </a:pPr>
            <a:r>
              <a:rPr lang="en" sz="3200">
                <a:latin typeface="Century Gothic"/>
                <a:ea typeface="Century Gothic"/>
                <a:cs typeface="Century Gothic"/>
                <a:sym typeface="Century Gothic"/>
              </a:rPr>
              <a:t>Thumb-o-meter</a:t>
            </a:r>
            <a:endParaRPr sz="3200">
              <a:latin typeface="Century Gothic"/>
              <a:ea typeface="Century Gothic"/>
              <a:cs typeface="Century Gothic"/>
              <a:sym typeface="Century Gothic"/>
            </a:endParaRPr>
          </a:p>
        </p:txBody>
      </p:sp>
      <p:pic>
        <p:nvPicPr>
          <p:cNvPr id="270" name="Shape 270"/>
          <p:cNvPicPr preferRelativeResize="0"/>
          <p:nvPr/>
        </p:nvPicPr>
        <p:blipFill rotWithShape="1">
          <a:blip r:embed="rId3">
            <a:alphaModFix/>
          </a:blip>
          <a:srcRect/>
          <a:stretch/>
        </p:blipFill>
        <p:spPr>
          <a:xfrm>
            <a:off x="8327570" y="4386942"/>
            <a:ext cx="591355" cy="522719"/>
          </a:xfrm>
          <a:prstGeom prst="rect">
            <a:avLst/>
          </a:prstGeom>
          <a:noFill/>
          <a:ln>
            <a:noFill/>
          </a:ln>
        </p:spPr>
      </p:pic>
      <p:sp>
        <p:nvSpPr>
          <p:cNvPr id="271" name="Shape 271"/>
          <p:cNvSpPr txBox="1">
            <a:spLocks noGrp="1"/>
          </p:cNvSpPr>
          <p:nvPr>
            <p:ph type="body" idx="1"/>
          </p:nvPr>
        </p:nvSpPr>
        <p:spPr>
          <a:xfrm>
            <a:off x="760874" y="1198875"/>
            <a:ext cx="7754475" cy="725700"/>
          </a:xfrm>
          <a:prstGeom prst="rect">
            <a:avLst/>
          </a:prstGeom>
          <a:noFill/>
          <a:ln>
            <a:noFill/>
          </a:ln>
        </p:spPr>
        <p:txBody>
          <a:bodyPr spcFirstLastPara="1" wrap="square" lIns="68575" tIns="34275" rIns="68575" bIns="34275" anchor="t" anchorCtr="0">
            <a:noAutofit/>
          </a:bodyPr>
          <a:lstStyle/>
          <a:p>
            <a:pPr marL="0" lvl="0" indent="0" rtl="0">
              <a:lnSpc>
                <a:spcPct val="150000"/>
              </a:lnSpc>
              <a:spcBef>
                <a:spcPts val="1700"/>
              </a:spcBef>
              <a:spcAft>
                <a:spcPts val="0"/>
              </a:spcAft>
              <a:buClr>
                <a:schemeClr val="dk1"/>
              </a:buClr>
              <a:buSzPts val="1100"/>
              <a:buFont typeface="Arial"/>
              <a:buNone/>
            </a:pPr>
            <a:r>
              <a:rPr lang="en" sz="2800" dirty="0">
                <a:solidFill>
                  <a:schemeClr val="tx1"/>
                </a:solidFill>
                <a:latin typeface="Century Gothic"/>
                <a:ea typeface="Century Gothic"/>
                <a:cs typeface="Century Gothic"/>
                <a:sym typeface="Century Gothic"/>
              </a:rPr>
              <a:t>I can follow discussion norms to have an effective text-based discussion.</a:t>
            </a:r>
            <a:endParaRPr sz="2800" dirty="0">
              <a:solidFill>
                <a:schemeClr val="tx1"/>
              </a:solidFill>
              <a:latin typeface="Century Gothic"/>
              <a:ea typeface="Century Gothic"/>
              <a:cs typeface="Century Gothic"/>
              <a:sym typeface="Century Gothic"/>
            </a:endParaRPr>
          </a:p>
        </p:txBody>
      </p:sp>
      <p:pic>
        <p:nvPicPr>
          <p:cNvPr id="6" name="Picture 5" descr="https://lh3.googleusercontent.com/ubyzFAYFczI_jUkQa3nSXcP8Yi79rEgAjPGj-3DKOV9g5XPGbBVZEVq6kXfckjAuYnNz-JhjcY0Fv0OIL73Lv8Jad_gWkgQGCL4Ze2HpcVFoxezwU5fxH4pitAh60P9QqayZGP2J"/>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21644" y="4357373"/>
            <a:ext cx="705927" cy="570969"/>
          </a:xfrm>
          <a:prstGeom prst="rect">
            <a:avLst/>
          </a:prstGeom>
          <a:noFill/>
          <a:extLst>
            <a:ext uri="{909E8E84-426E-40dd-AFC4-6F175D3DCCD1}">
              <a14:hiddenFill xmlns:a14="http://schemas.microsoft.com/office/drawing/2010/main" xmlns="">
                <a:solidFill>
                  <a:srgbClr val="FFFFFF"/>
                </a:solidFill>
              </a14:hiddenFill>
            </a:ext>
          </a:extLst>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276"/>
        <p:cNvGrpSpPr/>
        <p:nvPr/>
      </p:nvGrpSpPr>
      <p:grpSpPr>
        <a:xfrm>
          <a:off x="0" y="0"/>
          <a:ext cx="0" cy="0"/>
          <a:chOff x="0" y="0"/>
          <a:chExt cx="0" cy="0"/>
        </a:xfrm>
      </p:grpSpPr>
      <p:sp>
        <p:nvSpPr>
          <p:cNvPr id="277" name="Shape 277"/>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a:t>Homework:</a:t>
            </a:r>
            <a:endParaRPr/>
          </a:p>
        </p:txBody>
      </p:sp>
      <p:pic>
        <p:nvPicPr>
          <p:cNvPr id="278" name="Shape 278"/>
          <p:cNvPicPr preferRelativeResize="0"/>
          <p:nvPr/>
        </p:nvPicPr>
        <p:blipFill>
          <a:blip r:embed="rId3">
            <a:alphaModFix/>
          </a:blip>
          <a:stretch>
            <a:fillRect/>
          </a:stretch>
        </p:blipFill>
        <p:spPr>
          <a:xfrm>
            <a:off x="311700" y="1379825"/>
            <a:ext cx="6297401" cy="3483150"/>
          </a:xfrm>
          <a:prstGeom prst="rect">
            <a:avLst/>
          </a:prstGeom>
          <a:noFill/>
          <a:ln>
            <a:noFill/>
          </a:ln>
        </p:spPr>
      </p:pic>
      <p:sp>
        <p:nvSpPr>
          <p:cNvPr id="279" name="Shape 279"/>
          <p:cNvSpPr txBox="1"/>
          <p:nvPr/>
        </p:nvSpPr>
        <p:spPr>
          <a:xfrm>
            <a:off x="3864428" y="147150"/>
            <a:ext cx="4967871" cy="1605450"/>
          </a:xfrm>
          <a:prstGeom prst="rect">
            <a:avLst/>
          </a:prstGeom>
          <a:noFill/>
          <a:ln>
            <a:noFill/>
          </a:ln>
        </p:spPr>
        <p:txBody>
          <a:bodyPr spcFirstLastPara="1" wrap="square" lIns="91425" tIns="91425" rIns="91425" bIns="91425" anchor="t" anchorCtr="0">
            <a:noAutofit/>
          </a:bodyPr>
          <a:lstStyle/>
          <a:p>
            <a:pPr marL="0" lvl="0" indent="0" rtl="0">
              <a:spcBef>
                <a:spcPts val="0"/>
              </a:spcBef>
              <a:spcAft>
                <a:spcPts val="0"/>
              </a:spcAft>
              <a:buNone/>
            </a:pPr>
            <a:r>
              <a:rPr lang="en" sz="2200" b="1" dirty="0">
                <a:latin typeface="Century Gothic"/>
                <a:ea typeface="Century Gothic"/>
                <a:cs typeface="Century Gothic"/>
                <a:sym typeface="Century Gothic"/>
              </a:rPr>
              <a:t>For tonight’s homework, select a prompt from the list and respond in the</a:t>
            </a:r>
            <a:r>
              <a:rPr lang="en" sz="2200" b="1" dirty="0">
                <a:highlight>
                  <a:srgbClr val="FFFFFF"/>
                </a:highlight>
                <a:latin typeface="Century Gothic"/>
                <a:ea typeface="Century Gothic"/>
                <a:cs typeface="Century Gothic"/>
                <a:sym typeface="Century Gothic"/>
              </a:rPr>
              <a:t> </a:t>
            </a:r>
            <a:r>
              <a:rPr lang="en" sz="2200" b="1" i="1" u="sng" dirty="0">
                <a:solidFill>
                  <a:srgbClr val="0000FF"/>
                </a:solidFill>
                <a:highlight>
                  <a:srgbClr val="FFFFFF"/>
                </a:highlight>
                <a:latin typeface="Century Gothic"/>
                <a:ea typeface="Century Gothic"/>
                <a:cs typeface="Century Gothic"/>
                <a:sym typeface="Century Gothic"/>
              </a:rPr>
              <a:t>front</a:t>
            </a:r>
            <a:r>
              <a:rPr lang="en" sz="2200" b="1" dirty="0">
                <a:highlight>
                  <a:srgbClr val="FFFFFF"/>
                </a:highlight>
                <a:latin typeface="Century Gothic"/>
                <a:ea typeface="Century Gothic"/>
                <a:cs typeface="Century Gothic"/>
                <a:sym typeface="Century Gothic"/>
              </a:rPr>
              <a:t> </a:t>
            </a:r>
            <a:r>
              <a:rPr lang="en" sz="2200" dirty="0">
                <a:solidFill>
                  <a:schemeClr val="dk1"/>
                </a:solidFill>
                <a:latin typeface="Century Gothic"/>
                <a:ea typeface="Century Gothic"/>
                <a:cs typeface="Century Gothic"/>
                <a:sym typeface="Century Gothic"/>
              </a:rPr>
              <a:t>(reading research)</a:t>
            </a:r>
            <a:r>
              <a:rPr lang="en" sz="2200" b="1" dirty="0">
                <a:solidFill>
                  <a:schemeClr val="dk1"/>
                </a:solidFill>
                <a:latin typeface="Century Gothic"/>
                <a:ea typeface="Century Gothic"/>
                <a:cs typeface="Century Gothic"/>
                <a:sym typeface="Century Gothic"/>
              </a:rPr>
              <a:t> </a:t>
            </a:r>
            <a:r>
              <a:rPr lang="en" sz="2200" b="1" dirty="0">
                <a:latin typeface="Century Gothic"/>
                <a:ea typeface="Century Gothic"/>
                <a:cs typeface="Century Gothic"/>
                <a:sym typeface="Century Gothic"/>
              </a:rPr>
              <a:t>of your journal.</a:t>
            </a:r>
            <a:endParaRPr sz="2200" dirty="0">
              <a:highlight>
                <a:srgbClr val="FFFFFF"/>
              </a:highlight>
              <a:latin typeface="Century Gothic"/>
              <a:ea typeface="Century Gothic"/>
              <a:cs typeface="Century Gothic"/>
              <a:sym typeface="Century Gothic"/>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284"/>
        <p:cNvGrpSpPr/>
        <p:nvPr/>
      </p:nvGrpSpPr>
      <p:grpSpPr>
        <a:xfrm>
          <a:off x="0" y="0"/>
          <a:ext cx="0" cy="0"/>
          <a:chOff x="0" y="0"/>
          <a:chExt cx="0" cy="0"/>
        </a:xfrm>
      </p:grpSpPr>
      <p:sp>
        <p:nvSpPr>
          <p:cNvPr id="285" name="Shape 285"/>
          <p:cNvSpPr txBox="1">
            <a:spLocks noGrp="1"/>
          </p:cNvSpPr>
          <p:nvPr>
            <p:ph type="title"/>
          </p:nvPr>
        </p:nvSpPr>
        <p:spPr>
          <a:xfrm>
            <a:off x="628650" y="273844"/>
            <a:ext cx="7886700" cy="994200"/>
          </a:xfrm>
          <a:prstGeom prst="rect">
            <a:avLst/>
          </a:prstGeom>
        </p:spPr>
        <p:txBody>
          <a:bodyPr spcFirstLastPara="1" wrap="square" lIns="68575" tIns="34275" rIns="68575" bIns="34275" anchor="ctr" anchorCtr="0">
            <a:noAutofit/>
          </a:bodyPr>
          <a:lstStyle/>
          <a:p>
            <a:pPr marL="0" lvl="0" indent="0" rtl="0">
              <a:spcBef>
                <a:spcPts val="0"/>
              </a:spcBef>
              <a:spcAft>
                <a:spcPts val="0"/>
              </a:spcAft>
              <a:buNone/>
            </a:pPr>
            <a:r>
              <a:rPr lang="en" sz="3200">
                <a:latin typeface="Century Gothic"/>
                <a:ea typeface="Century Gothic"/>
                <a:cs typeface="Century Gothic"/>
                <a:sym typeface="Century Gothic"/>
              </a:rPr>
              <a:t>Additional Language and Literacy Block</a:t>
            </a:r>
            <a:endParaRPr sz="3200">
              <a:latin typeface="Century Gothic"/>
              <a:ea typeface="Century Gothic"/>
              <a:cs typeface="Century Gothic"/>
              <a:sym typeface="Century Gothic"/>
            </a:endParaRPr>
          </a:p>
        </p:txBody>
      </p:sp>
      <p:sp>
        <p:nvSpPr>
          <p:cNvPr id="286" name="Shape 286"/>
          <p:cNvSpPr txBox="1">
            <a:spLocks noGrp="1"/>
          </p:cNvSpPr>
          <p:nvPr>
            <p:ph type="body" idx="1"/>
          </p:nvPr>
        </p:nvSpPr>
        <p:spPr>
          <a:xfrm>
            <a:off x="628650" y="1369219"/>
            <a:ext cx="7886700" cy="3263400"/>
          </a:xfrm>
          <a:prstGeom prst="rect">
            <a:avLst/>
          </a:prstGeom>
        </p:spPr>
        <p:txBody>
          <a:bodyPr spcFirstLastPara="1" wrap="square" lIns="68575" tIns="34275" rIns="68575" bIns="34275" anchor="t" anchorCtr="0">
            <a:noAutofit/>
          </a:bodyPr>
          <a:lstStyle/>
          <a:p>
            <a:pPr marL="0" lvl="0" indent="0" rtl="0">
              <a:spcBef>
                <a:spcPts val="800"/>
              </a:spcBef>
              <a:spcAft>
                <a:spcPts val="0"/>
              </a:spcAft>
              <a:buNone/>
            </a:pPr>
            <a:r>
              <a:rPr lang="en" sz="1800">
                <a:latin typeface="Century Gothic"/>
                <a:ea typeface="Century Gothic"/>
                <a:cs typeface="Century Gothic"/>
                <a:sym typeface="Century Gothic"/>
              </a:rPr>
              <a:t>Welcome to the time in our day where we get to work on a activities in small groups related to building our skills as readers. </a:t>
            </a:r>
            <a:endParaRPr sz="1800">
              <a:latin typeface="Century Gothic"/>
              <a:ea typeface="Century Gothic"/>
              <a:cs typeface="Century Gothic"/>
              <a:sym typeface="Century Gothic"/>
            </a:endParaRPr>
          </a:p>
          <a:p>
            <a:pPr marL="0" lvl="0" indent="0" rtl="0">
              <a:spcBef>
                <a:spcPts val="1600"/>
              </a:spcBef>
              <a:spcAft>
                <a:spcPts val="0"/>
              </a:spcAft>
              <a:buNone/>
            </a:pPr>
            <a:r>
              <a:rPr lang="en" sz="1800">
                <a:latin typeface="Century Gothic"/>
                <a:ea typeface="Century Gothic"/>
                <a:cs typeface="Century Gothic"/>
                <a:sym typeface="Century Gothic"/>
              </a:rPr>
              <a:t>During this time, you will get a chance to work in pairs or groups to support each other as you read. </a:t>
            </a:r>
            <a:endParaRPr sz="1800">
              <a:latin typeface="Century Gothic"/>
              <a:ea typeface="Century Gothic"/>
              <a:cs typeface="Century Gothic"/>
              <a:sym typeface="Century Gothic"/>
            </a:endParaRPr>
          </a:p>
          <a:p>
            <a:pPr marL="0" lvl="0" indent="0" rtl="0">
              <a:spcBef>
                <a:spcPts val="1600"/>
              </a:spcBef>
              <a:spcAft>
                <a:spcPts val="0"/>
              </a:spcAft>
              <a:buNone/>
            </a:pPr>
            <a:r>
              <a:rPr lang="en" sz="1800">
                <a:latin typeface="Century Gothic"/>
                <a:ea typeface="Century Gothic"/>
                <a:cs typeface="Century Gothic"/>
                <a:sym typeface="Century Gothic"/>
              </a:rPr>
              <a:t>Today’s ALL Block Schedule is:</a:t>
            </a:r>
            <a:endParaRPr sz="1800">
              <a:latin typeface="Century Gothic"/>
              <a:ea typeface="Century Gothic"/>
              <a:cs typeface="Century Gothic"/>
              <a:sym typeface="Century Gothic"/>
            </a:endParaRPr>
          </a:p>
          <a:p>
            <a:pPr marL="0" lvl="0" indent="0" rtl="0">
              <a:spcBef>
                <a:spcPts val="1600"/>
              </a:spcBef>
              <a:spcAft>
                <a:spcPts val="1600"/>
              </a:spcAft>
              <a:buNone/>
            </a:pPr>
            <a:endParaRPr sz="1800">
              <a:latin typeface="Century Gothic"/>
              <a:ea typeface="Century Gothic"/>
              <a:cs typeface="Century Gothic"/>
              <a:sym typeface="Century Gothic"/>
            </a:endParaRPr>
          </a:p>
        </p:txBody>
      </p:sp>
      <p:graphicFrame>
        <p:nvGraphicFramePr>
          <p:cNvPr id="287" name="Shape 287"/>
          <p:cNvGraphicFramePr/>
          <p:nvPr>
            <p:extLst>
              <p:ext uri="{D42A27DB-BD31-4B8C-83A1-F6EECF244321}">
                <p14:modId xmlns:p14="http://schemas.microsoft.com/office/powerpoint/2010/main" val="938660797"/>
              </p:ext>
            </p:extLst>
          </p:nvPr>
        </p:nvGraphicFramePr>
        <p:xfrm>
          <a:off x="714350" y="3463652"/>
          <a:ext cx="7715300" cy="962675"/>
        </p:xfrm>
        <a:graphic>
          <a:graphicData uri="http://schemas.openxmlformats.org/drawingml/2006/table">
            <a:tbl>
              <a:tblPr>
                <a:noFill/>
                <a:tableStyleId>{A341C60B-F999-4CAF-A098-BC535E3A5D41}</a:tableStyleId>
              </a:tblPr>
              <a:tblGrid>
                <a:gridCol w="1928825">
                  <a:extLst>
                    <a:ext uri="{9D8B030D-6E8A-4147-A177-3AD203B41FA5}">
                      <a16:colId xmlns:a16="http://schemas.microsoft.com/office/drawing/2014/main" val="20000"/>
                    </a:ext>
                  </a:extLst>
                </a:gridCol>
                <a:gridCol w="1928825">
                  <a:extLst>
                    <a:ext uri="{9D8B030D-6E8A-4147-A177-3AD203B41FA5}">
                      <a16:colId xmlns:a16="http://schemas.microsoft.com/office/drawing/2014/main" val="20001"/>
                    </a:ext>
                  </a:extLst>
                </a:gridCol>
                <a:gridCol w="1928825">
                  <a:extLst>
                    <a:ext uri="{9D8B030D-6E8A-4147-A177-3AD203B41FA5}">
                      <a16:colId xmlns:a16="http://schemas.microsoft.com/office/drawing/2014/main" val="20002"/>
                    </a:ext>
                  </a:extLst>
                </a:gridCol>
                <a:gridCol w="1928825">
                  <a:extLst>
                    <a:ext uri="{9D8B030D-6E8A-4147-A177-3AD203B41FA5}">
                      <a16:colId xmlns:a16="http://schemas.microsoft.com/office/drawing/2014/main" val="20003"/>
                    </a:ext>
                  </a:extLst>
                </a:gridCol>
              </a:tblGrid>
              <a:tr h="377175">
                <a:tc>
                  <a:txBody>
                    <a:bodyPr/>
                    <a:lstStyle/>
                    <a:p>
                      <a:pPr marL="0" lvl="0" indent="0" rtl="0">
                        <a:spcBef>
                          <a:spcPts val="0"/>
                        </a:spcBef>
                        <a:spcAft>
                          <a:spcPts val="0"/>
                        </a:spcAft>
                        <a:buNone/>
                      </a:pPr>
                      <a:r>
                        <a:rPr lang="en" sz="1100">
                          <a:latin typeface="Century Gothic"/>
                          <a:ea typeface="Century Gothic"/>
                          <a:cs typeface="Century Gothic"/>
                          <a:sym typeface="Century Gothic"/>
                        </a:rPr>
                        <a:t>Group 1</a:t>
                      </a:r>
                      <a:endParaRPr sz="1100">
                        <a:latin typeface="Century Gothic"/>
                        <a:ea typeface="Century Gothic"/>
                        <a:cs typeface="Century Gothic"/>
                        <a:sym typeface="Century Gothic"/>
                      </a:endParaRPr>
                    </a:p>
                  </a:txBody>
                  <a:tcPr marL="68575" marR="68575" marT="68575" marB="68575"/>
                </a:tc>
                <a:tc>
                  <a:txBody>
                    <a:bodyPr/>
                    <a:lstStyle/>
                    <a:p>
                      <a:pPr marL="0" lvl="0" indent="0" rtl="0">
                        <a:spcBef>
                          <a:spcPts val="0"/>
                        </a:spcBef>
                        <a:spcAft>
                          <a:spcPts val="0"/>
                        </a:spcAft>
                        <a:buNone/>
                      </a:pPr>
                      <a:r>
                        <a:rPr lang="en" sz="1100">
                          <a:latin typeface="Century Gothic"/>
                          <a:ea typeface="Century Gothic"/>
                          <a:cs typeface="Century Gothic"/>
                          <a:sym typeface="Century Gothic"/>
                        </a:rPr>
                        <a:t>Group 2</a:t>
                      </a:r>
                      <a:endParaRPr sz="1100">
                        <a:latin typeface="Century Gothic"/>
                        <a:ea typeface="Century Gothic"/>
                        <a:cs typeface="Century Gothic"/>
                        <a:sym typeface="Century Gothic"/>
                      </a:endParaRPr>
                    </a:p>
                  </a:txBody>
                  <a:tcPr marL="68575" marR="68575" marT="68575" marB="68575"/>
                </a:tc>
                <a:tc>
                  <a:txBody>
                    <a:bodyPr/>
                    <a:lstStyle/>
                    <a:p>
                      <a:pPr marL="0" lvl="0" indent="0" rtl="0">
                        <a:spcBef>
                          <a:spcPts val="0"/>
                        </a:spcBef>
                        <a:spcAft>
                          <a:spcPts val="0"/>
                        </a:spcAft>
                        <a:buNone/>
                      </a:pPr>
                      <a:r>
                        <a:rPr lang="en" sz="1100">
                          <a:latin typeface="Century Gothic"/>
                          <a:ea typeface="Century Gothic"/>
                          <a:cs typeface="Century Gothic"/>
                          <a:sym typeface="Century Gothic"/>
                        </a:rPr>
                        <a:t>Group 3</a:t>
                      </a:r>
                      <a:endParaRPr sz="1100">
                        <a:latin typeface="Century Gothic"/>
                        <a:ea typeface="Century Gothic"/>
                        <a:cs typeface="Century Gothic"/>
                        <a:sym typeface="Century Gothic"/>
                      </a:endParaRPr>
                    </a:p>
                  </a:txBody>
                  <a:tcPr marL="68575" marR="68575" marT="68575" marB="68575"/>
                </a:tc>
                <a:tc>
                  <a:txBody>
                    <a:bodyPr/>
                    <a:lstStyle/>
                    <a:p>
                      <a:pPr marL="0" lvl="0" indent="0" rtl="0">
                        <a:spcBef>
                          <a:spcPts val="0"/>
                        </a:spcBef>
                        <a:spcAft>
                          <a:spcPts val="0"/>
                        </a:spcAft>
                        <a:buNone/>
                      </a:pPr>
                      <a:r>
                        <a:rPr lang="en" sz="1100">
                          <a:latin typeface="Century Gothic"/>
                          <a:ea typeface="Century Gothic"/>
                          <a:cs typeface="Century Gothic"/>
                          <a:sym typeface="Century Gothic"/>
                        </a:rPr>
                        <a:t>Group 4</a:t>
                      </a:r>
                      <a:endParaRPr sz="1100">
                        <a:latin typeface="Century Gothic"/>
                        <a:ea typeface="Century Gothic"/>
                        <a:cs typeface="Century Gothic"/>
                        <a:sym typeface="Century Gothic"/>
                      </a:endParaRPr>
                    </a:p>
                  </a:txBody>
                  <a:tcPr marL="68575" marR="68575" marT="68575" marB="68575"/>
                </a:tc>
                <a:extLst>
                  <a:ext uri="{0D108BD9-81ED-4DB2-BD59-A6C34878D82A}">
                    <a16:rowId xmlns:a16="http://schemas.microsoft.com/office/drawing/2014/main" val="10000"/>
                  </a:ext>
                </a:extLst>
              </a:tr>
              <a:tr h="585500">
                <a:tc>
                  <a:txBody>
                    <a:bodyPr/>
                    <a:lstStyle/>
                    <a:p>
                      <a:pPr marL="0" lvl="0" indent="0">
                        <a:spcBef>
                          <a:spcPts val="0"/>
                        </a:spcBef>
                        <a:spcAft>
                          <a:spcPts val="0"/>
                        </a:spcAft>
                        <a:buNone/>
                      </a:pPr>
                      <a:endParaRPr/>
                    </a:p>
                  </a:txBody>
                  <a:tcPr marL="68575" marR="68575" marT="68575" marB="68575"/>
                </a:tc>
                <a:tc>
                  <a:txBody>
                    <a:bodyPr/>
                    <a:lstStyle/>
                    <a:p>
                      <a:pPr marL="0" lvl="0" indent="0">
                        <a:spcBef>
                          <a:spcPts val="0"/>
                        </a:spcBef>
                        <a:spcAft>
                          <a:spcPts val="0"/>
                        </a:spcAft>
                        <a:buNone/>
                      </a:pPr>
                      <a:endParaRPr/>
                    </a:p>
                  </a:txBody>
                  <a:tcPr marL="68575" marR="68575" marT="68575" marB="68575"/>
                </a:tc>
                <a:tc>
                  <a:txBody>
                    <a:bodyPr/>
                    <a:lstStyle/>
                    <a:p>
                      <a:pPr marL="0" lvl="0" indent="0">
                        <a:spcBef>
                          <a:spcPts val="0"/>
                        </a:spcBef>
                        <a:spcAft>
                          <a:spcPts val="0"/>
                        </a:spcAft>
                        <a:buNone/>
                      </a:pPr>
                      <a:endParaRPr/>
                    </a:p>
                  </a:txBody>
                  <a:tcPr marL="68575" marR="68575" marT="68575" marB="68575"/>
                </a:tc>
                <a:tc>
                  <a:txBody>
                    <a:bodyPr/>
                    <a:lstStyle/>
                    <a:p>
                      <a:pPr marL="0" lvl="0" indent="0">
                        <a:spcBef>
                          <a:spcPts val="0"/>
                        </a:spcBef>
                        <a:spcAft>
                          <a:spcPts val="0"/>
                        </a:spcAft>
                        <a:buNone/>
                      </a:pPr>
                      <a:endParaRPr dirty="0"/>
                    </a:p>
                  </a:txBody>
                  <a:tcPr marL="68575" marR="68575" marT="68575" marB="68575"/>
                </a:tc>
                <a:extLst>
                  <a:ext uri="{0D108BD9-81ED-4DB2-BD59-A6C34878D82A}">
                    <a16:rowId xmlns:a16="http://schemas.microsoft.com/office/drawing/2014/main" val="10001"/>
                  </a:ext>
                </a:extLst>
              </a:tr>
            </a:tbl>
          </a:graphicData>
        </a:graphic>
      </p:graphicFrame>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23"/>
        <p:cNvGrpSpPr/>
        <p:nvPr/>
      </p:nvGrpSpPr>
      <p:grpSpPr>
        <a:xfrm>
          <a:off x="0" y="0"/>
          <a:ext cx="0" cy="0"/>
          <a:chOff x="0" y="0"/>
          <a:chExt cx="0" cy="0"/>
        </a:xfrm>
      </p:grpSpPr>
      <p:sp>
        <p:nvSpPr>
          <p:cNvPr id="124" name="Shape 124"/>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None/>
            </a:pPr>
            <a:r>
              <a:rPr lang="en" sz="3400"/>
              <a:t>Grade </a:t>
            </a:r>
            <a:r>
              <a:rPr lang="en"/>
              <a:t>4</a:t>
            </a:r>
            <a:r>
              <a:rPr lang="en" sz="3400"/>
              <a:t>: Module </a:t>
            </a:r>
            <a:r>
              <a:rPr lang="en"/>
              <a:t>1</a:t>
            </a:r>
            <a:r>
              <a:rPr lang="en" sz="3400"/>
              <a:t>: Unit </a:t>
            </a:r>
            <a:r>
              <a:rPr lang="en"/>
              <a:t>1</a:t>
            </a:r>
            <a:r>
              <a:rPr lang="en" sz="3400"/>
              <a:t>: Lesson </a:t>
            </a:r>
            <a:r>
              <a:rPr lang="en"/>
              <a:t>9</a:t>
            </a:r>
            <a:endParaRPr sz="3400"/>
          </a:p>
          <a:p>
            <a:pPr marL="0" lvl="0" indent="0" rtl="0">
              <a:lnSpc>
                <a:spcPct val="90000"/>
              </a:lnSpc>
              <a:spcBef>
                <a:spcPts val="0"/>
              </a:spcBef>
              <a:spcAft>
                <a:spcPts val="0"/>
              </a:spcAft>
              <a:buNone/>
            </a:pPr>
            <a:r>
              <a:rPr lang="en" sz="1800" b="1"/>
              <a:t>Teacher slide, before teaching.</a:t>
            </a:r>
            <a:endParaRPr sz="1800"/>
          </a:p>
        </p:txBody>
      </p:sp>
      <p:sp>
        <p:nvSpPr>
          <p:cNvPr id="125" name="Shape 125"/>
          <p:cNvSpPr txBox="1">
            <a:spLocks noGrp="1"/>
          </p:cNvSpPr>
          <p:nvPr>
            <p:ph type="body" idx="1"/>
          </p:nvPr>
        </p:nvSpPr>
        <p:spPr>
          <a:xfrm>
            <a:off x="311700" y="1449225"/>
            <a:ext cx="8520600" cy="34164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Clr>
                <a:schemeClr val="dk1"/>
              </a:buClr>
              <a:buSzPts val="2500"/>
              <a:buFont typeface="Arial"/>
              <a:buNone/>
            </a:pPr>
            <a:r>
              <a:rPr lang="en" b="1" dirty="0">
                <a:solidFill>
                  <a:schemeClr val="dk1"/>
                </a:solidFill>
              </a:rPr>
              <a:t>Preparing for Lesson 9: </a:t>
            </a:r>
            <a:r>
              <a:rPr lang="en" i="1" dirty="0">
                <a:solidFill>
                  <a:schemeClr val="dk1"/>
                </a:solidFill>
              </a:rPr>
              <a:t>EL Protocols and Preparation</a:t>
            </a:r>
          </a:p>
          <a:p>
            <a:pPr marL="0" lvl="0" indent="0" rtl="0">
              <a:lnSpc>
                <a:spcPct val="90000"/>
              </a:lnSpc>
              <a:spcBef>
                <a:spcPts val="0"/>
              </a:spcBef>
              <a:spcAft>
                <a:spcPts val="0"/>
              </a:spcAft>
              <a:buClr>
                <a:schemeClr val="dk1"/>
              </a:buClr>
              <a:buSzPts val="2500"/>
              <a:buFont typeface="Arial"/>
              <a:buNone/>
            </a:pPr>
            <a:endParaRPr i="1" dirty="0">
              <a:solidFill>
                <a:schemeClr val="dk1"/>
              </a:solidFill>
            </a:endParaRPr>
          </a:p>
          <a:p>
            <a:pPr marL="457200" lvl="0" indent="-342900" rtl="0">
              <a:spcAft>
                <a:spcPts val="600"/>
              </a:spcAft>
              <a:buClrTx/>
              <a:buSzPts val="1800"/>
              <a:buChar char="●"/>
            </a:pPr>
            <a:r>
              <a:rPr lang="en" dirty="0">
                <a:solidFill>
                  <a:schemeClr val="tx1"/>
                </a:solidFill>
              </a:rPr>
              <a:t>Preview the poem “Street Music” and review the example anchor charts and note-catchers to determine what students need to understand from reading the poem.</a:t>
            </a:r>
            <a:endParaRPr dirty="0">
              <a:solidFill>
                <a:schemeClr val="tx1"/>
              </a:solidFill>
            </a:endParaRPr>
          </a:p>
          <a:p>
            <a:pPr lvl="0">
              <a:spcAft>
                <a:spcPts val="600"/>
              </a:spcAft>
              <a:buClrTx/>
            </a:pPr>
            <a:r>
              <a:rPr lang="en" dirty="0">
                <a:solidFill>
                  <a:schemeClr val="tx1"/>
                </a:solidFill>
              </a:rPr>
              <a:t>Review the Thumb-O-Meter protocol. </a:t>
            </a:r>
            <a:endParaRPr dirty="0">
              <a:solidFill>
                <a:schemeClr val="dk1"/>
              </a:solidFill>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29"/>
        <p:cNvGrpSpPr/>
        <p:nvPr/>
      </p:nvGrpSpPr>
      <p:grpSpPr>
        <a:xfrm>
          <a:off x="0" y="0"/>
          <a:ext cx="0" cy="0"/>
          <a:chOff x="0" y="0"/>
          <a:chExt cx="0" cy="0"/>
        </a:xfrm>
      </p:grpSpPr>
      <p:sp>
        <p:nvSpPr>
          <p:cNvPr id="130" name="Shape 130"/>
          <p:cNvSpPr txBox="1"/>
          <p:nvPr/>
        </p:nvSpPr>
        <p:spPr>
          <a:xfrm>
            <a:off x="1084650" y="1805400"/>
            <a:ext cx="6974700" cy="1532700"/>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None/>
            </a:pPr>
            <a:r>
              <a:rPr lang="en" sz="4000" b="1">
                <a:solidFill>
                  <a:srgbClr val="000000"/>
                </a:solidFill>
                <a:latin typeface="Century Gothic"/>
                <a:ea typeface="Century Gothic"/>
                <a:cs typeface="Century Gothic"/>
                <a:sym typeface="Century Gothic"/>
              </a:rPr>
              <a:t>Grade </a:t>
            </a:r>
            <a:r>
              <a:rPr lang="en" sz="4000" b="1">
                <a:latin typeface="Century Gothic"/>
                <a:ea typeface="Century Gothic"/>
                <a:cs typeface="Century Gothic"/>
                <a:sym typeface="Century Gothic"/>
              </a:rPr>
              <a:t>4</a:t>
            </a:r>
            <a:r>
              <a:rPr lang="en" sz="4000" b="1">
                <a:solidFill>
                  <a:srgbClr val="000000"/>
                </a:solidFill>
                <a:latin typeface="Century Gothic"/>
                <a:ea typeface="Century Gothic"/>
                <a:cs typeface="Century Gothic"/>
                <a:sym typeface="Century Gothic"/>
              </a:rPr>
              <a:t>: Module </a:t>
            </a:r>
            <a:r>
              <a:rPr lang="en" sz="4000" b="1">
                <a:latin typeface="Century Gothic"/>
                <a:ea typeface="Century Gothic"/>
                <a:cs typeface="Century Gothic"/>
                <a:sym typeface="Century Gothic"/>
              </a:rPr>
              <a:t>1</a:t>
            </a:r>
            <a:r>
              <a:rPr lang="en" sz="4000" b="1">
                <a:solidFill>
                  <a:srgbClr val="000000"/>
                </a:solidFill>
                <a:latin typeface="Century Gothic"/>
                <a:ea typeface="Century Gothic"/>
                <a:cs typeface="Century Gothic"/>
                <a:sym typeface="Century Gothic"/>
              </a:rPr>
              <a:t>: </a:t>
            </a:r>
            <a:endParaRPr sz="4000" b="1">
              <a:solidFill>
                <a:srgbClr val="000000"/>
              </a:solidFill>
              <a:latin typeface="Century Gothic"/>
              <a:ea typeface="Century Gothic"/>
              <a:cs typeface="Century Gothic"/>
              <a:sym typeface="Century Gothic"/>
            </a:endParaRPr>
          </a:p>
          <a:p>
            <a:pPr marL="0" lvl="0" indent="0" algn="ctr" rtl="0">
              <a:lnSpc>
                <a:spcPct val="90000"/>
              </a:lnSpc>
              <a:spcBef>
                <a:spcPts val="0"/>
              </a:spcBef>
              <a:spcAft>
                <a:spcPts val="0"/>
              </a:spcAft>
              <a:buNone/>
            </a:pPr>
            <a:r>
              <a:rPr lang="en" sz="4000" b="1">
                <a:solidFill>
                  <a:srgbClr val="000000"/>
                </a:solidFill>
                <a:latin typeface="Century Gothic"/>
                <a:ea typeface="Century Gothic"/>
                <a:cs typeface="Century Gothic"/>
                <a:sym typeface="Century Gothic"/>
              </a:rPr>
              <a:t>Unit </a:t>
            </a:r>
            <a:r>
              <a:rPr lang="en" sz="4000" b="1">
                <a:latin typeface="Century Gothic"/>
                <a:ea typeface="Century Gothic"/>
                <a:cs typeface="Century Gothic"/>
                <a:sym typeface="Century Gothic"/>
              </a:rPr>
              <a:t>1</a:t>
            </a:r>
            <a:r>
              <a:rPr lang="en" sz="4000" b="1">
                <a:solidFill>
                  <a:srgbClr val="000000"/>
                </a:solidFill>
                <a:latin typeface="Century Gothic"/>
                <a:ea typeface="Century Gothic"/>
                <a:cs typeface="Century Gothic"/>
                <a:sym typeface="Century Gothic"/>
              </a:rPr>
              <a:t>: Lesson </a:t>
            </a:r>
            <a:r>
              <a:rPr lang="en" sz="4000" b="1">
                <a:latin typeface="Century Gothic"/>
                <a:ea typeface="Century Gothic"/>
                <a:cs typeface="Century Gothic"/>
                <a:sym typeface="Century Gothic"/>
              </a:rPr>
              <a:t>9</a:t>
            </a:r>
            <a:endParaRPr sz="4000" b="1">
              <a:solidFill>
                <a:srgbClr val="000000"/>
              </a:solidFill>
              <a:latin typeface="Overlock"/>
              <a:ea typeface="Overlock"/>
              <a:cs typeface="Overlock"/>
              <a:sym typeface="Overlock"/>
            </a:endParaRPr>
          </a:p>
        </p:txBody>
      </p:sp>
      <p:pic>
        <p:nvPicPr>
          <p:cNvPr id="3" name="Picture 2">
            <a:extLst>
              <a:ext uri="{FF2B5EF4-FFF2-40B4-BE49-F238E27FC236}">
                <a16:creationId xmlns:a16="http://schemas.microsoft.com/office/drawing/2014/main" id="{6621A288-81A0-4E88-BF57-EAEDC27E26EC}"/>
              </a:ext>
            </a:extLst>
          </p:cNvPr>
          <p:cNvPicPr>
            <a:picLocks noChangeAspect="1"/>
          </p:cNvPicPr>
          <p:nvPr/>
        </p:nvPicPr>
        <p:blipFill>
          <a:blip r:embed="rId3"/>
          <a:stretch>
            <a:fillRect/>
          </a:stretch>
        </p:blipFill>
        <p:spPr>
          <a:xfrm>
            <a:off x="3511791" y="281792"/>
            <a:ext cx="2005799" cy="921857"/>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35"/>
        <p:cNvGrpSpPr/>
        <p:nvPr/>
      </p:nvGrpSpPr>
      <p:grpSpPr>
        <a:xfrm>
          <a:off x="0" y="0"/>
          <a:ext cx="0" cy="0"/>
          <a:chOff x="0" y="0"/>
          <a:chExt cx="0" cy="0"/>
        </a:xfrm>
      </p:grpSpPr>
      <p:sp>
        <p:nvSpPr>
          <p:cNvPr id="136" name="Shape 136"/>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b="1" dirty="0"/>
              <a:t>Hello, Students!</a:t>
            </a:r>
            <a:endParaRPr b="1" dirty="0"/>
          </a:p>
        </p:txBody>
      </p:sp>
      <p:sp>
        <p:nvSpPr>
          <p:cNvPr id="137" name="Shape 137"/>
          <p:cNvSpPr txBox="1">
            <a:spLocks noGrp="1"/>
          </p:cNvSpPr>
          <p:nvPr>
            <p:ph type="body" idx="1"/>
          </p:nvPr>
        </p:nvSpPr>
        <p:spPr>
          <a:xfrm>
            <a:off x="2603975" y="1152475"/>
            <a:ext cx="6228300" cy="3836400"/>
          </a:xfrm>
          <a:prstGeom prst="rect">
            <a:avLst/>
          </a:prstGeom>
        </p:spPr>
        <p:txBody>
          <a:bodyPr spcFirstLastPara="1" wrap="square" lIns="91425" tIns="91425" rIns="91425" bIns="91425" anchor="t" anchorCtr="0">
            <a:noAutofit/>
          </a:bodyPr>
          <a:lstStyle/>
          <a:p>
            <a:pPr marL="0" lvl="0" indent="0" rtl="0">
              <a:lnSpc>
                <a:spcPct val="100000"/>
              </a:lnSpc>
              <a:spcBef>
                <a:spcPts val="0"/>
              </a:spcBef>
              <a:spcAft>
                <a:spcPts val="0"/>
              </a:spcAft>
              <a:buNone/>
            </a:pPr>
            <a:r>
              <a:rPr lang="en" dirty="0"/>
              <a:t>Welcome back as we continue to explore the world of poetry and work towards becoming strong poets ourselves just like Jack.</a:t>
            </a:r>
            <a:endParaRPr dirty="0"/>
          </a:p>
          <a:p>
            <a:pPr marL="0" lvl="0" indent="0" rtl="0">
              <a:lnSpc>
                <a:spcPct val="100000"/>
              </a:lnSpc>
              <a:spcBef>
                <a:spcPts val="0"/>
              </a:spcBef>
              <a:spcAft>
                <a:spcPts val="0"/>
              </a:spcAft>
              <a:buNone/>
            </a:pPr>
            <a:endParaRPr dirty="0"/>
          </a:p>
          <a:p>
            <a:pPr marL="0" lvl="0" indent="0" rtl="0">
              <a:lnSpc>
                <a:spcPct val="100000"/>
              </a:lnSpc>
              <a:spcBef>
                <a:spcPts val="0"/>
              </a:spcBef>
              <a:spcAft>
                <a:spcPts val="0"/>
              </a:spcAft>
              <a:buNone/>
            </a:pPr>
            <a:r>
              <a:rPr lang="en" dirty="0"/>
              <a:t>What are we learning and doing today?</a:t>
            </a:r>
            <a:endParaRPr dirty="0"/>
          </a:p>
          <a:p>
            <a:pPr marL="457200" lvl="0" indent="-342900" rtl="0">
              <a:lnSpc>
                <a:spcPct val="100000"/>
              </a:lnSpc>
              <a:spcBef>
                <a:spcPts val="0"/>
              </a:spcBef>
              <a:spcAft>
                <a:spcPts val="0"/>
              </a:spcAft>
              <a:buSzPts val="1800"/>
              <a:buChar char="●"/>
            </a:pPr>
            <a:r>
              <a:rPr lang="en" dirty="0"/>
              <a:t>Continue our reading of Love That Dog and look at another poem called “Street Music</a:t>
            </a:r>
            <a:r>
              <a:rPr lang="en-US" dirty="0"/>
              <a:t>.</a:t>
            </a:r>
            <a:r>
              <a:rPr lang="en" dirty="0"/>
              <a:t>”</a:t>
            </a:r>
            <a:endParaRPr dirty="0"/>
          </a:p>
          <a:p>
            <a:pPr marL="457200" lvl="0" indent="-342900" rtl="0">
              <a:lnSpc>
                <a:spcPct val="100000"/>
              </a:lnSpc>
              <a:spcBef>
                <a:spcPts val="0"/>
              </a:spcBef>
              <a:spcAft>
                <a:spcPts val="0"/>
              </a:spcAft>
              <a:buSzPts val="1800"/>
              <a:buChar char="●"/>
            </a:pPr>
            <a:r>
              <a:rPr lang="en" dirty="0"/>
              <a:t>We will  identify the characteristics of poetry</a:t>
            </a:r>
            <a:r>
              <a:rPr lang="en-US" dirty="0"/>
              <a:t>.</a:t>
            </a:r>
            <a:r>
              <a:rPr lang="en" dirty="0"/>
              <a:t> </a:t>
            </a:r>
            <a:endParaRPr dirty="0"/>
          </a:p>
          <a:p>
            <a:pPr marL="457200" lvl="0" indent="-342900" rtl="0">
              <a:lnSpc>
                <a:spcPct val="100000"/>
              </a:lnSpc>
              <a:spcBef>
                <a:spcPts val="0"/>
              </a:spcBef>
              <a:spcAft>
                <a:spcPts val="0"/>
              </a:spcAft>
              <a:buSzPts val="1800"/>
              <a:buChar char="●"/>
            </a:pPr>
            <a:r>
              <a:rPr lang="en" dirty="0"/>
              <a:t>Prepare for and participate in a short text based discussion</a:t>
            </a:r>
            <a:r>
              <a:rPr lang="en-US" dirty="0"/>
              <a:t>.</a:t>
            </a:r>
            <a:endParaRPr dirty="0"/>
          </a:p>
          <a:p>
            <a:pPr marL="0" lvl="0" indent="0" rtl="0">
              <a:lnSpc>
                <a:spcPct val="100000"/>
              </a:lnSpc>
              <a:spcBef>
                <a:spcPts val="0"/>
              </a:spcBef>
              <a:spcAft>
                <a:spcPts val="0"/>
              </a:spcAft>
              <a:buNone/>
            </a:pPr>
            <a:endParaRPr dirty="0"/>
          </a:p>
        </p:txBody>
      </p:sp>
      <p:pic>
        <p:nvPicPr>
          <p:cNvPr id="138" name="Shape 138"/>
          <p:cNvPicPr preferRelativeResize="0"/>
          <p:nvPr/>
        </p:nvPicPr>
        <p:blipFill rotWithShape="1">
          <a:blip r:embed="rId3">
            <a:alphaModFix/>
          </a:blip>
          <a:srcRect l="1932" t="39210" r="87038" b="31362"/>
          <a:stretch/>
        </p:blipFill>
        <p:spPr>
          <a:xfrm>
            <a:off x="591125" y="1546950"/>
            <a:ext cx="1366400" cy="2049600"/>
          </a:xfrm>
          <a:prstGeom prst="rect">
            <a:avLst/>
          </a:prstGeom>
          <a:noFill/>
          <a:ln w="19050" cap="flat" cmpd="sng">
            <a:solidFill>
              <a:srgbClr val="595959"/>
            </a:solidFill>
            <a:prstDash val="solid"/>
            <a:round/>
            <a:headEnd type="none" w="sm" len="sm"/>
            <a:tailEnd type="none" w="sm" len="sm"/>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42"/>
        <p:cNvGrpSpPr/>
        <p:nvPr/>
      </p:nvGrpSpPr>
      <p:grpSpPr>
        <a:xfrm>
          <a:off x="0" y="0"/>
          <a:ext cx="0" cy="0"/>
          <a:chOff x="0" y="0"/>
          <a:chExt cx="0" cy="0"/>
        </a:xfrm>
      </p:grpSpPr>
      <p:sp>
        <p:nvSpPr>
          <p:cNvPr id="143" name="Shape 143"/>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i="1"/>
              <a:t>Love That Dog</a:t>
            </a:r>
            <a:r>
              <a:rPr lang="en"/>
              <a:t> Pages: 28-34</a:t>
            </a:r>
            <a:endParaRPr>
              <a:solidFill>
                <a:srgbClr val="FF0000"/>
              </a:solidFill>
            </a:endParaRPr>
          </a:p>
        </p:txBody>
      </p:sp>
      <p:sp>
        <p:nvSpPr>
          <p:cNvPr id="144" name="Shape 144"/>
          <p:cNvSpPr txBox="1">
            <a:spLocks noGrp="1"/>
          </p:cNvSpPr>
          <p:nvPr>
            <p:ph type="body" idx="1"/>
          </p:nvPr>
        </p:nvSpPr>
        <p:spPr>
          <a:xfrm>
            <a:off x="3031500" y="1519589"/>
            <a:ext cx="5800800" cy="1135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3000" dirty="0"/>
              <a:t>Follow along and read silently as I read aloud pages 28-34</a:t>
            </a:r>
            <a:r>
              <a:rPr lang="en-US" sz="3000" dirty="0"/>
              <a:t>.</a:t>
            </a:r>
            <a:endParaRPr sz="3000" dirty="0"/>
          </a:p>
          <a:p>
            <a:pPr marL="0" lvl="0" indent="0" rtl="0">
              <a:spcBef>
                <a:spcPts val="0"/>
              </a:spcBef>
              <a:spcAft>
                <a:spcPts val="0"/>
              </a:spcAft>
              <a:buNone/>
            </a:pPr>
            <a:endParaRPr sz="3000" dirty="0"/>
          </a:p>
          <a:p>
            <a:pPr marL="0" lvl="0" indent="0" rtl="0">
              <a:spcBef>
                <a:spcPts val="0"/>
              </a:spcBef>
              <a:spcAft>
                <a:spcPts val="0"/>
              </a:spcAft>
              <a:buNone/>
            </a:pPr>
            <a:endParaRPr sz="3000" dirty="0"/>
          </a:p>
        </p:txBody>
      </p:sp>
      <p:pic>
        <p:nvPicPr>
          <p:cNvPr id="145" name="Shape 145"/>
          <p:cNvPicPr preferRelativeResize="0"/>
          <p:nvPr/>
        </p:nvPicPr>
        <p:blipFill rotWithShape="1">
          <a:blip r:embed="rId3">
            <a:alphaModFix/>
          </a:blip>
          <a:srcRect l="1932" t="39210" r="87038" b="31362"/>
          <a:stretch/>
        </p:blipFill>
        <p:spPr>
          <a:xfrm>
            <a:off x="674913" y="1733104"/>
            <a:ext cx="1888717" cy="2650329"/>
          </a:xfrm>
          <a:prstGeom prst="rect">
            <a:avLst/>
          </a:prstGeom>
          <a:noFill/>
          <a:ln w="19050" cap="flat" cmpd="sng">
            <a:solidFill>
              <a:srgbClr val="595959"/>
            </a:solidFill>
            <a:prstDash val="solid"/>
            <a:round/>
            <a:headEnd type="none" w="sm" len="sm"/>
            <a:tailEnd type="none" w="sm" len="sm"/>
          </a:ln>
        </p:spPr>
      </p:pic>
      <p:sp>
        <p:nvSpPr>
          <p:cNvPr id="146" name="Shape 146"/>
          <p:cNvSpPr txBox="1"/>
          <p:nvPr/>
        </p:nvSpPr>
        <p:spPr>
          <a:xfrm>
            <a:off x="3187800" y="2709418"/>
            <a:ext cx="3520200" cy="1526439"/>
          </a:xfrm>
          <a:prstGeom prst="rect">
            <a:avLst/>
          </a:prstGeom>
          <a:noFill/>
          <a:ln>
            <a:noFill/>
          </a:ln>
        </p:spPr>
        <p:txBody>
          <a:bodyPr spcFirstLastPara="1" wrap="square" lIns="91425" tIns="91425" rIns="91425" bIns="91425" anchor="t" anchorCtr="0">
            <a:noAutofit/>
          </a:bodyPr>
          <a:lstStyle/>
          <a:p>
            <a:pPr marL="0" lvl="0" indent="0" rtl="0">
              <a:spcBef>
                <a:spcPts val="0"/>
              </a:spcBef>
              <a:spcAft>
                <a:spcPts val="0"/>
              </a:spcAft>
              <a:buClr>
                <a:schemeClr val="dk1"/>
              </a:buClr>
              <a:buSzPts val="1100"/>
              <a:buFont typeface="Arial"/>
              <a:buNone/>
            </a:pPr>
            <a:r>
              <a:rPr lang="en" sz="3000" dirty="0">
                <a:solidFill>
                  <a:schemeClr val="dk1"/>
                </a:solidFill>
                <a:latin typeface="Century Gothic"/>
                <a:ea typeface="Century Gothic"/>
                <a:cs typeface="Century Gothic"/>
                <a:sym typeface="Century Gothic"/>
              </a:rPr>
              <a:t>1st half: 28-30</a:t>
            </a:r>
            <a:endParaRPr sz="3000" dirty="0">
              <a:solidFill>
                <a:schemeClr val="dk1"/>
              </a:solidFill>
              <a:latin typeface="Century Gothic"/>
              <a:ea typeface="Century Gothic"/>
              <a:cs typeface="Century Gothic"/>
              <a:sym typeface="Century Gothic"/>
            </a:endParaRPr>
          </a:p>
          <a:p>
            <a:pPr marL="0" lvl="0" indent="0" rtl="0">
              <a:spcBef>
                <a:spcPts val="0"/>
              </a:spcBef>
              <a:spcAft>
                <a:spcPts val="0"/>
              </a:spcAft>
              <a:buClr>
                <a:schemeClr val="dk1"/>
              </a:buClr>
              <a:buSzPts val="1100"/>
              <a:buFont typeface="Arial"/>
              <a:buNone/>
            </a:pPr>
            <a:r>
              <a:rPr lang="en" sz="3000" dirty="0">
                <a:solidFill>
                  <a:schemeClr val="dk1"/>
                </a:solidFill>
                <a:latin typeface="Century Gothic"/>
                <a:ea typeface="Century Gothic"/>
                <a:cs typeface="Century Gothic"/>
                <a:sym typeface="Century Gothic"/>
              </a:rPr>
              <a:t>2nd half: 31-34</a:t>
            </a:r>
            <a:endParaRPr sz="3000" dirty="0">
              <a:solidFill>
                <a:schemeClr val="dk1"/>
              </a:solidFill>
              <a:latin typeface="Century Gothic"/>
              <a:ea typeface="Century Gothic"/>
              <a:cs typeface="Century Gothic"/>
              <a:sym typeface="Century Gothic"/>
            </a:endParaRPr>
          </a:p>
        </p:txBody>
      </p:sp>
      <p:pic>
        <p:nvPicPr>
          <p:cNvPr id="147" name="Shape 147"/>
          <p:cNvPicPr preferRelativeResize="0"/>
          <p:nvPr/>
        </p:nvPicPr>
        <p:blipFill>
          <a:blip r:embed="rId4">
            <a:alphaModFix/>
          </a:blip>
          <a:stretch>
            <a:fillRect/>
          </a:stretch>
        </p:blipFill>
        <p:spPr>
          <a:xfrm>
            <a:off x="8109857" y="4383433"/>
            <a:ext cx="722443" cy="586585"/>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46"/>
                                        </p:tgtEl>
                                        <p:attrNameLst>
                                          <p:attrName>style.visibility</p:attrName>
                                        </p:attrNameLst>
                                      </p:cBhvr>
                                      <p:to>
                                        <p:strVal val="visible"/>
                                      </p:to>
                                    </p:set>
                                    <p:animEffect transition="in" filter="fade">
                                      <p:cBhvr>
                                        <p:cTn id="7" dur="400"/>
                                        <p:tgtEl>
                                          <p:spTgt spid="1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51"/>
        <p:cNvGrpSpPr/>
        <p:nvPr/>
      </p:nvGrpSpPr>
      <p:grpSpPr>
        <a:xfrm>
          <a:off x="0" y="0"/>
          <a:ext cx="0" cy="0"/>
          <a:chOff x="0" y="0"/>
          <a:chExt cx="0" cy="0"/>
        </a:xfrm>
      </p:grpSpPr>
      <p:sp>
        <p:nvSpPr>
          <p:cNvPr id="152" name="Shape 152"/>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2400"/>
              <a:t>What happens and how does Jack feel about it?</a:t>
            </a:r>
            <a:endParaRPr sz="2400"/>
          </a:p>
        </p:txBody>
      </p:sp>
      <p:sp>
        <p:nvSpPr>
          <p:cNvPr id="153" name="Shape 153"/>
          <p:cNvSpPr txBox="1">
            <a:spLocks noGrp="1"/>
          </p:cNvSpPr>
          <p:nvPr>
            <p:ph type="body" idx="1"/>
          </p:nvPr>
        </p:nvSpPr>
        <p:spPr>
          <a:xfrm>
            <a:off x="311575" y="1152475"/>
            <a:ext cx="8520600" cy="856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a:t>When instructed by your teacher, you and your triad will complete the Think-Pair-Share protocol to answer the following questions: </a:t>
            </a:r>
            <a:endParaRPr/>
          </a:p>
        </p:txBody>
      </p:sp>
      <p:pic>
        <p:nvPicPr>
          <p:cNvPr id="154" name="Shape 154" descr="Head with Gears"/>
          <p:cNvPicPr preferRelativeResize="0"/>
          <p:nvPr/>
        </p:nvPicPr>
        <p:blipFill>
          <a:blip r:embed="rId3">
            <a:alphaModFix/>
          </a:blip>
          <a:stretch>
            <a:fillRect/>
          </a:stretch>
        </p:blipFill>
        <p:spPr>
          <a:xfrm>
            <a:off x="8305800" y="4361085"/>
            <a:ext cx="572700" cy="572700"/>
          </a:xfrm>
          <a:prstGeom prst="rect">
            <a:avLst/>
          </a:prstGeom>
          <a:noFill/>
          <a:ln>
            <a:noFill/>
          </a:ln>
        </p:spPr>
      </p:pic>
      <p:graphicFrame>
        <p:nvGraphicFramePr>
          <p:cNvPr id="155" name="Shape 155"/>
          <p:cNvGraphicFramePr/>
          <p:nvPr>
            <p:extLst>
              <p:ext uri="{D42A27DB-BD31-4B8C-83A1-F6EECF244321}">
                <p14:modId xmlns:p14="http://schemas.microsoft.com/office/powerpoint/2010/main" val="4144227988"/>
              </p:ext>
            </p:extLst>
          </p:nvPr>
        </p:nvGraphicFramePr>
        <p:xfrm>
          <a:off x="311700" y="2088660"/>
          <a:ext cx="7994100" cy="2272425"/>
        </p:xfrm>
        <a:graphic>
          <a:graphicData uri="http://schemas.openxmlformats.org/drawingml/2006/table">
            <a:tbl>
              <a:tblPr>
                <a:noFill/>
                <a:tableStyleId>{A341C60B-F999-4CAF-A098-BC535E3A5D41}</a:tableStyleId>
              </a:tblPr>
              <a:tblGrid>
                <a:gridCol w="1998525">
                  <a:extLst>
                    <a:ext uri="{9D8B030D-6E8A-4147-A177-3AD203B41FA5}">
                      <a16:colId xmlns:a16="http://schemas.microsoft.com/office/drawing/2014/main" val="20000"/>
                    </a:ext>
                  </a:extLst>
                </a:gridCol>
                <a:gridCol w="1998525">
                  <a:extLst>
                    <a:ext uri="{9D8B030D-6E8A-4147-A177-3AD203B41FA5}">
                      <a16:colId xmlns:a16="http://schemas.microsoft.com/office/drawing/2014/main" val="20001"/>
                    </a:ext>
                  </a:extLst>
                </a:gridCol>
                <a:gridCol w="1998525">
                  <a:extLst>
                    <a:ext uri="{9D8B030D-6E8A-4147-A177-3AD203B41FA5}">
                      <a16:colId xmlns:a16="http://schemas.microsoft.com/office/drawing/2014/main" val="20002"/>
                    </a:ext>
                  </a:extLst>
                </a:gridCol>
                <a:gridCol w="1998525">
                  <a:extLst>
                    <a:ext uri="{9D8B030D-6E8A-4147-A177-3AD203B41FA5}">
                      <a16:colId xmlns:a16="http://schemas.microsoft.com/office/drawing/2014/main" val="20003"/>
                    </a:ext>
                  </a:extLst>
                </a:gridCol>
              </a:tblGrid>
              <a:tr h="1067975">
                <a:tc>
                  <a:txBody>
                    <a:bodyPr/>
                    <a:lstStyle/>
                    <a:p>
                      <a:pPr marL="0" lvl="0" indent="0" rtl="0">
                        <a:spcBef>
                          <a:spcPts val="0"/>
                        </a:spcBef>
                        <a:spcAft>
                          <a:spcPts val="0"/>
                        </a:spcAft>
                        <a:buNone/>
                      </a:pPr>
                      <a:r>
                        <a:rPr lang="en" dirty="0">
                          <a:latin typeface="Century Gothic" panose="020B0502020202020204" pitchFamily="34" charset="0"/>
                        </a:rPr>
                        <a:t>Pages</a:t>
                      </a:r>
                      <a:endParaRPr dirty="0">
                        <a:latin typeface="Century Gothic" panose="020B0502020202020204" pitchFamily="34" charset="0"/>
                      </a:endParaRPr>
                    </a:p>
                  </a:txBody>
                  <a:tcPr marL="91425" marR="91425" marT="91425" marB="91425"/>
                </a:tc>
                <a:tc>
                  <a:txBody>
                    <a:bodyPr/>
                    <a:lstStyle/>
                    <a:p>
                      <a:pPr marL="0" lvl="0" indent="0" rtl="0">
                        <a:spcBef>
                          <a:spcPts val="0"/>
                        </a:spcBef>
                        <a:spcAft>
                          <a:spcPts val="0"/>
                        </a:spcAft>
                        <a:buNone/>
                      </a:pPr>
                      <a:r>
                        <a:rPr lang="en" dirty="0">
                          <a:latin typeface="Century Gothic" panose="020B0502020202020204" pitchFamily="34" charset="0"/>
                        </a:rPr>
                        <a:t>What happened on these pages?</a:t>
                      </a:r>
                      <a:endParaRPr dirty="0">
                        <a:latin typeface="Century Gothic" panose="020B0502020202020204" pitchFamily="34" charset="0"/>
                      </a:endParaRPr>
                    </a:p>
                  </a:txBody>
                  <a:tcPr marL="91425" marR="91425" marT="91425" marB="91425"/>
                </a:tc>
                <a:tc>
                  <a:txBody>
                    <a:bodyPr/>
                    <a:lstStyle/>
                    <a:p>
                      <a:pPr marL="0" lvl="0" indent="0" rtl="0">
                        <a:spcBef>
                          <a:spcPts val="0"/>
                        </a:spcBef>
                        <a:spcAft>
                          <a:spcPts val="0"/>
                        </a:spcAft>
                        <a:buNone/>
                      </a:pPr>
                      <a:r>
                        <a:rPr lang="en" dirty="0">
                          <a:latin typeface="Century Gothic" panose="020B0502020202020204" pitchFamily="34" charset="0"/>
                        </a:rPr>
                        <a:t>How did Jack feel about it? </a:t>
                      </a:r>
                      <a:endParaRPr dirty="0">
                        <a:latin typeface="Century Gothic" panose="020B0502020202020204" pitchFamily="34" charset="0"/>
                      </a:endParaRPr>
                    </a:p>
                  </a:txBody>
                  <a:tcPr marL="91425" marR="91425" marT="91425" marB="91425"/>
                </a:tc>
                <a:tc>
                  <a:txBody>
                    <a:bodyPr/>
                    <a:lstStyle/>
                    <a:p>
                      <a:pPr marL="0" lvl="0" indent="0" rtl="0">
                        <a:spcBef>
                          <a:spcPts val="0"/>
                        </a:spcBef>
                        <a:spcAft>
                          <a:spcPts val="0"/>
                        </a:spcAft>
                        <a:buNone/>
                      </a:pPr>
                      <a:r>
                        <a:rPr lang="en" dirty="0">
                          <a:latin typeface="Century Gothic" panose="020B0502020202020204" pitchFamily="34" charset="0"/>
                        </a:rPr>
                        <a:t>How do you know? Use evidence from the text to support your answer. </a:t>
                      </a:r>
                      <a:endParaRPr dirty="0">
                        <a:latin typeface="Century Gothic" panose="020B0502020202020204" pitchFamily="34" charset="0"/>
                      </a:endParaRPr>
                    </a:p>
                  </a:txBody>
                  <a:tcPr marL="91425" marR="91425" marT="91425" marB="91425"/>
                </a:tc>
                <a:extLst>
                  <a:ext uri="{0D108BD9-81ED-4DB2-BD59-A6C34878D82A}">
                    <a16:rowId xmlns:a16="http://schemas.microsoft.com/office/drawing/2014/main" val="10000"/>
                  </a:ext>
                </a:extLst>
              </a:tr>
              <a:tr h="590450">
                <a:tc>
                  <a:txBody>
                    <a:bodyPr/>
                    <a:lstStyle/>
                    <a:p>
                      <a:pPr marL="0" lvl="0" indent="0">
                        <a:spcBef>
                          <a:spcPts val="0"/>
                        </a:spcBef>
                        <a:spcAft>
                          <a:spcPts val="0"/>
                        </a:spcAft>
                        <a:buNone/>
                      </a:pPr>
                      <a:endParaRPr/>
                    </a:p>
                  </a:txBody>
                  <a:tcPr marL="91425" marR="91425" marT="91425" marB="91425"/>
                </a:tc>
                <a:tc>
                  <a:txBody>
                    <a:bodyPr/>
                    <a:lstStyle/>
                    <a:p>
                      <a:pPr marL="0" lvl="0" indent="0">
                        <a:spcBef>
                          <a:spcPts val="0"/>
                        </a:spcBef>
                        <a:spcAft>
                          <a:spcPts val="0"/>
                        </a:spcAft>
                        <a:buNone/>
                      </a:pPr>
                      <a:endParaRPr/>
                    </a:p>
                  </a:txBody>
                  <a:tcPr marL="91425" marR="91425" marT="91425" marB="91425"/>
                </a:tc>
                <a:tc>
                  <a:txBody>
                    <a:bodyPr/>
                    <a:lstStyle/>
                    <a:p>
                      <a:pPr marL="0" lvl="0" indent="0">
                        <a:spcBef>
                          <a:spcPts val="0"/>
                        </a:spcBef>
                        <a:spcAft>
                          <a:spcPts val="0"/>
                        </a:spcAft>
                        <a:buNone/>
                      </a:pPr>
                      <a:endParaRPr/>
                    </a:p>
                  </a:txBody>
                  <a:tcPr marL="91425" marR="91425" marT="91425" marB="91425"/>
                </a:tc>
                <a:tc>
                  <a:txBody>
                    <a:bodyPr/>
                    <a:lstStyle/>
                    <a:p>
                      <a:pPr marL="0" lvl="0" indent="0">
                        <a:spcBef>
                          <a:spcPts val="0"/>
                        </a:spcBef>
                        <a:spcAft>
                          <a:spcPts val="0"/>
                        </a:spcAft>
                        <a:buNone/>
                      </a:pPr>
                      <a:endParaRPr/>
                    </a:p>
                  </a:txBody>
                  <a:tcPr marL="91425" marR="91425" marT="91425" marB="91425"/>
                </a:tc>
                <a:extLst>
                  <a:ext uri="{0D108BD9-81ED-4DB2-BD59-A6C34878D82A}">
                    <a16:rowId xmlns:a16="http://schemas.microsoft.com/office/drawing/2014/main" val="10001"/>
                  </a:ext>
                </a:extLst>
              </a:tr>
              <a:tr h="614000">
                <a:tc>
                  <a:txBody>
                    <a:bodyPr/>
                    <a:lstStyle/>
                    <a:p>
                      <a:pPr marL="0" lvl="0" indent="0">
                        <a:spcBef>
                          <a:spcPts val="0"/>
                        </a:spcBef>
                        <a:spcAft>
                          <a:spcPts val="0"/>
                        </a:spcAft>
                        <a:buNone/>
                      </a:pPr>
                      <a:endParaRPr/>
                    </a:p>
                  </a:txBody>
                  <a:tcPr marL="91425" marR="91425" marT="91425" marB="91425"/>
                </a:tc>
                <a:tc>
                  <a:txBody>
                    <a:bodyPr/>
                    <a:lstStyle/>
                    <a:p>
                      <a:pPr marL="0" lvl="0" indent="0">
                        <a:spcBef>
                          <a:spcPts val="0"/>
                        </a:spcBef>
                        <a:spcAft>
                          <a:spcPts val="0"/>
                        </a:spcAft>
                        <a:buNone/>
                      </a:pPr>
                      <a:endParaRPr/>
                    </a:p>
                  </a:txBody>
                  <a:tcPr marL="91425" marR="91425" marT="91425" marB="91425"/>
                </a:tc>
                <a:tc>
                  <a:txBody>
                    <a:bodyPr/>
                    <a:lstStyle/>
                    <a:p>
                      <a:pPr marL="0" lvl="0" indent="0">
                        <a:spcBef>
                          <a:spcPts val="0"/>
                        </a:spcBef>
                        <a:spcAft>
                          <a:spcPts val="0"/>
                        </a:spcAft>
                        <a:buNone/>
                      </a:pPr>
                      <a:endParaRPr/>
                    </a:p>
                  </a:txBody>
                  <a:tcPr marL="91425" marR="91425" marT="91425" marB="91425"/>
                </a:tc>
                <a:tc>
                  <a:txBody>
                    <a:bodyPr/>
                    <a:lstStyle/>
                    <a:p>
                      <a:pPr marL="0" lvl="0" indent="0">
                        <a:spcBef>
                          <a:spcPts val="0"/>
                        </a:spcBef>
                        <a:spcAft>
                          <a:spcPts val="0"/>
                        </a:spcAft>
                        <a:buNone/>
                      </a:pPr>
                      <a:endParaRPr dirty="0"/>
                    </a:p>
                  </a:txBody>
                  <a:tcPr marL="91425" marR="91425" marT="91425" marB="91425"/>
                </a:tc>
                <a:extLst>
                  <a:ext uri="{0D108BD9-81ED-4DB2-BD59-A6C34878D82A}">
                    <a16:rowId xmlns:a16="http://schemas.microsoft.com/office/drawing/2014/main" val="10002"/>
                  </a:ext>
                </a:extLst>
              </a:tr>
            </a:tbl>
          </a:graphicData>
        </a:graphic>
      </p:graphicFrame>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59"/>
        <p:cNvGrpSpPr/>
        <p:nvPr/>
      </p:nvGrpSpPr>
      <p:grpSpPr>
        <a:xfrm>
          <a:off x="0" y="0"/>
          <a:ext cx="0" cy="0"/>
          <a:chOff x="0" y="0"/>
          <a:chExt cx="0" cy="0"/>
        </a:xfrm>
      </p:grpSpPr>
      <p:sp>
        <p:nvSpPr>
          <p:cNvPr id="160" name="Shape 160"/>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a:t>Now let's look at what you are expected to be able to do.</a:t>
            </a:r>
            <a:endParaRPr/>
          </a:p>
        </p:txBody>
      </p:sp>
      <p:sp>
        <p:nvSpPr>
          <p:cNvPr id="161" name="Shape 161"/>
          <p:cNvSpPr txBox="1">
            <a:spLocks noGrp="1"/>
          </p:cNvSpPr>
          <p:nvPr>
            <p:ph type="body" idx="1"/>
          </p:nvPr>
        </p:nvSpPr>
        <p:spPr>
          <a:xfrm>
            <a:off x="311700" y="1550775"/>
            <a:ext cx="7620000" cy="2907600"/>
          </a:xfrm>
          <a:prstGeom prst="rect">
            <a:avLst/>
          </a:prstGeom>
        </p:spPr>
        <p:txBody>
          <a:bodyPr spcFirstLastPara="1" wrap="square" lIns="91425" tIns="91425" rIns="91425" bIns="91425" anchor="t" anchorCtr="0">
            <a:noAutofit/>
          </a:bodyPr>
          <a:lstStyle/>
          <a:p>
            <a:pPr marL="457200" lvl="0" indent="-342900" rtl="0">
              <a:lnSpc>
                <a:spcPct val="100000"/>
              </a:lnSpc>
              <a:spcBef>
                <a:spcPts val="1000"/>
              </a:spcBef>
              <a:spcAft>
                <a:spcPts val="0"/>
              </a:spcAft>
              <a:buSzPts val="1800"/>
              <a:buChar char="●"/>
            </a:pPr>
            <a:r>
              <a:rPr lang="en"/>
              <a:t>I can identify the characteristics of poetry in “Street Music.” </a:t>
            </a:r>
            <a:endParaRPr/>
          </a:p>
          <a:p>
            <a:pPr marL="0" lvl="0" indent="0" rtl="0">
              <a:lnSpc>
                <a:spcPct val="100000"/>
              </a:lnSpc>
              <a:spcBef>
                <a:spcPts val="1000"/>
              </a:spcBef>
              <a:spcAft>
                <a:spcPts val="0"/>
              </a:spcAft>
              <a:buNone/>
            </a:pPr>
            <a:endParaRPr/>
          </a:p>
          <a:p>
            <a:pPr marL="457200" lvl="0" indent="-342900" rtl="0">
              <a:lnSpc>
                <a:spcPct val="100000"/>
              </a:lnSpc>
              <a:spcBef>
                <a:spcPts val="1700"/>
              </a:spcBef>
              <a:spcAft>
                <a:spcPts val="0"/>
              </a:spcAft>
              <a:buSzPts val="1800"/>
              <a:buChar char="●"/>
            </a:pPr>
            <a:r>
              <a:rPr lang="en"/>
              <a:t>I can find evidence of the poems that </a:t>
            </a:r>
            <a:r>
              <a:rPr lang="en" u="sng"/>
              <a:t>inspired</a:t>
            </a:r>
            <a:r>
              <a:rPr lang="en"/>
              <a:t> Jack in his poetry. </a:t>
            </a:r>
            <a:endParaRPr/>
          </a:p>
          <a:p>
            <a:pPr marL="0" lvl="0" indent="0" rtl="0">
              <a:lnSpc>
                <a:spcPct val="100000"/>
              </a:lnSpc>
              <a:spcBef>
                <a:spcPts val="1700"/>
              </a:spcBef>
              <a:spcAft>
                <a:spcPts val="0"/>
              </a:spcAft>
              <a:buNone/>
            </a:pPr>
            <a:endParaRPr/>
          </a:p>
          <a:p>
            <a:pPr marL="457200" lvl="0" indent="-342900" rtl="0">
              <a:lnSpc>
                <a:spcPct val="100000"/>
              </a:lnSpc>
              <a:spcBef>
                <a:spcPts val="1700"/>
              </a:spcBef>
              <a:spcAft>
                <a:spcPts val="0"/>
              </a:spcAft>
              <a:buSzPts val="1800"/>
              <a:buChar char="●"/>
            </a:pPr>
            <a:r>
              <a:rPr lang="en"/>
              <a:t>I can follow discussion norms to have an effective </a:t>
            </a:r>
            <a:r>
              <a:rPr lang="en" u="sng"/>
              <a:t>text-based discussion.</a:t>
            </a:r>
            <a:endParaRPr u="sng"/>
          </a:p>
          <a:p>
            <a:pPr marL="0" lvl="0" indent="0" rtl="0">
              <a:lnSpc>
                <a:spcPct val="90000"/>
              </a:lnSpc>
              <a:spcBef>
                <a:spcPts val="1000"/>
              </a:spcBef>
              <a:spcAft>
                <a:spcPts val="0"/>
              </a:spcAft>
              <a:buNone/>
            </a:pPr>
            <a:endParaRPr sz="2400">
              <a:solidFill>
                <a:schemeClr val="dk1"/>
              </a:solidFill>
            </a:endParaRPr>
          </a:p>
          <a:p>
            <a:pPr marL="0" lvl="0" indent="0" rtl="0">
              <a:spcBef>
                <a:spcPts val="0"/>
              </a:spcBef>
              <a:spcAft>
                <a:spcPts val="0"/>
              </a:spcAft>
              <a:buNone/>
            </a:pPr>
            <a:endParaRPr/>
          </a:p>
        </p:txBody>
      </p:sp>
      <p:pic>
        <p:nvPicPr>
          <p:cNvPr id="163" name="Shape 163"/>
          <p:cNvPicPr preferRelativeResize="0"/>
          <p:nvPr/>
        </p:nvPicPr>
        <p:blipFill>
          <a:blip r:embed="rId3">
            <a:alphaModFix/>
          </a:blip>
          <a:stretch>
            <a:fillRect/>
          </a:stretch>
        </p:blipFill>
        <p:spPr>
          <a:xfrm>
            <a:off x="7586133" y="4357511"/>
            <a:ext cx="630588" cy="647685"/>
          </a:xfrm>
          <a:prstGeom prst="rect">
            <a:avLst/>
          </a:prstGeom>
          <a:noFill/>
          <a:ln>
            <a:noFill/>
          </a:ln>
        </p:spPr>
      </p:pic>
      <p:pic>
        <p:nvPicPr>
          <p:cNvPr id="6" name="Picture 5" descr="https://lh3.googleusercontent.com/ubyzFAYFczI_jUkQa3nSXcP8Yi79rEgAjPGj-3DKOV9g5XPGbBVZEVq6kXfckjAuYnNz-JhjcY0Fv0OIL73Lv8Jad_gWkgQGCL4Ze2HpcVFoxezwU5fxH4pitAh60P9QqayZGP2J"/>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216722" y="4357511"/>
            <a:ext cx="668490" cy="540689"/>
          </a:xfrm>
          <a:prstGeom prst="rect">
            <a:avLst/>
          </a:prstGeom>
          <a:noFill/>
          <a:extLst>
            <a:ext uri="{909E8E84-426E-40dd-AFC4-6F175D3DCCD1}">
              <a14:hiddenFill xmlns:a14="http://schemas.microsoft.com/office/drawing/2010/main" xmlns="">
                <a:solidFill>
                  <a:srgbClr val="FFFFFF"/>
                </a:solidFill>
              </a14:hiddenFill>
            </a:ext>
          </a:extLst>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67"/>
        <p:cNvGrpSpPr/>
        <p:nvPr/>
      </p:nvGrpSpPr>
      <p:grpSpPr>
        <a:xfrm>
          <a:off x="0" y="0"/>
          <a:ext cx="0" cy="0"/>
          <a:chOff x="0" y="0"/>
          <a:chExt cx="0" cy="0"/>
        </a:xfrm>
      </p:grpSpPr>
      <p:sp>
        <p:nvSpPr>
          <p:cNvPr id="168" name="Shape 168"/>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a:t>Let’s Analyze Poetry: “Street Music” </a:t>
            </a:r>
            <a:endParaRPr/>
          </a:p>
        </p:txBody>
      </p:sp>
      <p:sp>
        <p:nvSpPr>
          <p:cNvPr id="169" name="Shape 169"/>
          <p:cNvSpPr txBox="1">
            <a:spLocks noGrp="1"/>
          </p:cNvSpPr>
          <p:nvPr>
            <p:ph type="body" idx="1"/>
          </p:nvPr>
        </p:nvSpPr>
        <p:spPr>
          <a:xfrm>
            <a:off x="589475" y="1098050"/>
            <a:ext cx="8243100" cy="3849900"/>
          </a:xfrm>
          <a:prstGeom prst="rect">
            <a:avLst/>
          </a:prstGeom>
        </p:spPr>
        <p:txBody>
          <a:bodyPr spcFirstLastPara="1" wrap="square" lIns="91425" tIns="91425" rIns="91425" bIns="91425" anchor="t" anchorCtr="0">
            <a:noAutofit/>
          </a:bodyPr>
          <a:lstStyle/>
          <a:p>
            <a:pPr marL="457200" lvl="0" indent="-342900" rtl="0">
              <a:spcBef>
                <a:spcPts val="0"/>
              </a:spcBef>
              <a:spcAft>
                <a:spcPts val="0"/>
              </a:spcAft>
              <a:buSzPts val="1800"/>
              <a:buChar char="●"/>
            </a:pPr>
            <a:r>
              <a:rPr lang="en" dirty="0"/>
              <a:t>Go to the back of your book </a:t>
            </a:r>
            <a:r>
              <a:rPr lang="en" b="1" i="1" dirty="0"/>
              <a:t>“Love That Dog”</a:t>
            </a:r>
            <a:r>
              <a:rPr lang="en" dirty="0"/>
              <a:t> and find the poem </a:t>
            </a:r>
            <a:r>
              <a:rPr lang="en" b="1" i="1" dirty="0"/>
              <a:t>“Street Music</a:t>
            </a:r>
            <a:r>
              <a:rPr lang="en-US" b="1" i="1" dirty="0"/>
              <a:t>.</a:t>
            </a:r>
            <a:r>
              <a:rPr lang="en" b="1" i="1" dirty="0"/>
              <a:t>”</a:t>
            </a:r>
            <a:endParaRPr b="1" i="1" dirty="0"/>
          </a:p>
          <a:p>
            <a:pPr marL="0" lvl="0" indent="0" rtl="0">
              <a:spcBef>
                <a:spcPts val="0"/>
              </a:spcBef>
              <a:spcAft>
                <a:spcPts val="0"/>
              </a:spcAft>
              <a:buNone/>
            </a:pPr>
            <a:endParaRPr dirty="0"/>
          </a:p>
          <a:p>
            <a:pPr marL="457200" lvl="0" indent="-342900" rtl="0">
              <a:spcBef>
                <a:spcPts val="0"/>
              </a:spcBef>
              <a:spcAft>
                <a:spcPts val="0"/>
              </a:spcAft>
              <a:buSzPts val="1800"/>
              <a:buChar char="●"/>
            </a:pPr>
            <a:r>
              <a:rPr lang="en" dirty="0"/>
              <a:t>We will read the poem together twice. </a:t>
            </a:r>
            <a:endParaRPr dirty="0"/>
          </a:p>
          <a:p>
            <a:pPr marL="0" lvl="0" indent="0" rtl="0">
              <a:spcBef>
                <a:spcPts val="0"/>
              </a:spcBef>
              <a:spcAft>
                <a:spcPts val="0"/>
              </a:spcAft>
              <a:buNone/>
            </a:pPr>
            <a:endParaRPr dirty="0"/>
          </a:p>
          <a:p>
            <a:pPr marL="457200" lvl="0" indent="-342900" rtl="0">
              <a:spcBef>
                <a:spcPts val="0"/>
              </a:spcBef>
              <a:spcAft>
                <a:spcPts val="0"/>
              </a:spcAft>
              <a:buSzPts val="1800"/>
              <a:buChar char="●"/>
            </a:pPr>
            <a:r>
              <a:rPr lang="en" dirty="0"/>
              <a:t>Close your eyes and picture what the poem is saying</a:t>
            </a:r>
            <a:r>
              <a:rPr lang="en-US" dirty="0"/>
              <a:t>.</a:t>
            </a:r>
            <a:endParaRPr dirty="0"/>
          </a:p>
          <a:p>
            <a:pPr marL="0" lvl="0" indent="0" rtl="0">
              <a:spcBef>
                <a:spcPts val="0"/>
              </a:spcBef>
              <a:spcAft>
                <a:spcPts val="0"/>
              </a:spcAft>
              <a:buNone/>
            </a:pPr>
            <a:endParaRPr dirty="0"/>
          </a:p>
          <a:p>
            <a:pPr marL="457200" lvl="0" indent="-342900" rtl="0">
              <a:spcBef>
                <a:spcPts val="0"/>
              </a:spcBef>
              <a:spcAft>
                <a:spcPts val="0"/>
              </a:spcAft>
              <a:buSzPts val="1800"/>
              <a:buChar char="●"/>
            </a:pPr>
            <a:r>
              <a:rPr lang="en" dirty="0"/>
              <a:t>On the paper provided, sketch what you saw in your mind</a:t>
            </a:r>
            <a:r>
              <a:rPr lang="en-US" dirty="0"/>
              <a:t>.</a:t>
            </a:r>
            <a:endParaRPr dirty="0"/>
          </a:p>
          <a:p>
            <a:pPr marL="0" lvl="0" indent="0" rtl="0">
              <a:spcBef>
                <a:spcPts val="0"/>
              </a:spcBef>
              <a:spcAft>
                <a:spcPts val="0"/>
              </a:spcAft>
              <a:buNone/>
            </a:pPr>
            <a:endParaRPr dirty="0"/>
          </a:p>
          <a:p>
            <a:pPr marL="0" lvl="0" indent="0" rtl="0">
              <a:spcBef>
                <a:spcPts val="0"/>
              </a:spcBef>
              <a:spcAft>
                <a:spcPts val="0"/>
              </a:spcAft>
              <a:buNone/>
            </a:pPr>
            <a:endParaRPr dirty="0"/>
          </a:p>
          <a:p>
            <a:pPr marL="0" lvl="0" indent="0" rtl="0">
              <a:spcBef>
                <a:spcPts val="0"/>
              </a:spcBef>
              <a:spcAft>
                <a:spcPts val="0"/>
              </a:spcAft>
              <a:buNone/>
            </a:pPr>
            <a:endParaRPr dirty="0"/>
          </a:p>
        </p:txBody>
      </p:sp>
      <p:pic>
        <p:nvPicPr>
          <p:cNvPr id="170" name="Shape 170"/>
          <p:cNvPicPr preferRelativeResize="0"/>
          <p:nvPr/>
        </p:nvPicPr>
        <p:blipFill>
          <a:blip r:embed="rId3">
            <a:alphaModFix/>
          </a:blip>
          <a:stretch>
            <a:fillRect/>
          </a:stretch>
        </p:blipFill>
        <p:spPr>
          <a:xfrm>
            <a:off x="8084307" y="4376057"/>
            <a:ext cx="747993" cy="669471"/>
          </a:xfrm>
          <a:prstGeom prst="rect">
            <a:avLst/>
          </a:prstGeom>
          <a:noFill/>
          <a:ln>
            <a:noFill/>
          </a:ln>
        </p:spPr>
      </p:pic>
    </p:spTree>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24589d5312dfc2a71c4a2545dd92a3b2">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e9294a7d7320ff0da74d9ce695219532"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4E354F65-7C4A-40C0-9BFB-24212A73F33D}">
  <ds:schemaRefs>
    <ds:schemaRef ds:uri="http://schemas.openxmlformats.org/package/2006/metadata/core-properties"/>
    <ds:schemaRef ds:uri="02a6a75b-8925-4bc7-8b21-b87d4a90d0a3"/>
    <ds:schemaRef ds:uri="http://purl.org/dc/dcmitype/"/>
    <ds:schemaRef ds:uri="http://schemas.microsoft.com/office/infopath/2007/PartnerControls"/>
    <ds:schemaRef ds:uri="http://purl.org/dc/elements/1.1/"/>
    <ds:schemaRef ds:uri="http://schemas.microsoft.com/office/2006/metadata/properties"/>
    <ds:schemaRef ds:uri="http://schemas.microsoft.com/office/2006/documentManagement/types"/>
    <ds:schemaRef ds:uri="http://purl.org/dc/terms/"/>
    <ds:schemaRef ds:uri="a1502afc-75e6-4a80-976c-76583f90c737"/>
    <ds:schemaRef ds:uri="http://www.w3.org/XML/1998/namespace"/>
  </ds:schemaRefs>
</ds:datastoreItem>
</file>

<file path=customXml/itemProps2.xml><?xml version="1.0" encoding="utf-8"?>
<ds:datastoreItem xmlns:ds="http://schemas.openxmlformats.org/officeDocument/2006/customXml" ds:itemID="{7E98595A-8A1A-4954-A344-FD3FA27E64DF}">
  <ds:schemaRefs>
    <ds:schemaRef ds:uri="http://schemas.microsoft.com/sharepoint/v3/contenttype/forms"/>
  </ds:schemaRefs>
</ds:datastoreItem>
</file>

<file path=customXml/itemProps3.xml><?xml version="1.0" encoding="utf-8"?>
<ds:datastoreItem xmlns:ds="http://schemas.openxmlformats.org/officeDocument/2006/customXml" ds:itemID="{A96EB2D9-CCAC-4AAC-B4BE-DABFA6AAE8B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1502afc-75e6-4a80-976c-76583f90c737"/>
    <ds:schemaRef ds:uri="02a6a75b-8925-4bc7-8b21-b87d4a90d0a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193</TotalTime>
  <Words>5296</Words>
  <Application>Microsoft Office PowerPoint</Application>
  <PresentationFormat>On-screen Show (16:9)</PresentationFormat>
  <Paragraphs>463</Paragraphs>
  <Slides>24</Slides>
  <Notes>24</Notes>
  <HiddenSlides>0</HiddenSlides>
  <MMClips>0</MMClips>
  <ScaleCrop>false</ScaleCrop>
  <HeadingPairs>
    <vt:vector size="6" baseType="variant">
      <vt:variant>
        <vt:lpstr>Fonts Used</vt:lpstr>
      </vt:variant>
      <vt:variant>
        <vt:i4>5</vt:i4>
      </vt:variant>
      <vt:variant>
        <vt:lpstr>Theme</vt:lpstr>
      </vt:variant>
      <vt:variant>
        <vt:i4>2</vt:i4>
      </vt:variant>
      <vt:variant>
        <vt:lpstr>Slide Titles</vt:lpstr>
      </vt:variant>
      <vt:variant>
        <vt:i4>24</vt:i4>
      </vt:variant>
    </vt:vector>
  </HeadingPairs>
  <TitlesOfParts>
    <vt:vector size="31" baseType="lpstr">
      <vt:lpstr>Century Gothic</vt:lpstr>
      <vt:lpstr>Overlock</vt:lpstr>
      <vt:lpstr>Georgia</vt:lpstr>
      <vt:lpstr>Calibri</vt:lpstr>
      <vt:lpstr>Arial</vt:lpstr>
      <vt:lpstr>Simple Light</vt:lpstr>
      <vt:lpstr>Simple Light</vt:lpstr>
      <vt:lpstr>Grade 4: Module 1: Unit 1: Lesson 9 Teacher slide, before teaching.</vt:lpstr>
      <vt:lpstr>Grade 4: Module 1: Unit 1: Lesson 9 Teacher slide, before teaching.</vt:lpstr>
      <vt:lpstr>Grade 4: Module 1: Unit 1: Lesson 9 Teacher slide, before teaching.</vt:lpstr>
      <vt:lpstr>PowerPoint Presentation</vt:lpstr>
      <vt:lpstr>Hello, Students!</vt:lpstr>
      <vt:lpstr>Love That Dog Pages: 28-34</vt:lpstr>
      <vt:lpstr>What happens and how does Jack feel about it?</vt:lpstr>
      <vt:lpstr>Now let's look at what you are expected to be able to do.</vt:lpstr>
      <vt:lpstr>Let’s Analyze Poetry: “Street Music” </vt:lpstr>
      <vt:lpstr>PowerPoint Presentation</vt:lpstr>
      <vt:lpstr>How did the strategies help you? </vt:lpstr>
      <vt:lpstr>Thumb-o-meter</vt:lpstr>
      <vt:lpstr>Later in the lesson, we will answer this question...</vt:lpstr>
      <vt:lpstr>Love That Dog Pages: 31-34</vt:lpstr>
      <vt:lpstr>PowerPoint Presentation</vt:lpstr>
      <vt:lpstr>Love That Dog Page: 31</vt:lpstr>
      <vt:lpstr>Love That Dog Pages: 31-34</vt:lpstr>
      <vt:lpstr>Thumb-o-meter</vt:lpstr>
      <vt:lpstr>PowerPoint Presentation</vt:lpstr>
      <vt:lpstr>Before we discuss, let’s remember...</vt:lpstr>
      <vt:lpstr>Begin Discussion </vt:lpstr>
      <vt:lpstr>Thumb-o-meter</vt:lpstr>
      <vt:lpstr>Homework:</vt:lpstr>
      <vt:lpstr>Additional Language and Literacy Block</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Grade 4: Module 1: Unit 1: Lesson 9 Teacher slide, before teaching.</dc:title>
  <dc:creator>nbravo</dc:creator>
  <cp:lastModifiedBy>Natalie Ivey</cp:lastModifiedBy>
  <cp:revision>24</cp:revision>
  <dcterms:modified xsi:type="dcterms:W3CDTF">2018-08-31T15:41:52Z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