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Overlock"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46B51C-0F70-4A0C-91E8-4DD882D6436E}" v="21" dt="2018-09-06T17:55:07.291"/>
  </p1510:revLst>
</p1510:revInfo>
</file>

<file path=ppt/tableStyles.xml><?xml version="1.0" encoding="utf-8"?>
<a:tblStyleLst xmlns:a="http://schemas.openxmlformats.org/drawingml/2006/main" def="{890FD10C-B4BA-4A7F-8660-3FE2C691A854}">
  <a:tblStyle styleId="{890FD10C-B4BA-4A7F-8660-3FE2C691A8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92" autoAdjust="0"/>
  </p:normalViewPr>
  <p:slideViewPr>
    <p:cSldViewPr snapToGrid="0">
      <p:cViewPr varScale="1">
        <p:scale>
          <a:sx n="102" d="100"/>
          <a:sy n="102" d="100"/>
        </p:scale>
        <p:origin x="18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10.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E519FDC3-9021-4752-9A73-74AF2069FADC}"/>
    <pc:docChg chg="modSld">
      <pc:chgData name="" userId="" providerId="" clId="Web-{E519FDC3-9021-4752-9A73-74AF2069FADC}" dt="2018-08-09T23:59:43.922" v="12"/>
      <pc:docMkLst>
        <pc:docMk/>
      </pc:docMkLst>
      <pc:sldChg chg="addSp modSp">
        <pc:chgData name="" userId="" providerId="" clId="Web-{E519FDC3-9021-4752-9A73-74AF2069FADC}" dt="2018-08-09T23:55:50.493" v="7" actId="14100"/>
        <pc:sldMkLst>
          <pc:docMk/>
          <pc:sldMk cId="0" sldId="260"/>
        </pc:sldMkLst>
        <pc:picChg chg="add mod">
          <ac:chgData name="" userId="" providerId="" clId="Web-{E519FDC3-9021-4752-9A73-74AF2069FADC}" dt="2018-08-09T23:55:23.118" v="4" actId="14100"/>
          <ac:picMkLst>
            <pc:docMk/>
            <pc:sldMk cId="0" sldId="260"/>
            <ac:picMk id="2" creationId="{B2991335-4EFF-41FD-8351-04AB719682CE}"/>
          </ac:picMkLst>
        </pc:picChg>
        <pc:picChg chg="add mod">
          <ac:chgData name="" userId="" providerId="" clId="Web-{E519FDC3-9021-4752-9A73-74AF2069FADC}" dt="2018-08-09T23:55:50.493" v="7" actId="14100"/>
          <ac:picMkLst>
            <pc:docMk/>
            <pc:sldMk cId="0" sldId="260"/>
            <ac:picMk id="4" creationId="{C8B910B9-EAB3-4579-BF23-B0FB462C34FE}"/>
          </ac:picMkLst>
        </pc:picChg>
      </pc:sldChg>
      <pc:sldChg chg="addSp modSp">
        <pc:chgData name="" userId="" providerId="" clId="Web-{E519FDC3-9021-4752-9A73-74AF2069FADC}" dt="2018-08-09T23:59:07.141" v="10" actId="14100"/>
        <pc:sldMkLst>
          <pc:docMk/>
          <pc:sldMk cId="0" sldId="264"/>
        </pc:sldMkLst>
        <pc:picChg chg="add mod">
          <ac:chgData name="" userId="" providerId="" clId="Web-{E519FDC3-9021-4752-9A73-74AF2069FADC}" dt="2018-08-09T23:59:07.141" v="10" actId="14100"/>
          <ac:picMkLst>
            <pc:docMk/>
            <pc:sldMk cId="0" sldId="264"/>
            <ac:picMk id="2" creationId="{DFFD8C6B-2A76-4460-B573-DF1D469A42B5}"/>
          </ac:picMkLst>
        </pc:picChg>
      </pc:sldChg>
      <pc:sldChg chg="addSp">
        <pc:chgData name="" userId="" providerId="" clId="Web-{E519FDC3-9021-4752-9A73-74AF2069FADC}" dt="2018-08-09T23:59:29.328" v="11"/>
        <pc:sldMkLst>
          <pc:docMk/>
          <pc:sldMk cId="0" sldId="266"/>
        </pc:sldMkLst>
        <pc:picChg chg="add">
          <ac:chgData name="" userId="" providerId="" clId="Web-{E519FDC3-9021-4752-9A73-74AF2069FADC}" dt="2018-08-09T23:59:29.328" v="11"/>
          <ac:picMkLst>
            <pc:docMk/>
            <pc:sldMk cId="0" sldId="266"/>
            <ac:picMk id="2" creationId="{37C973D2-64EE-4A98-AC89-21A28C3BFA8D}"/>
          </ac:picMkLst>
        </pc:picChg>
      </pc:sldChg>
      <pc:sldChg chg="addSp">
        <pc:chgData name="" userId="" providerId="" clId="Web-{E519FDC3-9021-4752-9A73-74AF2069FADC}" dt="2018-08-09T23:59:43.922" v="12"/>
        <pc:sldMkLst>
          <pc:docMk/>
          <pc:sldMk cId="8160903" sldId="271"/>
        </pc:sldMkLst>
        <pc:picChg chg="add">
          <ac:chgData name="" userId="" providerId="" clId="Web-{E519FDC3-9021-4752-9A73-74AF2069FADC}" dt="2018-08-09T23:59:43.922" v="12"/>
          <ac:picMkLst>
            <pc:docMk/>
            <pc:sldMk cId="8160903" sldId="271"/>
            <ac:picMk id="2" creationId="{B02111EC-F198-4E0D-9DB8-3464EA172B3D}"/>
          </ac:picMkLst>
        </pc:picChg>
      </pc:sldChg>
    </pc:docChg>
  </pc:docChgLst>
  <pc:docChgLst>
    <pc:chgData name="Natalie Ivey" userId="2c81a4b0-7596-4a42-b4da-e7aac4dfeff9" providerId="ADAL" clId="{6046B51C-0F70-4A0C-91E8-4DD882D6436E}"/>
    <pc:docChg chg="modSld modMainMaster">
      <pc:chgData name="Natalie Ivey" userId="2c81a4b0-7596-4a42-b4da-e7aac4dfeff9" providerId="ADAL" clId="{6046B51C-0F70-4A0C-91E8-4DD882D6436E}" dt="2018-09-06T17:55:07.291" v="20" actId="1076"/>
      <pc:docMkLst>
        <pc:docMk/>
      </pc:docMkLst>
      <pc:sldChg chg="addSp modSp">
        <pc:chgData name="Natalie Ivey" userId="2c81a4b0-7596-4a42-b4da-e7aac4dfeff9" providerId="ADAL" clId="{6046B51C-0F70-4A0C-91E8-4DD882D6436E}" dt="2018-09-06T17:55:07.291" v="20" actId="1076"/>
        <pc:sldMkLst>
          <pc:docMk/>
          <pc:sldMk cId="0" sldId="258"/>
        </pc:sldMkLst>
        <pc:picChg chg="add mod">
          <ac:chgData name="Natalie Ivey" userId="2c81a4b0-7596-4a42-b4da-e7aac4dfeff9" providerId="ADAL" clId="{6046B51C-0F70-4A0C-91E8-4DD882D6436E}" dt="2018-09-06T17:55:07.291" v="20" actId="1076"/>
          <ac:picMkLst>
            <pc:docMk/>
            <pc:sldMk cId="0" sldId="258"/>
            <ac:picMk id="3" creationId="{4FCE695A-5440-42E1-B151-F3B932A9C557}"/>
          </ac:picMkLst>
        </pc:picChg>
      </pc:sldChg>
      <pc:sldChg chg="addSp modSp">
        <pc:chgData name="Natalie Ivey" userId="2c81a4b0-7596-4a42-b4da-e7aac4dfeff9" providerId="ADAL" clId="{6046B51C-0F70-4A0C-91E8-4DD882D6436E}" dt="2018-09-06T17:54:41.425" v="14" actId="1076"/>
        <pc:sldMkLst>
          <pc:docMk/>
          <pc:sldMk cId="4133247446" sldId="268"/>
        </pc:sldMkLst>
        <pc:spChg chg="mod">
          <ac:chgData name="Natalie Ivey" userId="2c81a4b0-7596-4a42-b4da-e7aac4dfeff9" providerId="ADAL" clId="{6046B51C-0F70-4A0C-91E8-4DD882D6436E}" dt="2018-09-06T17:54:24.142" v="10" actId="14100"/>
          <ac:spMkLst>
            <pc:docMk/>
            <pc:sldMk cId="4133247446" sldId="268"/>
            <ac:spMk id="130" creationId="{00000000-0000-0000-0000-000000000000}"/>
          </ac:spMkLst>
        </pc:spChg>
        <pc:spChg chg="mod">
          <ac:chgData name="Natalie Ivey" userId="2c81a4b0-7596-4a42-b4da-e7aac4dfeff9" providerId="ADAL" clId="{6046B51C-0F70-4A0C-91E8-4DD882D6436E}" dt="2018-09-06T17:54:20.207" v="8" actId="14100"/>
          <ac:spMkLst>
            <pc:docMk/>
            <pc:sldMk cId="4133247446" sldId="268"/>
            <ac:spMk id="131" creationId="{00000000-0000-0000-0000-000000000000}"/>
          </ac:spMkLst>
        </pc:spChg>
        <pc:picChg chg="add mod">
          <ac:chgData name="Natalie Ivey" userId="2c81a4b0-7596-4a42-b4da-e7aac4dfeff9" providerId="ADAL" clId="{6046B51C-0F70-4A0C-91E8-4DD882D6436E}" dt="2018-09-06T17:54:41.425" v="14" actId="1076"/>
          <ac:picMkLst>
            <pc:docMk/>
            <pc:sldMk cId="4133247446" sldId="268"/>
            <ac:picMk id="3" creationId="{08DD0936-E7FF-4C97-93B3-45466A9C20B4}"/>
          </ac:picMkLst>
        </pc:picChg>
      </pc:sldChg>
      <pc:sldMasterChg chg="addSp modSp">
        <pc:chgData name="Natalie Ivey" userId="2c81a4b0-7596-4a42-b4da-e7aac4dfeff9" providerId="ADAL" clId="{6046B51C-0F70-4A0C-91E8-4DD882D6436E}" dt="2018-09-06T17:54:09.209" v="6" actId="1076"/>
        <pc:sldMasterMkLst>
          <pc:docMk/>
          <pc:sldMasterMk cId="0" sldId="2147483659"/>
        </pc:sldMasterMkLst>
        <pc:picChg chg="add mod">
          <ac:chgData name="Natalie Ivey" userId="2c81a4b0-7596-4a42-b4da-e7aac4dfeff9" providerId="ADAL" clId="{6046B51C-0F70-4A0C-91E8-4DD882D6436E}" dt="2018-09-06T17:53:45.475" v="1" actId="1076"/>
          <ac:picMkLst>
            <pc:docMk/>
            <pc:sldMasterMk cId="0" sldId="2147483659"/>
            <ac:picMk id="3" creationId="{AA4873DF-080D-4C7B-AF1E-80F761B5B75E}"/>
          </ac:picMkLst>
        </pc:picChg>
        <pc:picChg chg="add mod">
          <ac:chgData name="Natalie Ivey" userId="2c81a4b0-7596-4a42-b4da-e7aac4dfeff9" providerId="ADAL" clId="{6046B51C-0F70-4A0C-91E8-4DD882D6436E}" dt="2018-09-06T17:53:57.558" v="4" actId="1076"/>
          <ac:picMkLst>
            <pc:docMk/>
            <pc:sldMasterMk cId="0" sldId="2147483659"/>
            <ac:picMk id="5" creationId="{96DA3F7A-1E8B-471C-AED1-26A82858B9D0}"/>
          </ac:picMkLst>
        </pc:picChg>
        <pc:picChg chg="add mod">
          <ac:chgData name="Natalie Ivey" userId="2c81a4b0-7596-4a42-b4da-e7aac4dfeff9" providerId="ADAL" clId="{6046B51C-0F70-4A0C-91E8-4DD882D6436E}" dt="2018-09-06T17:54:09.209" v="6" actId="1076"/>
          <ac:picMkLst>
            <pc:docMk/>
            <pc:sldMasterMk cId="0" sldId="2147483659"/>
            <ac:picMk id="7" creationId="{5F4D90E7-EC22-4C68-B972-AFC7C36CFA6C}"/>
          </ac:picMkLst>
        </pc:picChg>
      </pc:sldMasterChg>
    </pc:docChg>
  </pc:docChgLst>
  <pc:docChgLst>
    <pc:chgData name="April Imperio" userId="S::april.imperio@detroitk12.org::016b43d7-eba5-4d9b-8296-c2a9482fb2a0" providerId="AD" clId="Web-{AC4C1310-A473-2626-C84B-32824AF41CC3}"/>
    <pc:docChg chg="addSld">
      <pc:chgData name="April Imperio" userId="S::april.imperio@detroitk12.org::016b43d7-eba5-4d9b-8296-c2a9482fb2a0" providerId="AD" clId="Web-{AC4C1310-A473-2626-C84B-32824AF41CC3}" dt="2019-03-26T00:36:06.636" v="0"/>
      <pc:docMkLst>
        <pc:docMk/>
      </pc:docMkLst>
      <pc:sldChg chg="add">
        <pc:chgData name="April Imperio" userId="S::april.imperio@detroitk12.org::016b43d7-eba5-4d9b-8296-c2a9482fb2a0" providerId="AD" clId="Web-{AC4C1310-A473-2626-C84B-32824AF41CC3}" dt="2019-03-26T00:36:06.636" v="0"/>
        <pc:sldMkLst>
          <pc:docMk/>
          <pc:sldMk cId="3441914064"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48091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This is the second lesson to prepare students to write their analytical essays for the End of Unit 2 Assessment. In this lesson, students are introduced to a model essay on </a:t>
            </a:r>
            <a:r>
              <a:rPr lang="en-US" i="1" dirty="0">
                <a:solidFill>
                  <a:srgbClr val="000000"/>
                </a:solidFill>
              </a:rPr>
              <a:t>A Long Walk to Water</a:t>
            </a:r>
            <a:r>
              <a:rPr lang="en-US" dirty="0">
                <a:solidFill>
                  <a:srgbClr val="000000"/>
                </a:solidFill>
              </a:rPr>
              <a:t>. Using a model essay is a way to demonstrate what is expected of the students. Models are crucial for students who are learning a new skill such as writing a literary analysis essay.</a:t>
            </a:r>
            <a:endParaRPr dirty="0">
              <a:solidFill>
                <a:srgbClr val="000000"/>
              </a:solidFill>
            </a:endParaRPr>
          </a:p>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The model essay is about the challenges that </a:t>
            </a:r>
            <a:r>
              <a:rPr lang="en-US" dirty="0" err="1">
                <a:solidFill>
                  <a:srgbClr val="000000"/>
                </a:solidFill>
              </a:rPr>
              <a:t>Salva</a:t>
            </a:r>
            <a:r>
              <a:rPr lang="en-US" dirty="0">
                <a:solidFill>
                  <a:srgbClr val="000000"/>
                </a:solidFill>
              </a:rPr>
              <a:t> faces, but not the factors that enable him to survive. The model essay is intentionally about the book that students also will write about, so that students will be familiar with the context. The model, however, will not use exactly the same examples and information that the student essay will use.</a:t>
            </a:r>
            <a:endParaRPr dirty="0">
              <a:solidFill>
                <a:srgbClr val="000000"/>
              </a:solidFill>
            </a:endParaRPr>
          </a:p>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The model uses the text that students have read and part of the information they have been gathering on the </a:t>
            </a:r>
            <a:r>
              <a:rPr lang="en-US" b="1" dirty="0">
                <a:solidFill>
                  <a:srgbClr val="000000"/>
                </a:solidFill>
              </a:rPr>
              <a:t>Survival anchor chart </a:t>
            </a:r>
            <a:r>
              <a:rPr lang="en-US" dirty="0">
                <a:solidFill>
                  <a:srgbClr val="000000"/>
                </a:solidFill>
              </a:rPr>
              <a:t>(students’ notes), demonstrating the process they will go through to write their own essays.</a:t>
            </a:r>
            <a:endParaRPr dirty="0">
              <a:solidFill>
                <a:srgbClr val="000000"/>
              </a:solidFill>
            </a:endParaRPr>
          </a:p>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In Lessons 12, 13 and 14, students will use this model essay to look at the writer’s purpose/thesis and how the writer supports his or her claims.</a:t>
            </a:r>
            <a:endParaRPr dirty="0">
              <a:solidFill>
                <a:srgbClr val="000000"/>
              </a:solidFill>
            </a:endParaRPr>
          </a:p>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Discussing the model essay will give students a concrete example to help them understand the components in the </a:t>
            </a:r>
            <a:r>
              <a:rPr lang="en-US" b="1" dirty="0">
                <a:solidFill>
                  <a:srgbClr val="000000"/>
                </a:solidFill>
              </a:rPr>
              <a:t>NYS Expository Writing Evaluation rubric</a:t>
            </a:r>
            <a:r>
              <a:rPr lang="en-US" dirty="0">
                <a:solidFill>
                  <a:srgbClr val="000000"/>
                </a:solidFill>
              </a:rPr>
              <a:t>, which they examine over the next four lessons.</a:t>
            </a:r>
            <a:endParaRPr dirty="0">
              <a:solidFill>
                <a:srgbClr val="000000"/>
              </a:solidFill>
            </a:endParaRPr>
          </a:p>
          <a:p>
            <a:pPr marL="457200" lvl="0" indent="-304800" rtl="0">
              <a:lnSpc>
                <a:spcPct val="100000"/>
              </a:lnSpc>
              <a:spcBef>
                <a:spcPts val="0"/>
              </a:spcBef>
              <a:spcAft>
                <a:spcPts val="0"/>
              </a:spcAft>
              <a:buClr>
                <a:srgbClr val="000000"/>
              </a:buClr>
              <a:buSzPts val="1200"/>
              <a:buFont typeface="Calibri"/>
              <a:buChar char="●"/>
            </a:pPr>
            <a:r>
              <a:rPr lang="en-US" dirty="0">
                <a:solidFill>
                  <a:srgbClr val="000000"/>
                </a:solidFill>
              </a:rPr>
              <a:t>In this lesson, students also look at the use of quotes in the model essay to learn how to incorporate quotes as well as punctuate and cite them correctly. The lesson has students notice uses of quotes that are sometimes more complex than what students will be expected to do in their essays. In this way, students are exposed to more sophisticated uses of quotes, and, if they wish, they can expand their own use of quotes beyond the minimal requirements of using correct punctuation and page citations.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chart the class creates today on Using Quotes in Essays is a way to capture their observations. It will be compared to the Tips for Using Quotes and can be left up for students to use as a reference when they write their essays. These lessons use the MLA format for citing and documenting quotes.</a:t>
            </a:r>
            <a:endParaRPr dirty="0"/>
          </a:p>
          <a:p>
            <a:pPr marL="457200" lvl="0" indent="0" rtl="0">
              <a:spcBef>
                <a:spcPts val="0"/>
              </a:spcBef>
              <a:spcAft>
                <a:spcPts val="0"/>
              </a:spcAft>
              <a:buNone/>
            </a:pPr>
            <a:endParaRPr dirty="0"/>
          </a:p>
        </p:txBody>
      </p:sp>
    </p:spTree>
    <p:extLst>
      <p:ext uri="{BB962C8B-B14F-4D97-AF65-F5344CB8AC3E}">
        <p14:creationId xmlns:p14="http://schemas.microsoft.com/office/powerpoint/2010/main" val="2201872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cf9b7843c_0_3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cf9b7843c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C. Using Quotes in Essays</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p>
          <a:p>
            <a:pPr marL="457200" lvl="0" indent="-304800" rtl="0">
              <a:spcBef>
                <a:spcPts val="0"/>
              </a:spcBef>
              <a:spcAft>
                <a:spcPts val="0"/>
              </a:spcAft>
              <a:buClr>
                <a:schemeClr val="dk1"/>
              </a:buClr>
              <a:buSzPts val="1200"/>
              <a:buFont typeface="Calibri"/>
              <a:buChar char="●"/>
            </a:pPr>
            <a:r>
              <a:rPr lang="en-US" dirty="0"/>
              <a:t>Providing a model that is clear enough to illustrate the criteria for all students, but also a bit more advanced than what students are actually expected to do, helps push even the strongest writers.</a:t>
            </a:r>
          </a:p>
          <a:p>
            <a:pPr marL="457200" lvl="0" indent="-304800" rtl="0">
              <a:spcBef>
                <a:spcPts val="0"/>
              </a:spcBef>
              <a:spcAft>
                <a:spcPts val="0"/>
              </a:spcAft>
              <a:buClr>
                <a:schemeClr val="dk1"/>
              </a:buClr>
              <a:buSzPts val="1200"/>
              <a:buFont typeface="Calibri"/>
              <a:buChar char="●"/>
            </a:pPr>
            <a:r>
              <a:rPr lang="en-US" dirty="0"/>
              <a:t>For students who are more sophisticated in their writing, noticing and listing these items will give them ideas for expanding their work beyond the basic criteria for this first literary analysis essay.</a:t>
            </a:r>
          </a:p>
          <a:p>
            <a:pPr marL="457200" lvl="0" indent="-304800" rtl="0">
              <a:spcBef>
                <a:spcPts val="0"/>
              </a:spcBef>
              <a:spcAft>
                <a:spcPts val="0"/>
              </a:spcAft>
              <a:buClr>
                <a:schemeClr val="dk1"/>
              </a:buClr>
              <a:buSzPts val="1200"/>
              <a:buFont typeface="Calibri"/>
              <a:buChar char="●"/>
            </a:pPr>
            <a:r>
              <a:rPr lang="en-US" dirty="0"/>
              <a:t>Keep this </a:t>
            </a:r>
            <a:r>
              <a:rPr lang="en-US" b="1" dirty="0"/>
              <a:t>Using Quotes in Essays anchor chart </a:t>
            </a:r>
            <a:r>
              <a:rPr lang="en-US" dirty="0"/>
              <a:t>to refer to in Lesson 12, when students will share some examples of their own sentences using quotes.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Read the first sentence on the slide.</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Say: “</a:t>
            </a:r>
            <a:r>
              <a:rPr lang="en-US" i="1" dirty="0"/>
              <a:t>There are rules for how to use quotes, and writers have to pay attention to those rules to make their work clear and correct. To see some good ways to use quotes, we will look at the model essay again and focus on the quotes and how the author of the essay used them.”</a:t>
            </a:r>
            <a:endParaRPr i="1"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Point out that looking at the essay for using quotes is the beginning of working on learning targets 2 and 3.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rest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Be sure to distinguish that in this context, quotes means any words taken directly from the novel, not just what a character says out loud. Give students 5 minutes to reread, annotate, and discuss with their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on a student or two for responses to each of these items. List their responses on the new </a:t>
            </a:r>
            <a:r>
              <a:rPr lang="en-US" b="1" dirty="0"/>
              <a:t>Using Quotes in Essays anchor chart</a:t>
            </a:r>
            <a:r>
              <a:rPr lang="en-US" dirty="0"/>
              <a:t>. Be sure the class notices the following:</a:t>
            </a:r>
            <a:endParaRPr dirty="0"/>
          </a:p>
          <a:p>
            <a:pPr marL="914400" marR="0" lvl="0" indent="0" algn="l" rtl="0">
              <a:lnSpc>
                <a:spcPct val="100000"/>
              </a:lnSpc>
              <a:spcBef>
                <a:spcPts val="0"/>
              </a:spcBef>
              <a:spcAft>
                <a:spcPts val="0"/>
              </a:spcAft>
              <a:buNone/>
            </a:pPr>
            <a:r>
              <a:rPr lang="en-US" dirty="0"/>
              <a:t>–   All quotes are words taken directly from the text.</a:t>
            </a:r>
            <a:endParaRPr dirty="0"/>
          </a:p>
          <a:p>
            <a:pPr marL="914400" marR="0" lvl="0" indent="0" algn="l" rtl="0">
              <a:lnSpc>
                <a:spcPct val="100000"/>
              </a:lnSpc>
              <a:spcBef>
                <a:spcPts val="0"/>
              </a:spcBef>
              <a:spcAft>
                <a:spcPts val="0"/>
              </a:spcAft>
              <a:buNone/>
            </a:pPr>
            <a:r>
              <a:rPr lang="en-US" dirty="0"/>
              <a:t>–   All quotes begin and end with quotation marks.</a:t>
            </a:r>
            <a:endParaRPr dirty="0"/>
          </a:p>
          <a:p>
            <a:pPr marL="914400" marR="0" lvl="0" indent="0" algn="l" rtl="0">
              <a:lnSpc>
                <a:spcPct val="100000"/>
              </a:lnSpc>
              <a:spcBef>
                <a:spcPts val="0"/>
              </a:spcBef>
              <a:spcAft>
                <a:spcPts val="0"/>
              </a:spcAft>
              <a:buNone/>
            </a:pPr>
            <a:r>
              <a:rPr lang="en-US" dirty="0"/>
              <a:t>–   The quotes give details to support the ideas in a paragraph.</a:t>
            </a:r>
            <a:endParaRPr dirty="0"/>
          </a:p>
          <a:p>
            <a:pPr marL="914400" marR="0" lvl="0" indent="0" algn="l" rtl="0">
              <a:lnSpc>
                <a:spcPct val="100000"/>
              </a:lnSpc>
              <a:spcBef>
                <a:spcPts val="0"/>
              </a:spcBef>
              <a:spcAft>
                <a:spcPts val="0"/>
              </a:spcAft>
              <a:buNone/>
            </a:pPr>
            <a:r>
              <a:rPr lang="en-US" dirty="0"/>
              <a:t>–   Quotes are followed by a number in parentheses indicating the page number in the book from which the quote was drawn.</a:t>
            </a:r>
            <a:endParaRPr dirty="0"/>
          </a:p>
          <a:p>
            <a:pPr marL="914400" marR="0" lvl="0" indent="0" algn="l" rtl="0">
              <a:lnSpc>
                <a:spcPct val="100000"/>
              </a:lnSpc>
              <a:spcBef>
                <a:spcPts val="0"/>
              </a:spcBef>
              <a:spcAft>
                <a:spcPts val="0"/>
              </a:spcAft>
              <a:buNone/>
            </a:pPr>
            <a:r>
              <a:rPr lang="en-US" dirty="0"/>
              <a:t>–   If a character said the quote, that character is named.</a:t>
            </a:r>
            <a:endParaRPr dirty="0"/>
          </a:p>
          <a:p>
            <a:pPr marL="914400" marR="0" lvl="0" indent="0" algn="l" rtl="0">
              <a:lnSpc>
                <a:spcPct val="100000"/>
              </a:lnSpc>
              <a:spcBef>
                <a:spcPts val="0"/>
              </a:spcBef>
              <a:spcAft>
                <a:spcPts val="0"/>
              </a:spcAft>
              <a:buNone/>
            </a:pPr>
            <a:r>
              <a:rPr lang="en-US" dirty="0"/>
              <a:t>–   Every quote has some thinking (analysis/explanation) around it.</a:t>
            </a:r>
            <a:endParaRPr dirty="0"/>
          </a:p>
          <a:p>
            <a:pPr marL="457200" lvl="0" indent="-304800" rtl="0">
              <a:lnSpc>
                <a:spcPct val="100000"/>
              </a:lnSpc>
              <a:spcBef>
                <a:spcPts val="1000"/>
              </a:spcBef>
              <a:spcAft>
                <a:spcPts val="0"/>
              </a:spcAft>
              <a:buSzPts val="1200"/>
              <a:buFont typeface="+mj-lt"/>
              <a:buAutoNum type="arabicPeriod" startAt="7"/>
            </a:pPr>
            <a:r>
              <a:rPr lang="en-US" dirty="0"/>
              <a:t>Point out that in their essays, students will need to use quotes correctly. Emphasize the purpose of using quotes: It helps writers prove what they are thinking in a way that is specific enough that readers can understand. This is a skill students have been working on throughout the module. Using quotes also proves to the reader that the writer has read carefully and thought deeply about the text. Relate this back to the work students did in Unit 1 about “Things Close Readers Do” and the Odell Education resource students have used related to “Reading Closely for Details.” </a:t>
            </a:r>
            <a:endParaRPr dirty="0"/>
          </a:p>
          <a:p>
            <a:pPr marL="457200" lvl="0" indent="-304800" rtl="0">
              <a:lnSpc>
                <a:spcPct val="100000"/>
              </a:lnSpc>
              <a:spcBef>
                <a:spcPts val="1000"/>
              </a:spcBef>
              <a:spcAft>
                <a:spcPts val="0"/>
              </a:spcAft>
              <a:buSzPts val="1200"/>
              <a:buFont typeface="Calibri"/>
              <a:buAutoNum type="arabicPeriod" startAt="7"/>
            </a:pPr>
            <a:r>
              <a:rPr lang="en-US" dirty="0"/>
              <a:t>Give students specific positive praise for ways they have been developing this skill of “reading for evidence” throughout the module.</a:t>
            </a:r>
            <a:endParaRPr dirty="0"/>
          </a:p>
          <a:p>
            <a:pPr marL="0" lvl="0" indent="0" rtl="0">
              <a:lnSpc>
                <a:spcPct val="100000"/>
              </a:lnSpc>
              <a:spcBef>
                <a:spcPts val="100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p>
          <a:p>
            <a:pPr marL="457200" lvl="0" indent="-304800" rtl="0">
              <a:spcBef>
                <a:spcPts val="0"/>
              </a:spcBef>
              <a:spcAft>
                <a:spcPts val="0"/>
              </a:spcAft>
              <a:buClr>
                <a:schemeClr val="dk1"/>
              </a:buClr>
              <a:buSzPts val="1200"/>
              <a:buFont typeface="Calibri"/>
              <a:buChar char="●"/>
            </a:pPr>
            <a:r>
              <a:rPr lang="en-US" dirty="0"/>
              <a:t>Students should be focused and engaged with partners and whole group.</a:t>
            </a:r>
          </a:p>
          <a:p>
            <a:pPr marL="457200" lvl="0" indent="-304800" rtl="0">
              <a:spcBef>
                <a:spcPts val="0"/>
              </a:spcBef>
              <a:spcAft>
                <a:spcPts val="0"/>
              </a:spcAft>
              <a:buClr>
                <a:schemeClr val="dk1"/>
              </a:buClr>
              <a:buSzPts val="1200"/>
              <a:buFont typeface="Calibri"/>
              <a:buChar char="●"/>
            </a:pPr>
            <a:r>
              <a:rPr lang="en-US" dirty="0"/>
              <a:t>Some students may notice other things such as that some of the quotes are things someone said and some are what the author described, and some quotes are not complete sentences but are part of the essay’s sentence. List these items on the anchor chart as well; however, these things will not be an expectation for use of quotes in their own essays at this time.</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  If the students are having difficulty, point to a paragraph and wait while they recognize the quote that works.</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55" name="Google Shape;155;g3cf9b7843c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9632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cf9b7843c_0_4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3cf9b7843c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Partners and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Closing and Assessment A.  Examining “Tips on Using Quotes” Handout and Revisiting Learning Targets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p>
          <a:p>
            <a:pPr marL="457200" lvl="0" indent="-304800" rtl="0">
              <a:spcBef>
                <a:spcPts val="0"/>
              </a:spcBef>
              <a:spcAft>
                <a:spcPts val="0"/>
              </a:spcAft>
              <a:buClr>
                <a:schemeClr val="dk1"/>
              </a:buClr>
              <a:buSzPts val="1200"/>
              <a:buFont typeface="Calibri"/>
              <a:buChar char="●"/>
            </a:pPr>
            <a:r>
              <a:rPr lang="en-US" dirty="0"/>
              <a:t>This Tips on Using Quotes Sheet will be a good reference for students as they are writing their essays.</a:t>
            </a:r>
          </a:p>
          <a:p>
            <a:pPr marL="457200" lvl="0" indent="-304800" rtl="0">
              <a:spcBef>
                <a:spcPts val="0"/>
              </a:spcBef>
              <a:spcAft>
                <a:spcPts val="0"/>
              </a:spcAft>
              <a:buClr>
                <a:schemeClr val="dk1"/>
              </a:buClr>
              <a:buSzPts val="1200"/>
              <a:buFont typeface="Calibri"/>
              <a:buChar char="●"/>
            </a:pPr>
            <a:r>
              <a:rPr lang="en-US" dirty="0"/>
              <a:t>(Note: students will use the MLA format for citing and documenting quotes.)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90000"/>
              </a:lnSpc>
              <a:spcBef>
                <a:spcPts val="1000"/>
              </a:spcBef>
              <a:spcAft>
                <a:spcPts val="0"/>
              </a:spcAft>
              <a:buSzPts val="1200"/>
              <a:buFont typeface="Calibri"/>
              <a:buAutoNum type="arabicPeriod"/>
            </a:pPr>
            <a:r>
              <a:rPr lang="en-US" dirty="0"/>
              <a:t>Distribute the </a:t>
            </a:r>
            <a:r>
              <a:rPr lang="en-US" b="1" dirty="0"/>
              <a:t>Tips on Using Quotes handout</a:t>
            </a:r>
            <a:r>
              <a:rPr lang="en-US" dirty="0"/>
              <a:t>. </a:t>
            </a:r>
            <a:endParaRPr dirty="0"/>
          </a:p>
          <a:p>
            <a:pPr marL="457200" lvl="0" indent="-304800" rtl="0">
              <a:lnSpc>
                <a:spcPct val="90000"/>
              </a:lnSpc>
              <a:spcBef>
                <a:spcPts val="0"/>
              </a:spcBef>
              <a:spcAft>
                <a:spcPts val="0"/>
              </a:spcAft>
              <a:buSzPts val="1200"/>
              <a:buFont typeface="Calibri"/>
              <a:buAutoNum type="arabicPeriod"/>
            </a:pPr>
            <a:r>
              <a:rPr lang="en-US" dirty="0"/>
              <a:t>Ask students to look at it with their partner to see if these tips match their list of observations and if they have any questions about what the sheet says.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p>
          <a:p>
            <a:pPr marL="457200" lvl="0" indent="-304800" rtl="0">
              <a:spcBef>
                <a:spcPts val="0"/>
              </a:spcBef>
              <a:spcAft>
                <a:spcPts val="0"/>
              </a:spcAft>
              <a:buClr>
                <a:schemeClr val="dk1"/>
              </a:buClr>
              <a:buSzPts val="1200"/>
              <a:buFont typeface="Calibri"/>
              <a:buChar char="●"/>
            </a:pPr>
            <a:r>
              <a:rPr lang="en-US" dirty="0"/>
              <a:t>Students should be focused and listening.</a:t>
            </a:r>
          </a:p>
          <a:p>
            <a:pPr marL="457200" lvl="0" indent="-304800" rtl="0">
              <a:spcBef>
                <a:spcPts val="0"/>
              </a:spcBef>
              <a:spcAft>
                <a:spcPts val="0"/>
              </a:spcAft>
              <a:buClr>
                <a:schemeClr val="dk1"/>
              </a:buClr>
              <a:buSzPts val="1200"/>
              <a:buFont typeface="Calibri"/>
              <a:buChar char="●"/>
            </a:pPr>
            <a:r>
              <a:rPr lang="en-US" dirty="0"/>
              <a:t>Listen for a student to ask about the use of an ellipsis with partial quotes. Refer to  the slide and explain the use of ellipses but tell them that using partial quotes and ellipses will not be required in their essays this time. They can use them if they wish, however.</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63" name="Google Shape;163;g3cf9b7843c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8455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 </a:t>
            </a:r>
            <a:endParaRPr dirty="0"/>
          </a:p>
          <a:p>
            <a:pPr marL="457200" lvl="0" indent="-304800" rtl="0">
              <a:spcBef>
                <a:spcPts val="0"/>
              </a:spcBef>
              <a:spcAft>
                <a:spcPts val="0"/>
              </a:spcAft>
              <a:buSzPts val="1200"/>
              <a:buFont typeface="Calibri"/>
              <a:buChar char="●"/>
            </a:pPr>
            <a:r>
              <a:rPr lang="en-US" dirty="0"/>
              <a:t>In Lesson 12, students will examine the </a:t>
            </a:r>
            <a:r>
              <a:rPr lang="en-US" b="1" dirty="0"/>
              <a:t>NYS Grade 6–8 Expository Writing Evaluation rubric</a:t>
            </a:r>
            <a:r>
              <a:rPr lang="en-US" dirty="0"/>
              <a:t>, which can be found in the New York State Educator Guide to the 2013 Grade 7 Common Core English Language Arts Test, page 14 (http://</a:t>
            </a:r>
            <a:r>
              <a:rPr lang="en-US" dirty="0" err="1"/>
              <a:t>engageny.org</a:t>
            </a:r>
            <a:r>
              <a:rPr lang="en-US" dirty="0"/>
              <a:t>/sites/default/files/resource/attachments/grade-7-ela-guide1_0.pdf.)</a:t>
            </a:r>
            <a:endParaRPr dirty="0"/>
          </a:p>
          <a:p>
            <a:pPr marL="457200" lvl="0" indent="-304800" rtl="0">
              <a:spcBef>
                <a:spcPts val="0"/>
              </a:spcBef>
              <a:spcAft>
                <a:spcPts val="0"/>
              </a:spcAft>
              <a:buSzPts val="1200"/>
              <a:buFont typeface="Calibri"/>
              <a:buChar char="●"/>
            </a:pPr>
            <a:r>
              <a:rPr lang="en-US" dirty="0"/>
              <a:t>Preview this rubric thoroughly in advance. Look at what students have added to their </a:t>
            </a:r>
            <a:r>
              <a:rPr lang="en-US" b="1" dirty="0"/>
              <a:t>What Makes a Literary Essay Effective? anchor chart </a:t>
            </a:r>
            <a:r>
              <a:rPr lang="en-US" dirty="0"/>
              <a:t>so that you can make connections between the two documents.</a:t>
            </a:r>
          </a:p>
          <a:p>
            <a:pPr marL="457200" lvl="0" indent="-304800" rtl="0">
              <a:spcBef>
                <a:spcPts val="0"/>
              </a:spcBef>
              <a:spcAft>
                <a:spcPts val="0"/>
              </a:spcAft>
              <a:buSzPts val="1200"/>
              <a:buFont typeface="Calibri"/>
              <a:buChar char="●"/>
            </a:pPr>
            <a:r>
              <a:rPr lang="en-US" dirty="0"/>
              <a:t>You may want to spend today’s Small</a:t>
            </a:r>
            <a:r>
              <a:rPr lang="en-US" baseline="0" dirty="0"/>
              <a:t> Group Block helping students find and record their quotes. In that case, ignore the fluency slides for today.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Students get to practice using quotes correctly with some of the quotes they have collected on their </a:t>
            </a:r>
            <a:r>
              <a:rPr lang="en-US" b="1" dirty="0"/>
              <a:t>Gathering Textual Evidence graphic organizers </a:t>
            </a:r>
            <a:r>
              <a:rPr lang="en-US" dirty="0"/>
              <a:t>(from their prior work throughout Unit 2). Point to learning targets 2 and 3 and say that their homework will let them work on these targets.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457200" lvl="0" indent="-304800" rtl="0">
              <a:lnSpc>
                <a:spcPct val="115000"/>
              </a:lnSpc>
              <a:spcBef>
                <a:spcPts val="0"/>
              </a:spcBef>
              <a:spcAft>
                <a:spcPts val="0"/>
              </a:spcAft>
              <a:buClr>
                <a:schemeClr val="dk1"/>
              </a:buClr>
              <a:buSzPts val="1200"/>
              <a:buFont typeface="Calibri"/>
              <a:buAutoNum type="arabicPeriod"/>
            </a:pPr>
            <a:r>
              <a:rPr lang="en-US" dirty="0"/>
              <a:t>For homework, students work with their </a:t>
            </a:r>
            <a:r>
              <a:rPr lang="en-US" b="1" dirty="0"/>
              <a:t>Gathering Textual Evidence graphic organizers</a:t>
            </a:r>
            <a:r>
              <a:rPr lang="en-US" dirty="0"/>
              <a:t>, which they have been filing out while rereading as a part of their homework. This routine was begun in Lesson 3. By this point, students should have completed </a:t>
            </a:r>
            <a:r>
              <a:rPr lang="en-US" b="1" dirty="0"/>
              <a:t>Gathering Textual Evidence graphic organizers </a:t>
            </a:r>
            <a:r>
              <a:rPr lang="en-US" dirty="0"/>
              <a:t>for Lesson 6-18 with evidence and quotes from </a:t>
            </a:r>
            <a:r>
              <a:rPr lang="en-US" i="1" dirty="0"/>
              <a:t>A Long Walk to Water</a:t>
            </a:r>
            <a:r>
              <a:rPr lang="en-US" dirty="0"/>
              <a:t>. Emphasize to students that these notes serve as the foundation for their essay.</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 and record the homework.</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71" name="Google Shape;171;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4134720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2241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7797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48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813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1109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91284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17500" rtl="0">
              <a:lnSpc>
                <a:spcPct val="100000"/>
              </a:lnSpc>
              <a:spcBef>
                <a:spcPts val="0"/>
              </a:spcBef>
              <a:spcAft>
                <a:spcPts val="0"/>
              </a:spcAft>
              <a:buSzPct val="100000"/>
              <a:buChar char="●"/>
            </a:pPr>
            <a:r>
              <a:rPr lang="en-US" b="1" dirty="0"/>
              <a:t>Model Essay: “Challenges Facing a Lost Boy of Sudan” </a:t>
            </a:r>
            <a:r>
              <a:rPr lang="en-US" dirty="0"/>
              <a:t>(one per student)</a:t>
            </a:r>
          </a:p>
          <a:p>
            <a:pPr marL="914400" lvl="1" indent="-317500" rtl="0">
              <a:lnSpc>
                <a:spcPct val="100000"/>
              </a:lnSpc>
              <a:spcBef>
                <a:spcPts val="0"/>
              </a:spcBef>
              <a:spcAft>
                <a:spcPts val="0"/>
              </a:spcAft>
              <a:buSzPct val="100000"/>
              <a:buFont typeface="Courier New" panose="02070309020205020404" pitchFamily="49" charset="0"/>
              <a:buChar char="o"/>
            </a:pPr>
            <a:r>
              <a:rPr lang="en-US" dirty="0"/>
              <a:t>Found here: https://detroitk12.sharepoint.com/:w:/r/sites/modELDetroit/Shared%20Documents/Supporting%20Materials%20for%20Grades%206-8/Grade%207/Student%20Model%20Essay%20(Grade%207,%20Module%201,%20Unit%202,%20Lesson%2011).docx?d=w231e89326238421ab0f60f1747216b28&amp;csf=1&amp;e=ghLyF0</a:t>
            </a:r>
          </a:p>
          <a:p>
            <a:pPr marL="914400" lvl="1" indent="-317500" rtl="0">
              <a:lnSpc>
                <a:spcPct val="100000"/>
              </a:lnSpc>
              <a:spcBef>
                <a:spcPts val="0"/>
              </a:spcBef>
              <a:spcAft>
                <a:spcPts val="0"/>
              </a:spcAft>
              <a:buSzPct val="100000"/>
              <a:buFont typeface="Courier New" panose="02070309020205020404" pitchFamily="49" charset="0"/>
              <a:buChar char="o"/>
            </a:pPr>
            <a:r>
              <a:rPr lang="en-US" dirty="0"/>
              <a:t>Also under “Supporting Materials for Grades 6-8”</a:t>
            </a:r>
            <a:endParaRPr dirty="0"/>
          </a:p>
          <a:p>
            <a:pPr marL="457200" lvl="0" indent="-317500" rtl="0">
              <a:lnSpc>
                <a:spcPct val="100000"/>
              </a:lnSpc>
              <a:spcBef>
                <a:spcPts val="0"/>
              </a:spcBef>
              <a:spcAft>
                <a:spcPts val="0"/>
              </a:spcAft>
              <a:buSzPct val="100000"/>
              <a:buChar char="●"/>
            </a:pPr>
            <a:r>
              <a:rPr lang="en-US" b="1" dirty="0"/>
              <a:t>What makes a Literary Analysis Essay Effective? anchor chart </a:t>
            </a:r>
            <a:r>
              <a:rPr lang="en-US" dirty="0"/>
              <a:t>(teacher-created; see Work Time B)</a:t>
            </a:r>
            <a:endParaRPr dirty="0"/>
          </a:p>
          <a:p>
            <a:pPr marL="457200" lvl="0" indent="-317500" rtl="0">
              <a:lnSpc>
                <a:spcPct val="100000"/>
              </a:lnSpc>
              <a:spcBef>
                <a:spcPts val="0"/>
              </a:spcBef>
              <a:spcAft>
                <a:spcPts val="0"/>
              </a:spcAft>
              <a:buSzPct val="100000"/>
              <a:buChar char="●"/>
            </a:pPr>
            <a:r>
              <a:rPr lang="en-US" b="1" dirty="0"/>
              <a:t>Quotes in Essays anchor chart </a:t>
            </a:r>
            <a:r>
              <a:rPr lang="en-US" dirty="0"/>
              <a:t>(teacher-created; see Work Time C)</a:t>
            </a:r>
            <a:endParaRPr dirty="0"/>
          </a:p>
          <a:p>
            <a:pPr marL="457200" lvl="0" indent="-317500" rtl="0">
              <a:lnSpc>
                <a:spcPct val="100000"/>
              </a:lnSpc>
              <a:spcBef>
                <a:spcPts val="0"/>
              </a:spcBef>
              <a:spcAft>
                <a:spcPts val="0"/>
              </a:spcAft>
              <a:buSzPct val="100000"/>
              <a:buChar char="●"/>
            </a:pPr>
            <a:r>
              <a:rPr lang="en-US" dirty="0"/>
              <a:t>Tips on Using Quotes (one per student and one enlarged to hang in the classroom)</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Char char="●"/>
            </a:pPr>
            <a:r>
              <a:rPr lang="en-US" b="1" dirty="0"/>
              <a:t>Gathering Textual Evidence graphic organizers </a:t>
            </a:r>
            <a:r>
              <a:rPr lang="en-US" dirty="0"/>
              <a:t>(students’ completed notes from all previous Unit 2 lessons)</a:t>
            </a:r>
            <a:endParaRPr dirty="0"/>
          </a:p>
          <a:p>
            <a:pPr marL="457200" marR="0" lvl="0" indent="-304800" algn="l" rtl="0">
              <a:lnSpc>
                <a:spcPct val="100000"/>
              </a:lnSpc>
              <a:spcBef>
                <a:spcPts val="0"/>
              </a:spcBef>
              <a:spcAft>
                <a:spcPts val="0"/>
              </a:spcAft>
              <a:buSzPts val="1200"/>
              <a:buFont typeface="Calibri"/>
              <a:buChar char="●"/>
            </a:pPr>
            <a:r>
              <a:rPr lang="en-US" i="1" dirty="0"/>
              <a:t>A Long Walk to Water </a:t>
            </a:r>
            <a:r>
              <a:rPr lang="en-US" dirty="0"/>
              <a:t>(book;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17500" rtl="0">
              <a:lnSpc>
                <a:spcPct val="100000"/>
              </a:lnSpc>
              <a:spcBef>
                <a:spcPts val="0"/>
              </a:spcBef>
              <a:spcAft>
                <a:spcPts val="0"/>
              </a:spcAft>
              <a:buSzPct val="100000"/>
              <a:buChar char="●"/>
            </a:pPr>
            <a:r>
              <a:rPr lang="en-US" dirty="0"/>
              <a:t>Read through the model essay “Challenges Facing a Lost Boy of Sudan.”</a:t>
            </a:r>
            <a:endParaRPr dirty="0"/>
          </a:p>
          <a:p>
            <a:pPr marL="457200" lvl="0" indent="-317500" rtl="0">
              <a:lnSpc>
                <a:spcPct val="100000"/>
              </a:lnSpc>
              <a:spcBef>
                <a:spcPts val="0"/>
              </a:spcBef>
              <a:spcAft>
                <a:spcPts val="0"/>
              </a:spcAft>
              <a:buSzPct val="100000"/>
              <a:buChar char="●"/>
            </a:pPr>
            <a:r>
              <a:rPr lang="en-US" dirty="0"/>
              <a:t>Decide which Discussion Appointment partners to use for this lesson.</a:t>
            </a:r>
            <a:endParaRPr dirty="0"/>
          </a:p>
          <a:p>
            <a:pPr marL="457200" lvl="0" indent="-317500" rtl="0">
              <a:lnSpc>
                <a:spcPct val="100000"/>
              </a:lnSpc>
              <a:spcBef>
                <a:spcPts val="0"/>
              </a:spcBef>
              <a:spcAft>
                <a:spcPts val="0"/>
              </a:spcAft>
              <a:buSzPct val="100000"/>
              <a:buChar char="●"/>
            </a:pPr>
            <a:r>
              <a:rPr lang="en-US" dirty="0"/>
              <a:t>Have chart paper displayed and titled for the new anchor chart: What Makes a Literary Analysis Essay Effective?</a:t>
            </a:r>
            <a:endParaRPr dirty="0"/>
          </a:p>
          <a:p>
            <a:pPr marL="457200" lvl="0" indent="-317500" rtl="0">
              <a:lnSpc>
                <a:spcPct val="100000"/>
              </a:lnSpc>
              <a:spcBef>
                <a:spcPts val="0"/>
              </a:spcBef>
              <a:spcAft>
                <a:spcPts val="0"/>
              </a:spcAft>
              <a:buSzPct val="100000"/>
              <a:buChar char="●"/>
            </a:pPr>
            <a:r>
              <a:rPr lang="en-US" dirty="0"/>
              <a:t>Have chart paper displayed and titled for the new anchor chart: Using Quotes in Essays.</a:t>
            </a:r>
            <a:endParaRPr dirty="0"/>
          </a:p>
          <a:p>
            <a:pPr marL="457200" lvl="0" indent="-317500" rtl="0">
              <a:lnSpc>
                <a:spcPct val="100000"/>
              </a:lnSpc>
              <a:spcBef>
                <a:spcPts val="0"/>
              </a:spcBef>
              <a:spcAft>
                <a:spcPts val="0"/>
              </a:spcAft>
              <a:buSzPct val="100000"/>
              <a:buChar char="●"/>
            </a:pPr>
            <a:r>
              <a:rPr lang="en-US" dirty="0"/>
              <a:t>Post: Learning targets.</a:t>
            </a:r>
            <a:endParaRPr dirty="0"/>
          </a:p>
          <a:p>
            <a:pPr marL="457200" lvl="0" indent="-317500" rtl="0">
              <a:lnSpc>
                <a:spcPct val="100000"/>
              </a:lnSpc>
              <a:spcBef>
                <a:spcPts val="0"/>
              </a:spcBef>
              <a:spcAft>
                <a:spcPts val="0"/>
              </a:spcAft>
              <a:buSzPct val="100000"/>
              <a:buChar char="●"/>
            </a:pPr>
            <a:r>
              <a:rPr lang="en-US" dirty="0"/>
              <a:t>If you like, post some pictures of the landscape of Sudan, especially the desert. These photos can catch the students’ attention and act as background for the model essay they read in this lesson.</a:t>
            </a:r>
            <a:endParaRPr dirty="0"/>
          </a:p>
          <a:p>
            <a:pPr marL="457200" lvl="0" indent="0" rtl="0">
              <a:spcBef>
                <a:spcPts val="0"/>
              </a:spcBef>
              <a:spcAft>
                <a:spcPts val="0"/>
              </a:spcAft>
              <a:buClr>
                <a:srgbClr val="000000"/>
              </a:buClr>
              <a:buSzPts val="1100"/>
              <a:buFont typeface="Arial"/>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1445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413276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8989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 and Partner</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Posting learning targets for students allows them to reference them throughout the lesson to check their understanding. They also provide a reminder to students about the intended learning behind a given lesson or activity.</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Direct students to copy the targets onto the top of that paper they are using today.</a:t>
            </a:r>
            <a:endParaRPr dirty="0"/>
          </a:p>
          <a:p>
            <a:pPr marL="457200" lvl="0" indent="-304800" rtl="0">
              <a:spcBef>
                <a:spcPts val="0"/>
              </a:spcBef>
              <a:spcAft>
                <a:spcPts val="0"/>
              </a:spcAft>
              <a:buSzPts val="1200"/>
              <a:buFont typeface="Calibri"/>
              <a:buAutoNum type="arabicPeriod"/>
            </a:pPr>
            <a:r>
              <a:rPr lang="en-US" dirty="0"/>
              <a:t>After copying the targets, ask students to turn and talk to a partner to answer the questions, </a:t>
            </a:r>
            <a:r>
              <a:rPr lang="en-US" i="1" dirty="0"/>
              <a:t>“Which of the targets are new to you, and what would you like to know about these targets?”</a:t>
            </a:r>
            <a:endParaRPr i="1" dirty="0"/>
          </a:p>
          <a:p>
            <a:pPr marL="457200" lvl="0" indent="-304800" rtl="0">
              <a:lnSpc>
                <a:spcPct val="90000"/>
              </a:lnSpc>
              <a:spcBef>
                <a:spcPts val="0"/>
              </a:spcBef>
              <a:spcAft>
                <a:spcPts val="0"/>
              </a:spcAft>
              <a:buSzPts val="1200"/>
              <a:buFont typeface="Calibri"/>
              <a:buAutoNum type="arabicPeriod"/>
            </a:pPr>
            <a:r>
              <a:rPr lang="en-US" dirty="0"/>
              <a:t>Invite pairs to write their answers down on the paper where they copied the targets.</a:t>
            </a:r>
            <a:endParaRPr dirty="0"/>
          </a:p>
          <a:p>
            <a:pPr marL="457200" lvl="0" indent="-304800" rtl="0">
              <a:lnSpc>
                <a:spcPct val="90000"/>
              </a:lnSpc>
              <a:spcBef>
                <a:spcPts val="0"/>
              </a:spcBef>
              <a:spcAft>
                <a:spcPts val="0"/>
              </a:spcAft>
              <a:buSzPts val="1200"/>
              <a:buFont typeface="Calibri"/>
              <a:buAutoNum type="arabicPeriod"/>
            </a:pPr>
            <a:r>
              <a:rPr lang="en-US" dirty="0"/>
              <a:t>Cold call two pairs to share their responses. Tell students that the first learning target is about using what they have already discussed about the prompt in Lesson 10 to look at an essay model, and that targets 2 and 3 are about how they use quotes (direct evidence from the text) when they write. Tell them that they will see different ways to use quotes in the model essay today.</a:t>
            </a:r>
            <a:endParaRPr dirty="0"/>
          </a:p>
          <a:p>
            <a:pPr marL="457200" lvl="0" indent="-304800" rtl="0">
              <a:lnSpc>
                <a:spcPct val="90000"/>
              </a:lnSpc>
              <a:spcBef>
                <a:spcPts val="0"/>
              </a:spcBef>
              <a:spcAft>
                <a:spcPts val="0"/>
              </a:spcAft>
              <a:buSzPts val="1200"/>
              <a:buFont typeface="Calibri"/>
              <a:buAutoNum type="arabicPeriod"/>
            </a:pPr>
            <a:r>
              <a:rPr lang="en-US" dirty="0"/>
              <a:t>Address any clarifying questions about these targets. Tell students that they will be working on the first learning target for the next four lessons, and the other two targets for the next six lessons.</a:t>
            </a:r>
          </a:p>
          <a:p>
            <a:pPr marL="457200" lvl="0" indent="-304800" rtl="0">
              <a:lnSpc>
                <a:spcPct val="90000"/>
              </a:lnSpc>
              <a:spcBef>
                <a:spcPts val="0"/>
              </a:spcBef>
              <a:spcAft>
                <a:spcPts val="0"/>
              </a:spcAft>
              <a:buSzPts val="1200"/>
              <a:buFont typeface="Calibri"/>
              <a:buAutoNum type="arabicPeriod"/>
            </a:pPr>
            <a:endParaRPr dirty="0"/>
          </a:p>
          <a:p>
            <a:pPr marL="0" lvl="0" indent="0">
              <a:spcBef>
                <a:spcPts val="100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457200" lvl="0" indent="-304800" rtl="0">
              <a:lnSpc>
                <a:spcPct val="90000"/>
              </a:lnSpc>
              <a:spcBef>
                <a:spcPts val="0"/>
              </a:spcBef>
              <a:spcAft>
                <a:spcPts val="0"/>
              </a:spcAft>
              <a:buClr>
                <a:schemeClr val="dk1"/>
              </a:buClr>
              <a:buSzPts val="1200"/>
              <a:buFont typeface="Calibri"/>
              <a:buChar char="●"/>
            </a:pPr>
            <a:r>
              <a:rPr lang="en-US" dirty="0"/>
              <a:t>Listen for students to mention that, in fact, all three targets are new. </a:t>
            </a:r>
          </a:p>
          <a:p>
            <a:pPr marL="457200" lvl="0" indent="-304800" rtl="0">
              <a:lnSpc>
                <a:spcPct val="90000"/>
              </a:lnSpc>
              <a:spcBef>
                <a:spcPts val="0"/>
              </a:spcBef>
              <a:spcAft>
                <a:spcPts val="0"/>
              </a:spcAft>
              <a:buClr>
                <a:schemeClr val="dk1"/>
              </a:buClr>
              <a:buSzPts val="1200"/>
              <a:buFont typeface="Calibri"/>
              <a:buChar char="●"/>
            </a:pPr>
            <a:endParaRPr dirty="0"/>
          </a:p>
          <a:p>
            <a:pPr marL="0" lvl="0" indent="0">
              <a:spcBef>
                <a:spcPts val="100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Print targets for students who write slowly.</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3996793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13-15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Examining a Model Essay: First Read and Partner Discussion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Modeling gives students a clear and understandable vision of the task at hand.</a:t>
            </a:r>
          </a:p>
          <a:p>
            <a:pPr marL="457200" marR="0" lvl="0" indent="-304800" algn="l" rtl="0">
              <a:lnSpc>
                <a:spcPct val="100000"/>
              </a:lnSpc>
              <a:spcBef>
                <a:spcPts val="0"/>
              </a:spcBef>
              <a:spcAft>
                <a:spcPts val="0"/>
              </a:spcAft>
              <a:buClr>
                <a:schemeClr val="dk1"/>
              </a:buClr>
              <a:buSzPts val="1200"/>
              <a:buFont typeface="Calibri"/>
              <a:buChar char="●"/>
            </a:pPr>
            <a:r>
              <a:rPr lang="en-US" dirty="0"/>
              <a:t>The next slide includes words students are commonly unfamiliar with.</a:t>
            </a:r>
          </a:p>
          <a:p>
            <a:pPr marL="457200" marR="0" lvl="0" indent="-304800" algn="l" rtl="0">
              <a:lnSpc>
                <a:spcPct val="100000"/>
              </a:lnSpc>
              <a:spcBef>
                <a:spcPts val="0"/>
              </a:spcBef>
              <a:spcAft>
                <a:spcPts val="0"/>
              </a:spcAft>
              <a:buClr>
                <a:schemeClr val="dk1"/>
              </a:buClr>
              <a:buSzPts val="1200"/>
              <a:buFont typeface="Calibri"/>
              <a:buChar char="●"/>
            </a:pPr>
            <a:r>
              <a:rPr lang="en-US" dirty="0"/>
              <a:t>Model</a:t>
            </a:r>
            <a:r>
              <a:rPr lang="en-US" baseline="0" dirty="0"/>
              <a:t> Essay:</a:t>
            </a:r>
            <a:endParaRPr lang="en-US" dirty="0"/>
          </a:p>
          <a:p>
            <a:pPr marL="914400" lvl="1" indent="-317500" rtl="0">
              <a:lnSpc>
                <a:spcPct val="100000"/>
              </a:lnSpc>
              <a:spcBef>
                <a:spcPts val="0"/>
              </a:spcBef>
              <a:spcAft>
                <a:spcPts val="0"/>
              </a:spcAft>
              <a:buSzPct val="100000"/>
              <a:buFont typeface="Courier New" panose="02070309020205020404" pitchFamily="49" charset="0"/>
              <a:buChar char="o"/>
            </a:pPr>
            <a:r>
              <a:rPr lang="en-US" dirty="0"/>
              <a:t>Found here: https://detroitk12.sharepoint.com/:w:/r/sites/modELDetroit/Shared%20Documents/Supporting%20Materials%20for%20Grades%206-8/Grade%207/Student%20Model%20Essay%20(Grade%207,%20Module%201,%20Unit%202,%20Lesson%2011).docx?d=w231e89326238421ab0f60f1747216b28&amp;csf=1&amp;e=ghLyF0</a:t>
            </a:r>
          </a:p>
          <a:p>
            <a:pPr marL="914400" lvl="1" indent="-317500" rtl="0">
              <a:lnSpc>
                <a:spcPct val="100000"/>
              </a:lnSpc>
              <a:spcBef>
                <a:spcPts val="0"/>
              </a:spcBef>
              <a:spcAft>
                <a:spcPts val="0"/>
              </a:spcAft>
              <a:buSzPct val="100000"/>
              <a:buFont typeface="Courier New" panose="02070309020205020404" pitchFamily="49" charset="0"/>
              <a:buChar char="o"/>
            </a:pPr>
            <a:r>
              <a:rPr lang="en-US" dirty="0"/>
              <a:t>Also under “Supporting Materials for Grades 6-8”</a:t>
            </a:r>
          </a:p>
          <a:p>
            <a:pPr marL="457200" marR="0" lvl="0" indent="-304800" algn="l" rtl="0">
              <a:lnSpc>
                <a:spcPct val="100000"/>
              </a:lnSpc>
              <a:spcBef>
                <a:spcPts val="0"/>
              </a:spcBef>
              <a:spcAft>
                <a:spcPts val="0"/>
              </a:spcAft>
              <a:buClr>
                <a:schemeClr val="dk1"/>
              </a:buClr>
              <a:buSzPts val="1200"/>
              <a:buFont typeface="Calibri"/>
              <a:buChar char="●"/>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t>
            </a:r>
            <a:r>
              <a:rPr lang="en-US" i="0" u="none" strike="noStrike" cap="none" dirty="0">
                <a:solidFill>
                  <a:schemeClr val="dk1"/>
                </a:solidFill>
              </a:rPr>
              <a:t>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Be sure students are sitting with the Discussion Appointment partner you chose for this lesson.</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and consider adding the following to your comments, “</a:t>
            </a:r>
            <a:r>
              <a:rPr lang="en-US" dirty="0"/>
              <a:t>over the next few lessons, you will use this essay to discuss what makes a good essay. Having a model will support all students by giving them a concrete example of what is expected. You will be creating an anchor chart on what makes a literary analysis essay effective.”</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Distribute the </a:t>
            </a:r>
            <a:r>
              <a:rPr lang="en-US" b="1" dirty="0"/>
              <a:t>Model Essay: “Challenges Facing a Lost Boy of Sudan</a:t>
            </a:r>
            <a:r>
              <a:rPr lang="en-US" dirty="0"/>
              <a:t>” to each student. </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Tell them that you are going to read this essay aloud and would like them to read along silently. As they read, you would like them to listen and circle any words that they are unsure of or want to talk about</a:t>
            </a:r>
            <a:r>
              <a:rPr lang="en-US" dirty="0">
                <a:solidFill>
                  <a:srgbClr val="000000"/>
                </a:solidFill>
              </a:rPr>
              <a:t>.</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essay aloud.</a:t>
            </a:r>
            <a:endParaRPr dirty="0">
              <a:solidFill>
                <a:srgbClr val="000000"/>
              </a:solidFill>
            </a:endParaRPr>
          </a:p>
          <a:p>
            <a:pPr marL="457200" lvl="0" indent="-304800" rtl="0">
              <a:lnSpc>
                <a:spcPct val="90000"/>
              </a:lnSpc>
              <a:spcBef>
                <a:spcPts val="0"/>
              </a:spcBef>
              <a:spcAft>
                <a:spcPts val="0"/>
              </a:spcAft>
              <a:buSzPts val="1200"/>
              <a:buFont typeface="Calibri"/>
              <a:buAutoNum type="arabicPeriod"/>
            </a:pPr>
            <a:r>
              <a:rPr lang="en-US" dirty="0"/>
              <a:t>Invite students to raise their hands to share any words that they circled. List these words on the board.</a:t>
            </a:r>
            <a:endParaRPr dirty="0">
              <a:solidFill>
                <a:srgbClr val="000000"/>
              </a:solidFill>
            </a:endParaRPr>
          </a:p>
          <a:p>
            <a:pPr marL="457200" marR="0" lvl="0" indent="0" algn="l" rtl="0">
              <a:lnSpc>
                <a:spcPct val="100000"/>
              </a:lnSpc>
              <a:spcBef>
                <a:spcPts val="0"/>
              </a:spcBef>
              <a:spcAft>
                <a:spcPts val="0"/>
              </a:spcAft>
              <a:buNone/>
            </a:pPr>
            <a:endParaRPr dirty="0">
              <a:solidFill>
                <a:srgbClr val="000000"/>
              </a:solidFill>
            </a:endParaRPr>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focused and following along.</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Use thoughtful grouping: ELLs will benefit from working with a native speaker of English to provide a model of language. If a student seems excessively nervous or uncomfortable, consider partnering him or her with a student who speaks the same L1.</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Google Shape;1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4111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Examining a Model Essay: First Read and Partner Discussion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These are the words students will most likely be circling because they are words that are important to comprehension, and they may not be familiar with them.</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students to review the vocabulary on the slide and make notes on their copy.</a:t>
            </a:r>
            <a:endParaRPr dirty="0">
              <a:solidFill>
                <a:srgbClr val="000000"/>
              </a:solidFill>
            </a:endParaRPr>
          </a:p>
          <a:p>
            <a:pPr marL="457200" lvl="0" indent="-304800" rtl="0">
              <a:lnSpc>
                <a:spcPct val="90000"/>
              </a:lnSpc>
              <a:spcBef>
                <a:spcPts val="0"/>
              </a:spcBef>
              <a:spcAft>
                <a:spcPts val="0"/>
              </a:spcAft>
              <a:buClr>
                <a:schemeClr val="dk1"/>
              </a:buClr>
              <a:buSzPts val="1200"/>
              <a:buFont typeface="Calibri"/>
              <a:buAutoNum type="arabicPeriod"/>
            </a:pPr>
            <a:r>
              <a:rPr lang="en-US" dirty="0"/>
              <a:t>When going over these words, point specifically to </a:t>
            </a:r>
            <a:r>
              <a:rPr lang="en-US" i="1" dirty="0"/>
              <a:t>despite</a:t>
            </a:r>
            <a:r>
              <a:rPr lang="en-US" dirty="0"/>
              <a:t>, which connects two thoughts. Consider paraphrasing the sentence in the model to demonstrate how the word is a connector word that shows the relationship between two things—</a:t>
            </a:r>
            <a:r>
              <a:rPr lang="en-US" dirty="0" err="1"/>
              <a:t>Salva’s</a:t>
            </a:r>
            <a:r>
              <a:rPr lang="en-US" dirty="0"/>
              <a:t> survival “in spite of” the challenges. Point out how connectors and transition words like </a:t>
            </a:r>
            <a:r>
              <a:rPr lang="en-US" i="1" dirty="0"/>
              <a:t>despite </a:t>
            </a:r>
            <a:r>
              <a:rPr lang="en-US" dirty="0"/>
              <a:t>make it easier for a reader to understand a writer’s thoughts, which will be important for students to do when they write their own essays.</a:t>
            </a:r>
            <a:endParaRPr dirty="0"/>
          </a:p>
          <a:p>
            <a:pPr marL="457200" lvl="0" indent="-304800" rtl="0">
              <a:lnSpc>
                <a:spcPct val="90000"/>
              </a:lnSpc>
              <a:spcBef>
                <a:spcPts val="0"/>
              </a:spcBef>
              <a:spcAft>
                <a:spcPts val="0"/>
              </a:spcAft>
              <a:buClr>
                <a:schemeClr val="dk1"/>
              </a:buClr>
              <a:buSzPts val="1200"/>
              <a:buFont typeface="Calibri"/>
              <a:buAutoNum type="arabicPeriod"/>
            </a:pPr>
            <a:r>
              <a:rPr lang="en-US" dirty="0"/>
              <a:t>If you get other words, ask students to supply meanings or give brief explanations to the class. Students who require ELL support may have additional words they share with class.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listening and taking notes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0" name="Google Shape;130;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4045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cf9b7843c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cf9b7843c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Partners /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spcBef>
                <a:spcPts val="0"/>
              </a:spcBef>
              <a:spcAft>
                <a:spcPts val="0"/>
              </a:spcAft>
              <a:buClr>
                <a:schemeClr val="dk1"/>
              </a:buClr>
              <a:buSzPts val="1200"/>
              <a:buFont typeface="Calibri"/>
              <a:buNone/>
            </a:pPr>
            <a:r>
              <a:rPr lang="en-US" b="1" dirty="0"/>
              <a:t>Work Time A. Examining a Model Essay: First Read and Partner Discussion</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Asking students to find the sentence that states the main point is less intimidating than asking them to find the claim. They will understand after you explain that the two are the same thing.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and assign Discussion Appointment partners.</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Allow time for students to read and identify the sentence.</a:t>
            </a:r>
            <a:endParaRPr dirty="0">
              <a:solidFill>
                <a:srgbClr val="000000"/>
              </a:solidFill>
            </a:endParaRPr>
          </a:p>
          <a:p>
            <a:pPr marL="457200" lvl="0" indent="-304800" rtl="0">
              <a:lnSpc>
                <a:spcPct val="115000"/>
              </a:lnSpc>
              <a:spcBef>
                <a:spcPts val="0"/>
              </a:spcBef>
              <a:spcAft>
                <a:spcPts val="0"/>
              </a:spcAft>
              <a:buSzPts val="1200"/>
              <a:buFont typeface="Calibri"/>
              <a:buAutoNum type="arabicPeriod"/>
            </a:pPr>
            <a:r>
              <a:rPr lang="en-US" dirty="0"/>
              <a:t>Refocus students to a whole group. </a:t>
            </a:r>
            <a:endParaRPr dirty="0"/>
          </a:p>
          <a:p>
            <a:pPr marL="457200" lvl="0" indent="-304800" rtl="0">
              <a:lnSpc>
                <a:spcPct val="115000"/>
              </a:lnSpc>
              <a:spcBef>
                <a:spcPts val="0"/>
              </a:spcBef>
              <a:spcAft>
                <a:spcPts val="0"/>
              </a:spcAft>
              <a:buSzPts val="1200"/>
              <a:buFont typeface="Calibri"/>
              <a:buAutoNum type="arabicPeriod"/>
            </a:pPr>
            <a:r>
              <a:rPr lang="en-US" dirty="0"/>
              <a:t>Tell them that the sentence that states the main point is in effect the author’s purpose for writing the essay. It is the essay author’s </a:t>
            </a:r>
            <a:r>
              <a:rPr lang="en-US" i="1" dirty="0"/>
              <a:t>claim</a:t>
            </a:r>
            <a:r>
              <a:rPr lang="en-US" dirty="0"/>
              <a:t>, focus statement, or main point about </a:t>
            </a:r>
            <a:r>
              <a:rPr lang="en-US" dirty="0" err="1"/>
              <a:t>Salva’s</a:t>
            </a:r>
            <a:r>
              <a:rPr lang="en-US" dirty="0"/>
              <a:t> challenges. </a:t>
            </a:r>
            <a:endParaRPr dirty="0"/>
          </a:p>
          <a:p>
            <a:pPr marL="457200" lvl="0" indent="-304800" rtl="0">
              <a:lnSpc>
                <a:spcPct val="115000"/>
              </a:lnSpc>
              <a:spcBef>
                <a:spcPts val="0"/>
              </a:spcBef>
              <a:spcAft>
                <a:spcPts val="0"/>
              </a:spcAft>
              <a:buSzPts val="1200"/>
              <a:buFont typeface="Calibri"/>
              <a:buAutoNum type="arabicPeriod"/>
            </a:pPr>
            <a:r>
              <a:rPr lang="en-US" dirty="0"/>
              <a:t>Ask several pairs to share which sentence they think shows what the author of the essay wanted them to know about </a:t>
            </a:r>
            <a:r>
              <a:rPr lang="en-US" dirty="0" err="1"/>
              <a:t>Salva’s</a:t>
            </a:r>
            <a:r>
              <a:rPr lang="en-US" dirty="0"/>
              <a:t> story. </a:t>
            </a:r>
            <a:endParaRPr dirty="0"/>
          </a:p>
          <a:p>
            <a:pPr marL="457200" lvl="0" indent="0" rtl="0">
              <a:lnSpc>
                <a:spcPct val="115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9" name="Google Shape;139;g3cf9b7843c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8457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cf9b7843c_0_2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Par</a:t>
            </a:r>
            <a:r>
              <a:rPr lang="en-US" b="1" dirty="0"/>
              <a:t>tners and Whole Group</a:t>
            </a:r>
            <a:endParaRPr dirty="0"/>
          </a:p>
          <a:p>
            <a:pPr marL="0" lvl="0" indent="0" rtl="0">
              <a:lnSpc>
                <a:spcPct val="90000"/>
              </a:lnSpc>
              <a:spcBef>
                <a:spcPts val="1000"/>
              </a:spcBef>
              <a:spcAft>
                <a:spcPts val="0"/>
              </a:spcAft>
              <a:buClr>
                <a:schemeClr val="dk1"/>
              </a:buClr>
              <a:buSzPts val="1100"/>
              <a:buFont typeface="Arial"/>
              <a:buNone/>
            </a:pPr>
            <a:endParaRPr lang="en-US" b="1" dirty="0"/>
          </a:p>
          <a:p>
            <a:pPr marL="0" lvl="0" indent="0" rtl="0">
              <a:lnSpc>
                <a:spcPct val="90000"/>
              </a:lnSpc>
              <a:spcBef>
                <a:spcPts val="1000"/>
              </a:spcBef>
              <a:spcAft>
                <a:spcPts val="0"/>
              </a:spcAft>
              <a:buClr>
                <a:schemeClr val="dk1"/>
              </a:buClr>
              <a:buSzPts val="1100"/>
              <a:buFont typeface="Arial"/>
              <a:buNone/>
            </a:pPr>
            <a:r>
              <a:rPr lang="en-US" b="1" dirty="0"/>
              <a:t>B. Building Criteria: “What Makes a Literary Analysis Essay Effective?</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Anchor charts provide a visual cue to students about what to do when you ask them to work independently. They also serve as note-catchers when the class is co-constructing ideas.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90000"/>
              </a:lnSpc>
              <a:spcBef>
                <a:spcPts val="1000"/>
              </a:spcBef>
              <a:spcAft>
                <a:spcPts val="0"/>
              </a:spcAft>
              <a:buSzPts val="1200"/>
              <a:buFont typeface="Calibri"/>
              <a:buAutoNum type="arabicPeriod"/>
            </a:pPr>
            <a:r>
              <a:rPr lang="en-US" dirty="0"/>
              <a:t>Post the chart paper for the new </a:t>
            </a:r>
            <a:r>
              <a:rPr lang="en-US" b="1" dirty="0"/>
              <a:t>What Makes a Literary Analysis Essay Effective? anchor chart</a:t>
            </a:r>
            <a:r>
              <a:rPr lang="en-US" dirty="0"/>
              <a:t>. Be ready to record answers on the chart paper.</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Ask students, </a:t>
            </a:r>
            <a:r>
              <a:rPr lang="en-US" i="1" dirty="0"/>
              <a:t>“Was the author’s message clear to you?”</a:t>
            </a:r>
            <a:endParaRPr i="1"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Ask for a thumbs-up/-down for a quick show of their understanding of the essay. Tell them that if they could understand the author’s ideas, the essay was an </a:t>
            </a:r>
            <a:r>
              <a:rPr lang="en-US" i="1" dirty="0"/>
              <a:t>effective</a:t>
            </a:r>
            <a:r>
              <a:rPr lang="en-US" dirty="0"/>
              <a:t> literary analysis essay. In other words, the essay achieved the author’s goal.</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Invite students to discuss with their partner: “</a:t>
            </a:r>
            <a:r>
              <a:rPr lang="en-US" i="1" dirty="0"/>
              <a:t>What is one thing you think helped make the essay clear to you?”  </a:t>
            </a:r>
            <a:endParaRPr i="1"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Invite a few pairs to share their thinking with the class. Add their ideas to the new </a:t>
            </a:r>
            <a:r>
              <a:rPr lang="en-US" b="1" dirty="0"/>
              <a:t>What Makes a Literary Analysis Essay Effective? anchor chart</a:t>
            </a:r>
            <a:r>
              <a:rPr lang="en-US" dirty="0"/>
              <a:t>. You might get responses such as: “The author’s main idea was in the beginning,” or “The author gave examples of challenges.”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At this point, it is fine if students do not have many items listed. If they are giving good, solid elements of a clear essay, add what they offer. Tell them they will be adding more items to this chart as they talk about how to write a clear essay over the next several lessons. By doing this, they are working on learning target 1.</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Ask students to thank their discussion partners for good thinking and return to their own seats.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noticing the essential parts of an essay:  claim, evidence, analysis.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7" name="Google Shape;147;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1284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AA4873DF-080D-4C7B-AF1E-80F761B5B75E}"/>
              </a:ext>
            </a:extLst>
          </p:cNvPr>
          <p:cNvPicPr>
            <a:picLocks noChangeAspect="1"/>
          </p:cNvPicPr>
          <p:nvPr userDrawn="1"/>
        </p:nvPicPr>
        <p:blipFill>
          <a:blip r:embed="rId13"/>
          <a:stretch>
            <a:fillRect/>
          </a:stretch>
        </p:blipFill>
        <p:spPr>
          <a:xfrm>
            <a:off x="10764795" y="6650037"/>
            <a:ext cx="762000" cy="142875"/>
          </a:xfrm>
          <a:prstGeom prst="rect">
            <a:avLst/>
          </a:prstGeom>
        </p:spPr>
      </p:pic>
      <p:pic>
        <p:nvPicPr>
          <p:cNvPr id="5" name="Picture 4">
            <a:extLst>
              <a:ext uri="{FF2B5EF4-FFF2-40B4-BE49-F238E27FC236}">
                <a16:creationId xmlns:a16="http://schemas.microsoft.com/office/drawing/2014/main" id="{96DA3F7A-1E8B-471C-AED1-26A82858B9D0}"/>
              </a:ext>
            </a:extLst>
          </p:cNvPr>
          <p:cNvPicPr>
            <a:picLocks noChangeAspect="1"/>
          </p:cNvPicPr>
          <p:nvPr userDrawn="1"/>
        </p:nvPicPr>
        <p:blipFill>
          <a:blip r:embed="rId14"/>
          <a:stretch>
            <a:fillRect/>
          </a:stretch>
        </p:blipFill>
        <p:spPr>
          <a:xfrm>
            <a:off x="5667632" y="6135902"/>
            <a:ext cx="856735" cy="713946"/>
          </a:xfrm>
          <a:prstGeom prst="rect">
            <a:avLst/>
          </a:prstGeom>
        </p:spPr>
      </p:pic>
      <p:pic>
        <p:nvPicPr>
          <p:cNvPr id="7" name="Picture 6">
            <a:extLst>
              <a:ext uri="{FF2B5EF4-FFF2-40B4-BE49-F238E27FC236}">
                <a16:creationId xmlns:a16="http://schemas.microsoft.com/office/drawing/2014/main" id="{5F4D90E7-EC22-4C68-B972-AFC7C36CFA6C}"/>
              </a:ext>
            </a:extLst>
          </p:cNvPr>
          <p:cNvPicPr>
            <a:picLocks noChangeAspect="1"/>
          </p:cNvPicPr>
          <p:nvPr userDrawn="1"/>
        </p:nvPicPr>
        <p:blipFill>
          <a:blip r:embed="rId15"/>
          <a:stretch>
            <a:fillRect/>
          </a:stretch>
        </p:blipFill>
        <p:spPr>
          <a:xfrm>
            <a:off x="0"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detroitk12.sharepoint.com/:w:/r/sites/modELDetroit/Shared%20Documents/Supporting%20Materials%20for%20Grades%206-8/Grade%207/Student%20Model%20Essay%20(Grade%207,%20Module%201,%20Unit%202,%20Lesson%2011).docx?d=w231e89326238421ab0f60f1747216b28&amp;csf=1&amp;e=ghLyF0"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50-75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 are introduced to a model essay on </a:t>
            </a:r>
            <a:r>
              <a:rPr lang="en-US" sz="2400" i="1" dirty="0">
                <a:solidFill>
                  <a:srgbClr val="333333"/>
                </a:solidFill>
                <a:highlight>
                  <a:srgbClr val="FFFFFF"/>
                </a:highlight>
                <a:latin typeface="Century Gothic"/>
                <a:ea typeface="Century Gothic"/>
                <a:cs typeface="Century Gothic"/>
                <a:sym typeface="Century Gothic"/>
              </a:rPr>
              <a:t>A Long Walk to Water </a:t>
            </a:r>
            <a:r>
              <a:rPr lang="en-US" sz="2400" dirty="0">
                <a:solidFill>
                  <a:srgbClr val="333333"/>
                </a:solidFill>
                <a:highlight>
                  <a:srgbClr val="FFFFFF"/>
                </a:highlight>
                <a:latin typeface="Century Gothic"/>
                <a:ea typeface="Century Gothic"/>
                <a:cs typeface="Century Gothic"/>
                <a:sym typeface="Century Gothic"/>
              </a:rPr>
              <a:t>and focus on the essay's use of quotes.</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analyze a model literary analysis essay to determine its strengths.</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quotes effectively in my writing.</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punctuate quotes correctly in my writing.</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learn how to use quotes</a:t>
            </a:r>
            <a:endParaRPr sz="3400" i="0" u="none" strike="noStrike" cap="none">
              <a:solidFill>
                <a:schemeClr val="dk1"/>
              </a:solidFill>
              <a:latin typeface="Century Gothic"/>
              <a:ea typeface="Century Gothic"/>
              <a:cs typeface="Century Gothic"/>
              <a:sym typeface="Century Gothic"/>
            </a:endParaRPr>
          </a:p>
        </p:txBody>
      </p:sp>
      <p:sp>
        <p:nvSpPr>
          <p:cNvPr id="158" name="Google Shape;158;p22"/>
          <p:cNvSpPr txBox="1">
            <a:spLocks noGrp="1"/>
          </p:cNvSpPr>
          <p:nvPr>
            <p:ph type="body" idx="1"/>
          </p:nvPr>
        </p:nvSpPr>
        <p:spPr>
          <a:xfrm>
            <a:off x="693225" y="1581675"/>
            <a:ext cx="11195100" cy="4784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One thing that makes a literary essay effective is using quotes from the book to support your ideas.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a:latin typeface="Century Gothic"/>
                <a:ea typeface="Century Gothic"/>
                <a:cs typeface="Century Gothic"/>
                <a:sym typeface="Century Gothic"/>
              </a:rPr>
              <a:t>Reread the model essay and complete the following analysis of the text:</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1.    Underline quotes in the text.</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2.    Discuss the following with a partner:</a:t>
            </a:r>
            <a:endParaRPr sz="2400">
              <a:latin typeface="Century Gothic"/>
              <a:ea typeface="Century Gothic"/>
              <a:cs typeface="Century Gothic"/>
              <a:sym typeface="Century Gothic"/>
            </a:endParaRPr>
          </a:p>
          <a:p>
            <a:pPr marL="457200" marR="0" lvl="0" indent="45720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How did you identify the quotes?</a:t>
            </a:r>
            <a:endParaRPr sz="2400">
              <a:latin typeface="Century Gothic"/>
              <a:ea typeface="Century Gothic"/>
              <a:cs typeface="Century Gothic"/>
              <a:sym typeface="Century Gothic"/>
            </a:endParaRPr>
          </a:p>
          <a:p>
            <a:pPr marL="457200" marR="0" lvl="0" indent="457200" algn="l" rtl="0">
              <a:lnSpc>
                <a:spcPct val="90000"/>
              </a:lnSpc>
              <a:spcBef>
                <a:spcPts val="1000"/>
              </a:spcBef>
              <a:spcAft>
                <a:spcPts val="0"/>
              </a:spcAft>
              <a:buNone/>
            </a:pPr>
            <a:r>
              <a:rPr lang="en-US" sz="2400">
                <a:latin typeface="Century Gothic"/>
                <a:ea typeface="Century Gothic"/>
                <a:cs typeface="Century Gothic"/>
                <a:sym typeface="Century Gothic"/>
              </a:rPr>
              <a:t>In which paragraphs did you find quotes and why do you think the</a:t>
            </a:r>
            <a:endParaRPr sz="2400">
              <a:latin typeface="Century Gothic"/>
              <a:ea typeface="Century Gothic"/>
              <a:cs typeface="Century Gothic"/>
              <a:sym typeface="Century Gothic"/>
            </a:endParaRPr>
          </a:p>
          <a:p>
            <a:pPr marL="45720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author used these quotes from the novel in these places?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59" name="Google Shape;159;p22"/>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learn tips on using quotes</a:t>
            </a:r>
            <a:endParaRPr sz="3400" i="0" u="none" strike="noStrike" cap="none">
              <a:solidFill>
                <a:schemeClr val="dk1"/>
              </a:solidFill>
              <a:latin typeface="Century Gothic"/>
              <a:ea typeface="Century Gothic"/>
              <a:cs typeface="Century Gothic"/>
              <a:sym typeface="Century Gothic"/>
            </a:endParaRPr>
          </a:p>
        </p:txBody>
      </p:sp>
      <p:sp>
        <p:nvSpPr>
          <p:cNvPr id="166" name="Google Shape;166;p23"/>
          <p:cNvSpPr txBox="1">
            <a:spLocks noGrp="1"/>
          </p:cNvSpPr>
          <p:nvPr>
            <p:ph type="body" idx="1"/>
          </p:nvPr>
        </p:nvSpPr>
        <p:spPr>
          <a:xfrm>
            <a:off x="693225" y="1385950"/>
            <a:ext cx="11195100" cy="5140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dirty="0">
                <a:latin typeface="Century Gothic"/>
                <a:ea typeface="Century Gothic"/>
                <a:cs typeface="Century Gothic"/>
                <a:sym typeface="Century Gothic"/>
              </a:rPr>
              <a:t>Turn and talk with a partner:</a:t>
            </a:r>
            <a:endParaRPr sz="24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Do these tips match our list of observations?</a:t>
            </a:r>
            <a:endParaRPr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startAt="2"/>
            </a:pPr>
            <a:r>
              <a:rPr lang="en-US" dirty="0">
                <a:latin typeface="Century Gothic"/>
                <a:ea typeface="Century Gothic"/>
                <a:cs typeface="Century Gothic"/>
                <a:sym typeface="Century Gothic"/>
              </a:rPr>
              <a:t>Do you have any questions about what the tip sheet says?</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6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lvl="0" indent="0" rtl="0">
              <a:spcBef>
                <a:spcPts val="1000"/>
              </a:spcBef>
              <a:spcAft>
                <a:spcPts val="0"/>
              </a:spcAft>
              <a:buNone/>
            </a:pPr>
            <a:endParaRPr sz="1200" dirty="0">
              <a:latin typeface="Calibri"/>
              <a:ea typeface="Calibri"/>
              <a:cs typeface="Calibri"/>
              <a:sym typeface="Calibri"/>
            </a:endParaRPr>
          </a:p>
        </p:txBody>
      </p:sp>
      <p:pic>
        <p:nvPicPr>
          <p:cNvPr id="167" name="Google Shape;167;p23"/>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37C973D2-64EE-4A98-AC89-21A28C3BFA8D}"/>
              </a:ext>
            </a:extLst>
          </p:cNvPr>
          <p:cNvPicPr>
            <a:picLocks noChangeAspect="1"/>
          </p:cNvPicPr>
          <p:nvPr/>
        </p:nvPicPr>
        <p:blipFill>
          <a:blip r:embed="rId4"/>
          <a:stretch>
            <a:fillRect/>
          </a:stretch>
        </p:blipFill>
        <p:spPr>
          <a:xfrm>
            <a:off x="10954816" y="5873857"/>
            <a:ext cx="828147" cy="81793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4" name="Google Shape;174;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75" name="Google Shape;175;p24"/>
          <p:cNvSpPr txBox="1"/>
          <p:nvPr/>
        </p:nvSpPr>
        <p:spPr>
          <a:xfrm>
            <a:off x="693225" y="1859500"/>
            <a:ext cx="11076900" cy="48714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Select three important quotes from </a:t>
            </a:r>
            <a:r>
              <a:rPr lang="en-US" sz="2400" i="1" dirty="0">
                <a:solidFill>
                  <a:schemeClr val="dk1"/>
                </a:solidFill>
                <a:latin typeface="Century Gothic"/>
                <a:ea typeface="Century Gothic"/>
                <a:cs typeface="Century Gothic"/>
                <a:sym typeface="Century Gothic"/>
              </a:rPr>
              <a:t>A Long Walk to Water</a:t>
            </a:r>
            <a:r>
              <a:rPr lang="en-US" sz="2400" dirty="0">
                <a:solidFill>
                  <a:schemeClr val="dk1"/>
                </a:solidFill>
                <a:latin typeface="Century Gothic"/>
                <a:ea typeface="Century Gothic"/>
                <a:cs typeface="Century Gothic"/>
                <a:sym typeface="Century Gothic"/>
              </a:rPr>
              <a:t> that you have on your </a:t>
            </a:r>
            <a:r>
              <a:rPr lang="en-US" sz="2400" b="1" dirty="0">
                <a:solidFill>
                  <a:schemeClr val="dk1"/>
                </a:solidFill>
                <a:latin typeface="Century Gothic"/>
                <a:ea typeface="Century Gothic"/>
                <a:cs typeface="Century Gothic"/>
                <a:sym typeface="Century Gothic"/>
              </a:rPr>
              <a:t>Gathering Textual Evidence organizer </a:t>
            </a:r>
            <a:r>
              <a:rPr lang="en-US" sz="2400" dirty="0">
                <a:solidFill>
                  <a:schemeClr val="dk1"/>
                </a:solidFill>
                <a:latin typeface="Century Gothic"/>
                <a:ea typeface="Century Gothic"/>
                <a:cs typeface="Century Gothic"/>
                <a:sym typeface="Century Gothic"/>
              </a:rPr>
              <a:t>or your </a:t>
            </a:r>
            <a:r>
              <a:rPr lang="en-US" sz="2400" b="1" dirty="0">
                <a:solidFill>
                  <a:schemeClr val="dk1"/>
                </a:solidFill>
                <a:latin typeface="Century Gothic"/>
                <a:ea typeface="Century Gothic"/>
                <a:cs typeface="Century Gothic"/>
                <a:sym typeface="Century Gothic"/>
              </a:rPr>
              <a:t>Reader’s Notes.</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2.   Put your three quotes into sentences smoothly, punctuating them     </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      correctly and giving the page number from the book in parentheses</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after the quote.</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Use your Tips for Using Quotes handout to see some of the rules for using quotes.</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800520"/>
            <a:ext cx="10515600" cy="876691"/>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9000"/>
            <a:ext cx="10515600" cy="718793"/>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8DD0936-E7FF-4C97-93B3-45466A9C20B4}"/>
              </a:ext>
            </a:extLst>
          </p:cNvPr>
          <p:cNvPicPr>
            <a:picLocks noChangeAspect="1"/>
          </p:cNvPicPr>
          <p:nvPr/>
        </p:nvPicPr>
        <p:blipFill>
          <a:blip r:embed="rId3"/>
          <a:stretch>
            <a:fillRect/>
          </a:stretch>
        </p:blipFill>
        <p:spPr>
          <a:xfrm>
            <a:off x="5062073" y="293961"/>
            <a:ext cx="2067854" cy="950377"/>
          </a:xfrm>
          <a:prstGeom prst="rect">
            <a:avLst/>
          </a:prstGeom>
        </p:spPr>
      </p:pic>
    </p:spTree>
    <p:extLst>
      <p:ext uri="{BB962C8B-B14F-4D97-AF65-F5344CB8AC3E}">
        <p14:creationId xmlns:p14="http://schemas.microsoft.com/office/powerpoint/2010/main" val="4133247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4193373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66955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02111EC-F198-4E0D-9DB8-3464EA172B3D}"/>
              </a:ext>
            </a:extLst>
          </p:cNvPr>
          <p:cNvPicPr>
            <a:picLocks noChangeAspect="1"/>
          </p:cNvPicPr>
          <p:nvPr/>
        </p:nvPicPr>
        <p:blipFill>
          <a:blip r:embed="rId3"/>
          <a:stretch>
            <a:fillRect/>
          </a:stretch>
        </p:blipFill>
        <p:spPr>
          <a:xfrm>
            <a:off x="10616960" y="5462677"/>
            <a:ext cx="1166003" cy="1151626"/>
          </a:xfrm>
          <a:prstGeom prst="rect">
            <a:avLst/>
          </a:prstGeom>
        </p:spPr>
      </p:pic>
    </p:spTree>
    <p:extLst>
      <p:ext uri="{BB962C8B-B14F-4D97-AF65-F5344CB8AC3E}">
        <p14:creationId xmlns:p14="http://schemas.microsoft.com/office/powerpoint/2010/main" val="8160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202562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4235292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441914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One: </a:t>
            </a:r>
            <a:r>
              <a:rPr lang="en-US" i="1" u="none" strike="noStrike" cap="none" dirty="0">
                <a:solidFill>
                  <a:schemeClr val="dk1"/>
                </a:solidFill>
                <a:latin typeface="Century Gothic"/>
                <a:ea typeface="Century Gothic"/>
                <a:cs typeface="Century Gothic"/>
                <a:sym typeface="Century Gothic"/>
              </a:rPr>
              <a:t>Materials and Student Pairings</a:t>
            </a:r>
          </a:p>
          <a:p>
            <a:pPr marL="0" marR="0" lvl="0" indent="0" algn="l" rtl="0">
              <a:lnSpc>
                <a:spcPct val="90000"/>
              </a:lnSpc>
              <a:spcBef>
                <a:spcPts val="0"/>
              </a:spcBef>
              <a:spcAft>
                <a:spcPts val="0"/>
              </a:spcAft>
              <a:buClr>
                <a:schemeClr val="dk1"/>
              </a:buClr>
              <a:buSzPts val="3330"/>
              <a:buFont typeface="Arial"/>
              <a:buNone/>
            </a:pPr>
            <a:endParaRPr lang="en-US" sz="2200" i="1" dirty="0">
              <a:latin typeface="Century Gothic"/>
              <a:ea typeface="Century Gothic"/>
              <a:cs typeface="Century Gothic"/>
              <a:sym typeface="Century Gothic"/>
            </a:endParaRPr>
          </a:p>
          <a:p>
            <a:pPr marL="285750" marR="0" lvl="0" indent="-285750" algn="l" rtl="0">
              <a:lnSpc>
                <a:spcPct val="90000"/>
              </a:lnSpc>
              <a:spcBef>
                <a:spcPts val="0"/>
              </a:spcBef>
              <a:spcAft>
                <a:spcPts val="0"/>
              </a:spcAft>
              <a:buClr>
                <a:schemeClr val="dk1"/>
              </a:buClr>
              <a:buSzPts val="3330"/>
              <a:buFont typeface="Arial" panose="020B0604020202020204" pitchFamily="34" charset="0"/>
              <a:buChar char="•"/>
            </a:pPr>
            <a:r>
              <a:rPr lang="en-US" b="1" dirty="0">
                <a:latin typeface="Century Gothic"/>
                <a:ea typeface="Century Gothic"/>
                <a:cs typeface="Century Gothic"/>
                <a:sym typeface="Century Gothic"/>
                <a:hlinkClick r:id="rId3"/>
              </a:rPr>
              <a:t>Model Essay</a:t>
            </a:r>
            <a:r>
              <a:rPr lang="en-US" b="1" dirty="0">
                <a:latin typeface="Century Gothic"/>
                <a:ea typeface="Century Gothic"/>
                <a:cs typeface="Century Gothic"/>
                <a:sym typeface="Century Gothic"/>
              </a:rPr>
              <a:t>: “Challenges Facing a Lost Boy of Sudan” </a:t>
            </a:r>
            <a:r>
              <a:rPr lang="en-US" dirty="0">
                <a:latin typeface="Century Gothic"/>
                <a:ea typeface="Century Gothic"/>
                <a:cs typeface="Century Gothic"/>
                <a:sym typeface="Century Gothic"/>
              </a:rPr>
              <a:t>(one per student)</a:t>
            </a:r>
          </a:p>
          <a:p>
            <a:pPr marL="285750" marR="0" lvl="0" indent="-285750" algn="l" rtl="0">
              <a:lnSpc>
                <a:spcPct val="90000"/>
              </a:lnSpc>
              <a:spcBef>
                <a:spcPts val="0"/>
              </a:spcBef>
              <a:spcAft>
                <a:spcPts val="0"/>
              </a:spcAft>
              <a:buClr>
                <a:schemeClr val="dk1"/>
              </a:buClr>
              <a:buSzPts val="3330"/>
              <a:buFont typeface="Arial" panose="020B0604020202020204" pitchFamily="34" charset="0"/>
              <a:buChar char="•"/>
            </a:pPr>
            <a:r>
              <a:rPr lang="en-US" b="1" dirty="0">
                <a:latin typeface="Century Gothic"/>
                <a:ea typeface="Century Gothic"/>
                <a:cs typeface="Century Gothic"/>
                <a:sym typeface="Century Gothic"/>
              </a:rPr>
              <a:t>What makes a Literary Analysis Essay Effective? anchor chart </a:t>
            </a:r>
            <a:r>
              <a:rPr lang="en-US" dirty="0">
                <a:latin typeface="Century Gothic"/>
                <a:ea typeface="Century Gothic"/>
                <a:cs typeface="Century Gothic"/>
                <a:sym typeface="Century Gothic"/>
              </a:rPr>
              <a:t>(new; teacher-created; see Work Time B)</a:t>
            </a:r>
          </a:p>
          <a:p>
            <a:pPr marL="285750" marR="0" lvl="0" indent="-285750" algn="l" rtl="0">
              <a:lnSpc>
                <a:spcPct val="90000"/>
              </a:lnSpc>
              <a:spcBef>
                <a:spcPts val="0"/>
              </a:spcBef>
              <a:spcAft>
                <a:spcPts val="0"/>
              </a:spcAft>
              <a:buClr>
                <a:schemeClr val="dk1"/>
              </a:buClr>
              <a:buSzPts val="3330"/>
              <a:buFont typeface="Arial" panose="020B0604020202020204" pitchFamily="34" charset="0"/>
              <a:buChar char="•"/>
            </a:pPr>
            <a:r>
              <a:rPr lang="en-US" b="1" dirty="0">
                <a:latin typeface="Century Gothic"/>
                <a:ea typeface="Century Gothic"/>
                <a:cs typeface="Century Gothic"/>
                <a:sym typeface="Century Gothic"/>
              </a:rPr>
              <a:t>Using Quotes in Essays anchor chart </a:t>
            </a:r>
            <a:r>
              <a:rPr lang="en-US" dirty="0">
                <a:latin typeface="Century Gothic"/>
                <a:ea typeface="Century Gothic"/>
                <a:cs typeface="Century Gothic"/>
                <a:sym typeface="Century Gothic"/>
              </a:rPr>
              <a:t>(new; teacher-created; see Work Time C)</a:t>
            </a:r>
          </a:p>
          <a:p>
            <a:pPr marL="285750" marR="0" lvl="0" indent="-285750" algn="l" rtl="0">
              <a:lnSpc>
                <a:spcPct val="90000"/>
              </a:lnSpc>
              <a:spcBef>
                <a:spcPts val="0"/>
              </a:spcBef>
              <a:spcAft>
                <a:spcPts val="0"/>
              </a:spcAft>
              <a:buClr>
                <a:schemeClr val="dk1"/>
              </a:buClr>
              <a:buSzPts val="3330"/>
              <a:buFont typeface="Arial" panose="020B0604020202020204" pitchFamily="34" charset="0"/>
              <a:buChar char="•"/>
            </a:pPr>
            <a:r>
              <a:rPr lang="en-US" dirty="0">
                <a:latin typeface="Century Gothic"/>
                <a:ea typeface="Century Gothic"/>
                <a:cs typeface="Century Gothic"/>
                <a:sym typeface="Century Gothic"/>
              </a:rPr>
              <a:t>Tips on Using Quotes (one per student and one enlarged to hang in the classroom)</a:t>
            </a:r>
          </a:p>
          <a:p>
            <a:pPr marL="285750" marR="0" lvl="0" indent="-285750" algn="l" rtl="0">
              <a:lnSpc>
                <a:spcPct val="90000"/>
              </a:lnSpc>
              <a:spcBef>
                <a:spcPts val="0"/>
              </a:spcBef>
              <a:spcAft>
                <a:spcPts val="0"/>
              </a:spcAft>
              <a:buClr>
                <a:schemeClr val="dk1"/>
              </a:buClr>
              <a:buSzPts val="3330"/>
              <a:buFont typeface="Arial" panose="020B0604020202020204" pitchFamily="34" charset="0"/>
              <a:buChar char="•"/>
            </a:pPr>
            <a:r>
              <a:rPr lang="en-US" b="1" dirty="0">
                <a:latin typeface="Century Gothic"/>
                <a:ea typeface="Century Gothic"/>
                <a:cs typeface="Century Gothic"/>
                <a:sym typeface="Century Gothic"/>
              </a:rPr>
              <a:t>Gathering Textual Evidence graphic organizers </a:t>
            </a:r>
            <a:r>
              <a:rPr lang="en-US" dirty="0">
                <a:latin typeface="Century Gothic"/>
                <a:ea typeface="Century Gothic"/>
                <a:cs typeface="Century Gothic"/>
                <a:sym typeface="Century Gothic"/>
              </a:rPr>
              <a:t>(students’ completed notes from all previous Unit 2 lessons)</a:t>
            </a:r>
            <a:endParaRPr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8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11</a:t>
            </a:r>
            <a:endParaRPr sz="5600" b="1"/>
          </a:p>
        </p:txBody>
      </p:sp>
      <p:pic>
        <p:nvPicPr>
          <p:cNvPr id="3" name="Picture 2">
            <a:extLst>
              <a:ext uri="{FF2B5EF4-FFF2-40B4-BE49-F238E27FC236}">
                <a16:creationId xmlns:a16="http://schemas.microsoft.com/office/drawing/2014/main" id="{4FCE695A-5440-42E1-B151-F3B932A9C557}"/>
              </a:ext>
            </a:extLst>
          </p:cNvPr>
          <p:cNvPicPr>
            <a:picLocks noChangeAspect="1"/>
          </p:cNvPicPr>
          <p:nvPr/>
        </p:nvPicPr>
        <p:blipFill>
          <a:blip r:embed="rId3"/>
          <a:stretch>
            <a:fillRect/>
          </a:stretch>
        </p:blipFill>
        <p:spPr>
          <a:xfrm>
            <a:off x="4828000" y="295620"/>
            <a:ext cx="2536000" cy="11655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see a model literary analysis essay on </a:t>
            </a:r>
            <a:r>
              <a:rPr lang="en-US" i="1" dirty="0">
                <a:solidFill>
                  <a:srgbClr val="333333"/>
                </a:solidFill>
                <a:highlight>
                  <a:srgbClr val="FFFFFF"/>
                </a:highlight>
                <a:latin typeface="Century Gothic"/>
                <a:ea typeface="Century Gothic"/>
                <a:cs typeface="Century Gothic"/>
                <a:sym typeface="Century Gothic"/>
              </a:rPr>
              <a:t>A Long Walk to Water</a:t>
            </a:r>
            <a:r>
              <a:rPr lang="en-US" dirty="0">
                <a:solidFill>
                  <a:srgbClr val="333333"/>
                </a:solidFill>
                <a:highlight>
                  <a:srgbClr val="FFFFFF"/>
                </a:highlight>
                <a:latin typeface="Century Gothic"/>
                <a:ea typeface="Century Gothic"/>
                <a:cs typeface="Century Gothic"/>
                <a:sym typeface="Century Gothic"/>
              </a:rPr>
              <a:t>, and focus on the use of quotes in the essay.</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what makes a Literary Analysis Essay effective.</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Discuss effective use of quotes in essays</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Practice using quotes</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Write the learning targets on the top of the sheet you will be using today.</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800" b="1" dirty="0">
              <a:latin typeface="Century Gothic"/>
              <a:ea typeface="Century Gothic"/>
              <a:cs typeface="Century Gothic"/>
              <a:sym typeface="Century Gothic"/>
            </a:endParaRPr>
          </a:p>
          <a:p>
            <a:pPr lvl="0" indent="-457200" rtl="0">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analyze a model literary analysis essay to determine its strengths.</a:t>
            </a:r>
            <a:endParaRPr sz="2400" b="1" dirty="0">
              <a:latin typeface="Century Gothic"/>
              <a:ea typeface="Century Gothic"/>
              <a:cs typeface="Century Gothic"/>
              <a:sym typeface="Century Gothic"/>
            </a:endParaRPr>
          </a:p>
          <a:p>
            <a:pPr lvl="0" indent="-457200" rtl="0">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use quotes effectively in my writing.</a:t>
            </a:r>
            <a:endParaRPr sz="2400" b="1" dirty="0">
              <a:latin typeface="Century Gothic"/>
              <a:ea typeface="Century Gothic"/>
              <a:cs typeface="Century Gothic"/>
              <a:sym typeface="Century Gothic"/>
            </a:endParaRPr>
          </a:p>
          <a:p>
            <a:pPr lvl="0" indent="-457200" rtl="0">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punctuate quotes correctly in my writing.</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12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After copying the targets, turn and talk to a partner to discuss these questions:</a:t>
            </a:r>
            <a:endParaRPr sz="1100" dirty="0">
              <a:latin typeface="Arial"/>
              <a:ea typeface="Arial"/>
              <a:cs typeface="Arial"/>
              <a:sym typeface="Arial"/>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Which of the targets are new to you, and what would you like to know about these targets?</a:t>
            </a: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B2991335-4EFF-41FD-8351-04AB719682CE}"/>
              </a:ext>
            </a:extLst>
          </p:cNvPr>
          <p:cNvPicPr>
            <a:picLocks noChangeAspect="1"/>
          </p:cNvPicPr>
          <p:nvPr/>
        </p:nvPicPr>
        <p:blipFill>
          <a:blip r:embed="rId4"/>
          <a:stretch>
            <a:fillRect/>
          </a:stretch>
        </p:blipFill>
        <p:spPr>
          <a:xfrm>
            <a:off x="10031284" y="5911457"/>
            <a:ext cx="923532" cy="717893"/>
          </a:xfrm>
          <a:prstGeom prst="rect">
            <a:avLst/>
          </a:prstGeom>
        </p:spPr>
      </p:pic>
      <p:pic>
        <p:nvPicPr>
          <p:cNvPr id="7" name="Picture 2" descr="A close up of a logo&#10;&#10;Description generated with very high confidence">
            <a:extLst>
              <a:ext uri="{FF2B5EF4-FFF2-40B4-BE49-F238E27FC236}">
                <a16:creationId xmlns:a16="http://schemas.microsoft.com/office/drawing/2014/main" id="{37C973D2-64EE-4A98-AC89-21A28C3BFA8D}"/>
              </a:ext>
            </a:extLst>
          </p:cNvPr>
          <p:cNvPicPr>
            <a:picLocks noChangeAspect="1"/>
          </p:cNvPicPr>
          <p:nvPr/>
        </p:nvPicPr>
        <p:blipFill>
          <a:blip r:embed="rId5"/>
          <a:stretch>
            <a:fillRect/>
          </a:stretch>
        </p:blipFill>
        <p:spPr>
          <a:xfrm>
            <a:off x="10954816" y="5873857"/>
            <a:ext cx="828147" cy="81793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a model essay </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693225" y="1597150"/>
            <a:ext cx="11195100" cy="4700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endParaRPr sz="1100">
              <a:latin typeface="Arial"/>
              <a:ea typeface="Arial"/>
              <a:cs typeface="Arial"/>
              <a:sym typeface="Arial"/>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Yesterday we spent time thinking about a prompt for an essay you will be writing. In order to help you with this writing task, we are going to read a model essay similar to what you will be writing.</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r>
              <a:rPr lang="en-US" sz="2400" b="1">
                <a:latin typeface="Century Gothic"/>
                <a:ea typeface="Century Gothic"/>
                <a:cs typeface="Century Gothic"/>
                <a:sym typeface="Century Gothic"/>
              </a:rPr>
              <a:t>As you are reading along silently, listen and circle any words you are unsure of or want to talk about.</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Which words were you unsure of or want to discuss?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100">
                <a:latin typeface="Arial"/>
                <a:ea typeface="Arial"/>
                <a:cs typeface="Arial"/>
                <a:sym typeface="Arial"/>
              </a:rPr>
              <a:t>.</a:t>
            </a:r>
            <a:endParaRPr sz="1100">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explore vocabulary</a:t>
            </a:r>
            <a:endParaRPr sz="3400" i="0" u="none" strike="noStrike" cap="none">
              <a:solidFill>
                <a:schemeClr val="dk1"/>
              </a:solidFill>
              <a:latin typeface="Century Gothic"/>
              <a:ea typeface="Century Gothic"/>
              <a:cs typeface="Century Gothic"/>
              <a:sym typeface="Century Gothic"/>
            </a:endParaRPr>
          </a:p>
        </p:txBody>
      </p:sp>
      <p:sp>
        <p:nvSpPr>
          <p:cNvPr id="133" name="Google Shape;133;p19"/>
          <p:cNvSpPr txBox="1">
            <a:spLocks noGrp="1"/>
          </p:cNvSpPr>
          <p:nvPr>
            <p:ph type="body" idx="1"/>
          </p:nvPr>
        </p:nvSpPr>
        <p:spPr>
          <a:xfrm>
            <a:off x="952425" y="1585038"/>
            <a:ext cx="10343400" cy="1121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Did you circle any of these words? Record their definitions on your model essay.</a:t>
            </a:r>
            <a:endParaRPr sz="700">
              <a:latin typeface="Arial"/>
              <a:ea typeface="Arial"/>
              <a:cs typeface="Arial"/>
              <a:sym typeface="Arial"/>
            </a:endParaRPr>
          </a:p>
          <a:p>
            <a:pPr marL="0" marR="0" lvl="0" indent="0" algn="l" rtl="0">
              <a:lnSpc>
                <a:spcPct val="90000"/>
              </a:lnSpc>
              <a:spcBef>
                <a:spcPts val="1000"/>
              </a:spcBef>
              <a:spcAft>
                <a:spcPts val="0"/>
              </a:spcAft>
              <a:buNone/>
            </a:pPr>
            <a:endParaRPr sz="700">
              <a:latin typeface="Arial"/>
              <a:ea typeface="Arial"/>
              <a:cs typeface="Arial"/>
              <a:sym typeface="Arial"/>
            </a:endParaRPr>
          </a:p>
          <a:p>
            <a:pPr marL="0" marR="0" lvl="0" indent="0" algn="l" rtl="0">
              <a:lnSpc>
                <a:spcPct val="90000"/>
              </a:lnSpc>
              <a:spcBef>
                <a:spcPts val="1000"/>
              </a:spcBef>
              <a:spcAft>
                <a:spcPts val="0"/>
              </a:spcAft>
              <a:buNone/>
            </a:pPr>
            <a:endParaRPr sz="700">
              <a:latin typeface="Arial"/>
              <a:ea typeface="Arial"/>
              <a:cs typeface="Arial"/>
              <a:sym typeface="Arial"/>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35" name="Google Shape;135;p19"/>
          <p:cNvGraphicFramePr/>
          <p:nvPr/>
        </p:nvGraphicFramePr>
        <p:xfrm>
          <a:off x="952500" y="2706755"/>
          <a:ext cx="10343250" cy="3672175"/>
        </p:xfrm>
        <a:graphic>
          <a:graphicData uri="http://schemas.openxmlformats.org/drawingml/2006/table">
            <a:tbl>
              <a:tblPr>
                <a:noFill/>
                <a:tableStyleId>{890FD10C-B4BA-4A7F-8660-3FE2C691A854}</a:tableStyleId>
              </a:tblPr>
              <a:tblGrid>
                <a:gridCol w="3921800">
                  <a:extLst>
                    <a:ext uri="{9D8B030D-6E8A-4147-A177-3AD203B41FA5}">
                      <a16:colId xmlns:a16="http://schemas.microsoft.com/office/drawing/2014/main" val="20000"/>
                    </a:ext>
                  </a:extLst>
                </a:gridCol>
                <a:gridCol w="6421450">
                  <a:extLst>
                    <a:ext uri="{9D8B030D-6E8A-4147-A177-3AD203B41FA5}">
                      <a16:colId xmlns:a16="http://schemas.microsoft.com/office/drawing/2014/main" val="20001"/>
                    </a:ext>
                  </a:extLst>
                </a:gridCol>
              </a:tblGrid>
              <a:tr h="506075">
                <a:tc>
                  <a:txBody>
                    <a:bodyPr/>
                    <a:lstStyle/>
                    <a:p>
                      <a:pPr marL="0" lvl="0" indent="0">
                        <a:spcBef>
                          <a:spcPts val="0"/>
                        </a:spcBef>
                        <a:spcAft>
                          <a:spcPts val="0"/>
                        </a:spcAft>
                        <a:buNone/>
                      </a:pPr>
                      <a:r>
                        <a:rPr lang="en-US" sz="1800" b="1"/>
                        <a:t>WORD</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a:t>DEFINITION</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00350">
                <a:tc>
                  <a:txBody>
                    <a:bodyPr/>
                    <a:lstStyle/>
                    <a:p>
                      <a:pPr marL="0" lvl="0" indent="0">
                        <a:spcBef>
                          <a:spcPts val="0"/>
                        </a:spcBef>
                        <a:spcAft>
                          <a:spcPts val="0"/>
                        </a:spcAft>
                        <a:buNone/>
                      </a:pPr>
                      <a:r>
                        <a:rPr lang="en-US" sz="1800" b="1">
                          <a:solidFill>
                            <a:schemeClr val="dk1"/>
                          </a:solidFill>
                        </a:rPr>
                        <a:t>despite</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t>in spite of; notwithstanding</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3150">
                <a:tc>
                  <a:txBody>
                    <a:bodyPr/>
                    <a:lstStyle/>
                    <a:p>
                      <a:pPr marL="0" lvl="0" indent="0">
                        <a:spcBef>
                          <a:spcPts val="0"/>
                        </a:spcBef>
                        <a:spcAft>
                          <a:spcPts val="0"/>
                        </a:spcAft>
                        <a:buNone/>
                      </a:pPr>
                      <a:r>
                        <a:rPr lang="en-US" sz="1800" b="1"/>
                        <a:t>hostile</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t>a person or thing that is antagonistic or unfriendly</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13150">
                <a:tc>
                  <a:txBody>
                    <a:bodyPr/>
                    <a:lstStyle/>
                    <a:p>
                      <a:pPr marL="0" lvl="0" indent="0">
                        <a:spcBef>
                          <a:spcPts val="0"/>
                        </a:spcBef>
                        <a:spcAft>
                          <a:spcPts val="0"/>
                        </a:spcAft>
                        <a:buNone/>
                      </a:pPr>
                      <a:r>
                        <a:rPr lang="en-US" sz="1800" b="1"/>
                        <a:t>brutality</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t>brutal; savage; cruel; inhuman</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13150">
                <a:tc>
                  <a:txBody>
                    <a:bodyPr/>
                    <a:lstStyle/>
                    <a:p>
                      <a:pPr marL="0" lvl="0" indent="0">
                        <a:spcBef>
                          <a:spcPts val="0"/>
                        </a:spcBef>
                        <a:spcAft>
                          <a:spcPts val="0"/>
                        </a:spcAft>
                        <a:buNone/>
                      </a:pPr>
                      <a:r>
                        <a:rPr lang="en-US" sz="1800" b="1"/>
                        <a:t>fend</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t>to resist or to make defense</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13150">
                <a:tc>
                  <a:txBody>
                    <a:bodyPr/>
                    <a:lstStyle/>
                    <a:p>
                      <a:pPr marL="0" lvl="0" indent="0">
                        <a:spcBef>
                          <a:spcPts val="0"/>
                        </a:spcBef>
                        <a:spcAft>
                          <a:spcPts val="0"/>
                        </a:spcAft>
                        <a:buNone/>
                      </a:pPr>
                      <a:r>
                        <a:rPr lang="en-US" sz="1800" b="1"/>
                        <a:t>daunting</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t>to lessen the courage of; dishearten; overwhelm</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513150">
                <a:tc>
                  <a:txBody>
                    <a:bodyPr/>
                    <a:lstStyle/>
                    <a:p>
                      <a:pPr marL="0" lvl="0" indent="0" rtl="0">
                        <a:spcBef>
                          <a:spcPts val="0"/>
                        </a:spcBef>
                        <a:spcAft>
                          <a:spcPts val="0"/>
                        </a:spcAft>
                        <a:buNone/>
                      </a:pPr>
                      <a:r>
                        <a:rPr lang="en-US" sz="1800" b="1"/>
                        <a:t>parched</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b="1"/>
                        <a:t>to make dry, hot, or thirsty</a:t>
                      </a:r>
                      <a:endParaRPr sz="1800" b="1"/>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find the</a:t>
            </a:r>
            <a:r>
              <a:rPr lang="en-US" sz="3400" b="1" dirty="0">
                <a:latin typeface="Century Gothic"/>
                <a:ea typeface="Century Gothic"/>
                <a:cs typeface="Century Gothic"/>
                <a:sym typeface="Century Gothic"/>
              </a:rPr>
              <a:t> claim</a:t>
            </a:r>
            <a:endParaRPr sz="3400" b="1" i="0" u="none" strike="noStrike" cap="none" dirty="0">
              <a:solidFill>
                <a:schemeClr val="dk1"/>
              </a:solidFill>
              <a:latin typeface="Century Gothic"/>
              <a:ea typeface="Century Gothic"/>
              <a:cs typeface="Century Gothic"/>
              <a:sym typeface="Century Gothic"/>
            </a:endParaRPr>
          </a:p>
        </p:txBody>
      </p:sp>
      <p:sp>
        <p:nvSpPr>
          <p:cNvPr id="142" name="Google Shape;142;p20"/>
          <p:cNvSpPr txBox="1">
            <a:spLocks noGrp="1"/>
          </p:cNvSpPr>
          <p:nvPr>
            <p:ph type="body" idx="1"/>
          </p:nvPr>
        </p:nvSpPr>
        <p:spPr>
          <a:xfrm>
            <a:off x="693225" y="1597150"/>
            <a:ext cx="11195100" cy="45405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dirty="0">
                <a:solidFill>
                  <a:srgbClr val="000000"/>
                </a:solidFill>
                <a:latin typeface="Century Gothic"/>
                <a:ea typeface="Century Gothic"/>
                <a:cs typeface="Century Gothic"/>
                <a:sym typeface="Century Gothic"/>
              </a:rPr>
              <a:t>Now you are going to work with a partner to reread the essay and identify a key sentence in the essay. </a:t>
            </a:r>
            <a:endParaRPr sz="2400" dirty="0">
              <a:solidFill>
                <a:srgbClr val="000000"/>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b="1" dirty="0">
                <a:solidFill>
                  <a:srgbClr val="000000"/>
                </a:solidFill>
                <a:latin typeface="Century Gothic"/>
                <a:ea typeface="Century Gothic"/>
                <a:cs typeface="Century Gothic"/>
                <a:sym typeface="Century Gothic"/>
              </a:rPr>
              <a:t>What one sentence in this essay states the main point the writer is trying to make?</a:t>
            </a:r>
            <a:endParaRPr sz="2400" b="1"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dirty="0">
                <a:solidFill>
                  <a:srgbClr val="000000"/>
                </a:solidFill>
                <a:latin typeface="Century Gothic"/>
                <a:ea typeface="Century Gothic"/>
                <a:cs typeface="Century Gothic"/>
                <a:sym typeface="Century Gothic"/>
              </a:rPr>
              <a:t>Highlight or circle this sentence in the essay.</a:t>
            </a: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dirty="0">
                <a:solidFill>
                  <a:srgbClr val="000000"/>
                </a:solidFill>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pic>
        <p:nvPicPr>
          <p:cNvPr id="143" name="Google Shape;143;p2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examine the author’s message</a:t>
            </a:r>
            <a:endParaRPr sz="3400" i="0" u="none" strike="noStrike" cap="none">
              <a:solidFill>
                <a:schemeClr val="dk1"/>
              </a:solidFill>
              <a:latin typeface="Century Gothic"/>
              <a:ea typeface="Century Gothic"/>
              <a:cs typeface="Century Gothic"/>
              <a:sym typeface="Century Gothic"/>
            </a:endParaRPr>
          </a:p>
        </p:txBody>
      </p:sp>
      <p:sp>
        <p:nvSpPr>
          <p:cNvPr id="150" name="Google Shape;150;p21"/>
          <p:cNvSpPr txBox="1">
            <a:spLocks noGrp="1"/>
          </p:cNvSpPr>
          <p:nvPr>
            <p:ph type="body" idx="1"/>
          </p:nvPr>
        </p:nvSpPr>
        <p:spPr>
          <a:xfrm>
            <a:off x="693225" y="1597150"/>
            <a:ext cx="11195100" cy="4749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Authors always have message within their writing.  Usually it is clear created with examples in the text.</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100" dirty="0">
              <a:latin typeface="Arial"/>
              <a:ea typeface="Arial"/>
              <a:cs typeface="Arial"/>
              <a:sym typeface="Arial"/>
            </a:endParaRPr>
          </a:p>
          <a:p>
            <a:pPr marL="0" marR="0" lvl="0" indent="0" algn="l" rtl="0">
              <a:lnSpc>
                <a:spcPct val="90000"/>
              </a:lnSpc>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Was the author’s message clear to you?</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Turn and talk to a partner:</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What is one thing you think helped make the essay clear to you?</a:t>
            </a: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1200" b="1" dirty="0">
              <a:latin typeface="Calibri"/>
              <a:ea typeface="Calibri"/>
              <a:cs typeface="Calibri"/>
              <a:sym typeface="Calibri"/>
            </a:endParaRPr>
          </a:p>
        </p:txBody>
      </p:sp>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37C973D2-64EE-4A98-AC89-21A28C3BFA8D}"/>
              </a:ext>
            </a:extLst>
          </p:cNvPr>
          <p:cNvPicPr>
            <a:picLocks noChangeAspect="1"/>
          </p:cNvPicPr>
          <p:nvPr/>
        </p:nvPicPr>
        <p:blipFill>
          <a:blip r:embed="rId4"/>
          <a:stretch>
            <a:fillRect/>
          </a:stretch>
        </p:blipFill>
        <p:spPr>
          <a:xfrm>
            <a:off x="10954816" y="5873857"/>
            <a:ext cx="828147" cy="817936"/>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0ABCEF-B773-415A-ADAB-5113AD7FE898}">
  <ds:schemaRefs>
    <ds:schemaRef ds:uri="http://schemas.microsoft.com/sharepoint/v3/contenttype/forms"/>
  </ds:schemaRefs>
</ds:datastoreItem>
</file>

<file path=customXml/itemProps2.xml><?xml version="1.0" encoding="utf-8"?>
<ds:datastoreItem xmlns:ds="http://schemas.openxmlformats.org/officeDocument/2006/customXml" ds:itemID="{FDC2F64F-1650-4AE9-9A54-4BB9DC9C6A2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6905CD8C-7F41-4DDE-8BC2-792EE585000F}"/>
</file>

<file path=docProps/app.xml><?xml version="1.0" encoding="utf-8"?>
<Properties xmlns="http://schemas.openxmlformats.org/officeDocument/2006/extended-properties" xmlns:vt="http://schemas.openxmlformats.org/officeDocument/2006/docPropsVTypes">
  <TotalTime>82</TotalTime>
  <Words>5104</Words>
  <Application>Microsoft Office PowerPoint</Application>
  <PresentationFormat>Widescreen</PresentationFormat>
  <Paragraphs>441</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Grade 7: Module 1: Unit 2: Lesson 11 Teacher slide, before teaching.</vt:lpstr>
      <vt:lpstr>Grade 7: Module 1: Unit 2: Lesson 11 Teacher slide, before teaching.</vt:lpstr>
      <vt:lpstr>Grade 7: Module 1:  Unit 2: Lesson 11</vt:lpstr>
      <vt:lpstr>Hello, Students!</vt:lpstr>
      <vt:lpstr>Let’s look at our learning targets</vt:lpstr>
      <vt:lpstr>Let’s read a model essay </vt:lpstr>
      <vt:lpstr>Let’s explore vocabulary</vt:lpstr>
      <vt:lpstr>Let’s find the claim</vt:lpstr>
      <vt:lpstr>Let’s examine the author’s message</vt:lpstr>
      <vt:lpstr>Let’s learn how to use quotes</vt:lpstr>
      <vt:lpstr>Let’s learn tips on using quotes</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11 Teacher slide, before teaching.</dc:title>
  <dc:creator>tfiller</dc:creator>
  <cp:lastModifiedBy>Natalie Ivey</cp:lastModifiedBy>
  <cp:revision>19</cp:revision>
  <dcterms:modified xsi:type="dcterms:W3CDTF">2019-03-26T00:36:08Z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