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0" r:id="rId4"/>
    <p:sldMasterId id="2147483671" r:id="rId5"/>
  </p:sldMasterIdLst>
  <p:notesMasterIdLst>
    <p:notesMasterId r:id="rId32"/>
  </p:notesMasterIdLst>
  <p:sldIdLst>
    <p:sldId id="256" r:id="rId6"/>
    <p:sldId id="257" r:id="rId7"/>
    <p:sldId id="258" r:id="rId8"/>
    <p:sldId id="259" r:id="rId9"/>
    <p:sldId id="260" r:id="rId10"/>
    <p:sldId id="261" r:id="rId11"/>
    <p:sldId id="262" r:id="rId12"/>
    <p:sldId id="263" r:id="rId13"/>
    <p:sldId id="264" r:id="rId14"/>
    <p:sldId id="265" r:id="rId15"/>
    <p:sldId id="266"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67" r:id="rId29"/>
    <p:sldId id="268" r:id="rId30"/>
    <p:sldId id="269" r:id="rId31"/>
  </p:sldIdLst>
  <p:sldSz cx="9144000" cy="5143500" type="screen16x9"/>
  <p:notesSz cx="6858000" cy="9144000"/>
  <p:embeddedFontLst>
    <p:embeddedFont>
      <p:font typeface="Calibri" panose="020F0502020204030204" pitchFamily="34" charset="0"/>
      <p:regular r:id="rId33"/>
      <p:bold r:id="rId34"/>
      <p:italic r:id="rId35"/>
      <p:boldItalic r:id="rId36"/>
    </p:embeddedFont>
    <p:embeddedFont>
      <p:font typeface="Century Gothic" panose="020B0502020202020204" pitchFamily="34"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BA7250D-9FD6-4C2E-865F-072C263F2F9C}">
  <a:tblStyle styleId="{FBA7250D-9FD6-4C2E-865F-072C263F2F9C}"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60827" autoAdjust="0"/>
  </p:normalViewPr>
  <p:slideViewPr>
    <p:cSldViewPr snapToGrid="0">
      <p:cViewPr varScale="1">
        <p:scale>
          <a:sx n="75" d="100"/>
          <a:sy n="75" d="100"/>
        </p:scale>
        <p:origin x="2144" y="16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7.fntdata"/><Relationship Id="rId21" Type="http://schemas.openxmlformats.org/officeDocument/2006/relationships/slide" Target="slides/slide16.xml"/><Relationship Id="rId34" Type="http://schemas.openxmlformats.org/officeDocument/2006/relationships/font" Target="fonts/font2.fntdata"/><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4.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font" Target="fonts/font3.fntdata"/><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1.fntdata"/><Relationship Id="rId38"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52726061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2/lesson-6"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curriculum.eleducation.org/sites/default/files/g4m1u2_all-block_072017.pdf"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1/unit-2/lesson-6"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4565704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d97462d6c_0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7" name="Google Shape;197;g3d97462d6c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pairs determined.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adding the words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evidence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and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collaborate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to the </a:t>
            </a: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and their </a:t>
            </a:r>
            <a:r>
              <a:rPr lang="en" sz="1200" b="1" dirty="0">
                <a:solidFill>
                  <a:schemeClr val="dk1"/>
                </a:solidFill>
                <a:latin typeface="Calibri"/>
                <a:ea typeface="Calibri"/>
                <a:cs typeface="Calibri"/>
                <a:sym typeface="Calibri"/>
              </a:rPr>
              <a:t>vocabulary logs.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to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Remind them that effective learners are people who develop the mindsets and skills for success in college, career, and life.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new habit of character recorded: — “</a:t>
            </a:r>
            <a:r>
              <a:rPr lang="en" sz="1200" i="1" dirty="0">
                <a:solidFill>
                  <a:schemeClr val="dk1"/>
                </a:solidFill>
                <a:latin typeface="Calibri"/>
                <a:ea typeface="Calibri"/>
                <a:cs typeface="Calibri"/>
                <a:sym typeface="Calibri"/>
              </a:rPr>
              <a:t>I collaborate. This means I can work well with others to accomplish a task or goal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with their reading partner, and cold call students to share out:</a:t>
            </a:r>
            <a:r>
              <a:rPr lang="en" sz="1200" i="1" dirty="0">
                <a:solidFill>
                  <a:schemeClr val="dk1"/>
                </a:solidFill>
                <a:latin typeface="Calibri"/>
                <a:ea typeface="Calibri"/>
                <a:cs typeface="Calibri"/>
                <a:sym typeface="Calibri"/>
              </a:rPr>
              <a:t>“Using the anchor chart as a guide, what does collaborate mean in your own words?” “What does collaboration look like? What might you see when people are collaborating?”</a:t>
            </a:r>
            <a:r>
              <a:rPr lang="en" sz="1200" dirty="0">
                <a:solidFill>
                  <a:schemeClr val="dk1"/>
                </a:solidFill>
                <a:latin typeface="Calibri"/>
                <a:ea typeface="Calibri"/>
                <a:cs typeface="Calibri"/>
                <a:sym typeface="Calibri"/>
              </a:rPr>
              <a:t> See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(example, for teacher reference). </a:t>
            </a:r>
            <a:r>
              <a:rPr lang="en" sz="1200" i="1" dirty="0">
                <a:solidFill>
                  <a:schemeClr val="dk1"/>
                </a:solidFill>
                <a:latin typeface="Calibri"/>
                <a:ea typeface="Calibri"/>
                <a:cs typeface="Calibri"/>
                <a:sym typeface="Calibri"/>
              </a:rPr>
              <a:t>“What does collaboration sound like? What might you hear when people are collaborating?”</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See Working to Become Effective Learners anchor chart</a:t>
            </a:r>
            <a:r>
              <a:rPr lang="en" sz="1200" dirty="0">
                <a:solidFill>
                  <a:schemeClr val="dk1"/>
                </a:solidFill>
                <a:latin typeface="Calibri"/>
                <a:ea typeface="Calibri"/>
                <a:cs typeface="Calibri"/>
                <a:sym typeface="Calibri"/>
              </a:rPr>
              <a:t> (example, for teacher reference in Module 1 Teacher Supporting Materials).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in the appropriate column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a:t>
            </a:r>
            <a:r>
              <a:rPr lang="en-US" sz="120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collaborate</a:t>
            </a:r>
            <a:r>
              <a:rPr lang="en-US" sz="1200" i="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the</a:t>
            </a:r>
            <a:r>
              <a:rPr lang="en" sz="1200" b="1" dirty="0">
                <a:solidFill>
                  <a:schemeClr val="dk1"/>
                </a:solidFill>
                <a:latin typeface="Calibri"/>
                <a:ea typeface="Calibri"/>
                <a:cs typeface="Calibri"/>
                <a:sym typeface="Calibri"/>
              </a:rPr>
              <a:t> Academic Word Wall</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going to collaborate and work together as they closely read the </a:t>
            </a:r>
            <a:r>
              <a:rPr lang="en" sz="1200" b="0" dirty="0">
                <a:solidFill>
                  <a:schemeClr val="dk1"/>
                </a:solidFill>
                <a:latin typeface="Calibri"/>
                <a:ea typeface="Calibri"/>
                <a:cs typeface="Calibri"/>
                <a:sym typeface="Calibri"/>
              </a:rPr>
              <a:t>Author’s Note from </a:t>
            </a:r>
            <a:r>
              <a:rPr lang="en" sz="1200" b="0" i="1" dirty="0">
                <a:solidFill>
                  <a:schemeClr val="dk1"/>
                </a:solidFill>
                <a:latin typeface="Calibri"/>
                <a:ea typeface="Calibri"/>
                <a:cs typeface="Calibri"/>
                <a:sym typeface="Calibri"/>
              </a:rPr>
              <a:t>A River of Words</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responses to guiding questions in the teacher actions section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understanding of the academic words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evidence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and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collaborate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795378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a425ba501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7" name="Google Shape;207;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 / Partner</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a:t>
            </a:r>
            <a:r>
              <a:rPr lang="en" sz="1200" b="1" dirty="0">
                <a:solidFill>
                  <a:schemeClr val="dk1"/>
                </a:solidFill>
                <a:latin typeface="Calibri"/>
                <a:ea typeface="Calibri"/>
                <a:cs typeface="Calibri"/>
                <a:sym typeface="Calibri"/>
              </a:rPr>
              <a:t> Close Read Note-catcher: </a:t>
            </a:r>
            <a:r>
              <a:rPr lang="en" sz="1200" b="1" i="1" dirty="0">
                <a:solidFill>
                  <a:schemeClr val="dk1"/>
                </a:solidFill>
                <a:latin typeface="Calibri"/>
                <a:ea typeface="Calibri"/>
                <a:cs typeface="Calibri"/>
                <a:sym typeface="Calibri"/>
              </a:rPr>
              <a:t>A River of Words</a:t>
            </a:r>
            <a:r>
              <a:rPr lang="en" sz="1200" b="1" dirty="0">
                <a:solidFill>
                  <a:schemeClr val="dk1"/>
                </a:solidFill>
                <a:latin typeface="Calibri"/>
                <a:ea typeface="Calibri"/>
                <a:cs typeface="Calibri"/>
                <a:sym typeface="Calibri"/>
              </a:rPr>
              <a:t>, Author’s Note</a:t>
            </a:r>
            <a:r>
              <a:rPr lang="en" sz="1200" dirty="0">
                <a:solidFill>
                  <a:schemeClr val="dk1"/>
                </a:solidFill>
                <a:latin typeface="Calibri"/>
                <a:ea typeface="Calibri"/>
                <a:cs typeface="Calibri"/>
                <a:sym typeface="Calibri"/>
              </a:rPr>
              <a:t>. Point out that this note-catcher is very similar to the note-catcher they used when thinking about what inspired Jack in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and tell students they will use this same kind of note-catcher when reading about their selected poets later in the unit.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0" dirty="0">
                <a:solidFill>
                  <a:schemeClr val="dk1"/>
                </a:solidFill>
                <a:latin typeface="Calibri"/>
                <a:ea typeface="Calibri"/>
                <a:cs typeface="Calibri"/>
                <a:sym typeface="Calibri"/>
              </a:rPr>
              <a:t>Author’s Note: </a:t>
            </a:r>
            <a:r>
              <a:rPr lang="en" sz="1200" b="0" i="1" dirty="0">
                <a:solidFill>
                  <a:schemeClr val="dk1"/>
                </a:solidFill>
                <a:latin typeface="Calibri"/>
                <a:ea typeface="Calibri"/>
                <a:cs typeface="Calibri"/>
                <a:sym typeface="Calibri"/>
              </a:rPr>
              <a:t>A River of Words</a:t>
            </a:r>
            <a:r>
              <a:rPr lang="en" sz="1200" dirty="0">
                <a:solidFill>
                  <a:schemeClr val="dk1"/>
                </a:solidFill>
                <a:latin typeface="Calibri"/>
                <a:ea typeface="Calibri"/>
                <a:cs typeface="Calibri"/>
                <a:sym typeface="Calibri"/>
              </a:rPr>
              <a:t> and tell students they will now closely read an excerpt from </a:t>
            </a:r>
            <a:r>
              <a:rPr lang="en" sz="1200" i="1" dirty="0">
                <a:solidFill>
                  <a:schemeClr val="dk1"/>
                </a:solidFill>
                <a:latin typeface="Calibri"/>
                <a:ea typeface="Calibri"/>
                <a:cs typeface="Calibri"/>
                <a:sym typeface="Calibri"/>
              </a:rPr>
              <a:t>A River of Words</a:t>
            </a:r>
            <a:r>
              <a:rPr lang="en" sz="1200" dirty="0">
                <a:solidFill>
                  <a:schemeClr val="dk1"/>
                </a:solidFill>
                <a:latin typeface="Calibri"/>
                <a:ea typeface="Calibri"/>
                <a:cs typeface="Calibri"/>
                <a:sym typeface="Calibri"/>
              </a:rPr>
              <a:t>, and they will work with this excerpt over the next several lessons.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and quickly review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you are going to guide them through this close read. Some of the questions will be discussed as a whole group, and others will be discussed with their writing partner.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Discussion Norms anchor chart</a:t>
            </a:r>
            <a:r>
              <a:rPr lang="en" sz="1200" dirty="0">
                <a:solidFill>
                  <a:schemeClr val="dk1"/>
                </a:solidFill>
                <a:latin typeface="Calibri"/>
                <a:ea typeface="Calibri"/>
                <a:cs typeface="Calibri"/>
                <a:sym typeface="Calibri"/>
              </a:rPr>
              <a:t> and remind them to think about these norms as they work through the close read.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a:t>
            </a:r>
            <a:r>
              <a:rPr lang="en" sz="1200" b="1" dirty="0">
                <a:solidFill>
                  <a:schemeClr val="dk1"/>
                </a:solidFill>
                <a:latin typeface="Calibri"/>
                <a:ea typeface="Calibri"/>
                <a:cs typeface="Calibri"/>
                <a:sym typeface="Calibri"/>
              </a:rPr>
              <a:t> Working to Become Effective Learners anchor chart </a:t>
            </a:r>
            <a:r>
              <a:rPr lang="en" sz="1200" dirty="0">
                <a:solidFill>
                  <a:schemeClr val="dk1"/>
                </a:solidFill>
                <a:latin typeface="Calibri"/>
                <a:ea typeface="Calibri"/>
                <a:cs typeface="Calibri"/>
                <a:sym typeface="Calibri"/>
              </a:rPr>
              <a:t>and remind them specifically of the </a:t>
            </a:r>
            <a:r>
              <a:rPr lang="en" sz="1200" i="0" dirty="0">
                <a:solidFill>
                  <a:schemeClr val="dk1"/>
                </a:solidFill>
                <a:latin typeface="Calibri"/>
                <a:ea typeface="Calibri"/>
                <a:cs typeface="Calibri"/>
                <a:sym typeface="Calibri"/>
              </a:rPr>
              <a:t>collaboration criteria</a:t>
            </a:r>
            <a:r>
              <a:rPr lang="en" sz="1200" dirty="0">
                <a:solidFill>
                  <a:schemeClr val="dk1"/>
                </a:solidFill>
                <a:latin typeface="Calibri"/>
                <a:ea typeface="Calibri"/>
                <a:cs typeface="Calibri"/>
                <a:sym typeface="Calibri"/>
              </a:rPr>
              <a:t>. Remind students that because they will be working in triads, they will need to be very conscious of working effectively with others.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a:t>
            </a:r>
            <a:r>
              <a:rPr lang="en" sz="1200" b="1" dirty="0">
                <a:solidFill>
                  <a:schemeClr val="dk1"/>
                </a:solidFill>
                <a:latin typeface="Calibri"/>
                <a:ea typeface="Calibri"/>
                <a:cs typeface="Calibri"/>
                <a:sym typeface="Calibri"/>
              </a:rPr>
              <a:t> Close Reading Guide: </a:t>
            </a:r>
            <a:r>
              <a:rPr lang="en" sz="1200" b="1" i="1" dirty="0">
                <a:solidFill>
                  <a:schemeClr val="dk1"/>
                </a:solidFill>
                <a:latin typeface="Calibri"/>
                <a:ea typeface="Calibri"/>
                <a:cs typeface="Calibri"/>
                <a:sym typeface="Calibri"/>
              </a:rPr>
              <a:t>A River of Words</a:t>
            </a:r>
            <a:r>
              <a:rPr lang="en" sz="1200" b="1" dirty="0">
                <a:solidFill>
                  <a:schemeClr val="dk1"/>
                </a:solidFill>
                <a:latin typeface="Calibri"/>
                <a:ea typeface="Calibri"/>
                <a:cs typeface="Calibri"/>
                <a:sym typeface="Calibri"/>
              </a:rPr>
              <a:t>, Author’s Note </a:t>
            </a:r>
            <a:r>
              <a:rPr lang="en" sz="1200" dirty="0">
                <a:solidFill>
                  <a:schemeClr val="dk1"/>
                </a:solidFill>
                <a:latin typeface="Calibri"/>
                <a:ea typeface="Calibri"/>
                <a:cs typeface="Calibri"/>
                <a:sym typeface="Calibri"/>
              </a:rPr>
              <a:t>(for teacher reference). Refer to the guide for how to integrate the </a:t>
            </a:r>
            <a:r>
              <a:rPr lang="en" sz="1200" b="1" dirty="0">
                <a:solidFill>
                  <a:schemeClr val="dk1"/>
                </a:solidFill>
                <a:latin typeface="Calibri"/>
                <a:ea typeface="Calibri"/>
                <a:cs typeface="Calibri"/>
                <a:sym typeface="Calibri"/>
              </a:rPr>
              <a:t>Language Dive note catcher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sentence strip chunks</a:t>
            </a:r>
            <a:r>
              <a:rPr lang="en" sz="1200" dirty="0">
                <a:solidFill>
                  <a:schemeClr val="dk1"/>
                </a:solidFill>
                <a:latin typeface="Calibri"/>
                <a:ea typeface="Calibri"/>
                <a:cs typeface="Calibri"/>
                <a:sym typeface="Calibri"/>
              </a:rPr>
              <a:t>, as well as to </a:t>
            </a:r>
            <a:r>
              <a:rPr lang="en" sz="1200" b="1" dirty="0">
                <a:solidFill>
                  <a:schemeClr val="dk1"/>
                </a:solidFill>
                <a:latin typeface="Calibri"/>
                <a:ea typeface="Calibri"/>
                <a:cs typeface="Calibri"/>
                <a:sym typeface="Calibri"/>
              </a:rPr>
              <a:t>Close Read Note-catcher: A River of Words, Author’s Note </a:t>
            </a:r>
            <a:r>
              <a:rPr lang="en" sz="1200" dirty="0">
                <a:solidFill>
                  <a:schemeClr val="dk1"/>
                </a:solidFill>
                <a:latin typeface="Calibri"/>
                <a:ea typeface="Calibri"/>
                <a:cs typeface="Calibri"/>
                <a:sym typeface="Calibri"/>
              </a:rPr>
              <a:t>(answers, for teacher reference) as necessary.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to their partner, and then use equity sticks to select students to share out: </a:t>
            </a:r>
            <a:r>
              <a:rPr lang="en" sz="1200" i="1" dirty="0">
                <a:solidFill>
                  <a:schemeClr val="dk1"/>
                </a:solidFill>
                <a:latin typeface="Calibri"/>
                <a:ea typeface="Calibri"/>
                <a:cs typeface="Calibri"/>
                <a:sym typeface="Calibri"/>
              </a:rPr>
              <a:t>“How did the strategies on the </a:t>
            </a:r>
            <a:r>
              <a:rPr lang="en" sz="1200" b="1" i="1" dirty="0">
                <a:solidFill>
                  <a:schemeClr val="dk1"/>
                </a:solidFill>
                <a:latin typeface="Calibri"/>
                <a:ea typeface="Calibri"/>
                <a:cs typeface="Calibri"/>
                <a:sym typeface="Calibri"/>
              </a:rPr>
              <a:t>Close Readers Do These Things anchor chart </a:t>
            </a:r>
            <a:r>
              <a:rPr lang="en" sz="1200" i="1" dirty="0">
                <a:solidFill>
                  <a:schemeClr val="dk1"/>
                </a:solidFill>
                <a:latin typeface="Calibri"/>
                <a:ea typeface="Calibri"/>
                <a:cs typeface="Calibri"/>
                <a:sym typeface="Calibri"/>
              </a:rPr>
              <a:t>help you to better understand the text?”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t>
            </a:r>
            <a:r>
              <a:rPr lang="en-US" sz="1200" dirty="0">
                <a:solidFill>
                  <a:schemeClr val="dk1"/>
                </a:solidFill>
                <a:latin typeface="Calibri"/>
                <a:ea typeface="Calibri"/>
                <a:cs typeface="Calibri"/>
                <a:sym typeface="Calibri"/>
              </a:rPr>
              <a:t>should have </a:t>
            </a:r>
            <a:r>
              <a:rPr lang="en" sz="1200" b="1" dirty="0">
                <a:solidFill>
                  <a:schemeClr val="dk1"/>
                </a:solidFill>
                <a:latin typeface="Calibri"/>
                <a:ea typeface="Calibri"/>
                <a:cs typeface="Calibri"/>
                <a:sym typeface="Calibri"/>
              </a:rPr>
              <a:t>Close Read Note-catcher: A River of Words, Author’s Note and Language Dive </a:t>
            </a:r>
            <a:r>
              <a:rPr lang="en" sz="1200" b="1" dirty="0" err="1">
                <a:solidFill>
                  <a:schemeClr val="dk1"/>
                </a:solidFill>
                <a:latin typeface="Calibri"/>
                <a:ea typeface="Calibri"/>
                <a:cs typeface="Calibri"/>
                <a:sym typeface="Calibri"/>
              </a:rPr>
              <a:t>notecatcher</a:t>
            </a:r>
            <a:r>
              <a:rPr lang="en" sz="1200" b="1" dirty="0">
                <a:solidFill>
                  <a:schemeClr val="dk1"/>
                </a:solidFill>
                <a:latin typeface="Calibri"/>
                <a:ea typeface="Calibri"/>
                <a:cs typeface="Calibri"/>
                <a:sym typeface="Calibri"/>
              </a:rPr>
              <a:t> out on their desks.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lang="en"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Pre-highlight key sections in their texts. This will help students focus on smaller sections rather than scanning the whole text.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close read, display the text on a document camera or as an enlarged copy to help direct students to the appropriate sentences on each page.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521434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adffcbce_0_9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200" b="1" dirty="0">
                <a:solidFill>
                  <a:schemeClr val="dk1"/>
                </a:solidFill>
                <a:latin typeface="Calibri"/>
                <a:ea typeface="Calibri"/>
                <a:cs typeface="Calibri"/>
                <a:sym typeface="Calibri"/>
              </a:rPr>
              <a:t>Close Read: A River of Words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dirty="0">
                <a:latin typeface="Calibri"/>
                <a:ea typeface="Calibri"/>
                <a:cs typeface="Calibri"/>
                <a:sym typeface="Calibri"/>
              </a:rPr>
              <a:t>Suggested Slide Pacing: </a:t>
            </a:r>
            <a:r>
              <a:rPr lang="en-GB" sz="1200" i="0" u="none" strike="noStrike" cap="none" dirty="0">
                <a:latin typeface="Calibri"/>
                <a:ea typeface="Calibri"/>
                <a:cs typeface="Calibri"/>
                <a:sym typeface="Calibri"/>
              </a:rPr>
              <a:t>8-10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dirty="0">
                <a:latin typeface="Calibri"/>
                <a:ea typeface="Calibri"/>
                <a:cs typeface="Calibri"/>
                <a:sym typeface="Calibri"/>
              </a:rPr>
              <a:t>Grouping: </a:t>
            </a:r>
            <a:r>
              <a:rPr lang="en-GB" sz="1200" i="0" u="none" strike="noStrike" cap="none" dirty="0">
                <a:latin typeface="Calibri"/>
                <a:ea typeface="Calibri"/>
                <a:cs typeface="Calibri"/>
                <a:sym typeface="Calibri"/>
              </a:rPr>
              <a:t>Whole Group/Pairs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dirty="0">
                <a:latin typeface="Calibri"/>
                <a:ea typeface="Calibri"/>
                <a:cs typeface="Calibri"/>
                <a:sym typeface="Calibri"/>
              </a:rPr>
              <a:t>Teaching Notes: </a:t>
            </a:r>
            <a:endParaRPr sz="1200" dirty="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dirty="0">
                <a:solidFill>
                  <a:schemeClr val="dk1"/>
                </a:solidFill>
                <a:latin typeface="Calibri"/>
                <a:ea typeface="Calibri"/>
                <a:cs typeface="Calibri"/>
                <a:sym typeface="Calibri"/>
              </a:rPr>
              <a:t>Students will be working with writing partners during the close read. </a:t>
            </a:r>
            <a:endParaRPr sz="1200" dirty="0">
              <a:solidFill>
                <a:schemeClr val="dk1"/>
              </a:solidFill>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i="0" u="none" strike="noStrike" cap="none" dirty="0">
                <a:latin typeface="Calibri"/>
                <a:ea typeface="Calibri"/>
                <a:cs typeface="Calibri"/>
                <a:sym typeface="Calibri"/>
              </a:rPr>
              <a:t>Slide has animations that appear upon click.</a:t>
            </a:r>
            <a:endParaRPr sz="1200" i="0" u="none" strike="noStrike" cap="none" dirty="0">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dirty="0">
                <a:solidFill>
                  <a:schemeClr val="dk1"/>
                </a:solidFill>
                <a:latin typeface="Calibri"/>
                <a:ea typeface="Calibri"/>
                <a:cs typeface="Calibri"/>
                <a:sym typeface="Calibri"/>
              </a:rPr>
              <a:t>Teachers should have the </a:t>
            </a:r>
            <a:r>
              <a:rPr lang="en-GB" sz="1200" b="1" dirty="0">
                <a:solidFill>
                  <a:schemeClr val="dk1"/>
                </a:solidFill>
                <a:latin typeface="Calibri"/>
                <a:ea typeface="Calibri"/>
                <a:cs typeface="Calibri"/>
                <a:sym typeface="Calibri"/>
              </a:rPr>
              <a:t>Close Reading Note-catcher: A River of Words </a:t>
            </a:r>
            <a:r>
              <a:rPr lang="en-GB" sz="1200" dirty="0">
                <a:solidFill>
                  <a:schemeClr val="dk1"/>
                </a:solidFill>
                <a:latin typeface="Calibri"/>
                <a:ea typeface="Calibri"/>
                <a:cs typeface="Calibri"/>
                <a:sym typeface="Calibri"/>
              </a:rPr>
              <a:t>(example, for teacher reference) available.</a:t>
            </a:r>
            <a:endParaRPr sz="1200" dirty="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dirty="0">
                <a:latin typeface="Calibri"/>
                <a:ea typeface="Calibri"/>
                <a:cs typeface="Calibri"/>
                <a:sym typeface="Calibri"/>
              </a:rPr>
              <a:t>Throughout this close read, students will work in pairs to discuss answers to the questions you ask. Ensure that partner A and partner B each have allocated time to answer questions and that they ask each other the questions. Use different strategies to have them respond, such as cold calling, using equity sticks, selecting volunteers, or responding chorally as a group.</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dirty="0">
                <a:latin typeface="Calibri"/>
                <a:ea typeface="Calibri"/>
                <a:cs typeface="Calibri"/>
                <a:sym typeface="Calibri"/>
              </a:rPr>
              <a:t>Invite students to move to sit with their writing partner.</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dirty="0">
                <a:latin typeface="Calibri"/>
                <a:ea typeface="Calibri"/>
                <a:cs typeface="Calibri"/>
                <a:sym typeface="Calibri"/>
              </a:rPr>
              <a:t>Invite students to read along silently in their heads as you read aloud the Author’s Note.</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dirty="0">
                <a:latin typeface="Calibri"/>
                <a:ea typeface="Calibri"/>
                <a:cs typeface="Calibri"/>
                <a:sym typeface="Calibri"/>
              </a:rPr>
              <a:t>Direct students’ attention to the first paragraph and invite students to reread it with their partner. Using a total participation technique, invite responses from the group:</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dirty="0">
                <a:latin typeface="Calibri"/>
                <a:ea typeface="Calibri"/>
                <a:cs typeface="Calibri"/>
                <a:sym typeface="Calibri"/>
              </a:rPr>
              <a:t>“What is the gist of this paragraph?” </a:t>
            </a:r>
            <a:r>
              <a:rPr lang="en-GB" sz="1200" dirty="0">
                <a:latin typeface="Calibri"/>
                <a:ea typeface="Calibri"/>
                <a:cs typeface="Calibri"/>
                <a:sym typeface="Calibri"/>
              </a:rPr>
              <a:t>(</a:t>
            </a:r>
            <a:r>
              <a:rPr lang="en-GB" sz="1200" b="1" dirty="0">
                <a:latin typeface="Calibri"/>
                <a:ea typeface="Calibri"/>
                <a:cs typeface="Calibri"/>
                <a:sym typeface="Calibri"/>
              </a:rPr>
              <a:t>William Carlos Williams was a doctor who cared so much about people that if they could not afford to pay him, he let them pay with gifts other than money.)</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dirty="0">
                <a:latin typeface="Calibri"/>
                <a:ea typeface="Calibri"/>
                <a:cs typeface="Calibri"/>
                <a:sym typeface="Calibri"/>
              </a:rPr>
              <a:t>Invite students to reread the sentence beginning with “Williams made house calls ...” Ask:</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dirty="0">
                <a:latin typeface="Calibri"/>
                <a:ea typeface="Calibri"/>
                <a:cs typeface="Calibri"/>
                <a:sym typeface="Calibri"/>
              </a:rPr>
              <a:t>“</a:t>
            </a:r>
            <a:r>
              <a:rPr lang="en-GB" sz="1200" i="1" dirty="0">
                <a:latin typeface="Calibri"/>
                <a:ea typeface="Calibri"/>
                <a:cs typeface="Calibri"/>
                <a:sym typeface="Calibri"/>
              </a:rPr>
              <a:t>What did Williams spend his days and some nights doing?”</a:t>
            </a:r>
            <a:r>
              <a:rPr lang="en-GB" sz="1200" dirty="0">
                <a:latin typeface="Calibri"/>
                <a:ea typeface="Calibri"/>
                <a:cs typeface="Calibri"/>
                <a:sym typeface="Calibri"/>
              </a:rPr>
              <a:t> </a:t>
            </a:r>
            <a:r>
              <a:rPr lang="en-GB" sz="1200" b="1" dirty="0">
                <a:latin typeface="Calibri"/>
                <a:ea typeface="Calibri"/>
                <a:cs typeface="Calibri"/>
                <a:sym typeface="Calibri"/>
              </a:rPr>
              <a:t>(caring for the sick)</a:t>
            </a:r>
            <a:endParaRPr sz="1200" b="1"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dirty="0">
                <a:latin typeface="Calibri"/>
                <a:ea typeface="Calibri"/>
                <a:cs typeface="Calibri"/>
                <a:sym typeface="Calibri"/>
              </a:rPr>
              <a:t>“Where did Williams care for the sick?”</a:t>
            </a:r>
            <a:r>
              <a:rPr lang="en-GB" sz="1200" dirty="0">
                <a:latin typeface="Calibri"/>
                <a:ea typeface="Calibri"/>
                <a:cs typeface="Calibri"/>
                <a:sym typeface="Calibri"/>
              </a:rPr>
              <a:t> </a:t>
            </a:r>
            <a:r>
              <a:rPr lang="en-GB" sz="1200" b="1" dirty="0">
                <a:latin typeface="Calibri"/>
                <a:ea typeface="Calibri"/>
                <a:cs typeface="Calibri"/>
                <a:sym typeface="Calibri"/>
              </a:rPr>
              <a:t>(in their homes)</a:t>
            </a:r>
            <a:endParaRPr sz="1200" b="1"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dirty="0">
                <a:latin typeface="Calibri"/>
                <a:ea typeface="Calibri"/>
                <a:cs typeface="Calibri"/>
                <a:sym typeface="Calibri"/>
              </a:rPr>
              <a:t>“Think about these details. What are house calls?”</a:t>
            </a:r>
            <a:r>
              <a:rPr lang="en-GB" sz="1200" dirty="0">
                <a:latin typeface="Calibri"/>
                <a:ea typeface="Calibri"/>
                <a:cs typeface="Calibri"/>
                <a:sym typeface="Calibri"/>
              </a:rPr>
              <a:t> </a:t>
            </a:r>
            <a:r>
              <a:rPr lang="en-GB" sz="1200" b="1" dirty="0">
                <a:latin typeface="Calibri"/>
                <a:ea typeface="Calibri"/>
                <a:cs typeface="Calibri"/>
                <a:sym typeface="Calibri"/>
              </a:rPr>
              <a:t>(when a doctor visits sick patients and cares for them in their homes)</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dirty="0">
                <a:latin typeface="Calibri"/>
                <a:ea typeface="Calibri"/>
                <a:cs typeface="Calibri"/>
                <a:sym typeface="Calibri"/>
              </a:rPr>
              <a:t>Invite students to reread the sentence beginning with “During the Great Depression ...” Ask:</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dirty="0">
                <a:latin typeface="Calibri"/>
                <a:ea typeface="Calibri"/>
                <a:cs typeface="Calibri"/>
                <a:sym typeface="Calibri"/>
              </a:rPr>
              <a:t>“Why were many families unable to pay?”</a:t>
            </a:r>
            <a:r>
              <a:rPr lang="en-GB" sz="1200" b="1" dirty="0">
                <a:latin typeface="Calibri"/>
                <a:ea typeface="Calibri"/>
                <a:cs typeface="Calibri"/>
                <a:sym typeface="Calibri"/>
              </a:rPr>
              <a:t> (Families could not afford to pay because the adults were unemployed.)</a:t>
            </a:r>
            <a:endParaRPr sz="1200" b="1"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dirty="0">
                <a:latin typeface="Calibri"/>
                <a:ea typeface="Calibri"/>
                <a:cs typeface="Calibri"/>
                <a:sym typeface="Calibri"/>
              </a:rPr>
              <a:t>“Who were families unable to pay? For what?”</a:t>
            </a:r>
            <a:r>
              <a:rPr lang="en-GB" sz="1200" dirty="0">
                <a:latin typeface="Calibri"/>
                <a:ea typeface="Calibri"/>
                <a:cs typeface="Calibri"/>
                <a:sym typeface="Calibri"/>
              </a:rPr>
              <a:t> </a:t>
            </a:r>
            <a:r>
              <a:rPr lang="en-GB" sz="1200" b="1" dirty="0">
                <a:latin typeface="Calibri"/>
                <a:ea typeface="Calibri"/>
                <a:cs typeface="Calibri"/>
                <a:sym typeface="Calibri"/>
              </a:rPr>
              <a:t>(William Carlos Williams; for caring for them when they were sick)</a:t>
            </a:r>
            <a:endParaRPr sz="1200" b="1"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dirty="0">
                <a:latin typeface="Calibri"/>
                <a:ea typeface="Calibri"/>
                <a:cs typeface="Calibri"/>
                <a:sym typeface="Calibri"/>
              </a:rPr>
              <a:t>“What did Williams do when families could not afford to pay?” </a:t>
            </a:r>
            <a:r>
              <a:rPr lang="en-GB" sz="1200" b="1" dirty="0">
                <a:latin typeface="Calibri"/>
                <a:ea typeface="Calibri"/>
                <a:cs typeface="Calibri"/>
                <a:sym typeface="Calibri"/>
              </a:rPr>
              <a:t>(He helped them anyway.)</a:t>
            </a:r>
            <a:endParaRPr sz="1200" b="1"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dirty="0">
                <a:latin typeface="Calibri"/>
                <a:ea typeface="Calibri"/>
                <a:cs typeface="Calibri"/>
                <a:sym typeface="Calibri"/>
              </a:rPr>
              <a:t>“Read the next sentence. Based on the text, how did his patients pay him?”</a:t>
            </a:r>
            <a:r>
              <a:rPr lang="en-GB" sz="1200" dirty="0">
                <a:latin typeface="Calibri"/>
                <a:ea typeface="Calibri"/>
                <a:cs typeface="Calibri"/>
                <a:sym typeface="Calibri"/>
              </a:rPr>
              <a:t> </a:t>
            </a:r>
            <a:r>
              <a:rPr lang="en-GB" sz="1200" b="1" dirty="0">
                <a:latin typeface="Calibri"/>
                <a:ea typeface="Calibri"/>
                <a:cs typeface="Calibri"/>
                <a:sym typeface="Calibri"/>
              </a:rPr>
              <a:t>(They would give him gifts such as a scarf or a jar of jam instead of money.)</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dirty="0">
                <a:latin typeface="Calibri"/>
                <a:ea typeface="Calibri"/>
                <a:cs typeface="Calibri"/>
                <a:sym typeface="Calibri"/>
              </a:rPr>
              <a:t>Ask Q1. “</a:t>
            </a:r>
            <a:r>
              <a:rPr lang="en-GB" sz="1200" i="1" dirty="0">
                <a:latin typeface="Calibri"/>
                <a:ea typeface="Calibri"/>
                <a:cs typeface="Calibri"/>
                <a:sym typeface="Calibri"/>
              </a:rPr>
              <a:t>Describe the demands William Carlos Williams faced as a doctor. “</a:t>
            </a:r>
            <a:r>
              <a:rPr lang="en-GB" sz="1200" b="1" dirty="0">
                <a:latin typeface="Calibri"/>
                <a:ea typeface="Calibri"/>
                <a:cs typeface="Calibri"/>
                <a:sym typeface="Calibri"/>
              </a:rPr>
              <a:t>(He cared for sick patients in his home; even though his patients sometimes couldn’t pay him with money, he helped his patients anyway.)</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dirty="0">
                <a:latin typeface="Calibri"/>
                <a:ea typeface="Calibri"/>
                <a:cs typeface="Calibri"/>
                <a:sym typeface="Calibri"/>
              </a:rPr>
              <a:t>Invite students to write notes about William Carlos Williams in the Background box on their note-catcher. </a:t>
            </a:r>
            <a:r>
              <a:rPr lang="en-GB" sz="1200" b="1" dirty="0">
                <a:latin typeface="Calibri"/>
                <a:ea typeface="Calibri"/>
                <a:cs typeface="Calibri"/>
                <a:sym typeface="Calibri"/>
              </a:rPr>
              <a:t>(William Carlos Williams was a family doctor; he helped sick people even when they couldn’t pay him in money.)</a:t>
            </a:r>
            <a:endParaRPr sz="1200" b="1" dirty="0">
              <a:latin typeface="Calibri"/>
              <a:ea typeface="Calibri"/>
              <a:cs typeface="Calibri"/>
              <a:sym typeface="Calibri"/>
            </a:endParaRPr>
          </a:p>
          <a:p>
            <a:pPr marL="914400" marR="0" lvl="0" indent="0" algn="l" rtl="0">
              <a:lnSpc>
                <a:spcPct val="100000"/>
              </a:lnSpc>
              <a:spcBef>
                <a:spcPts val="0"/>
              </a:spcBef>
              <a:spcAft>
                <a:spcPts val="0"/>
              </a:spcAft>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dirty="0">
                <a:latin typeface="Calibri"/>
                <a:ea typeface="Calibri"/>
                <a:cs typeface="Calibri"/>
                <a:sym typeface="Calibri"/>
              </a:rPr>
              <a:t>Student Look-</a:t>
            </a:r>
            <a:r>
              <a:rPr lang="en-GB" sz="1200" i="0" u="none" strike="noStrike" cap="none" dirty="0" err="1">
                <a:latin typeface="Calibri"/>
                <a:ea typeface="Calibri"/>
                <a:cs typeface="Calibri"/>
                <a:sym typeface="Calibri"/>
              </a:rPr>
              <a:t>fors</a:t>
            </a:r>
            <a:r>
              <a:rPr lang="en-GB" sz="1200" i="0" u="none" strike="noStrike" cap="none" dirty="0">
                <a:latin typeface="Calibri"/>
                <a:ea typeface="Calibri"/>
                <a:cs typeface="Calibri"/>
                <a:sym typeface="Calibri"/>
              </a:rPr>
              <a:t>/Listen-</a:t>
            </a:r>
            <a:r>
              <a:rPr lang="en-GB" sz="1200" i="0" u="none" strike="noStrike" cap="none" dirty="0" err="1">
                <a:latin typeface="Calibri"/>
                <a:ea typeface="Calibri"/>
                <a:cs typeface="Calibri"/>
                <a:sym typeface="Calibri"/>
              </a:rPr>
              <a:t>fors</a:t>
            </a:r>
            <a:r>
              <a:rPr lang="en-GB" sz="1200" i="0" u="none" strike="noStrike" cap="none" dirty="0">
                <a:latin typeface="Calibri"/>
                <a:ea typeface="Calibri"/>
                <a:cs typeface="Calibri"/>
                <a:sym typeface="Calibri"/>
              </a:rPr>
              <a:t>:</a:t>
            </a:r>
            <a:endParaRPr sz="1200" dirty="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dirty="0">
                <a:latin typeface="Calibri"/>
                <a:ea typeface="Calibri"/>
                <a:cs typeface="Calibri"/>
                <a:sym typeface="Calibri"/>
              </a:rPr>
              <a:t>Students should re-read the first paragraph.</a:t>
            </a:r>
            <a:endParaRPr sz="1200" dirty="0">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dirty="0">
                <a:solidFill>
                  <a:schemeClr val="dk1"/>
                </a:solidFill>
                <a:latin typeface="Calibri"/>
                <a:ea typeface="Calibri"/>
                <a:cs typeface="Calibri"/>
                <a:sym typeface="Calibri"/>
              </a:rPr>
              <a:t>Students should be actively engaging in the discussion.</a:t>
            </a:r>
            <a:endParaRPr sz="1200" dirty="0">
              <a:latin typeface="Calibri"/>
              <a:ea typeface="Calibri"/>
              <a:cs typeface="Calibri"/>
              <a:sym typeface="Calibri"/>
            </a:endParaRPr>
          </a:p>
          <a:p>
            <a:pPr marL="171450" marR="0" lvl="0" indent="-177800" algn="l" rtl="0">
              <a:lnSpc>
                <a:spcPct val="100000"/>
              </a:lnSpc>
              <a:spcBef>
                <a:spcPts val="0"/>
              </a:spcBef>
              <a:spcAft>
                <a:spcPts val="0"/>
              </a:spcAft>
              <a:buClr>
                <a:schemeClr val="dk1"/>
              </a:buClr>
              <a:buSzPts val="1200"/>
              <a:buFont typeface="Calibri"/>
              <a:buChar char="●"/>
            </a:pPr>
            <a:r>
              <a:rPr lang="en-GB" sz="1200" dirty="0">
                <a:latin typeface="Calibri"/>
                <a:ea typeface="Calibri"/>
                <a:cs typeface="Calibri"/>
                <a:sym typeface="Calibri"/>
              </a:rPr>
              <a:t>Students should be add information to the background box on their note catcher.</a:t>
            </a:r>
            <a:endParaRPr sz="1200" dirty="0">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dirty="0">
                <a:latin typeface="Calibri"/>
                <a:ea typeface="Calibri"/>
                <a:cs typeface="Calibri"/>
                <a:sym typeface="Calibri"/>
              </a:rPr>
              <a:t>Support for Any Students Who Need It:</a:t>
            </a:r>
            <a:endParaRPr sz="1200" dirty="0">
              <a:latin typeface="Calibri"/>
              <a:ea typeface="Calibri"/>
              <a:cs typeface="Calibri"/>
              <a:sym typeface="Calibri"/>
            </a:endParaRPr>
          </a:p>
          <a:p>
            <a:pPr marL="171450" lvl="0" indent="-177800" algn="l" rtl="0">
              <a:spcBef>
                <a:spcPts val="0"/>
              </a:spcBef>
              <a:spcAft>
                <a:spcPts val="0"/>
              </a:spcAft>
              <a:buClr>
                <a:srgbClr val="000000"/>
              </a:buClr>
              <a:buSzPts val="1200"/>
              <a:buFont typeface="Calibri"/>
              <a:buChar char="●"/>
            </a:pPr>
            <a:r>
              <a:rPr lang="en-GB" sz="1200" dirty="0">
                <a:solidFill>
                  <a:schemeClr val="dk1"/>
                </a:solidFill>
                <a:latin typeface="Calibri"/>
                <a:ea typeface="Calibri"/>
                <a:cs typeface="Calibri"/>
                <a:sym typeface="Calibri"/>
              </a:rPr>
              <a:t>For questions that require deeper thinking, consider pairing students with another who speaks the same home language, which can support language processing and foster </a:t>
            </a:r>
            <a:r>
              <a:rPr lang="en-GB" sz="1200" dirty="0" err="1">
                <a:solidFill>
                  <a:schemeClr val="dk1"/>
                </a:solidFill>
                <a:latin typeface="Calibri"/>
                <a:ea typeface="Calibri"/>
                <a:cs typeface="Calibri"/>
                <a:sym typeface="Calibri"/>
              </a:rPr>
              <a:t>equity.Invite</a:t>
            </a:r>
            <a:r>
              <a:rPr lang="en-GB" sz="1200" dirty="0">
                <a:solidFill>
                  <a:schemeClr val="dk1"/>
                </a:solidFill>
                <a:latin typeface="Calibri"/>
                <a:ea typeface="Calibri"/>
                <a:cs typeface="Calibri"/>
                <a:sym typeface="Calibri"/>
              </a:rPr>
              <a:t> students to begin by discussing their  responses in their home language, moving to responding in English. Students without a home language in common can be invited to think or write in their home language first.</a:t>
            </a:r>
            <a:endParaRPr sz="1200" dirty="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dirty="0">
                <a:solidFill>
                  <a:schemeClr val="dk1"/>
                </a:solidFill>
                <a:latin typeface="Calibri"/>
                <a:ea typeface="Calibri"/>
                <a:cs typeface="Calibri"/>
                <a:sym typeface="Calibri"/>
              </a:rPr>
              <a:t>Teacher may need to read aloud to small groups of students.</a:t>
            </a:r>
            <a:endParaRPr sz="1200" dirty="0">
              <a:solidFill>
                <a:schemeClr val="dk1"/>
              </a:solidFill>
              <a:latin typeface="Calibri"/>
              <a:ea typeface="Calibri"/>
              <a:cs typeface="Calibri"/>
              <a:sym typeface="Calibri"/>
            </a:endParaRPr>
          </a:p>
        </p:txBody>
      </p:sp>
      <p:sp>
        <p:nvSpPr>
          <p:cNvPr id="133" name="Google Shape;133;g42adffcbce_0_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252368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42adffcbce_0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200" b="1">
                <a:solidFill>
                  <a:schemeClr val="dk1"/>
                </a:solidFill>
                <a:latin typeface="Calibri"/>
                <a:ea typeface="Calibri"/>
                <a:cs typeface="Calibri"/>
                <a:sym typeface="Calibri"/>
              </a:rPr>
              <a:t>Close Read: A River of Words</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a:latin typeface="Calibri"/>
                <a:ea typeface="Calibri"/>
                <a:cs typeface="Calibri"/>
                <a:sym typeface="Calibri"/>
              </a:rPr>
              <a:t>Suggested Slide Pacing: </a:t>
            </a:r>
            <a:r>
              <a:rPr lang="en-GB" sz="1200" i="0" u="none" strike="noStrike" cap="none">
                <a:latin typeface="Calibri"/>
                <a:ea typeface="Calibri"/>
                <a:cs typeface="Calibri"/>
                <a:sym typeface="Calibri"/>
              </a:rPr>
              <a:t>8-10 minutes</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a:latin typeface="Calibri"/>
                <a:ea typeface="Calibri"/>
                <a:cs typeface="Calibri"/>
                <a:sym typeface="Calibri"/>
              </a:rPr>
              <a:t>Grouping: </a:t>
            </a:r>
            <a:r>
              <a:rPr lang="en-GB" sz="1200" i="0" u="none" strike="noStrike" cap="none">
                <a:latin typeface="Calibri"/>
                <a:ea typeface="Calibri"/>
                <a:cs typeface="Calibri"/>
                <a:sym typeface="Calibri"/>
              </a:rPr>
              <a:t>Whole Group/Pairs</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Teaching Notes: </a:t>
            </a:r>
            <a:endParaRPr sz="120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a:solidFill>
                  <a:schemeClr val="dk1"/>
                </a:solidFill>
                <a:latin typeface="Calibri"/>
                <a:ea typeface="Calibri"/>
                <a:cs typeface="Calibri"/>
                <a:sym typeface="Calibri"/>
              </a:rPr>
              <a:t>Students will be working with writing partners during the close read. </a:t>
            </a:r>
            <a:endParaRPr sz="1200">
              <a:solidFill>
                <a:schemeClr val="dk1"/>
              </a:solidFill>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i="0" u="none" strike="noStrike" cap="none">
                <a:latin typeface="Calibri"/>
                <a:ea typeface="Calibri"/>
                <a:cs typeface="Calibri"/>
                <a:sym typeface="Calibri"/>
              </a:rPr>
              <a:t>Slide has animations that appear upon click.</a:t>
            </a:r>
            <a:endParaRPr sz="1200" i="0" u="none" strike="noStrike" cap="none">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Teachers should have the </a:t>
            </a:r>
            <a:r>
              <a:rPr lang="en-GB" sz="1200" b="1">
                <a:solidFill>
                  <a:schemeClr val="dk1"/>
                </a:solidFill>
                <a:latin typeface="Calibri"/>
                <a:ea typeface="Calibri"/>
                <a:cs typeface="Calibri"/>
                <a:sym typeface="Calibri"/>
              </a:rPr>
              <a:t>Close Reading Note-catcher: A River of Words </a:t>
            </a:r>
            <a:r>
              <a:rPr lang="en-GB" sz="1200">
                <a:solidFill>
                  <a:schemeClr val="dk1"/>
                </a:solidFill>
                <a:latin typeface="Calibri"/>
                <a:ea typeface="Calibri"/>
                <a:cs typeface="Calibri"/>
                <a:sym typeface="Calibri"/>
              </a:rPr>
              <a:t>(example, for teacher reference) available.</a:t>
            </a:r>
            <a:endParaRPr sz="120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a:latin typeface="Calibri"/>
                <a:ea typeface="Calibri"/>
                <a:cs typeface="Calibri"/>
                <a:sym typeface="Calibri"/>
              </a:rPr>
              <a:t>Throughout this close read, students will work in pairs to discuss answers to the questions you ask. Ensure that partner A and partner B each have allocated time to answer questions and that they ask each other the questions. Use different strategies to have them respond, such as cold calling, using equity sticks, selecting volunteers, or responding chorally as a group.</a:t>
            </a: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Teacher Actions:</a:t>
            </a:r>
            <a:endParaRPr sz="1200" i="0" u="none" strike="noStrike" cap="none">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Direct students’ attention to the second paragraph and invite students to reread it with their partner. Using a total participation technique, invite responses from the group:</a:t>
            </a:r>
            <a:endParaRPr sz="120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a:latin typeface="Calibri"/>
                <a:ea typeface="Calibri"/>
                <a:cs typeface="Calibri"/>
                <a:sym typeface="Calibri"/>
              </a:rPr>
              <a:t>“</a:t>
            </a:r>
            <a:r>
              <a:rPr lang="en-GB" sz="1200" i="1">
                <a:latin typeface="Calibri"/>
                <a:ea typeface="Calibri"/>
                <a:cs typeface="Calibri"/>
                <a:sym typeface="Calibri"/>
              </a:rPr>
              <a:t>What is the gist of this paragraph?”</a:t>
            </a:r>
            <a:r>
              <a:rPr lang="en-GB" sz="1200">
                <a:latin typeface="Calibri"/>
                <a:ea typeface="Calibri"/>
                <a:cs typeface="Calibri"/>
                <a:sym typeface="Calibri"/>
              </a:rPr>
              <a:t> </a:t>
            </a:r>
            <a:r>
              <a:rPr lang="en-GB" sz="1200" b="1">
                <a:latin typeface="Calibri"/>
                <a:ea typeface="Calibri"/>
                <a:cs typeface="Calibri"/>
                <a:sym typeface="Calibri"/>
              </a:rPr>
              <a:t>(William Carlos Williams started out writing poems in a more traditional style but then developed his own style.)</a:t>
            </a:r>
            <a:endParaRPr sz="1200" b="1">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Invite students to reread the first sentence of this paragraph. Ask:</a:t>
            </a:r>
            <a:endParaRPr sz="120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a:latin typeface="Calibri"/>
                <a:ea typeface="Calibri"/>
                <a:cs typeface="Calibri"/>
                <a:sym typeface="Calibri"/>
              </a:rPr>
              <a:t>“</a:t>
            </a:r>
            <a:r>
              <a:rPr lang="en-GB" sz="1200" i="1">
                <a:latin typeface="Calibri"/>
                <a:ea typeface="Calibri"/>
                <a:cs typeface="Calibri"/>
                <a:sym typeface="Calibri"/>
              </a:rPr>
              <a:t>What is the gist of the first part of the sentence?” </a:t>
            </a:r>
            <a:r>
              <a:rPr lang="en-GB" sz="1200" b="1">
                <a:latin typeface="Calibri"/>
                <a:ea typeface="Calibri"/>
                <a:cs typeface="Calibri"/>
                <a:sym typeface="Calibri"/>
              </a:rPr>
              <a:t>(Williams’s job as a doctor was demanding.)</a:t>
            </a:r>
            <a:endParaRPr sz="1200" b="1">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a:latin typeface="Calibri"/>
                <a:ea typeface="Calibri"/>
                <a:cs typeface="Calibri"/>
                <a:sym typeface="Calibri"/>
              </a:rPr>
              <a:t>“</a:t>
            </a:r>
            <a:r>
              <a:rPr lang="en-GB" sz="1200" i="1">
                <a:latin typeface="Calibri"/>
                <a:ea typeface="Calibri"/>
                <a:cs typeface="Calibri"/>
                <a:sym typeface="Calibri"/>
              </a:rPr>
              <a:t>What is the gist of the second part of the sentence?”</a:t>
            </a:r>
            <a:r>
              <a:rPr lang="en-GB" sz="1200">
                <a:latin typeface="Calibri"/>
                <a:ea typeface="Calibri"/>
                <a:cs typeface="Calibri"/>
                <a:sym typeface="Calibri"/>
              </a:rPr>
              <a:t> </a:t>
            </a:r>
            <a:r>
              <a:rPr lang="en-GB" sz="1200" b="1">
                <a:latin typeface="Calibri"/>
                <a:ea typeface="Calibri"/>
                <a:cs typeface="Calibri"/>
                <a:sym typeface="Calibri"/>
              </a:rPr>
              <a:t>(Williams continued to write poems.)</a:t>
            </a:r>
            <a:endParaRPr sz="1200" b="1">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a:latin typeface="Calibri"/>
                <a:ea typeface="Calibri"/>
                <a:cs typeface="Calibri"/>
                <a:sym typeface="Calibri"/>
              </a:rPr>
              <a:t>“How does the first part of the sentence relate to the second part of the sentence?”</a:t>
            </a:r>
            <a:r>
              <a:rPr lang="en-GB" sz="1200">
                <a:latin typeface="Calibri"/>
                <a:ea typeface="Calibri"/>
                <a:cs typeface="Calibri"/>
                <a:sym typeface="Calibri"/>
              </a:rPr>
              <a:t> </a:t>
            </a:r>
            <a:r>
              <a:rPr lang="en-GB" sz="1200" b="1">
                <a:latin typeface="Calibri"/>
                <a:ea typeface="Calibri"/>
                <a:cs typeface="Calibri"/>
                <a:sym typeface="Calibri"/>
              </a:rPr>
              <a:t>(They tell two opposite ideas.)</a:t>
            </a:r>
            <a:endParaRPr sz="1200" b="1">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a:latin typeface="Calibri"/>
                <a:ea typeface="Calibri"/>
                <a:cs typeface="Calibri"/>
                <a:sym typeface="Calibri"/>
              </a:rPr>
              <a:t>“Think about these details. What does this sentence help you to understand about William Carlos Williams?” </a:t>
            </a:r>
            <a:r>
              <a:rPr lang="en-GB" sz="1200" b="1">
                <a:latin typeface="Calibri"/>
                <a:ea typeface="Calibri"/>
                <a:cs typeface="Calibri"/>
                <a:sym typeface="Calibri"/>
              </a:rPr>
              <a:t>(Even though Williams was very busy with work, but he still wrote poems.)</a:t>
            </a:r>
            <a:endParaRPr sz="1200" b="1">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a:latin typeface="Calibri"/>
                <a:ea typeface="Calibri"/>
                <a:cs typeface="Calibri"/>
                <a:sym typeface="Calibri"/>
              </a:rPr>
              <a:t>“Why might Williams make time for poetry even though he was so busy?”</a:t>
            </a:r>
            <a:r>
              <a:rPr lang="en-GB" sz="1200">
                <a:latin typeface="Calibri"/>
                <a:ea typeface="Calibri"/>
                <a:cs typeface="Calibri"/>
                <a:sym typeface="Calibri"/>
              </a:rPr>
              <a:t> </a:t>
            </a:r>
            <a:r>
              <a:rPr lang="en-GB" sz="1200" b="1">
                <a:latin typeface="Calibri"/>
                <a:ea typeface="Calibri"/>
                <a:cs typeface="Calibri"/>
                <a:sym typeface="Calibri"/>
              </a:rPr>
              <a:t>(because it was something he loved to do)</a:t>
            </a:r>
            <a:endParaRPr sz="1200" b="1">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a:latin typeface="Calibri"/>
                <a:ea typeface="Calibri"/>
                <a:cs typeface="Calibri"/>
                <a:sym typeface="Calibri"/>
              </a:rPr>
              <a:t>“Put your finger under the word despite. This word means ‘even though.’ How does this word link the first paragraph to the second paragraph?” </a:t>
            </a:r>
            <a:r>
              <a:rPr lang="en-GB" sz="1200" b="1">
                <a:latin typeface="Calibri"/>
                <a:ea typeface="Calibri"/>
                <a:cs typeface="Calibri"/>
                <a:sym typeface="Calibri"/>
              </a:rPr>
              <a:t>(The first paragraph was about Williams’s job as a doctor. The second paragraph is about his poetry writing. Despite signals that the text is changing focus.) </a:t>
            </a:r>
            <a:endParaRPr sz="1200" b="1">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a:latin typeface="Calibri"/>
                <a:ea typeface="Calibri"/>
                <a:cs typeface="Calibri"/>
                <a:sym typeface="Calibri"/>
              </a:rPr>
              <a:t>“Think about these details. Is this how you imagined a poet’s life to be—being a doctor during the day and writing poetry at night?” </a:t>
            </a:r>
            <a:r>
              <a:rPr lang="en-GB" sz="1200" b="1">
                <a:latin typeface="Calibri"/>
                <a:ea typeface="Calibri"/>
                <a:cs typeface="Calibri"/>
                <a:sym typeface="Calibri"/>
              </a:rPr>
              <a:t>(Responses will vary.)</a:t>
            </a:r>
            <a:endParaRPr sz="1200" b="1">
              <a:latin typeface="Calibri"/>
              <a:ea typeface="Calibri"/>
              <a:cs typeface="Calibri"/>
              <a:sym typeface="Calibri"/>
            </a:endParaRPr>
          </a:p>
          <a:p>
            <a:pPr marL="0" marR="0" lvl="0" indent="0" algn="l" rtl="0">
              <a:lnSpc>
                <a:spcPct val="100000"/>
              </a:lnSpc>
              <a:spcBef>
                <a:spcPts val="0"/>
              </a:spcBef>
              <a:spcAft>
                <a:spcPts val="0"/>
              </a:spcAft>
              <a:buNone/>
            </a:pPr>
            <a:endParaRPr sz="1200">
              <a:latin typeface="Calibri"/>
              <a:ea typeface="Calibri"/>
              <a:cs typeface="Calibri"/>
              <a:sym typeface="Calibri"/>
            </a:endParaRPr>
          </a:p>
          <a:p>
            <a:pPr marL="914400" marR="0" lvl="0" indent="0" algn="l" rtl="0">
              <a:lnSpc>
                <a:spcPct val="100000"/>
              </a:lnSpc>
              <a:spcBef>
                <a:spcPts val="0"/>
              </a:spcBef>
              <a:spcAft>
                <a:spcPts val="0"/>
              </a:spcAft>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Student Look-fors/Listen-fors:</a:t>
            </a:r>
            <a:endParaRPr sz="120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a:latin typeface="Calibri"/>
                <a:ea typeface="Calibri"/>
                <a:cs typeface="Calibri"/>
                <a:sym typeface="Calibri"/>
              </a:rPr>
              <a:t>Students should re-read the first paragraph.</a:t>
            </a:r>
            <a:endParaRPr sz="1200">
              <a:latin typeface="Calibri"/>
              <a:ea typeface="Calibri"/>
              <a:cs typeface="Calibri"/>
              <a:sym typeface="Calibri"/>
            </a:endParaRPr>
          </a:p>
          <a:p>
            <a:pPr marL="171450" marR="0" lvl="0" indent="-177800" algn="l" rtl="0">
              <a:lnSpc>
                <a:spcPct val="100000"/>
              </a:lnSpc>
              <a:spcBef>
                <a:spcPts val="0"/>
              </a:spcBef>
              <a:spcAft>
                <a:spcPts val="0"/>
              </a:spcAft>
              <a:buClr>
                <a:schemeClr val="dk1"/>
              </a:buClr>
              <a:buSzPts val="1200"/>
              <a:buFont typeface="Calibri"/>
              <a:buChar char="●"/>
            </a:pPr>
            <a:r>
              <a:rPr lang="en-GB" sz="1200">
                <a:latin typeface="Calibri"/>
                <a:ea typeface="Calibri"/>
                <a:cs typeface="Calibri"/>
                <a:sym typeface="Calibri"/>
              </a:rPr>
              <a:t>Students should be actively engaging in the discussion.</a:t>
            </a:r>
            <a:endParaRPr sz="1200">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Support for Any Students Who Need It:</a:t>
            </a:r>
            <a:endParaRPr sz="1200">
              <a:latin typeface="Calibri"/>
              <a:ea typeface="Calibri"/>
              <a:cs typeface="Calibri"/>
              <a:sym typeface="Calibri"/>
            </a:endParaRPr>
          </a:p>
          <a:p>
            <a:pPr marL="171450" lvl="0" indent="-177800" algn="l" rtl="0">
              <a:spcBef>
                <a:spcPts val="0"/>
              </a:spcBef>
              <a:spcAft>
                <a:spcPts val="0"/>
              </a:spcAft>
              <a:buClr>
                <a:srgbClr val="000000"/>
              </a:buClr>
              <a:buSzPts val="1200"/>
              <a:buFont typeface="Calibri"/>
              <a:buChar char="●"/>
            </a:pPr>
            <a:r>
              <a:rPr lang="en-GB" sz="1200">
                <a:solidFill>
                  <a:schemeClr val="dk1"/>
                </a:solidFill>
                <a:latin typeface="Calibri"/>
                <a:ea typeface="Calibri"/>
                <a:cs typeface="Calibri"/>
                <a:sym typeface="Calibri"/>
              </a:rPr>
              <a:t>For questions that require deeper thinking, consider pairing students with another who speaks the same home language, which can support language processing and foster equity.Invite students to begin by discussing their  responses in their home language, moving to responding in English. Students without a home language in common can be invited to think or write in their home language first.</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Teacher may need to read aloud to small groups of students.</a:t>
            </a:r>
            <a:endParaRPr sz="1200">
              <a:solidFill>
                <a:schemeClr val="dk1"/>
              </a:solidFill>
              <a:latin typeface="Calibri"/>
              <a:ea typeface="Calibri"/>
              <a:cs typeface="Calibri"/>
              <a:sym typeface="Calibri"/>
            </a:endParaRPr>
          </a:p>
        </p:txBody>
      </p:sp>
      <p:sp>
        <p:nvSpPr>
          <p:cNvPr id="142" name="Google Shape;142;g42adffcbc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912417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42adffcbce_0_10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GB" sz="1200" b="1">
                <a:latin typeface="Calibri"/>
                <a:ea typeface="Calibri"/>
                <a:cs typeface="Calibri"/>
                <a:sym typeface="Calibri"/>
              </a:rPr>
              <a:t>Close Read: A River of Words</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a:latin typeface="Calibri"/>
                <a:ea typeface="Calibri"/>
                <a:cs typeface="Calibri"/>
                <a:sym typeface="Calibri"/>
              </a:rPr>
              <a:t>Suggested Slide Pacing: </a:t>
            </a:r>
            <a:r>
              <a:rPr lang="en-GB" sz="1200" i="0" u="none" strike="noStrike" cap="none">
                <a:latin typeface="Calibri"/>
                <a:ea typeface="Calibri"/>
                <a:cs typeface="Calibri"/>
                <a:sym typeface="Calibri"/>
              </a:rPr>
              <a:t>8-10 minutes</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a:latin typeface="Calibri"/>
                <a:ea typeface="Calibri"/>
                <a:cs typeface="Calibri"/>
                <a:sym typeface="Calibri"/>
              </a:rPr>
              <a:t>Grouping: </a:t>
            </a:r>
            <a:r>
              <a:rPr lang="en-GB" sz="1200" i="0" u="none" strike="noStrike" cap="none">
                <a:latin typeface="Calibri"/>
                <a:ea typeface="Calibri"/>
                <a:cs typeface="Calibri"/>
                <a:sym typeface="Calibri"/>
              </a:rPr>
              <a:t>Whole Group/Pairs</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Teaching Notes: </a:t>
            </a:r>
            <a:endParaRPr sz="120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a:solidFill>
                  <a:schemeClr val="dk1"/>
                </a:solidFill>
                <a:latin typeface="Calibri"/>
                <a:ea typeface="Calibri"/>
                <a:cs typeface="Calibri"/>
                <a:sym typeface="Calibri"/>
              </a:rPr>
              <a:t>Students will be working with writing partners during the close read. </a:t>
            </a:r>
            <a:endParaRPr sz="1200">
              <a:solidFill>
                <a:schemeClr val="dk1"/>
              </a:solidFill>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i="0" u="none" strike="noStrike" cap="none">
                <a:latin typeface="Calibri"/>
                <a:ea typeface="Calibri"/>
                <a:cs typeface="Calibri"/>
                <a:sym typeface="Calibri"/>
              </a:rPr>
              <a:t>Slide has animations that appear upon click.</a:t>
            </a:r>
            <a:endParaRPr sz="1200" i="0" u="none" strike="noStrike" cap="none">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Teachers should have the </a:t>
            </a:r>
            <a:r>
              <a:rPr lang="en-GB" sz="1200" b="1">
                <a:solidFill>
                  <a:schemeClr val="dk1"/>
                </a:solidFill>
                <a:latin typeface="Calibri"/>
                <a:ea typeface="Calibri"/>
                <a:cs typeface="Calibri"/>
                <a:sym typeface="Calibri"/>
              </a:rPr>
              <a:t>Close Reading Note-catcher: A River of Words </a:t>
            </a:r>
            <a:r>
              <a:rPr lang="en-GB" sz="1200">
                <a:solidFill>
                  <a:schemeClr val="dk1"/>
                </a:solidFill>
                <a:latin typeface="Calibri"/>
                <a:ea typeface="Calibri"/>
                <a:cs typeface="Calibri"/>
                <a:sym typeface="Calibri"/>
              </a:rPr>
              <a:t>(example, for teacher reference) available.</a:t>
            </a:r>
            <a:endParaRPr sz="120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a:latin typeface="Calibri"/>
                <a:ea typeface="Calibri"/>
                <a:cs typeface="Calibri"/>
                <a:sym typeface="Calibri"/>
              </a:rPr>
              <a:t>Throughout this close read, students will work in pairs to discuss answers to the questions you ask. Ensure that partner A and partner B each have allocated time to answer questions and that they ask each other the questions. Use different strategies to have them respond, such as cold calling, using equity sticks, selecting volunteers, or responding chorally as a group.</a:t>
            </a: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Teacher Actions:</a:t>
            </a:r>
            <a:endParaRPr sz="1200" i="0" u="none" strike="noStrike" cap="none">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GB" sz="1200">
                <a:latin typeface="Calibri"/>
                <a:ea typeface="Calibri"/>
                <a:cs typeface="Calibri"/>
                <a:sym typeface="Calibri"/>
              </a:rPr>
              <a:t>Invite students to reread the sentences from “In his earliest verses ...” to “... little or no punctuation.” Ask:</a:t>
            </a:r>
            <a:endParaRPr sz="1200">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GB" sz="1200" i="1">
                <a:latin typeface="Calibri"/>
                <a:ea typeface="Calibri"/>
                <a:cs typeface="Calibri"/>
                <a:sym typeface="Calibri"/>
              </a:rPr>
              <a:t>“Put your finger under the phrase earliest verses. What is a synonym for verses? When did Williams write these verses?”</a:t>
            </a:r>
            <a:r>
              <a:rPr lang="en-GB" sz="1200">
                <a:latin typeface="Calibri"/>
                <a:ea typeface="Calibri"/>
                <a:cs typeface="Calibri"/>
                <a:sym typeface="Calibri"/>
              </a:rPr>
              <a:t> </a:t>
            </a:r>
            <a:r>
              <a:rPr lang="en-GB" sz="1200" b="1">
                <a:latin typeface="Calibri"/>
                <a:ea typeface="Calibri"/>
                <a:cs typeface="Calibri"/>
                <a:sym typeface="Calibri"/>
              </a:rPr>
              <a:t>(poems, poetry; when he first started writing poetry)</a:t>
            </a:r>
            <a:endParaRPr sz="1200" b="1">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GB" sz="1200" i="1">
                <a:latin typeface="Calibri"/>
                <a:ea typeface="Calibri"/>
                <a:cs typeface="Calibri"/>
                <a:sym typeface="Calibri"/>
              </a:rPr>
              <a:t>“Describe Williams’s early verses.”</a:t>
            </a:r>
            <a:r>
              <a:rPr lang="en-GB" sz="1200">
                <a:latin typeface="Calibri"/>
                <a:ea typeface="Calibri"/>
                <a:cs typeface="Calibri"/>
                <a:sym typeface="Calibri"/>
              </a:rPr>
              <a:t> </a:t>
            </a:r>
            <a:r>
              <a:rPr lang="en-GB" sz="1200" b="1">
                <a:latin typeface="Calibri"/>
                <a:ea typeface="Calibri"/>
                <a:cs typeface="Calibri"/>
                <a:sym typeface="Calibri"/>
              </a:rPr>
              <a:t>(They were traditional.</a:t>
            </a:r>
            <a:endParaRPr sz="1200" b="1">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GB" sz="1200" b="1">
                <a:latin typeface="Calibri"/>
                <a:ea typeface="Calibri"/>
                <a:cs typeface="Calibri"/>
                <a:sym typeface="Calibri"/>
              </a:rPr>
              <a:t>They were about grand topics and used regular rhyme patterns.)</a:t>
            </a:r>
            <a:endParaRPr sz="1200" b="1">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GB" sz="1200" i="1">
                <a:latin typeface="Calibri"/>
                <a:ea typeface="Calibri"/>
                <a:cs typeface="Calibri"/>
                <a:sym typeface="Calibri"/>
              </a:rPr>
              <a:t>“Think about what we read earlier in the book about Williams’s early poems. What grand topics did he try to write about?”</a:t>
            </a:r>
            <a:r>
              <a:rPr lang="en-GB" sz="1200" b="1">
                <a:latin typeface="Calibri"/>
                <a:ea typeface="Calibri"/>
                <a:cs typeface="Calibri"/>
                <a:sym typeface="Calibri"/>
              </a:rPr>
              <a:t> (love, death) </a:t>
            </a:r>
            <a:endParaRPr sz="1200" b="1">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GB" sz="1200" i="1">
                <a:latin typeface="Calibri"/>
                <a:ea typeface="Calibri"/>
                <a:cs typeface="Calibri"/>
                <a:sym typeface="Calibri"/>
              </a:rPr>
              <a:t>“What is the gist of this sentence?” </a:t>
            </a:r>
            <a:r>
              <a:rPr lang="en-GB" sz="1200" b="1">
                <a:latin typeface="Calibri"/>
                <a:ea typeface="Calibri"/>
                <a:cs typeface="Calibri"/>
                <a:sym typeface="Calibri"/>
              </a:rPr>
              <a:t>(Williams tried to write his early poems like traditional English poets.)</a:t>
            </a:r>
            <a:endParaRPr sz="1200" b="1">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GB" sz="1200" i="1">
                <a:latin typeface="Calibri"/>
                <a:ea typeface="Calibri"/>
                <a:cs typeface="Calibri"/>
                <a:sym typeface="Calibri"/>
              </a:rPr>
              <a:t>“Read the next sentence. What word signals an opposite idea? How does this sentence connect to the previous sentence?”</a:t>
            </a:r>
            <a:r>
              <a:rPr lang="en-GB" sz="1200">
                <a:latin typeface="Calibri"/>
                <a:ea typeface="Calibri"/>
                <a:cs typeface="Calibri"/>
                <a:sym typeface="Calibri"/>
              </a:rPr>
              <a:t> </a:t>
            </a:r>
            <a:r>
              <a:rPr lang="en-GB" sz="1200" b="1">
                <a:latin typeface="Calibri"/>
                <a:ea typeface="Calibri"/>
                <a:cs typeface="Calibri"/>
                <a:sym typeface="Calibri"/>
              </a:rPr>
              <a:t>(however; It’s about how Williams’s poems changed.) </a:t>
            </a:r>
            <a:endParaRPr sz="1200" b="1">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GB" sz="1200" i="1">
                <a:latin typeface="Calibri"/>
                <a:ea typeface="Calibri"/>
                <a:cs typeface="Calibri"/>
                <a:sym typeface="Calibri"/>
              </a:rPr>
              <a:t>“Put your finger under the word distinctive. What was distinctive about Williams’s poems?”</a:t>
            </a:r>
            <a:r>
              <a:rPr lang="en-GB" sz="1200" b="1">
                <a:latin typeface="Calibri"/>
                <a:ea typeface="Calibri"/>
                <a:cs typeface="Calibri"/>
                <a:sym typeface="Calibri"/>
              </a:rPr>
              <a:t> (He used shorter lines, brief stanzas, and little or no punctuation.)</a:t>
            </a:r>
            <a:endParaRPr sz="1200" b="1">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GB" sz="1200" i="1">
                <a:latin typeface="Calibri"/>
                <a:ea typeface="Calibri"/>
                <a:cs typeface="Calibri"/>
                <a:sym typeface="Calibri"/>
              </a:rPr>
              <a:t>“Think about these details. What does distinctive mean? What does this help you to understand about Williams’s writing style?” </a:t>
            </a:r>
            <a:r>
              <a:rPr lang="en-GB" sz="1200" b="1">
                <a:latin typeface="Calibri"/>
                <a:ea typeface="Calibri"/>
                <a:cs typeface="Calibri"/>
                <a:sym typeface="Calibri"/>
              </a:rPr>
              <a:t>(Distinctive means unique or different; his writing style became unique or different because of the different techniques he used.)</a:t>
            </a:r>
            <a:endParaRPr sz="1200" b="1">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GB" sz="1200">
                <a:latin typeface="Calibri"/>
                <a:ea typeface="Calibri"/>
                <a:cs typeface="Calibri"/>
                <a:sym typeface="Calibri"/>
              </a:rPr>
              <a:t>Invite students to add distinctive and its definition to their vocabulary logs.</a:t>
            </a:r>
            <a:endParaRPr sz="120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GB" sz="1200">
                <a:latin typeface="Calibri"/>
                <a:ea typeface="Calibri"/>
                <a:cs typeface="Calibri"/>
                <a:sym typeface="Calibri"/>
              </a:rPr>
              <a:t> Ask Q2. </a:t>
            </a:r>
            <a:r>
              <a:rPr lang="en-GB" sz="1200" i="1">
                <a:latin typeface="Calibri"/>
                <a:ea typeface="Calibri"/>
                <a:cs typeface="Calibri"/>
                <a:sym typeface="Calibri"/>
              </a:rPr>
              <a:t>Explain how William’s poetry style changed over time. </a:t>
            </a:r>
            <a:r>
              <a:rPr lang="en-GB" sz="1200" b="1">
                <a:latin typeface="Calibri"/>
                <a:ea typeface="Calibri"/>
                <a:cs typeface="Calibri"/>
                <a:sym typeface="Calibri"/>
              </a:rPr>
              <a:t>(When he first started writing, Williams tried to write poems in a traditional style; slowly he developed his own style that was unique and different from traditional poets.)</a:t>
            </a:r>
            <a:endParaRPr sz="1200" b="1">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GB" sz="1200">
                <a:latin typeface="Calibri"/>
                <a:ea typeface="Calibri"/>
                <a:cs typeface="Calibri"/>
                <a:sym typeface="Calibri"/>
              </a:rPr>
              <a:t>Invite students to write notes about William Carlos Williams in the Background box on their note-catcher. </a:t>
            </a:r>
            <a:r>
              <a:rPr lang="en-GB" sz="1200" b="1">
                <a:latin typeface="Calibri"/>
                <a:ea typeface="Calibri"/>
                <a:cs typeface="Calibri"/>
                <a:sym typeface="Calibri"/>
              </a:rPr>
              <a:t>(William Carlos Williams had a distinctive poetry style, using short lines and stanzas, and little or no punctuation.)</a:t>
            </a:r>
            <a:endParaRPr sz="1200" b="1">
              <a:latin typeface="Calibri"/>
              <a:ea typeface="Calibri"/>
              <a:cs typeface="Calibri"/>
              <a:sym typeface="Calibri"/>
            </a:endParaRPr>
          </a:p>
          <a:p>
            <a:pPr marL="0" marR="0" lvl="0" indent="0" algn="l" rtl="0">
              <a:lnSpc>
                <a:spcPct val="100000"/>
              </a:lnSpc>
              <a:spcBef>
                <a:spcPts val="0"/>
              </a:spcBef>
              <a:spcAft>
                <a:spcPts val="0"/>
              </a:spcAft>
              <a:buNone/>
            </a:pPr>
            <a:endParaRPr sz="1200">
              <a:latin typeface="Calibri"/>
              <a:ea typeface="Calibri"/>
              <a:cs typeface="Calibri"/>
              <a:sym typeface="Calibri"/>
            </a:endParaRPr>
          </a:p>
          <a:p>
            <a:pPr marL="914400" marR="0" lvl="0" indent="0" algn="l" rtl="0">
              <a:lnSpc>
                <a:spcPct val="100000"/>
              </a:lnSpc>
              <a:spcBef>
                <a:spcPts val="0"/>
              </a:spcBef>
              <a:spcAft>
                <a:spcPts val="0"/>
              </a:spcAft>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Student Look-fors/Listen-fors:</a:t>
            </a:r>
            <a:endParaRPr sz="120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a:latin typeface="Calibri"/>
                <a:ea typeface="Calibri"/>
                <a:cs typeface="Calibri"/>
                <a:sym typeface="Calibri"/>
              </a:rPr>
              <a:t>Students should re-read the first paragraph.</a:t>
            </a:r>
            <a:endParaRPr sz="1200">
              <a:latin typeface="Calibri"/>
              <a:ea typeface="Calibri"/>
              <a:cs typeface="Calibri"/>
              <a:sym typeface="Calibri"/>
            </a:endParaRPr>
          </a:p>
          <a:p>
            <a:pPr marL="171450" marR="0" lvl="0" indent="-177800" algn="l" rtl="0">
              <a:lnSpc>
                <a:spcPct val="100000"/>
              </a:lnSpc>
              <a:spcBef>
                <a:spcPts val="0"/>
              </a:spcBef>
              <a:spcAft>
                <a:spcPts val="0"/>
              </a:spcAft>
              <a:buClr>
                <a:schemeClr val="dk1"/>
              </a:buClr>
              <a:buSzPts val="1200"/>
              <a:buFont typeface="Calibri"/>
              <a:buChar char="●"/>
            </a:pPr>
            <a:r>
              <a:rPr lang="en-GB" sz="1200">
                <a:latin typeface="Calibri"/>
                <a:ea typeface="Calibri"/>
                <a:cs typeface="Calibri"/>
                <a:sym typeface="Calibri"/>
              </a:rPr>
              <a:t>Students should be actively engaging in the discussion.</a:t>
            </a:r>
            <a:endParaRPr sz="1200">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Students should be add information to the background box on their note catcher.</a:t>
            </a:r>
            <a:endParaRPr sz="1200">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Support for Any Students Who Need It:</a:t>
            </a:r>
            <a:endParaRPr sz="1200">
              <a:latin typeface="Calibri"/>
              <a:ea typeface="Calibri"/>
              <a:cs typeface="Calibri"/>
              <a:sym typeface="Calibri"/>
            </a:endParaRPr>
          </a:p>
          <a:p>
            <a:pPr marL="171450" lvl="0" indent="-177800" algn="l" rtl="0">
              <a:spcBef>
                <a:spcPts val="0"/>
              </a:spcBef>
              <a:spcAft>
                <a:spcPts val="0"/>
              </a:spcAft>
              <a:buClr>
                <a:srgbClr val="000000"/>
              </a:buClr>
              <a:buSzPts val="1200"/>
              <a:buFont typeface="Calibri"/>
              <a:buChar char="●"/>
            </a:pPr>
            <a:r>
              <a:rPr lang="en-GB" sz="1200">
                <a:solidFill>
                  <a:schemeClr val="dk1"/>
                </a:solidFill>
                <a:latin typeface="Calibri"/>
                <a:ea typeface="Calibri"/>
                <a:cs typeface="Calibri"/>
                <a:sym typeface="Calibri"/>
              </a:rPr>
              <a:t>For questions that require deeper thinking, consider pairing students with another who speaks the same home language, which can support language processing and foster equity.Invite students to begin by discussing their  responses in their home language, moving to responding in English. Students without a home language in common can be invited to think or write in their home language first.</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Teacher may need to read aloud to small groups of students.</a:t>
            </a:r>
            <a:endParaRPr sz="1200">
              <a:solidFill>
                <a:schemeClr val="dk1"/>
              </a:solidFill>
              <a:latin typeface="Calibri"/>
              <a:ea typeface="Calibri"/>
              <a:cs typeface="Calibri"/>
              <a:sym typeface="Calibri"/>
            </a:endParaRPr>
          </a:p>
        </p:txBody>
      </p:sp>
      <p:sp>
        <p:nvSpPr>
          <p:cNvPr id="150" name="Google Shape;150;g42adffcbce_0_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072139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42adffcbce_0_1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GB" sz="1200" b="1">
                <a:latin typeface="Calibri"/>
                <a:ea typeface="Calibri"/>
                <a:cs typeface="Calibri"/>
                <a:sym typeface="Calibri"/>
              </a:rPr>
              <a:t>Close Read: A River of Words</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a:latin typeface="Calibri"/>
                <a:ea typeface="Calibri"/>
                <a:cs typeface="Calibri"/>
                <a:sym typeface="Calibri"/>
              </a:rPr>
              <a:t>Suggested Slide Pacing: </a:t>
            </a:r>
            <a:r>
              <a:rPr lang="en-GB" sz="1200" i="0" u="none" strike="noStrike" cap="none">
                <a:latin typeface="Calibri"/>
                <a:ea typeface="Calibri"/>
                <a:cs typeface="Calibri"/>
                <a:sym typeface="Calibri"/>
              </a:rPr>
              <a:t>8-10 minutes</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a:latin typeface="Calibri"/>
                <a:ea typeface="Calibri"/>
                <a:cs typeface="Calibri"/>
                <a:sym typeface="Calibri"/>
              </a:rPr>
              <a:t>Grouping: </a:t>
            </a:r>
            <a:r>
              <a:rPr lang="en-GB" sz="1200" i="0" u="none" strike="noStrike" cap="none">
                <a:latin typeface="Calibri"/>
                <a:ea typeface="Calibri"/>
                <a:cs typeface="Calibri"/>
                <a:sym typeface="Calibri"/>
              </a:rPr>
              <a:t>Whole Group/Pairs</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Teaching Notes: </a:t>
            </a:r>
            <a:endParaRPr sz="120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a:solidFill>
                  <a:schemeClr val="dk1"/>
                </a:solidFill>
                <a:latin typeface="Calibri"/>
                <a:ea typeface="Calibri"/>
                <a:cs typeface="Calibri"/>
                <a:sym typeface="Calibri"/>
              </a:rPr>
              <a:t>Students will be working with writing partners during the close read. </a:t>
            </a:r>
            <a:endParaRPr sz="1200">
              <a:solidFill>
                <a:schemeClr val="dk1"/>
              </a:solidFill>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i="0" u="none" strike="noStrike" cap="none">
                <a:latin typeface="Calibri"/>
                <a:ea typeface="Calibri"/>
                <a:cs typeface="Calibri"/>
                <a:sym typeface="Calibri"/>
              </a:rPr>
              <a:t>Slide has animations that appear upon click.</a:t>
            </a:r>
            <a:endParaRPr sz="1200" i="0" u="none" strike="noStrike" cap="none">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Teachers should have the </a:t>
            </a:r>
            <a:r>
              <a:rPr lang="en-GB" sz="1200" b="1">
                <a:solidFill>
                  <a:schemeClr val="dk1"/>
                </a:solidFill>
                <a:latin typeface="Calibri"/>
                <a:ea typeface="Calibri"/>
                <a:cs typeface="Calibri"/>
                <a:sym typeface="Calibri"/>
              </a:rPr>
              <a:t>Close Reading Note-catcher: A River of Words </a:t>
            </a:r>
            <a:r>
              <a:rPr lang="en-GB" sz="1200">
                <a:solidFill>
                  <a:schemeClr val="dk1"/>
                </a:solidFill>
                <a:latin typeface="Calibri"/>
                <a:ea typeface="Calibri"/>
                <a:cs typeface="Calibri"/>
                <a:sym typeface="Calibri"/>
              </a:rPr>
              <a:t>(example, for teacher reference) available.</a:t>
            </a:r>
            <a:endParaRPr sz="120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a:latin typeface="Calibri"/>
                <a:ea typeface="Calibri"/>
                <a:cs typeface="Calibri"/>
                <a:sym typeface="Calibri"/>
              </a:rPr>
              <a:t>Throughout this close read, students will work in pairs to discuss answers to the questions you ask. Ensure that partner A and partner B each have allocated time to answer questions and that they ask each other the questions. Use different strategies to have them respond, such as cold calling, using equity sticks, selecting volunteers, or responding chorally as a group.</a:t>
            </a: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Teacher Actions:</a:t>
            </a:r>
            <a:endParaRPr sz="1200" i="0" u="none" strike="noStrike" cap="none">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GB" sz="1200">
                <a:latin typeface="Calibri"/>
                <a:ea typeface="Calibri"/>
                <a:cs typeface="Calibri"/>
                <a:sym typeface="Calibri"/>
              </a:rPr>
              <a:t>Invite students to reread from the sentence beginning with “But perhaps his most ...” to the end of the paragraph. Ask:</a:t>
            </a:r>
            <a:endParaRPr sz="1200">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GB" sz="1200" i="1">
                <a:latin typeface="Calibri"/>
                <a:ea typeface="Calibri"/>
                <a:cs typeface="Calibri"/>
                <a:sym typeface="Calibri"/>
              </a:rPr>
              <a:t>“What was the focus of Williams’s poems?”</a:t>
            </a:r>
            <a:r>
              <a:rPr lang="en-GB" sz="1200">
                <a:latin typeface="Calibri"/>
                <a:ea typeface="Calibri"/>
                <a:cs typeface="Calibri"/>
                <a:sym typeface="Calibri"/>
              </a:rPr>
              <a:t> </a:t>
            </a:r>
            <a:r>
              <a:rPr lang="en-GB" sz="1200" b="1">
                <a:latin typeface="Calibri"/>
                <a:ea typeface="Calibri"/>
                <a:cs typeface="Calibri"/>
                <a:sym typeface="Calibri"/>
              </a:rPr>
              <a:t>(everyday objects and the lives of common people like firetrucks, cats, flowerpots, plums, babies, construction workers, and refrigerators)</a:t>
            </a:r>
            <a:endParaRPr sz="1200" b="1">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GB" sz="1200" i="1">
                <a:latin typeface="Calibri"/>
                <a:ea typeface="Calibri"/>
                <a:cs typeface="Calibri"/>
                <a:sym typeface="Calibri"/>
              </a:rPr>
              <a:t>“Put your finger under the word unnecessary. What familiar word do you see in this word? What does necessary means?”</a:t>
            </a:r>
            <a:r>
              <a:rPr lang="en-GB" sz="1200">
                <a:latin typeface="Calibri"/>
                <a:ea typeface="Calibri"/>
                <a:cs typeface="Calibri"/>
                <a:sym typeface="Calibri"/>
              </a:rPr>
              <a:t> </a:t>
            </a:r>
            <a:r>
              <a:rPr lang="en-GB" sz="1200" b="1">
                <a:latin typeface="Calibri"/>
                <a:ea typeface="Calibri"/>
                <a:cs typeface="Calibri"/>
                <a:sym typeface="Calibri"/>
              </a:rPr>
              <a:t>(necessary; needed)</a:t>
            </a:r>
            <a:endParaRPr sz="1200" b="1">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GB" sz="1200" i="1">
                <a:latin typeface="Calibri"/>
                <a:ea typeface="Calibri"/>
                <a:cs typeface="Calibri"/>
                <a:sym typeface="Calibri"/>
              </a:rPr>
              <a:t>“The prefix un- means not. What do you think unnecessary means?”</a:t>
            </a:r>
            <a:r>
              <a:rPr lang="en-GB" sz="1200" b="1">
                <a:latin typeface="Calibri"/>
                <a:ea typeface="Calibri"/>
                <a:cs typeface="Calibri"/>
                <a:sym typeface="Calibri"/>
              </a:rPr>
              <a:t> (not necessary; not needed)</a:t>
            </a:r>
            <a:endParaRPr sz="1200" b="1">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GB" sz="1200" i="1">
                <a:latin typeface="Calibri"/>
                <a:ea typeface="Calibri"/>
                <a:cs typeface="Calibri"/>
                <a:sym typeface="Calibri"/>
              </a:rPr>
              <a:t>“Reread the last sentence. What was unnecessary?” </a:t>
            </a:r>
            <a:r>
              <a:rPr lang="en-GB" sz="1200" b="1">
                <a:latin typeface="Calibri"/>
                <a:ea typeface="Calibri"/>
                <a:cs typeface="Calibri"/>
                <a:sym typeface="Calibri"/>
              </a:rPr>
              <a:t>(details)</a:t>
            </a:r>
            <a:endParaRPr sz="1200" b="1">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GB" sz="1200" i="1">
                <a:latin typeface="Calibri"/>
                <a:ea typeface="Calibri"/>
                <a:cs typeface="Calibri"/>
                <a:sym typeface="Calibri"/>
              </a:rPr>
              <a:t>“What did Williams do with these unnecessary details?” </a:t>
            </a:r>
            <a:r>
              <a:rPr lang="en-GB" sz="1200" b="1">
                <a:latin typeface="Calibri"/>
                <a:ea typeface="Calibri"/>
                <a:cs typeface="Calibri"/>
                <a:sym typeface="Calibri"/>
              </a:rPr>
              <a:t>(He stripped them away.)</a:t>
            </a:r>
            <a:endParaRPr sz="1200" b="1">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GB" sz="1200" i="1">
                <a:latin typeface="Calibri"/>
                <a:ea typeface="Calibri"/>
                <a:cs typeface="Calibri"/>
                <a:sym typeface="Calibri"/>
              </a:rPr>
              <a:t>“Think about Williams’s writing style. What does the phrase stripping away unnecessary details mean?”</a:t>
            </a:r>
            <a:r>
              <a:rPr lang="en-GB" sz="1200">
                <a:latin typeface="Calibri"/>
                <a:ea typeface="Calibri"/>
                <a:cs typeface="Calibri"/>
                <a:sym typeface="Calibri"/>
              </a:rPr>
              <a:t> </a:t>
            </a:r>
            <a:r>
              <a:rPr lang="en-GB" sz="1200" b="1">
                <a:latin typeface="Calibri"/>
                <a:ea typeface="Calibri"/>
                <a:cs typeface="Calibri"/>
                <a:sym typeface="Calibri"/>
              </a:rPr>
              <a:t>(to remove or take away details that aren’t needed)</a:t>
            </a:r>
            <a:endParaRPr sz="1200" b="1">
              <a:latin typeface="Calibri"/>
              <a:ea typeface="Calibri"/>
              <a:cs typeface="Calibri"/>
              <a:sym typeface="Calibri"/>
            </a:endParaRPr>
          </a:p>
          <a:p>
            <a:pPr marL="457200" marR="0" lvl="0" indent="0" algn="l" rtl="0">
              <a:lnSpc>
                <a:spcPct val="100000"/>
              </a:lnSpc>
              <a:spcBef>
                <a:spcPts val="0"/>
              </a:spcBef>
              <a:spcAft>
                <a:spcPts val="0"/>
              </a:spcAft>
              <a:buNone/>
            </a:pPr>
            <a:endParaRPr sz="1200">
              <a:latin typeface="Calibri"/>
              <a:ea typeface="Calibri"/>
              <a:cs typeface="Calibri"/>
              <a:sym typeface="Calibri"/>
            </a:endParaRPr>
          </a:p>
          <a:p>
            <a:pPr marL="0" marR="0" lvl="0" indent="0" algn="l" rtl="0">
              <a:lnSpc>
                <a:spcPct val="100000"/>
              </a:lnSpc>
              <a:spcBef>
                <a:spcPts val="0"/>
              </a:spcBef>
              <a:spcAft>
                <a:spcPts val="0"/>
              </a:spcAft>
              <a:buNone/>
            </a:pPr>
            <a:endParaRPr sz="1200">
              <a:latin typeface="Calibri"/>
              <a:ea typeface="Calibri"/>
              <a:cs typeface="Calibri"/>
              <a:sym typeface="Calibri"/>
            </a:endParaRPr>
          </a:p>
          <a:p>
            <a:pPr marL="914400" marR="0" lvl="0" indent="0" algn="l" rtl="0">
              <a:lnSpc>
                <a:spcPct val="100000"/>
              </a:lnSpc>
              <a:spcBef>
                <a:spcPts val="0"/>
              </a:spcBef>
              <a:spcAft>
                <a:spcPts val="0"/>
              </a:spcAft>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Student Look-fors/Listen-fors:</a:t>
            </a:r>
            <a:endParaRPr sz="120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a:latin typeface="Calibri"/>
                <a:ea typeface="Calibri"/>
                <a:cs typeface="Calibri"/>
                <a:sym typeface="Calibri"/>
              </a:rPr>
              <a:t>Students should re-read the first paragraph.</a:t>
            </a:r>
            <a:endParaRPr sz="1200">
              <a:latin typeface="Calibri"/>
              <a:ea typeface="Calibri"/>
              <a:cs typeface="Calibri"/>
              <a:sym typeface="Calibri"/>
            </a:endParaRPr>
          </a:p>
          <a:p>
            <a:pPr marL="171450" marR="0" lvl="0" indent="-177800" algn="l" rtl="0">
              <a:lnSpc>
                <a:spcPct val="100000"/>
              </a:lnSpc>
              <a:spcBef>
                <a:spcPts val="0"/>
              </a:spcBef>
              <a:spcAft>
                <a:spcPts val="0"/>
              </a:spcAft>
              <a:buClr>
                <a:schemeClr val="dk1"/>
              </a:buClr>
              <a:buSzPts val="1200"/>
              <a:buFont typeface="Calibri"/>
              <a:buChar char="●"/>
            </a:pPr>
            <a:r>
              <a:rPr lang="en-GB" sz="1200">
                <a:latin typeface="Calibri"/>
                <a:ea typeface="Calibri"/>
                <a:cs typeface="Calibri"/>
                <a:sym typeface="Calibri"/>
              </a:rPr>
              <a:t>Students should be actively engaging in the discussion.</a:t>
            </a:r>
            <a:endParaRPr sz="1200">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Support for Any Students Who Need It:</a:t>
            </a:r>
            <a:endParaRPr sz="1200">
              <a:latin typeface="Calibri"/>
              <a:ea typeface="Calibri"/>
              <a:cs typeface="Calibri"/>
              <a:sym typeface="Calibri"/>
            </a:endParaRPr>
          </a:p>
          <a:p>
            <a:pPr marL="171450" lvl="0" indent="-177800" algn="l" rtl="0">
              <a:spcBef>
                <a:spcPts val="0"/>
              </a:spcBef>
              <a:spcAft>
                <a:spcPts val="0"/>
              </a:spcAft>
              <a:buClr>
                <a:srgbClr val="000000"/>
              </a:buClr>
              <a:buSzPts val="1200"/>
              <a:buFont typeface="Calibri"/>
              <a:buChar char="●"/>
            </a:pPr>
            <a:r>
              <a:rPr lang="en-GB" sz="1200">
                <a:solidFill>
                  <a:schemeClr val="dk1"/>
                </a:solidFill>
                <a:latin typeface="Calibri"/>
                <a:ea typeface="Calibri"/>
                <a:cs typeface="Calibri"/>
                <a:sym typeface="Calibri"/>
              </a:rPr>
              <a:t>For questions that require deeper thinking, consider pairing students with another who speaks the same home language, which can support language processing and foster equity.Invite students to begin by discussing their  responses in their home language, moving to responding in English. Students without a home language in common can be invited to think or write in their home language first.</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Teacher may need to read aloud to small groups of students.</a:t>
            </a:r>
            <a:endParaRPr sz="1200">
              <a:solidFill>
                <a:schemeClr val="dk1"/>
              </a:solidFill>
              <a:latin typeface="Calibri"/>
              <a:ea typeface="Calibri"/>
              <a:cs typeface="Calibri"/>
              <a:sym typeface="Calibri"/>
            </a:endParaRPr>
          </a:p>
        </p:txBody>
      </p:sp>
      <p:sp>
        <p:nvSpPr>
          <p:cNvPr id="161" name="Google Shape;161;g42adffcbce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965545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42adffcbce_0_1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GB" sz="1200" b="1">
                <a:latin typeface="Calibri"/>
                <a:ea typeface="Calibri"/>
                <a:cs typeface="Calibri"/>
                <a:sym typeface="Calibri"/>
              </a:rPr>
              <a:t>Close Read: A River of Words</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a:latin typeface="Calibri"/>
                <a:ea typeface="Calibri"/>
                <a:cs typeface="Calibri"/>
                <a:sym typeface="Calibri"/>
              </a:rPr>
              <a:t>Suggested Slide Pacing: </a:t>
            </a:r>
            <a:r>
              <a:rPr lang="en-GB" sz="1200" i="0" u="none" strike="noStrike" cap="none">
                <a:latin typeface="Calibri"/>
                <a:ea typeface="Calibri"/>
                <a:cs typeface="Calibri"/>
                <a:sym typeface="Calibri"/>
              </a:rPr>
              <a:t>8-10 minutes</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a:latin typeface="Calibri"/>
                <a:ea typeface="Calibri"/>
                <a:cs typeface="Calibri"/>
                <a:sym typeface="Calibri"/>
              </a:rPr>
              <a:t>Grouping: </a:t>
            </a:r>
            <a:r>
              <a:rPr lang="en-GB" sz="1200" i="0" u="none" strike="noStrike" cap="none">
                <a:latin typeface="Calibri"/>
                <a:ea typeface="Calibri"/>
                <a:cs typeface="Calibri"/>
                <a:sym typeface="Calibri"/>
              </a:rPr>
              <a:t>Whole Group/Pairs</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Teaching Notes: </a:t>
            </a:r>
            <a:endParaRPr sz="120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a:solidFill>
                  <a:schemeClr val="dk1"/>
                </a:solidFill>
                <a:latin typeface="Calibri"/>
                <a:ea typeface="Calibri"/>
                <a:cs typeface="Calibri"/>
                <a:sym typeface="Calibri"/>
              </a:rPr>
              <a:t>Students will be working with writing partners during the close read. </a:t>
            </a:r>
            <a:endParaRPr sz="1200">
              <a:solidFill>
                <a:schemeClr val="dk1"/>
              </a:solidFill>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i="0" u="none" strike="noStrike" cap="none">
                <a:latin typeface="Calibri"/>
                <a:ea typeface="Calibri"/>
                <a:cs typeface="Calibri"/>
                <a:sym typeface="Calibri"/>
              </a:rPr>
              <a:t>Slide has animations that appear upon click.</a:t>
            </a:r>
            <a:endParaRPr sz="1200" i="0" u="none" strike="noStrike" cap="none">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Teachers should have the </a:t>
            </a:r>
            <a:r>
              <a:rPr lang="en-GB" sz="1200" b="1">
                <a:solidFill>
                  <a:schemeClr val="dk1"/>
                </a:solidFill>
                <a:latin typeface="Calibri"/>
                <a:ea typeface="Calibri"/>
                <a:cs typeface="Calibri"/>
                <a:sym typeface="Calibri"/>
              </a:rPr>
              <a:t>Close Reading Note-catcher: A River of Words </a:t>
            </a:r>
            <a:r>
              <a:rPr lang="en-GB" sz="1200">
                <a:solidFill>
                  <a:schemeClr val="dk1"/>
                </a:solidFill>
                <a:latin typeface="Calibri"/>
                <a:ea typeface="Calibri"/>
                <a:cs typeface="Calibri"/>
                <a:sym typeface="Calibri"/>
              </a:rPr>
              <a:t>(example, for teacher reference) available.</a:t>
            </a:r>
            <a:endParaRPr sz="120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a:latin typeface="Calibri"/>
                <a:ea typeface="Calibri"/>
                <a:cs typeface="Calibri"/>
                <a:sym typeface="Calibri"/>
              </a:rPr>
              <a:t>Throughout this close read, students will work in pairs to discuss answers to the questions you ask. Ensure that partner A and partner B each have allocated time to answer questions and that they ask each other the questions. Use different strategies to have them respond, such as cold calling, using equity sticks, selecting volunteers, or responding chorally as a group.</a:t>
            </a: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Teacher Actions:</a:t>
            </a:r>
            <a:endParaRPr sz="1200" i="0" u="none" strike="noStrike" cap="none">
              <a:latin typeface="Calibri"/>
              <a:ea typeface="Calibri"/>
              <a:cs typeface="Calibri"/>
              <a:sym typeface="Calibri"/>
            </a:endParaRPr>
          </a:p>
          <a:p>
            <a:pPr marL="914400" marR="0" lvl="0" indent="-304800" algn="l" rtl="0">
              <a:lnSpc>
                <a:spcPct val="100000"/>
              </a:lnSpc>
              <a:spcBef>
                <a:spcPts val="0"/>
              </a:spcBef>
              <a:spcAft>
                <a:spcPts val="0"/>
              </a:spcAft>
              <a:buSzPts val="1200"/>
              <a:buFont typeface="Calibri"/>
              <a:buAutoNum type="arabicPeriod"/>
            </a:pPr>
            <a:r>
              <a:rPr lang="en-GB" sz="1200">
                <a:latin typeface="Calibri"/>
                <a:ea typeface="Calibri"/>
                <a:cs typeface="Calibri"/>
                <a:sym typeface="Calibri"/>
              </a:rPr>
              <a:t>Continue by asking:</a:t>
            </a:r>
            <a:endParaRPr sz="1200">
              <a:latin typeface="Calibri"/>
              <a:ea typeface="Calibri"/>
              <a:cs typeface="Calibri"/>
              <a:sym typeface="Calibri"/>
            </a:endParaRPr>
          </a:p>
          <a:p>
            <a:pPr marL="1371600" marR="0" lvl="1" indent="-304800" algn="l" rtl="0">
              <a:lnSpc>
                <a:spcPct val="100000"/>
              </a:lnSpc>
              <a:spcBef>
                <a:spcPts val="0"/>
              </a:spcBef>
              <a:spcAft>
                <a:spcPts val="0"/>
              </a:spcAft>
              <a:buSzPts val="1200"/>
              <a:buFont typeface="Calibri"/>
              <a:buChar char="○"/>
            </a:pPr>
            <a:r>
              <a:rPr lang="en-GB" sz="1200" i="1">
                <a:latin typeface="Calibri"/>
                <a:ea typeface="Calibri"/>
                <a:cs typeface="Calibri"/>
                <a:sym typeface="Calibri"/>
              </a:rPr>
              <a:t>“Think about these details. What does this help you to understand about Williams’s writing style?”</a:t>
            </a:r>
            <a:r>
              <a:rPr lang="en-GB" sz="1200">
                <a:latin typeface="Calibri"/>
                <a:ea typeface="Calibri"/>
                <a:cs typeface="Calibri"/>
                <a:sym typeface="Calibri"/>
              </a:rPr>
              <a:t> </a:t>
            </a:r>
            <a:r>
              <a:rPr lang="en-GB" sz="1200" b="1">
                <a:latin typeface="Calibri"/>
                <a:ea typeface="Calibri"/>
                <a:cs typeface="Calibri"/>
                <a:sym typeface="Calibri"/>
              </a:rPr>
              <a:t>(His poems had short lines and stanzas and little or no punctuation because he tried to leave out the details that weren’t needed.)</a:t>
            </a:r>
            <a:endParaRPr sz="1200" b="1">
              <a:latin typeface="Calibri"/>
              <a:ea typeface="Calibri"/>
              <a:cs typeface="Calibri"/>
              <a:sym typeface="Calibri"/>
            </a:endParaRPr>
          </a:p>
          <a:p>
            <a:pPr marL="1371600" marR="0" lvl="1" indent="-304800" algn="l" rtl="0">
              <a:lnSpc>
                <a:spcPct val="100000"/>
              </a:lnSpc>
              <a:spcBef>
                <a:spcPts val="0"/>
              </a:spcBef>
              <a:spcAft>
                <a:spcPts val="0"/>
              </a:spcAft>
              <a:buSzPts val="1200"/>
              <a:buFont typeface="Calibri"/>
              <a:buChar char="○"/>
            </a:pPr>
            <a:r>
              <a:rPr lang="en-GB" sz="1200" i="1">
                <a:latin typeface="Calibri"/>
                <a:ea typeface="Calibri"/>
                <a:cs typeface="Calibri"/>
                <a:sym typeface="Calibri"/>
              </a:rPr>
              <a:t>“Why did Williams try to strip away the unnecessary details?”</a:t>
            </a:r>
            <a:r>
              <a:rPr lang="en-GB" sz="1200">
                <a:latin typeface="Calibri"/>
                <a:ea typeface="Calibri"/>
                <a:cs typeface="Calibri"/>
                <a:sym typeface="Calibri"/>
              </a:rPr>
              <a:t> </a:t>
            </a:r>
            <a:r>
              <a:rPr lang="en-GB" sz="1200" b="1">
                <a:latin typeface="Calibri"/>
                <a:ea typeface="Calibri"/>
                <a:cs typeface="Calibri"/>
                <a:sym typeface="Calibri"/>
              </a:rPr>
              <a:t>(to “see the thing itself ... with great intensity and perception”)</a:t>
            </a:r>
            <a:endParaRPr sz="1200" b="1">
              <a:latin typeface="Calibri"/>
              <a:ea typeface="Calibri"/>
              <a:cs typeface="Calibri"/>
              <a:sym typeface="Calibri"/>
            </a:endParaRPr>
          </a:p>
          <a:p>
            <a:pPr marL="1371600" marR="0" lvl="1" indent="-304800" algn="l" rtl="0">
              <a:lnSpc>
                <a:spcPct val="100000"/>
              </a:lnSpc>
              <a:spcBef>
                <a:spcPts val="0"/>
              </a:spcBef>
              <a:spcAft>
                <a:spcPts val="0"/>
              </a:spcAft>
              <a:buSzPts val="1200"/>
              <a:buFont typeface="Calibri"/>
              <a:buChar char="○"/>
            </a:pPr>
            <a:r>
              <a:rPr lang="en-GB" sz="1200">
                <a:latin typeface="Calibri"/>
                <a:ea typeface="Calibri"/>
                <a:cs typeface="Calibri"/>
                <a:sym typeface="Calibri"/>
              </a:rPr>
              <a:t>“</a:t>
            </a:r>
            <a:r>
              <a:rPr lang="en-GB" sz="1200" i="1">
                <a:latin typeface="Calibri"/>
                <a:ea typeface="Calibri"/>
                <a:cs typeface="Calibri"/>
                <a:sym typeface="Calibri"/>
              </a:rPr>
              <a:t>What thing was Williams trying to see? Give an example.” </a:t>
            </a:r>
            <a:r>
              <a:rPr lang="en-GB" sz="1200" b="1">
                <a:latin typeface="Calibri"/>
                <a:ea typeface="Calibri"/>
                <a:cs typeface="Calibri"/>
                <a:sym typeface="Calibri"/>
              </a:rPr>
              <a:t>(whatever he was writing about—a firetruck, a cat, a red wheelbarrow, etc.)</a:t>
            </a:r>
            <a:endParaRPr sz="1200" b="1">
              <a:latin typeface="Calibri"/>
              <a:ea typeface="Calibri"/>
              <a:cs typeface="Calibri"/>
              <a:sym typeface="Calibri"/>
            </a:endParaRPr>
          </a:p>
          <a:p>
            <a:pPr marL="914400" marR="0" lvl="0" indent="-304800" algn="l" rtl="0">
              <a:lnSpc>
                <a:spcPct val="100000"/>
              </a:lnSpc>
              <a:spcBef>
                <a:spcPts val="0"/>
              </a:spcBef>
              <a:spcAft>
                <a:spcPts val="0"/>
              </a:spcAft>
              <a:buSzPts val="1200"/>
              <a:buFont typeface="Calibri"/>
              <a:buAutoNum type="arabicPeriod"/>
            </a:pPr>
            <a:r>
              <a:rPr lang="en-GB" sz="1200">
                <a:latin typeface="Calibri"/>
                <a:ea typeface="Calibri"/>
                <a:cs typeface="Calibri"/>
                <a:sym typeface="Calibri"/>
              </a:rPr>
              <a:t>Tell students that when something is done with great intensity, it is done with great strength and power, and that perception is understanding or interpreting something through the senses. Ask:</a:t>
            </a:r>
            <a:endParaRPr sz="1200">
              <a:latin typeface="Calibri"/>
              <a:ea typeface="Calibri"/>
              <a:cs typeface="Calibri"/>
              <a:sym typeface="Calibri"/>
            </a:endParaRPr>
          </a:p>
          <a:p>
            <a:pPr marL="1371600" marR="0" lvl="1" indent="-304800" algn="l" rtl="0">
              <a:lnSpc>
                <a:spcPct val="100000"/>
              </a:lnSpc>
              <a:spcBef>
                <a:spcPts val="0"/>
              </a:spcBef>
              <a:spcAft>
                <a:spcPts val="0"/>
              </a:spcAft>
              <a:buSzPts val="1200"/>
              <a:buFont typeface="Calibri"/>
              <a:buChar char="○"/>
            </a:pPr>
            <a:r>
              <a:rPr lang="en-GB" sz="1200" i="1">
                <a:latin typeface="Calibri"/>
                <a:ea typeface="Calibri"/>
                <a:cs typeface="Calibri"/>
                <a:sym typeface="Calibri"/>
              </a:rPr>
              <a:t>“Think about these details. In your own words, explain why Williams stripped away the unnecessary details.”</a:t>
            </a:r>
            <a:r>
              <a:rPr lang="en-GB" sz="1200">
                <a:latin typeface="Calibri"/>
                <a:ea typeface="Calibri"/>
                <a:cs typeface="Calibri"/>
                <a:sym typeface="Calibri"/>
              </a:rPr>
              <a:t> </a:t>
            </a:r>
            <a:r>
              <a:rPr lang="en-GB" sz="1200" b="1">
                <a:latin typeface="Calibri"/>
                <a:ea typeface="Calibri"/>
                <a:cs typeface="Calibri"/>
                <a:sym typeface="Calibri"/>
              </a:rPr>
              <a:t>(to see what he was writing about clearly for what it really was)</a:t>
            </a:r>
            <a:endParaRPr sz="1200" b="1">
              <a:latin typeface="Calibri"/>
              <a:ea typeface="Calibri"/>
              <a:cs typeface="Calibri"/>
              <a:sym typeface="Calibri"/>
            </a:endParaRPr>
          </a:p>
          <a:p>
            <a:pPr marL="914400" marR="0" lvl="0" indent="-304800" algn="l" rtl="0">
              <a:lnSpc>
                <a:spcPct val="100000"/>
              </a:lnSpc>
              <a:spcBef>
                <a:spcPts val="0"/>
              </a:spcBef>
              <a:spcAft>
                <a:spcPts val="0"/>
              </a:spcAft>
              <a:buSzPts val="1200"/>
              <a:buFont typeface="Calibri"/>
              <a:buAutoNum type="arabicPeriod"/>
            </a:pPr>
            <a:r>
              <a:rPr lang="en-GB" sz="1200">
                <a:latin typeface="Calibri"/>
                <a:ea typeface="Calibri"/>
                <a:cs typeface="Calibri"/>
                <a:sym typeface="Calibri"/>
              </a:rPr>
              <a:t>Ask Q3.</a:t>
            </a:r>
            <a:r>
              <a:rPr lang="en-GB" sz="1200" i="1">
                <a:latin typeface="Calibri"/>
                <a:ea typeface="Calibri"/>
                <a:cs typeface="Calibri"/>
                <a:sym typeface="Calibri"/>
              </a:rPr>
              <a:t> “What inspired Williams?  Why?”</a:t>
            </a:r>
            <a:r>
              <a:rPr lang="en-GB" sz="1200" b="1">
                <a:latin typeface="Calibri"/>
                <a:ea typeface="Calibri"/>
                <a:cs typeface="Calibri"/>
                <a:sym typeface="Calibri"/>
              </a:rPr>
              <a:t>(He was inspired by everyday objects and common people, and trying to see these things clearly for what they really were.)</a:t>
            </a:r>
            <a:endParaRPr sz="1200" b="1">
              <a:latin typeface="Calibri"/>
              <a:ea typeface="Calibri"/>
              <a:cs typeface="Calibri"/>
              <a:sym typeface="Calibri"/>
            </a:endParaRPr>
          </a:p>
          <a:p>
            <a:pPr marL="914400" marR="0" lvl="0" indent="-304800" algn="l" rtl="0">
              <a:lnSpc>
                <a:spcPct val="100000"/>
              </a:lnSpc>
              <a:spcBef>
                <a:spcPts val="0"/>
              </a:spcBef>
              <a:spcAft>
                <a:spcPts val="0"/>
              </a:spcAft>
              <a:buSzPts val="1200"/>
              <a:buFont typeface="Calibri"/>
              <a:buAutoNum type="arabicPeriod"/>
            </a:pPr>
            <a:r>
              <a:rPr lang="en-GB" sz="1200">
                <a:latin typeface="Calibri"/>
                <a:ea typeface="Calibri"/>
                <a:cs typeface="Calibri"/>
                <a:sym typeface="Calibri"/>
              </a:rPr>
              <a:t>Invite students to write notes about what inspired William Carlos Williams in the “What inspired William Carlos Williams?” box on their note-catchers.</a:t>
            </a:r>
            <a:endParaRPr sz="1200">
              <a:latin typeface="Calibri"/>
              <a:ea typeface="Calibri"/>
              <a:cs typeface="Calibri"/>
              <a:sym typeface="Calibri"/>
            </a:endParaRPr>
          </a:p>
          <a:p>
            <a:pPr marL="914400" marR="0" lvl="0" indent="0" algn="l" rtl="0">
              <a:lnSpc>
                <a:spcPct val="100000"/>
              </a:lnSpc>
              <a:spcBef>
                <a:spcPts val="0"/>
              </a:spcBef>
              <a:spcAft>
                <a:spcPts val="0"/>
              </a:spcAft>
              <a:buNone/>
            </a:pPr>
            <a:endParaRPr sz="1200" b="1">
              <a:latin typeface="Calibri"/>
              <a:ea typeface="Calibri"/>
              <a:cs typeface="Calibri"/>
              <a:sym typeface="Calibri"/>
            </a:endParaRPr>
          </a:p>
          <a:p>
            <a:pPr marL="457200" marR="0" lvl="0" indent="0" algn="l" rtl="0">
              <a:lnSpc>
                <a:spcPct val="100000"/>
              </a:lnSpc>
              <a:spcBef>
                <a:spcPts val="0"/>
              </a:spcBef>
              <a:spcAft>
                <a:spcPts val="0"/>
              </a:spcAft>
              <a:buNone/>
            </a:pPr>
            <a:endParaRPr sz="1200">
              <a:latin typeface="Calibri"/>
              <a:ea typeface="Calibri"/>
              <a:cs typeface="Calibri"/>
              <a:sym typeface="Calibri"/>
            </a:endParaRPr>
          </a:p>
          <a:p>
            <a:pPr marL="0" marR="0" lvl="0" indent="0" algn="l" rtl="0">
              <a:lnSpc>
                <a:spcPct val="100000"/>
              </a:lnSpc>
              <a:spcBef>
                <a:spcPts val="0"/>
              </a:spcBef>
              <a:spcAft>
                <a:spcPts val="0"/>
              </a:spcAft>
              <a:buNone/>
            </a:pPr>
            <a:endParaRPr sz="1200">
              <a:latin typeface="Calibri"/>
              <a:ea typeface="Calibri"/>
              <a:cs typeface="Calibri"/>
              <a:sym typeface="Calibri"/>
            </a:endParaRPr>
          </a:p>
          <a:p>
            <a:pPr marL="914400" marR="0" lvl="0" indent="0" algn="l" rtl="0">
              <a:lnSpc>
                <a:spcPct val="100000"/>
              </a:lnSpc>
              <a:spcBef>
                <a:spcPts val="0"/>
              </a:spcBef>
              <a:spcAft>
                <a:spcPts val="0"/>
              </a:spcAft>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Student Look-fors/Listen-fors:</a:t>
            </a:r>
            <a:endParaRPr sz="120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a:latin typeface="Calibri"/>
                <a:ea typeface="Calibri"/>
                <a:cs typeface="Calibri"/>
                <a:sym typeface="Calibri"/>
              </a:rPr>
              <a:t>Students should re-read the first paragraph.</a:t>
            </a:r>
            <a:endParaRPr sz="1200">
              <a:latin typeface="Calibri"/>
              <a:ea typeface="Calibri"/>
              <a:cs typeface="Calibri"/>
              <a:sym typeface="Calibri"/>
            </a:endParaRPr>
          </a:p>
          <a:p>
            <a:pPr marL="171450" marR="0" lvl="0" indent="-177800" algn="l" rtl="0">
              <a:lnSpc>
                <a:spcPct val="100000"/>
              </a:lnSpc>
              <a:spcBef>
                <a:spcPts val="0"/>
              </a:spcBef>
              <a:spcAft>
                <a:spcPts val="0"/>
              </a:spcAft>
              <a:buClr>
                <a:schemeClr val="dk1"/>
              </a:buClr>
              <a:buSzPts val="1200"/>
              <a:buFont typeface="Calibri"/>
              <a:buChar char="●"/>
            </a:pPr>
            <a:r>
              <a:rPr lang="en-GB" sz="1200">
                <a:latin typeface="Calibri"/>
                <a:ea typeface="Calibri"/>
                <a:cs typeface="Calibri"/>
                <a:sym typeface="Calibri"/>
              </a:rPr>
              <a:t>Students should be actively engaging in the discussion.</a:t>
            </a:r>
            <a:endParaRPr sz="1200">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Students should be add information to the background box on their note catcher.</a:t>
            </a:r>
            <a:endParaRPr sz="1200">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Support for Any Students Who Need It:</a:t>
            </a:r>
            <a:endParaRPr sz="1200">
              <a:latin typeface="Calibri"/>
              <a:ea typeface="Calibri"/>
              <a:cs typeface="Calibri"/>
              <a:sym typeface="Calibri"/>
            </a:endParaRPr>
          </a:p>
          <a:p>
            <a:pPr marL="171450" lvl="0" indent="-177800" algn="l" rtl="0">
              <a:spcBef>
                <a:spcPts val="0"/>
              </a:spcBef>
              <a:spcAft>
                <a:spcPts val="0"/>
              </a:spcAft>
              <a:buClr>
                <a:srgbClr val="000000"/>
              </a:buClr>
              <a:buSzPts val="1200"/>
              <a:buFont typeface="Calibri"/>
              <a:buChar char="●"/>
            </a:pPr>
            <a:r>
              <a:rPr lang="en-GB" sz="1200">
                <a:solidFill>
                  <a:schemeClr val="dk1"/>
                </a:solidFill>
                <a:latin typeface="Calibri"/>
                <a:ea typeface="Calibri"/>
                <a:cs typeface="Calibri"/>
                <a:sym typeface="Calibri"/>
              </a:rPr>
              <a:t>For questions that require deeper thinking, consider pairing students with another who speaks the same home language, which can support language processing and foster equity.Invite students to begin by discussing their  responses in their home language, moving to responding in English. Students without a home language in common can be invited to think or write in their home language first.</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Teacher may need to read aloud to small groups of students.</a:t>
            </a:r>
            <a:endParaRPr sz="1200">
              <a:solidFill>
                <a:schemeClr val="dk1"/>
              </a:solidFill>
              <a:latin typeface="Calibri"/>
              <a:ea typeface="Calibri"/>
              <a:cs typeface="Calibri"/>
              <a:sym typeface="Calibri"/>
            </a:endParaRPr>
          </a:p>
        </p:txBody>
      </p:sp>
      <p:sp>
        <p:nvSpPr>
          <p:cNvPr id="171" name="Google Shape;171;g42adffcbce_0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646268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42adffcbce_0_1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GB" sz="1200" b="1">
                <a:solidFill>
                  <a:schemeClr val="dk1"/>
                </a:solidFill>
                <a:latin typeface="Calibri"/>
                <a:ea typeface="Calibri"/>
                <a:cs typeface="Calibri"/>
                <a:sym typeface="Calibri"/>
              </a:rPr>
              <a:t>Language Dive: A River of Words</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GB" sz="1200" b="1">
                <a:solidFill>
                  <a:schemeClr val="dk1"/>
                </a:solidFill>
                <a:latin typeface="Calibri"/>
                <a:ea typeface="Calibri"/>
                <a:cs typeface="Calibri"/>
                <a:sym typeface="Calibri"/>
              </a:rPr>
              <a:t>Suggested Slide Pacing: </a:t>
            </a:r>
            <a:r>
              <a:rPr lang="en-GB" sz="1200">
                <a:solidFill>
                  <a:schemeClr val="dk1"/>
                </a:solidFill>
                <a:latin typeface="Calibri"/>
                <a:ea typeface="Calibri"/>
                <a:cs typeface="Calibri"/>
                <a:sym typeface="Calibri"/>
              </a:rPr>
              <a:t>3-5</a:t>
            </a:r>
            <a:r>
              <a:rPr lang="en-GB" sz="1200" b="1">
                <a:solidFill>
                  <a:schemeClr val="dk1"/>
                </a:solidFill>
                <a:latin typeface="Calibri"/>
                <a:ea typeface="Calibri"/>
                <a:cs typeface="Calibri"/>
                <a:sym typeface="Calibri"/>
              </a:rPr>
              <a:t> </a:t>
            </a:r>
            <a:r>
              <a:rPr lang="en-GB" sz="1200">
                <a:solidFill>
                  <a:schemeClr val="dk1"/>
                </a:solidFill>
                <a:latin typeface="Calibri"/>
                <a:ea typeface="Calibri"/>
                <a:cs typeface="Calibri"/>
                <a:sym typeface="Calibri"/>
              </a:rPr>
              <a:t>minutes</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GB" sz="1200" b="1">
                <a:solidFill>
                  <a:schemeClr val="dk1"/>
                </a:solidFill>
                <a:latin typeface="Calibri"/>
                <a:ea typeface="Calibri"/>
                <a:cs typeface="Calibri"/>
                <a:sym typeface="Calibri"/>
              </a:rPr>
              <a:t>Grouping: </a:t>
            </a:r>
            <a:r>
              <a:rPr lang="en-GB" sz="1200">
                <a:solidFill>
                  <a:schemeClr val="dk1"/>
                </a:solidFill>
                <a:latin typeface="Calibri"/>
                <a:ea typeface="Calibri"/>
                <a:cs typeface="Calibri"/>
                <a:sym typeface="Calibri"/>
              </a:rPr>
              <a:t>Whole Group/Pairs</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GB"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6286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Teachers should have placed students into pairs ahead of time</a:t>
            </a:r>
            <a:endParaRPr sz="1200">
              <a:solidFill>
                <a:schemeClr val="dk1"/>
              </a:solidFill>
              <a:latin typeface="Calibri"/>
              <a:ea typeface="Calibri"/>
              <a:cs typeface="Calibri"/>
              <a:sym typeface="Calibri"/>
            </a:endParaRPr>
          </a:p>
          <a:p>
            <a:pPr marL="628650" lvl="0" indent="-177800" algn="l" rtl="0">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Post </a:t>
            </a:r>
            <a:r>
              <a:rPr lang="en-GB" sz="1200" b="1">
                <a:solidFill>
                  <a:schemeClr val="dk1"/>
                </a:solidFill>
                <a:latin typeface="Calibri"/>
                <a:ea typeface="Calibri"/>
                <a:cs typeface="Calibri"/>
                <a:sym typeface="Calibri"/>
              </a:rPr>
              <a:t>Close Readers Do These Things anchor chart.</a:t>
            </a:r>
            <a:endParaRPr sz="1200" b="1">
              <a:solidFill>
                <a:schemeClr val="dk1"/>
              </a:solidFill>
              <a:latin typeface="Calibri"/>
              <a:ea typeface="Calibri"/>
              <a:cs typeface="Calibri"/>
              <a:sym typeface="Calibri"/>
            </a:endParaRPr>
          </a:p>
          <a:p>
            <a:pPr marL="6286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Slide has animations that appear upon click.</a:t>
            </a:r>
            <a:endParaRPr sz="1200">
              <a:solidFill>
                <a:schemeClr val="dk1"/>
              </a:solidFill>
              <a:latin typeface="Calibri"/>
              <a:ea typeface="Calibri"/>
              <a:cs typeface="Calibri"/>
              <a:sym typeface="Calibri"/>
            </a:endParaRPr>
          </a:p>
          <a:p>
            <a:pPr marL="628650" lvl="0" indent="-177800" algn="l" rtl="0">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Teachers should have the </a:t>
            </a:r>
            <a:r>
              <a:rPr lang="en-GB" sz="1200" b="1">
                <a:solidFill>
                  <a:schemeClr val="dk1"/>
                </a:solidFill>
                <a:latin typeface="Calibri"/>
                <a:ea typeface="Calibri"/>
                <a:cs typeface="Calibri"/>
                <a:sym typeface="Calibri"/>
              </a:rPr>
              <a:t>Close Reading Note-catcher: </a:t>
            </a:r>
            <a:r>
              <a:rPr lang="en-GB" sz="1200">
                <a:solidFill>
                  <a:schemeClr val="dk1"/>
                </a:solidFill>
                <a:latin typeface="Calibri"/>
                <a:ea typeface="Calibri"/>
                <a:cs typeface="Calibri"/>
                <a:sym typeface="Calibri"/>
              </a:rPr>
              <a:t>A River of Words</a:t>
            </a:r>
            <a:r>
              <a:rPr lang="en-GB" sz="1200" b="1">
                <a:solidFill>
                  <a:schemeClr val="dk1"/>
                </a:solidFill>
                <a:latin typeface="Calibri"/>
                <a:ea typeface="Calibri"/>
                <a:cs typeface="Calibri"/>
                <a:sym typeface="Calibri"/>
              </a:rPr>
              <a:t> </a:t>
            </a:r>
            <a:r>
              <a:rPr lang="en-GB" sz="1200">
                <a:solidFill>
                  <a:schemeClr val="dk1"/>
                </a:solidFill>
                <a:latin typeface="Calibri"/>
                <a:ea typeface="Calibri"/>
                <a:cs typeface="Calibri"/>
                <a:sym typeface="Calibri"/>
              </a:rPr>
              <a:t>(example, for teacher reference) available.</a:t>
            </a:r>
            <a:endParaRPr sz="1200">
              <a:solidFill>
                <a:schemeClr val="dk1"/>
              </a:solidFill>
              <a:latin typeface="Calibri"/>
              <a:ea typeface="Calibri"/>
              <a:cs typeface="Calibri"/>
              <a:sym typeface="Calibri"/>
            </a:endParaRPr>
          </a:p>
          <a:p>
            <a:pPr marL="62865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GB"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Remind students about the first step in the Deconstruct stage. Say:</a:t>
            </a:r>
            <a:r>
              <a:rPr lang="en-GB" sz="1200" i="1">
                <a:solidFill>
                  <a:schemeClr val="dk1"/>
                </a:solidFill>
                <a:latin typeface="Calibri"/>
                <a:ea typeface="Calibri"/>
                <a:cs typeface="Calibri"/>
                <a:sym typeface="Calibri"/>
              </a:rPr>
              <a:t> “When we do a Language Dive, first we read the sentence. We talk about what we think it means and how it might help us understand our guiding question.”</a:t>
            </a:r>
            <a:endParaRPr sz="1200" i="1">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Invite students to place their finger by the last sentence in the second paragraph from A River of Words Author’s Note: By stripping away unnecessary details, “Williams tried to see the thing itself ... with great intensity and perception.”</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Read aloud the sentence twice, and then ask students to take turns reading the sentence aloud with a partner.</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Tell students you will give them time to think and discuss with their partners. Ask questions 4-5. </a:t>
            </a:r>
            <a:endParaRPr sz="120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What is the meaning of this sentence? </a:t>
            </a:r>
            <a:r>
              <a:rPr lang="en-GB" sz="1200" b="1">
                <a:solidFill>
                  <a:schemeClr val="dk1"/>
                </a:solidFill>
                <a:latin typeface="Calibri"/>
                <a:ea typeface="Calibri"/>
                <a:cs typeface="Calibri"/>
                <a:sym typeface="Calibri"/>
              </a:rPr>
              <a:t>(Responses will vary.)</a:t>
            </a:r>
            <a:endParaRPr sz="120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How does this sentence add to your understanding of the guiding question? </a:t>
            </a:r>
            <a:r>
              <a:rPr lang="en-GB" sz="1200" b="1">
                <a:solidFill>
                  <a:schemeClr val="dk1"/>
                </a:solidFill>
                <a:latin typeface="Calibri"/>
                <a:ea typeface="Calibri"/>
                <a:cs typeface="Calibri"/>
                <a:sym typeface="Calibri"/>
              </a:rPr>
              <a:t>(Responses will vary.)</a:t>
            </a:r>
            <a:endParaRPr sz="1200" b="1">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After inviting responses, write and display student ideas.</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GB"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Students should be following along and participating in the conversation.</a:t>
            </a:r>
            <a:endParaRPr sz="120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GB"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Encourage rich conversation among students about the meaning of each of the sentence strip chunks, what the academic phrases within each chunk mean, and how they relate to the sentence and the text overall. Monitor and guide conversation with total participation techniques and Conversation Cues.</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After asking questions, provide students up to one minute of think time to reflect, depending on the complexity of the question. Alternatively, invite partners to discuss, providing an allocated time for each student.</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Record and display student responses next to or underneath the target language for visual reference.</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Where possible, consider placing sketches, pictures, or illustrations above key nouns and verbs in the chunks after discussing their meanings. This will allow students to quickly access the content of each chunk as they work with the structures in the sentence as a whole.</a:t>
            </a:r>
            <a:endParaRPr sz="1200">
              <a:solidFill>
                <a:schemeClr val="dk1"/>
              </a:solidFill>
              <a:latin typeface="Calibri"/>
              <a:ea typeface="Calibri"/>
              <a:cs typeface="Calibri"/>
              <a:sym typeface="Calibri"/>
            </a:endParaRPr>
          </a:p>
          <a:p>
            <a:pPr marL="171450" marR="0" lvl="0" indent="0" algn="l" rtl="0">
              <a:lnSpc>
                <a:spcPct val="100000"/>
              </a:lnSpc>
              <a:spcBef>
                <a:spcPts val="0"/>
              </a:spcBef>
              <a:spcAft>
                <a:spcPts val="0"/>
              </a:spcAft>
              <a:buNone/>
            </a:pPr>
            <a:endParaRPr sz="1200" b="1">
              <a:latin typeface="Calibri"/>
              <a:ea typeface="Calibri"/>
              <a:cs typeface="Calibri"/>
              <a:sym typeface="Calibri"/>
            </a:endParaRPr>
          </a:p>
        </p:txBody>
      </p:sp>
      <p:sp>
        <p:nvSpPr>
          <p:cNvPr id="182" name="Google Shape;182;g42adffcbce_0_1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67298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42adffcbce_0_2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200" b="1">
                <a:solidFill>
                  <a:schemeClr val="dk1"/>
                </a:solidFill>
                <a:latin typeface="Calibri"/>
                <a:ea typeface="Calibri"/>
                <a:cs typeface="Calibri"/>
                <a:sym typeface="Calibri"/>
              </a:rPr>
              <a:t>Language Dive: A River of Words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GB" sz="1200" b="1">
                <a:solidFill>
                  <a:schemeClr val="dk1"/>
                </a:solidFill>
                <a:latin typeface="Calibri"/>
                <a:ea typeface="Calibri"/>
                <a:cs typeface="Calibri"/>
                <a:sym typeface="Calibri"/>
              </a:rPr>
              <a:t>Suggested Slide Pacing: </a:t>
            </a:r>
            <a:r>
              <a:rPr lang="en-GB" sz="1200">
                <a:solidFill>
                  <a:schemeClr val="dk1"/>
                </a:solidFill>
                <a:latin typeface="Calibri"/>
                <a:ea typeface="Calibri"/>
                <a:cs typeface="Calibri"/>
                <a:sym typeface="Calibri"/>
              </a:rPr>
              <a:t>3-5</a:t>
            </a:r>
            <a:r>
              <a:rPr lang="en-GB" sz="1200" b="1">
                <a:solidFill>
                  <a:schemeClr val="dk1"/>
                </a:solidFill>
                <a:latin typeface="Calibri"/>
                <a:ea typeface="Calibri"/>
                <a:cs typeface="Calibri"/>
                <a:sym typeface="Calibri"/>
              </a:rPr>
              <a:t> </a:t>
            </a:r>
            <a:r>
              <a:rPr lang="en-GB" sz="1200">
                <a:solidFill>
                  <a:schemeClr val="dk1"/>
                </a:solidFill>
                <a:latin typeface="Calibri"/>
                <a:ea typeface="Calibri"/>
                <a:cs typeface="Calibri"/>
                <a:sym typeface="Calibri"/>
              </a:rPr>
              <a:t>minutes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GB" sz="1200" b="1">
                <a:solidFill>
                  <a:schemeClr val="dk1"/>
                </a:solidFill>
                <a:latin typeface="Calibri"/>
                <a:ea typeface="Calibri"/>
                <a:cs typeface="Calibri"/>
                <a:sym typeface="Calibri"/>
              </a:rPr>
              <a:t>Grouping: </a:t>
            </a:r>
            <a:r>
              <a:rPr lang="en-GB" sz="1200">
                <a:solidFill>
                  <a:schemeClr val="dk1"/>
                </a:solidFill>
                <a:latin typeface="Calibri"/>
                <a:ea typeface="Calibri"/>
                <a:cs typeface="Calibri"/>
                <a:sym typeface="Calibri"/>
              </a:rPr>
              <a:t>Whole Group/Pairs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GB"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6286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Teachers should have placed students into pairs ahead of time</a:t>
            </a:r>
            <a:endParaRPr sz="1200">
              <a:solidFill>
                <a:schemeClr val="dk1"/>
              </a:solidFill>
              <a:latin typeface="Calibri"/>
              <a:ea typeface="Calibri"/>
              <a:cs typeface="Calibri"/>
              <a:sym typeface="Calibri"/>
            </a:endParaRPr>
          </a:p>
          <a:p>
            <a:pPr marL="628650" lvl="0" indent="-177800" algn="l" rtl="0">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Post </a:t>
            </a:r>
            <a:r>
              <a:rPr lang="en-GB" sz="1200" b="1">
                <a:solidFill>
                  <a:schemeClr val="dk1"/>
                </a:solidFill>
                <a:latin typeface="Calibri"/>
                <a:ea typeface="Calibri"/>
                <a:cs typeface="Calibri"/>
                <a:sym typeface="Calibri"/>
              </a:rPr>
              <a:t>Close Readers Do These Things anchor chart.</a:t>
            </a:r>
            <a:endParaRPr sz="1200" b="1">
              <a:solidFill>
                <a:schemeClr val="dk1"/>
              </a:solidFill>
              <a:latin typeface="Calibri"/>
              <a:ea typeface="Calibri"/>
              <a:cs typeface="Calibri"/>
              <a:sym typeface="Calibri"/>
            </a:endParaRPr>
          </a:p>
          <a:p>
            <a:pPr marL="6286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Slide has animations that appear upon click.</a:t>
            </a:r>
            <a:endParaRPr sz="1200">
              <a:solidFill>
                <a:schemeClr val="dk1"/>
              </a:solidFill>
              <a:latin typeface="Calibri"/>
              <a:ea typeface="Calibri"/>
              <a:cs typeface="Calibri"/>
              <a:sym typeface="Calibri"/>
            </a:endParaRPr>
          </a:p>
          <a:p>
            <a:pPr marL="628650" lvl="0" indent="-177800" algn="l" rtl="0">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Teachers should have the </a:t>
            </a:r>
            <a:r>
              <a:rPr lang="en-GB" sz="1200" b="1">
                <a:solidFill>
                  <a:schemeClr val="dk1"/>
                </a:solidFill>
                <a:latin typeface="Calibri"/>
                <a:ea typeface="Calibri"/>
                <a:cs typeface="Calibri"/>
                <a:sym typeface="Calibri"/>
              </a:rPr>
              <a:t>Close Reading Note-catcher: </a:t>
            </a:r>
            <a:r>
              <a:rPr lang="en-GB" sz="1200">
                <a:solidFill>
                  <a:schemeClr val="dk1"/>
                </a:solidFill>
                <a:latin typeface="Calibri"/>
                <a:ea typeface="Calibri"/>
                <a:cs typeface="Calibri"/>
                <a:sym typeface="Calibri"/>
              </a:rPr>
              <a:t>A River of Words</a:t>
            </a:r>
            <a:r>
              <a:rPr lang="en-GB" sz="1200" b="1">
                <a:solidFill>
                  <a:schemeClr val="dk1"/>
                </a:solidFill>
                <a:latin typeface="Calibri"/>
                <a:ea typeface="Calibri"/>
                <a:cs typeface="Calibri"/>
                <a:sym typeface="Calibri"/>
              </a:rPr>
              <a:t> </a:t>
            </a:r>
            <a:r>
              <a:rPr lang="en-GB" sz="1200">
                <a:solidFill>
                  <a:schemeClr val="dk1"/>
                </a:solidFill>
                <a:latin typeface="Calibri"/>
                <a:ea typeface="Calibri"/>
                <a:cs typeface="Calibri"/>
                <a:sym typeface="Calibri"/>
              </a:rPr>
              <a:t>(example, for teacher reference) available.</a:t>
            </a:r>
            <a:endParaRPr sz="1200">
              <a:solidFill>
                <a:schemeClr val="dk1"/>
              </a:solidFill>
              <a:latin typeface="Calibri"/>
              <a:ea typeface="Calibri"/>
              <a:cs typeface="Calibri"/>
              <a:sym typeface="Calibri"/>
            </a:endParaRPr>
          </a:p>
          <a:p>
            <a:pPr marL="62865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GB"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Say: </a:t>
            </a:r>
            <a:r>
              <a:rPr lang="en-GB" sz="1200" i="1">
                <a:solidFill>
                  <a:schemeClr val="dk1"/>
                </a:solidFill>
                <a:latin typeface="Calibri"/>
                <a:ea typeface="Calibri"/>
                <a:cs typeface="Calibri"/>
                <a:sym typeface="Calibri"/>
              </a:rPr>
              <a:t>“Next, we take the sentence apart, chunk by chunk. We figure out what each chunk means, and why it’s important. Let’s talk about the first chunk of this sentence.”</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Display and read aloud the following chunk: Williams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Underline the chunk in blue and invite students to do the same on their note-catchers.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Ask question #6. </a:t>
            </a:r>
            <a:r>
              <a:rPr lang="en-GB" sz="1200" i="1">
                <a:solidFill>
                  <a:schemeClr val="dk1"/>
                </a:solidFill>
                <a:latin typeface="Calibri"/>
                <a:ea typeface="Calibri"/>
                <a:cs typeface="Calibri"/>
                <a:sym typeface="Calibri"/>
              </a:rPr>
              <a:t>Who is this sentence about?</a:t>
            </a:r>
            <a:r>
              <a:rPr lang="en-GB" sz="1200">
                <a:solidFill>
                  <a:schemeClr val="dk1"/>
                </a:solidFill>
                <a:latin typeface="Calibri"/>
                <a:ea typeface="Calibri"/>
                <a:cs typeface="Calibri"/>
                <a:sym typeface="Calibri"/>
              </a:rPr>
              <a:t> </a:t>
            </a:r>
            <a:r>
              <a:rPr lang="en-GB" sz="1200" b="1">
                <a:solidFill>
                  <a:schemeClr val="dk1"/>
                </a:solidFill>
                <a:latin typeface="Calibri"/>
                <a:ea typeface="Calibri"/>
                <a:cs typeface="Calibri"/>
                <a:sym typeface="Calibri"/>
              </a:rPr>
              <a:t>(The sentence is about William Carlos Williams, the poet.) </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After providing time and inviting responses, record and display student ideas.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r>
              <a:rPr lang="en-GB" sz="1200">
                <a:solidFill>
                  <a:schemeClr val="dk1"/>
                </a:solidFill>
                <a:latin typeface="Calibri"/>
                <a:ea typeface="Calibri"/>
                <a:cs typeface="Calibri"/>
                <a:sym typeface="Calibri"/>
              </a:rPr>
              <a:t>Say:</a:t>
            </a:r>
            <a:r>
              <a:rPr lang="en-GB" sz="1200" i="1">
                <a:solidFill>
                  <a:schemeClr val="dk1"/>
                </a:solidFill>
                <a:latin typeface="Calibri"/>
                <a:ea typeface="Calibri"/>
                <a:cs typeface="Calibri"/>
                <a:sym typeface="Calibri"/>
              </a:rPr>
              <a:t> “You did well figuring out what the first chunk means, and why it’s important. Let’s talk about the second chunk.”</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Display and read aloud the following chunk: tried to “see the thing itself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Underline the chunk in red and invite students to do the same on their note-catchers.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Ask question #7. </a:t>
            </a:r>
            <a:r>
              <a:rPr lang="en-GB" sz="1200" i="1">
                <a:solidFill>
                  <a:schemeClr val="dk1"/>
                </a:solidFill>
                <a:latin typeface="Calibri"/>
                <a:ea typeface="Calibri"/>
                <a:cs typeface="Calibri"/>
                <a:sym typeface="Calibri"/>
              </a:rPr>
              <a:t>“What did Williams try to do?”</a:t>
            </a:r>
            <a:r>
              <a:rPr lang="en-GB" sz="1200">
                <a:solidFill>
                  <a:schemeClr val="dk1"/>
                </a:solidFill>
                <a:latin typeface="Calibri"/>
                <a:ea typeface="Calibri"/>
                <a:cs typeface="Calibri"/>
                <a:sym typeface="Calibri"/>
              </a:rPr>
              <a:t> </a:t>
            </a:r>
            <a:r>
              <a:rPr lang="en-GB" sz="1200" b="1">
                <a:solidFill>
                  <a:schemeClr val="dk1"/>
                </a:solidFill>
                <a:latin typeface="Calibri"/>
                <a:ea typeface="Calibri"/>
                <a:cs typeface="Calibri"/>
                <a:sym typeface="Calibri"/>
              </a:rPr>
              <a:t>(He tried to see just the thing, or a subject of his poems alone; he tried to see the most important parts of the thing.)</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Ask question #8. </a:t>
            </a:r>
            <a:r>
              <a:rPr lang="en-GB" sz="1200" i="1">
                <a:solidFill>
                  <a:schemeClr val="dk1"/>
                </a:solidFill>
                <a:latin typeface="Calibri"/>
                <a:ea typeface="Calibri"/>
                <a:cs typeface="Calibri"/>
                <a:sym typeface="Calibri"/>
              </a:rPr>
              <a:t>Why did the author use the word itself?</a:t>
            </a:r>
            <a:r>
              <a:rPr lang="en-GB" sz="1200">
                <a:solidFill>
                  <a:schemeClr val="dk1"/>
                </a:solidFill>
                <a:latin typeface="Calibri"/>
                <a:ea typeface="Calibri"/>
                <a:cs typeface="Calibri"/>
                <a:sym typeface="Calibri"/>
              </a:rPr>
              <a:t> </a:t>
            </a:r>
            <a:r>
              <a:rPr lang="en-GB" sz="1200" b="1">
                <a:solidFill>
                  <a:schemeClr val="dk1"/>
                </a:solidFill>
                <a:latin typeface="Calibri"/>
                <a:ea typeface="Calibri"/>
                <a:cs typeface="Calibri"/>
                <a:sym typeface="Calibri"/>
              </a:rPr>
              <a:t>(to emphasize that Williams tried to see just the thing, or the thing by itself)</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Students can think about one of the subjects of William Carlos Williams’s poems. Invite a few volunteers to reread the chunk with a partner, replacing thing with the subject of their choice. </a:t>
            </a:r>
            <a:r>
              <a:rPr lang="en-GB" sz="1200" b="1">
                <a:solidFill>
                  <a:schemeClr val="dk1"/>
                </a:solidFill>
                <a:latin typeface="Calibri"/>
                <a:ea typeface="Calibri"/>
                <a:cs typeface="Calibri"/>
                <a:sym typeface="Calibri"/>
              </a:rPr>
              <a:t>(Williams tried to see the red wheelbarrow itself.)</a:t>
            </a:r>
            <a:endParaRPr sz="1200" b="1">
              <a:solidFill>
                <a:schemeClr val="dk1"/>
              </a:solidFill>
              <a:latin typeface="Calibri"/>
              <a:ea typeface="Calibri"/>
              <a:cs typeface="Calibri"/>
              <a:sym typeface="Calibri"/>
            </a:endParaRPr>
          </a:p>
          <a:p>
            <a:pPr marL="45720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GB"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Students should be following along and participating in the conversation.</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GB"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Encourage rich conversation among students about the meaning of each of the sentence strip chunks, what the academic phrases within each chunk mean, and how they relate to the sentence and the text overall. Monitor and guide conversation with total participation techniques and Conversation Cues.</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After asking questions, provide students up to one minute of think time to reflect, depending on the complexity of the question. Alternatively, invite partners to discuss, providing an allocated time for each student.</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Record and display student responses next to or underneath the target language for visual reference.</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Where possible, consider placing sketches, pictures, or illustrations above key nouns and verbs in the chunks after discussing their meanings. This will allow students to quickly access the content of each chunk as they work with the structures in the sentence as a whole.</a:t>
            </a:r>
            <a:endParaRPr sz="1200">
              <a:solidFill>
                <a:schemeClr val="dk1"/>
              </a:solidFill>
              <a:latin typeface="Calibri"/>
              <a:ea typeface="Calibri"/>
              <a:cs typeface="Calibri"/>
              <a:sym typeface="Calibri"/>
            </a:endParaRPr>
          </a:p>
          <a:p>
            <a:pPr marL="17145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171450" marR="0" lvl="0" indent="0" algn="l" rtl="0">
              <a:lnSpc>
                <a:spcPct val="100000"/>
              </a:lnSpc>
              <a:spcBef>
                <a:spcPts val="0"/>
              </a:spcBef>
              <a:spcAft>
                <a:spcPts val="0"/>
              </a:spcAft>
              <a:buNone/>
            </a:pPr>
            <a:endParaRPr sz="1200" b="1">
              <a:solidFill>
                <a:schemeClr val="dk1"/>
              </a:solidFill>
              <a:latin typeface="Calibri"/>
              <a:ea typeface="Calibri"/>
              <a:cs typeface="Calibri"/>
              <a:sym typeface="Calibri"/>
            </a:endParaRPr>
          </a:p>
        </p:txBody>
      </p:sp>
      <p:sp>
        <p:nvSpPr>
          <p:cNvPr id="192" name="Google Shape;192;g42adffcbce_0_2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493697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42adffcbce_0_36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200" b="1">
                <a:solidFill>
                  <a:schemeClr val="dk1"/>
                </a:solidFill>
                <a:latin typeface="Calibri"/>
                <a:ea typeface="Calibri"/>
                <a:cs typeface="Calibri"/>
                <a:sym typeface="Calibri"/>
              </a:rPr>
              <a:t>Language Dive: A River of Words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b="1">
                <a:solidFill>
                  <a:schemeClr val="dk1"/>
                </a:solidFill>
                <a:latin typeface="Calibri"/>
                <a:ea typeface="Calibri"/>
                <a:cs typeface="Calibri"/>
                <a:sym typeface="Calibri"/>
              </a:rPr>
              <a:t>Suggested Slide Pacing: </a:t>
            </a:r>
            <a:r>
              <a:rPr lang="en-GB" sz="1200">
                <a:solidFill>
                  <a:schemeClr val="dk1"/>
                </a:solidFill>
                <a:latin typeface="Calibri"/>
                <a:ea typeface="Calibri"/>
                <a:cs typeface="Calibri"/>
                <a:sym typeface="Calibri"/>
              </a:rPr>
              <a:t>3-5</a:t>
            </a:r>
            <a:r>
              <a:rPr lang="en-GB" sz="1200" b="1">
                <a:solidFill>
                  <a:schemeClr val="dk1"/>
                </a:solidFill>
                <a:latin typeface="Calibri"/>
                <a:ea typeface="Calibri"/>
                <a:cs typeface="Calibri"/>
                <a:sym typeface="Calibri"/>
              </a:rPr>
              <a:t> </a:t>
            </a:r>
            <a:r>
              <a:rPr lang="en-GB" sz="1200">
                <a:solidFill>
                  <a:schemeClr val="dk1"/>
                </a:solidFill>
                <a:latin typeface="Calibri"/>
                <a:ea typeface="Calibri"/>
                <a:cs typeface="Calibri"/>
                <a:sym typeface="Calibri"/>
              </a:rPr>
              <a:t>minutes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b="1">
                <a:solidFill>
                  <a:schemeClr val="dk1"/>
                </a:solidFill>
                <a:latin typeface="Calibri"/>
                <a:ea typeface="Calibri"/>
                <a:cs typeface="Calibri"/>
                <a:sym typeface="Calibri"/>
              </a:rPr>
              <a:t>Grouping: </a:t>
            </a:r>
            <a:r>
              <a:rPr lang="en-GB" sz="1200">
                <a:solidFill>
                  <a:schemeClr val="dk1"/>
                </a:solidFill>
                <a:latin typeface="Calibri"/>
                <a:ea typeface="Calibri"/>
                <a:cs typeface="Calibri"/>
                <a:sym typeface="Calibri"/>
              </a:rPr>
              <a:t>Whole Group/Pairs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6286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Teachers should have placed students into pairs ahead of time</a:t>
            </a:r>
            <a:endParaRPr sz="1200">
              <a:solidFill>
                <a:schemeClr val="dk1"/>
              </a:solidFill>
              <a:latin typeface="Calibri"/>
              <a:ea typeface="Calibri"/>
              <a:cs typeface="Calibri"/>
              <a:sym typeface="Calibri"/>
            </a:endParaRPr>
          </a:p>
          <a:p>
            <a:pPr marL="628650" lvl="0" indent="-177800" algn="l" rtl="0">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Post </a:t>
            </a:r>
            <a:r>
              <a:rPr lang="en-GB" sz="1200" b="1">
                <a:solidFill>
                  <a:schemeClr val="dk1"/>
                </a:solidFill>
                <a:latin typeface="Calibri"/>
                <a:ea typeface="Calibri"/>
                <a:cs typeface="Calibri"/>
                <a:sym typeface="Calibri"/>
              </a:rPr>
              <a:t>Close Readers Do These Things anchor chart.</a:t>
            </a:r>
            <a:endParaRPr sz="1200" b="1">
              <a:solidFill>
                <a:schemeClr val="dk1"/>
              </a:solidFill>
              <a:latin typeface="Calibri"/>
              <a:ea typeface="Calibri"/>
              <a:cs typeface="Calibri"/>
              <a:sym typeface="Calibri"/>
            </a:endParaRPr>
          </a:p>
          <a:p>
            <a:pPr marL="6286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Slide has animations that appear upon click.</a:t>
            </a:r>
            <a:endParaRPr sz="1200">
              <a:solidFill>
                <a:schemeClr val="dk1"/>
              </a:solidFill>
              <a:latin typeface="Calibri"/>
              <a:ea typeface="Calibri"/>
              <a:cs typeface="Calibri"/>
              <a:sym typeface="Calibri"/>
            </a:endParaRPr>
          </a:p>
          <a:p>
            <a:pPr marL="628650" lvl="0" indent="-177800" algn="l" rtl="0">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Teachers should have the </a:t>
            </a:r>
            <a:r>
              <a:rPr lang="en-GB" sz="1200" b="1">
                <a:solidFill>
                  <a:schemeClr val="dk1"/>
                </a:solidFill>
                <a:latin typeface="Calibri"/>
                <a:ea typeface="Calibri"/>
                <a:cs typeface="Calibri"/>
                <a:sym typeface="Calibri"/>
              </a:rPr>
              <a:t>Close Reading Note-catcher: </a:t>
            </a:r>
            <a:r>
              <a:rPr lang="en-GB" sz="1200">
                <a:solidFill>
                  <a:schemeClr val="dk1"/>
                </a:solidFill>
                <a:latin typeface="Calibri"/>
                <a:ea typeface="Calibri"/>
                <a:cs typeface="Calibri"/>
                <a:sym typeface="Calibri"/>
              </a:rPr>
              <a:t>A River of Words</a:t>
            </a:r>
            <a:r>
              <a:rPr lang="en-GB" sz="1200" b="1">
                <a:solidFill>
                  <a:schemeClr val="dk1"/>
                </a:solidFill>
                <a:latin typeface="Calibri"/>
                <a:ea typeface="Calibri"/>
                <a:cs typeface="Calibri"/>
                <a:sym typeface="Calibri"/>
              </a:rPr>
              <a:t> </a:t>
            </a:r>
            <a:r>
              <a:rPr lang="en-GB" sz="1200">
                <a:solidFill>
                  <a:schemeClr val="dk1"/>
                </a:solidFill>
                <a:latin typeface="Calibri"/>
                <a:ea typeface="Calibri"/>
                <a:cs typeface="Calibri"/>
                <a:sym typeface="Calibri"/>
              </a:rPr>
              <a:t>(example, for teacher reference) available.</a:t>
            </a:r>
            <a:endParaRPr sz="1200">
              <a:solidFill>
                <a:schemeClr val="dk1"/>
              </a:solidFill>
              <a:latin typeface="Calibri"/>
              <a:ea typeface="Calibri"/>
              <a:cs typeface="Calibri"/>
              <a:sym typeface="Calibri"/>
            </a:endParaRPr>
          </a:p>
          <a:p>
            <a:pPr marL="62865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Say: “You did well figuring out what the first two chunks mean, and why they’re important. Let’s talk about the third chunk.”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Display and read aloud the following chunk: with great intensity and perception.”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Underline the chunk in red, and invite students to do the same on their note-catcher.</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Ask question #9. </a:t>
            </a:r>
            <a:r>
              <a:rPr lang="en-GB" sz="1200" i="1">
                <a:solidFill>
                  <a:schemeClr val="dk1"/>
                </a:solidFill>
                <a:latin typeface="Calibri"/>
                <a:ea typeface="Calibri"/>
                <a:cs typeface="Calibri"/>
                <a:sym typeface="Calibri"/>
              </a:rPr>
              <a:t>“How did Williams try to see the subjects of his poems, or every day objects?”</a:t>
            </a:r>
            <a:r>
              <a:rPr lang="en-GB" sz="1200" b="1">
                <a:solidFill>
                  <a:schemeClr val="dk1"/>
                </a:solidFill>
                <a:latin typeface="Calibri"/>
                <a:ea typeface="Calibri"/>
                <a:cs typeface="Calibri"/>
                <a:sym typeface="Calibri"/>
              </a:rPr>
              <a:t> (intensely; with great power and concentration; focusing and concentrating on an object to try to see it clearly; trying to really understand it)</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If productive, cue students to clarify the conversation by confirming what they mean: “So, do you mean _____?” </a:t>
            </a:r>
            <a:r>
              <a:rPr lang="en-GB" sz="1200" b="1">
                <a:solidFill>
                  <a:schemeClr val="dk1"/>
                </a:solidFill>
                <a:latin typeface="Calibri"/>
                <a:ea typeface="Calibri"/>
                <a:cs typeface="Calibri"/>
                <a:sym typeface="Calibri"/>
              </a:rPr>
              <a:t>(Responses will vary.)</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Students can look at their elbow partners as if they were seeing them with great intensity and perception.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Ask: </a:t>
            </a:r>
            <a:r>
              <a:rPr lang="en-GB" sz="1200" i="1">
                <a:solidFill>
                  <a:schemeClr val="dk1"/>
                </a:solidFill>
                <a:latin typeface="Calibri"/>
                <a:ea typeface="Calibri"/>
                <a:cs typeface="Calibri"/>
                <a:sym typeface="Calibri"/>
              </a:rPr>
              <a:t>“Is this chunk a complete sentence? Why or why not?”</a:t>
            </a:r>
            <a:r>
              <a:rPr lang="en-GB" sz="1200" b="1">
                <a:solidFill>
                  <a:schemeClr val="dk1"/>
                </a:solidFill>
                <a:latin typeface="Calibri"/>
                <a:ea typeface="Calibri"/>
                <a:cs typeface="Calibri"/>
                <a:sym typeface="Calibri"/>
              </a:rPr>
              <a:t> (No, it does not have a subject and it only has part of a predicate.)</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Students should be following along and participating in the conversation.</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Encourage rich conversation among students about the meaning of each of the sentence strip chunks, what the academic phrases within each chunk mean, and how they relate to the sentence and the text overall. Monitor and guide conversation with total participation techniques and Conversation Cues.</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After asking questions, provide students up to one minute of think time to reflect, depending on the complexity of the question. Alternatively, invite partners to discuss, providing an allocated time for each student.</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Record and display student responses next to or underneath the target language for visual reference.</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Where possible, consider placing sketches, pictures, or illustrations above key nouns and verbs in the chunks after discussing their meanings. This will allow students to quickly access the content of each chunk as they work with the structures in the sentence as a whole.</a:t>
            </a:r>
            <a:endParaRPr sz="1200">
              <a:solidFill>
                <a:schemeClr val="dk1"/>
              </a:solidFill>
              <a:latin typeface="Calibri"/>
              <a:ea typeface="Calibri"/>
              <a:cs typeface="Calibri"/>
              <a:sym typeface="Calibri"/>
            </a:endParaRPr>
          </a:p>
          <a:p>
            <a:pPr marL="171450" lvl="0" indent="0" algn="l" rtl="0">
              <a:spcBef>
                <a:spcPts val="0"/>
              </a:spcBef>
              <a:spcAft>
                <a:spcPts val="0"/>
              </a:spcAft>
              <a:buNone/>
            </a:pPr>
            <a:endParaRPr sz="1200" b="1">
              <a:solidFill>
                <a:schemeClr val="dk1"/>
              </a:solidFill>
              <a:latin typeface="Calibri"/>
              <a:ea typeface="Calibri"/>
              <a:cs typeface="Calibri"/>
              <a:sym typeface="Calibri"/>
            </a:endParaRPr>
          </a:p>
          <a:p>
            <a:pPr marL="171450" marR="0" lvl="0" indent="0" algn="l" rtl="0">
              <a:lnSpc>
                <a:spcPct val="100000"/>
              </a:lnSpc>
              <a:spcBef>
                <a:spcPts val="0"/>
              </a:spcBef>
              <a:spcAft>
                <a:spcPts val="0"/>
              </a:spcAft>
              <a:buNone/>
            </a:pPr>
            <a:endParaRPr sz="1200" b="1">
              <a:solidFill>
                <a:schemeClr val="dk1"/>
              </a:solidFill>
              <a:latin typeface="Calibri"/>
              <a:ea typeface="Calibri"/>
              <a:cs typeface="Calibri"/>
              <a:sym typeface="Calibri"/>
            </a:endParaRPr>
          </a:p>
        </p:txBody>
      </p:sp>
      <p:sp>
        <p:nvSpPr>
          <p:cNvPr id="204" name="Google Shape;204;g42adffcbce_0_3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891318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Materials and resources can be viewed or downloaded at: </a:t>
            </a:r>
            <a:r>
              <a:rPr lang="en" sz="1200" u="sng" dirty="0">
                <a:solidFill>
                  <a:schemeClr val="hlink"/>
                </a:solidFill>
                <a:latin typeface="Calibri"/>
                <a:ea typeface="Calibri"/>
                <a:cs typeface="Calibri"/>
                <a:sym typeface="Calibri"/>
                <a:hlinkClick r:id="rId3"/>
              </a:rPr>
              <a:t>http://curriculum.eleducation.org/curriculum/ela/grade-4/module-1/unit-2/lesson-6</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Informative Essay Prompt: What Inspires Poets?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Author’s Note: </a:t>
            </a:r>
            <a:r>
              <a:rPr lang="en" sz="1200" b="1" i="1" dirty="0">
                <a:solidFill>
                  <a:schemeClr val="dk1"/>
                </a:solidFill>
                <a:latin typeface="Calibri"/>
                <a:ea typeface="Calibri"/>
                <a:cs typeface="Calibri"/>
                <a:sym typeface="Calibri"/>
              </a:rPr>
              <a:t>A River of Words</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Close Reading Guide: </a:t>
            </a:r>
            <a:r>
              <a:rPr lang="en" sz="1200" b="1" i="1" dirty="0">
                <a:solidFill>
                  <a:schemeClr val="dk1"/>
                </a:solidFill>
                <a:latin typeface="Calibri"/>
                <a:ea typeface="Calibri"/>
                <a:cs typeface="Calibri"/>
                <a:sym typeface="Calibri"/>
              </a:rPr>
              <a:t>A River of Words</a:t>
            </a:r>
            <a:r>
              <a:rPr lang="en" sz="1200" b="1" dirty="0">
                <a:solidFill>
                  <a:schemeClr val="dk1"/>
                </a:solidFill>
                <a:latin typeface="Calibri"/>
                <a:ea typeface="Calibri"/>
                <a:cs typeface="Calibri"/>
                <a:sym typeface="Calibri"/>
              </a:rPr>
              <a:t>, Author’s Note</a:t>
            </a:r>
            <a:r>
              <a:rPr lang="en" sz="1200" dirty="0">
                <a:solidFill>
                  <a:schemeClr val="dk1"/>
                </a:solidFill>
                <a:latin typeface="Calibri"/>
                <a:ea typeface="Calibri"/>
                <a:cs typeface="Calibri"/>
                <a:sym typeface="Calibri"/>
              </a:rPr>
              <a:t> (for teacher reference in the Module 1 Teacher Supporting Materials)</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 Note-catcher: </a:t>
            </a:r>
            <a:r>
              <a:rPr lang="en" sz="1200" b="1" i="1" dirty="0">
                <a:solidFill>
                  <a:schemeClr val="dk1"/>
                </a:solidFill>
                <a:latin typeface="Calibri"/>
                <a:ea typeface="Calibri"/>
                <a:cs typeface="Calibri"/>
                <a:sym typeface="Calibri"/>
              </a:rPr>
              <a:t>A River of Words</a:t>
            </a:r>
            <a:r>
              <a:rPr lang="en" sz="1200" b="1" dirty="0">
                <a:solidFill>
                  <a:schemeClr val="dk1"/>
                </a:solidFill>
                <a:latin typeface="Calibri"/>
                <a:ea typeface="Calibri"/>
                <a:cs typeface="Calibri"/>
                <a:sym typeface="Calibri"/>
              </a:rPr>
              <a:t>, Author’s Note</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 Note-catcher: </a:t>
            </a:r>
            <a:r>
              <a:rPr lang="en" sz="1200" b="1" i="1" dirty="0">
                <a:solidFill>
                  <a:schemeClr val="dk1"/>
                </a:solidFill>
                <a:latin typeface="Calibri"/>
                <a:ea typeface="Calibri"/>
                <a:cs typeface="Calibri"/>
                <a:sym typeface="Calibri"/>
              </a:rPr>
              <a:t>A River of Words</a:t>
            </a:r>
            <a:r>
              <a:rPr lang="en" sz="1200" b="1" dirty="0">
                <a:solidFill>
                  <a:schemeClr val="dk1"/>
                </a:solidFill>
                <a:latin typeface="Calibri"/>
                <a:ea typeface="Calibri"/>
                <a:cs typeface="Calibri"/>
                <a:sym typeface="Calibri"/>
              </a:rPr>
              <a:t>, Author’s Note </a:t>
            </a:r>
            <a:r>
              <a:rPr lang="en" sz="1200" dirty="0">
                <a:solidFill>
                  <a:schemeClr val="dk1"/>
                </a:solidFill>
                <a:latin typeface="Calibri"/>
                <a:ea typeface="Calibri"/>
                <a:cs typeface="Calibri"/>
                <a:sym typeface="Calibri"/>
              </a:rPr>
              <a:t>(answers, for teacher reference)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Optional Language Dive Homework:</a:t>
            </a:r>
            <a:endParaRPr sz="1200" b="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Note-catcher: </a:t>
            </a:r>
            <a:r>
              <a:rPr lang="en" sz="1200" b="1" i="1" dirty="0">
                <a:solidFill>
                  <a:schemeClr val="dk1"/>
                </a:solidFill>
                <a:latin typeface="Calibri"/>
                <a:ea typeface="Calibri"/>
                <a:cs typeface="Calibri"/>
                <a:sym typeface="Calibri"/>
              </a:rPr>
              <a:t>A River of Words</a:t>
            </a:r>
            <a:r>
              <a:rPr lang="en" sz="1200" b="1" dirty="0">
                <a:solidFill>
                  <a:schemeClr val="dk1"/>
                </a:solidFill>
                <a:latin typeface="Calibri"/>
                <a:ea typeface="Calibri"/>
                <a:cs typeface="Calibri"/>
                <a:sym typeface="Calibri"/>
              </a:rPr>
              <a:t>, Author’s Note</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Sentence strip chunks</a:t>
            </a:r>
            <a:r>
              <a:rPr lang="en" sz="1200" dirty="0">
                <a:solidFill>
                  <a:schemeClr val="dk1"/>
                </a:solidFill>
                <a:latin typeface="Calibri"/>
                <a:ea typeface="Calibri"/>
                <a:cs typeface="Calibri"/>
                <a:sym typeface="Calibri"/>
              </a:rPr>
              <a:t> (one to display)</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A River of Words </a:t>
            </a:r>
            <a:r>
              <a:rPr lang="en" sz="1200" dirty="0">
                <a:solidFill>
                  <a:schemeClr val="dk1"/>
                </a:solidFill>
                <a:latin typeface="Calibri"/>
                <a:ea typeface="Calibri"/>
                <a:cs typeface="Calibri"/>
                <a:sym typeface="Calibri"/>
              </a:rPr>
              <a:t>(from Lesson 5; one for teacher read-aloud)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Vocabulary log (from Unit 1, Lesson 3; one per student)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Lesson 1; added to during Opening)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(example, for teacher reference)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Unit 1, Lesson 2)</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Discussion Norms anchor chart </a:t>
            </a:r>
            <a:r>
              <a:rPr lang="en" sz="1200" dirty="0">
                <a:solidFill>
                  <a:schemeClr val="dk1"/>
                </a:solidFill>
                <a:latin typeface="Calibri"/>
                <a:ea typeface="Calibri"/>
                <a:cs typeface="Calibri"/>
                <a:sym typeface="Calibri"/>
              </a:rPr>
              <a:t>(begun in Unit 1, Lesson 1)</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Module Guiding Questions anchor chart </a:t>
            </a:r>
            <a:r>
              <a:rPr lang="en" sz="1200" dirty="0">
                <a:solidFill>
                  <a:schemeClr val="dk1"/>
                </a:solidFill>
                <a:latin typeface="Calibri"/>
                <a:ea typeface="Calibri"/>
                <a:cs typeface="Calibri"/>
                <a:sym typeface="Calibri"/>
              </a:rPr>
              <a:t>(begun in Unit 1, Lesson 1)</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Inspires Poets to Write Poetry? note-catcher </a:t>
            </a:r>
            <a:r>
              <a:rPr lang="en" sz="1200" dirty="0">
                <a:solidFill>
                  <a:schemeClr val="dk1"/>
                </a:solidFill>
                <a:latin typeface="Calibri"/>
                <a:ea typeface="Calibri"/>
                <a:cs typeface="Calibri"/>
                <a:sym typeface="Calibri"/>
              </a:rPr>
              <a:t>(from Unit 1, Lesson 10; one per student and one to display)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Inspires Poets to Write Poetry? note-catcher </a:t>
            </a:r>
            <a:r>
              <a:rPr lang="en" sz="1200" dirty="0">
                <a:solidFill>
                  <a:schemeClr val="dk1"/>
                </a:solidFill>
                <a:latin typeface="Calibri"/>
                <a:ea typeface="Calibri"/>
                <a:cs typeface="Calibri"/>
                <a:sym typeface="Calibri"/>
              </a:rPr>
              <a:t>(from Unit 1, Lesson 10; example, for teacher reference)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language guide, challenge students to ask questions/examine the sentence on their own before you begin asking questions.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Build engagement for the informational essay by telling students that they get to become experts about a specific poet. Then they will be able to teach others all about the poet and demonstrate their knowledge.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743106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2adffcbce_0_37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200" b="1">
                <a:solidFill>
                  <a:schemeClr val="dk1"/>
                </a:solidFill>
                <a:latin typeface="Calibri"/>
                <a:ea typeface="Calibri"/>
                <a:cs typeface="Calibri"/>
                <a:sym typeface="Calibri"/>
              </a:rPr>
              <a:t>Language Dive: A River of Words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b="1">
                <a:solidFill>
                  <a:schemeClr val="dk1"/>
                </a:solidFill>
                <a:latin typeface="Calibri"/>
                <a:ea typeface="Calibri"/>
                <a:cs typeface="Calibri"/>
                <a:sym typeface="Calibri"/>
              </a:rPr>
              <a:t>Suggested Slide Pacing: </a:t>
            </a:r>
            <a:r>
              <a:rPr lang="en-GB" sz="1200">
                <a:solidFill>
                  <a:schemeClr val="dk1"/>
                </a:solidFill>
                <a:latin typeface="Calibri"/>
                <a:ea typeface="Calibri"/>
                <a:cs typeface="Calibri"/>
                <a:sym typeface="Calibri"/>
              </a:rPr>
              <a:t>3-5</a:t>
            </a:r>
            <a:r>
              <a:rPr lang="en-GB" sz="1200" b="1">
                <a:solidFill>
                  <a:schemeClr val="dk1"/>
                </a:solidFill>
                <a:latin typeface="Calibri"/>
                <a:ea typeface="Calibri"/>
                <a:cs typeface="Calibri"/>
                <a:sym typeface="Calibri"/>
              </a:rPr>
              <a:t> </a:t>
            </a:r>
            <a:r>
              <a:rPr lang="en-GB" sz="1200">
                <a:solidFill>
                  <a:schemeClr val="dk1"/>
                </a:solidFill>
                <a:latin typeface="Calibri"/>
                <a:ea typeface="Calibri"/>
                <a:cs typeface="Calibri"/>
                <a:sym typeface="Calibri"/>
              </a:rPr>
              <a:t>minutes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b="1">
                <a:solidFill>
                  <a:schemeClr val="dk1"/>
                </a:solidFill>
                <a:latin typeface="Calibri"/>
                <a:ea typeface="Calibri"/>
                <a:cs typeface="Calibri"/>
                <a:sym typeface="Calibri"/>
              </a:rPr>
              <a:t>Grouping: </a:t>
            </a:r>
            <a:r>
              <a:rPr lang="en-GB" sz="1200">
                <a:solidFill>
                  <a:schemeClr val="dk1"/>
                </a:solidFill>
                <a:latin typeface="Calibri"/>
                <a:ea typeface="Calibri"/>
                <a:cs typeface="Calibri"/>
                <a:sym typeface="Calibri"/>
              </a:rPr>
              <a:t>Whole Group/Pairs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6286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Teachers should have placed students into pairs ahead of time</a:t>
            </a:r>
            <a:endParaRPr sz="1200">
              <a:solidFill>
                <a:schemeClr val="dk1"/>
              </a:solidFill>
              <a:latin typeface="Calibri"/>
              <a:ea typeface="Calibri"/>
              <a:cs typeface="Calibri"/>
              <a:sym typeface="Calibri"/>
            </a:endParaRPr>
          </a:p>
          <a:p>
            <a:pPr marL="628650" lvl="0" indent="-177800" algn="l" rtl="0">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Post </a:t>
            </a:r>
            <a:r>
              <a:rPr lang="en-GB" sz="1200" b="1">
                <a:solidFill>
                  <a:schemeClr val="dk1"/>
                </a:solidFill>
                <a:latin typeface="Calibri"/>
                <a:ea typeface="Calibri"/>
                <a:cs typeface="Calibri"/>
                <a:sym typeface="Calibri"/>
              </a:rPr>
              <a:t>Close Readers Do These Things anchor chart.</a:t>
            </a:r>
            <a:endParaRPr sz="1200" b="1">
              <a:solidFill>
                <a:schemeClr val="dk1"/>
              </a:solidFill>
              <a:latin typeface="Calibri"/>
              <a:ea typeface="Calibri"/>
              <a:cs typeface="Calibri"/>
              <a:sym typeface="Calibri"/>
            </a:endParaRPr>
          </a:p>
          <a:p>
            <a:pPr marL="6286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Slide has animations that appear upon click.</a:t>
            </a:r>
            <a:endParaRPr sz="1200">
              <a:solidFill>
                <a:schemeClr val="dk1"/>
              </a:solidFill>
              <a:latin typeface="Calibri"/>
              <a:ea typeface="Calibri"/>
              <a:cs typeface="Calibri"/>
              <a:sym typeface="Calibri"/>
            </a:endParaRPr>
          </a:p>
          <a:p>
            <a:pPr marL="628650" lvl="0" indent="-177800" algn="l" rtl="0">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Teachers should have the </a:t>
            </a:r>
            <a:r>
              <a:rPr lang="en-GB" sz="1200" b="1">
                <a:solidFill>
                  <a:schemeClr val="dk1"/>
                </a:solidFill>
                <a:latin typeface="Calibri"/>
                <a:ea typeface="Calibri"/>
                <a:cs typeface="Calibri"/>
                <a:sym typeface="Calibri"/>
              </a:rPr>
              <a:t>Close Reading Note-catcher: </a:t>
            </a:r>
            <a:r>
              <a:rPr lang="en-GB" sz="1200">
                <a:solidFill>
                  <a:schemeClr val="dk1"/>
                </a:solidFill>
                <a:latin typeface="Calibri"/>
                <a:ea typeface="Calibri"/>
                <a:cs typeface="Calibri"/>
                <a:sym typeface="Calibri"/>
              </a:rPr>
              <a:t>A River of Words</a:t>
            </a:r>
            <a:r>
              <a:rPr lang="en-GB" sz="1200" b="1">
                <a:solidFill>
                  <a:schemeClr val="dk1"/>
                </a:solidFill>
                <a:latin typeface="Calibri"/>
                <a:ea typeface="Calibri"/>
                <a:cs typeface="Calibri"/>
                <a:sym typeface="Calibri"/>
              </a:rPr>
              <a:t> </a:t>
            </a:r>
            <a:r>
              <a:rPr lang="en-GB" sz="1200">
                <a:solidFill>
                  <a:schemeClr val="dk1"/>
                </a:solidFill>
                <a:latin typeface="Calibri"/>
                <a:ea typeface="Calibri"/>
                <a:cs typeface="Calibri"/>
                <a:sym typeface="Calibri"/>
              </a:rPr>
              <a:t>(example, for teacher reference) available.</a:t>
            </a:r>
            <a:endParaRPr sz="1200">
              <a:solidFill>
                <a:schemeClr val="dk1"/>
              </a:solidFill>
              <a:latin typeface="Calibri"/>
              <a:ea typeface="Calibri"/>
              <a:cs typeface="Calibri"/>
              <a:sym typeface="Calibri"/>
            </a:endParaRPr>
          </a:p>
          <a:p>
            <a:pPr marL="62865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Say: “You did well figuring out what the first three chunks mean, and why they’re important. Let’s talk about the third chunk.”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Display and read aloud the following chunk: By stripping away unnecessary details, Underline the chunk in red, and invite students to do the same on their note-catcher.</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Ask question #10. “</a:t>
            </a:r>
            <a:r>
              <a:rPr lang="en-GB" sz="1200" i="1">
                <a:solidFill>
                  <a:schemeClr val="dk1"/>
                </a:solidFill>
                <a:latin typeface="Calibri"/>
                <a:ea typeface="Calibri"/>
                <a:cs typeface="Calibri"/>
                <a:sym typeface="Calibri"/>
              </a:rPr>
              <a:t>How was Williams able to really see the thing itself?”</a:t>
            </a:r>
            <a:r>
              <a:rPr lang="en-GB" sz="1200" b="1">
                <a:solidFill>
                  <a:schemeClr val="dk1"/>
                </a:solidFill>
                <a:latin typeface="Calibri"/>
                <a:ea typeface="Calibri"/>
                <a:cs typeface="Calibri"/>
                <a:sym typeface="Calibri"/>
              </a:rPr>
              <a:t>(by taking something away; by removing information about the objects that are not important.)</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Place your finger on unnecessary details, and invite students to do the same. Ask question #11.  “</a:t>
            </a:r>
            <a:r>
              <a:rPr lang="en-GB" sz="1200" i="1">
                <a:solidFill>
                  <a:schemeClr val="dk1"/>
                </a:solidFill>
                <a:latin typeface="Calibri"/>
                <a:ea typeface="Calibri"/>
                <a:cs typeface="Calibri"/>
                <a:sym typeface="Calibri"/>
              </a:rPr>
              <a:t>What are unnecessary details?  What makes you think so?” </a:t>
            </a:r>
            <a:r>
              <a:rPr lang="en-GB" sz="1200" b="1">
                <a:solidFill>
                  <a:schemeClr val="dk1"/>
                </a:solidFill>
                <a:latin typeface="Calibri"/>
                <a:ea typeface="Calibri"/>
                <a:cs typeface="Calibri"/>
                <a:sym typeface="Calibri"/>
              </a:rPr>
              <a:t>(Unnecessary details are details or information that you don’t need. I think this because necessary means something is needed, so unnecessary means something that is not needed.)</a:t>
            </a:r>
            <a:r>
              <a:rPr lang="en-GB"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After providing time and inviting responses, write student ideas on the board.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Ask: </a:t>
            </a:r>
            <a:r>
              <a:rPr lang="en-GB" sz="1200" i="1">
                <a:solidFill>
                  <a:schemeClr val="dk1"/>
                </a:solidFill>
                <a:latin typeface="Calibri"/>
                <a:ea typeface="Calibri"/>
                <a:cs typeface="Calibri"/>
                <a:sym typeface="Calibri"/>
              </a:rPr>
              <a:t>“The Author’s Note says that William Carlos Williams wrote about refrigerators. What are some necessary facts about refrigerators? What are some unnecessary details about refrigerators?”</a:t>
            </a:r>
            <a:r>
              <a:rPr lang="en-GB" sz="1200">
                <a:solidFill>
                  <a:schemeClr val="dk1"/>
                </a:solidFill>
                <a:latin typeface="Calibri"/>
                <a:ea typeface="Calibri"/>
                <a:cs typeface="Calibri"/>
                <a:sym typeface="Calibri"/>
              </a:rPr>
              <a:t> </a:t>
            </a:r>
            <a:r>
              <a:rPr lang="en-GB" sz="1200" b="1">
                <a:solidFill>
                  <a:schemeClr val="dk1"/>
                </a:solidFill>
                <a:latin typeface="Calibri"/>
                <a:ea typeface="Calibri"/>
                <a:cs typeface="Calibri"/>
                <a:sym typeface="Calibri"/>
              </a:rPr>
              <a:t>(Necessary facts: They keep food cold. They help save food for later. Unnecessary details: They are magnetic. They are heavy. Mine is blue.)</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If productive, cue students to expand the conversation by saying more: “Can you say more about that?” </a:t>
            </a:r>
            <a:r>
              <a:rPr lang="en-GB" sz="1200" b="1">
                <a:solidFill>
                  <a:schemeClr val="dk1"/>
                </a:solidFill>
                <a:latin typeface="Calibri"/>
                <a:ea typeface="Calibri"/>
                <a:cs typeface="Calibri"/>
                <a:sym typeface="Calibri"/>
              </a:rPr>
              <a:t>(Responses will vary.)</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Place your finger on stripping away, and invite students to do the same.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Ask question #12. </a:t>
            </a:r>
            <a:r>
              <a:rPr lang="en-GB" sz="1200" i="1">
                <a:solidFill>
                  <a:schemeClr val="dk1"/>
                </a:solidFill>
                <a:latin typeface="Calibri"/>
                <a:ea typeface="Calibri"/>
                <a:cs typeface="Calibri"/>
                <a:sym typeface="Calibri"/>
              </a:rPr>
              <a:t>“What do you think it means to strip away unnecessary details?”</a:t>
            </a:r>
            <a:r>
              <a:rPr lang="en-GB" sz="1200">
                <a:solidFill>
                  <a:schemeClr val="dk1"/>
                </a:solidFill>
                <a:latin typeface="Calibri"/>
                <a:ea typeface="Calibri"/>
                <a:cs typeface="Calibri"/>
                <a:sym typeface="Calibri"/>
              </a:rPr>
              <a:t> </a:t>
            </a:r>
            <a:r>
              <a:rPr lang="en-GB" sz="1200" b="1">
                <a:solidFill>
                  <a:schemeClr val="dk1"/>
                </a:solidFill>
                <a:latin typeface="Calibri"/>
                <a:ea typeface="Calibri"/>
                <a:cs typeface="Calibri"/>
                <a:sym typeface="Calibri"/>
              </a:rPr>
              <a:t>(To take away, get rid of, or erase details that you don’t need.)</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Students can sketch a detailed object of their choice on their note-catchers. After providing time, invite students to strip away, or erase, the unnecessary details.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Ask: </a:t>
            </a:r>
            <a:r>
              <a:rPr lang="en-GB" sz="1200" i="1">
                <a:solidFill>
                  <a:schemeClr val="dk1"/>
                </a:solidFill>
                <a:latin typeface="Calibri"/>
                <a:ea typeface="Calibri"/>
                <a:cs typeface="Calibri"/>
                <a:sym typeface="Calibri"/>
              </a:rPr>
              <a:t>“How does taking away the unnecessary details change the object you drew?” </a:t>
            </a:r>
            <a:r>
              <a:rPr lang="en-GB" sz="1200" b="1">
                <a:solidFill>
                  <a:schemeClr val="dk1"/>
                </a:solidFill>
                <a:latin typeface="Calibri"/>
                <a:ea typeface="Calibri"/>
                <a:cs typeface="Calibri"/>
                <a:sym typeface="Calibri"/>
              </a:rPr>
              <a:t>(Responses will vary, but may include: It makes it very simple; only the shape is left.)</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Place your finger on By, and ask question #13. </a:t>
            </a:r>
            <a:r>
              <a:rPr lang="en-GB" sz="1200" i="1">
                <a:solidFill>
                  <a:schemeClr val="dk1"/>
                </a:solidFill>
                <a:latin typeface="Calibri"/>
                <a:ea typeface="Calibri"/>
                <a:cs typeface="Calibri"/>
                <a:sym typeface="Calibri"/>
              </a:rPr>
              <a:t>“Why does the author use the word by in this chunk?”</a:t>
            </a:r>
            <a:r>
              <a:rPr lang="en-GB" sz="1200">
                <a:solidFill>
                  <a:schemeClr val="dk1"/>
                </a:solidFill>
                <a:latin typeface="Calibri"/>
                <a:ea typeface="Calibri"/>
                <a:cs typeface="Calibri"/>
                <a:sym typeface="Calibri"/>
              </a:rPr>
              <a:t> </a:t>
            </a:r>
            <a:r>
              <a:rPr lang="en-GB" sz="1200" b="1">
                <a:solidFill>
                  <a:schemeClr val="dk1"/>
                </a:solidFill>
                <a:latin typeface="Calibri"/>
                <a:ea typeface="Calibri"/>
                <a:cs typeface="Calibri"/>
                <a:sym typeface="Calibri"/>
              </a:rPr>
              <a:t>(to tell us how, or the strategy that Williams used to see the thing itself.)</a:t>
            </a:r>
            <a:endParaRPr sz="1200" b="1">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Students should be following along and participating in the conversation.</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Encourage rich conversation among students about the meaning of each of the sentence strip chunks, what the academic phrases within each chunk mean, and how they relate to the sentence and the text overall. Monitor and guide conversation with total participation techniques and Conversation Cues.</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After asking questions, provide students up to one minute of think time to reflect, depending on the complexity of the question. Alternatively, invite partners to discuss, providing an allocated time for each student.</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Record and display student responses next to or underneath the target language for visual reference.</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Where possible, consider placing sketches, pictures, or illustrations above key nouns and verbs in the chunks after discussing their meanings. This will allow students to quickly access the content of each chunk as they work with the structures in the sentence as a whole.</a:t>
            </a:r>
            <a:endParaRPr sz="1200">
              <a:solidFill>
                <a:schemeClr val="dk1"/>
              </a:solidFill>
              <a:latin typeface="Calibri"/>
              <a:ea typeface="Calibri"/>
              <a:cs typeface="Calibri"/>
              <a:sym typeface="Calibri"/>
            </a:endParaRPr>
          </a:p>
          <a:p>
            <a:pPr marL="171450" lvl="0" indent="0" algn="l" rtl="0">
              <a:spcBef>
                <a:spcPts val="0"/>
              </a:spcBef>
              <a:spcAft>
                <a:spcPts val="0"/>
              </a:spcAft>
              <a:buNone/>
            </a:pPr>
            <a:endParaRPr sz="1200" b="1">
              <a:solidFill>
                <a:schemeClr val="dk1"/>
              </a:solidFill>
              <a:latin typeface="Calibri"/>
              <a:ea typeface="Calibri"/>
              <a:cs typeface="Calibri"/>
              <a:sym typeface="Calibri"/>
            </a:endParaRPr>
          </a:p>
          <a:p>
            <a:pPr marL="171450" marR="0" lvl="0" indent="0" algn="l" rtl="0">
              <a:lnSpc>
                <a:spcPct val="100000"/>
              </a:lnSpc>
              <a:spcBef>
                <a:spcPts val="0"/>
              </a:spcBef>
              <a:spcAft>
                <a:spcPts val="0"/>
              </a:spcAft>
              <a:buNone/>
            </a:pPr>
            <a:endParaRPr sz="1200" b="1">
              <a:solidFill>
                <a:schemeClr val="dk1"/>
              </a:solidFill>
              <a:latin typeface="Calibri"/>
              <a:ea typeface="Calibri"/>
              <a:cs typeface="Calibri"/>
              <a:sym typeface="Calibri"/>
            </a:endParaRPr>
          </a:p>
        </p:txBody>
      </p:sp>
      <p:sp>
        <p:nvSpPr>
          <p:cNvPr id="215" name="Google Shape;215;g42adffcbce_0_3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379155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42adffcbce_0_4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200" b="1">
                <a:solidFill>
                  <a:schemeClr val="dk1"/>
                </a:solidFill>
                <a:latin typeface="Calibri"/>
                <a:ea typeface="Calibri"/>
                <a:cs typeface="Calibri"/>
                <a:sym typeface="Calibri"/>
              </a:rPr>
              <a:t>Language Dive: A River of Words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b="1">
                <a:solidFill>
                  <a:schemeClr val="dk1"/>
                </a:solidFill>
                <a:latin typeface="Calibri"/>
                <a:ea typeface="Calibri"/>
                <a:cs typeface="Calibri"/>
                <a:sym typeface="Calibri"/>
              </a:rPr>
              <a:t>Suggested Slide Pacing: </a:t>
            </a:r>
            <a:r>
              <a:rPr lang="en-GB" sz="1200">
                <a:solidFill>
                  <a:schemeClr val="dk1"/>
                </a:solidFill>
                <a:latin typeface="Calibri"/>
                <a:ea typeface="Calibri"/>
                <a:cs typeface="Calibri"/>
                <a:sym typeface="Calibri"/>
              </a:rPr>
              <a:t>3-5</a:t>
            </a:r>
            <a:r>
              <a:rPr lang="en-GB" sz="1200" b="1">
                <a:solidFill>
                  <a:schemeClr val="dk1"/>
                </a:solidFill>
                <a:latin typeface="Calibri"/>
                <a:ea typeface="Calibri"/>
                <a:cs typeface="Calibri"/>
                <a:sym typeface="Calibri"/>
              </a:rPr>
              <a:t> </a:t>
            </a:r>
            <a:r>
              <a:rPr lang="en-GB" sz="1200">
                <a:solidFill>
                  <a:schemeClr val="dk1"/>
                </a:solidFill>
                <a:latin typeface="Calibri"/>
                <a:ea typeface="Calibri"/>
                <a:cs typeface="Calibri"/>
                <a:sym typeface="Calibri"/>
              </a:rPr>
              <a:t>minutes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b="1">
                <a:solidFill>
                  <a:schemeClr val="dk1"/>
                </a:solidFill>
                <a:latin typeface="Calibri"/>
                <a:ea typeface="Calibri"/>
                <a:cs typeface="Calibri"/>
                <a:sym typeface="Calibri"/>
              </a:rPr>
              <a:t>Grouping: </a:t>
            </a:r>
            <a:r>
              <a:rPr lang="en-GB" sz="1200">
                <a:solidFill>
                  <a:schemeClr val="dk1"/>
                </a:solidFill>
                <a:latin typeface="Calibri"/>
                <a:ea typeface="Calibri"/>
                <a:cs typeface="Calibri"/>
                <a:sym typeface="Calibri"/>
              </a:rPr>
              <a:t>Whole Group/Pairs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6286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Teachers should have placed students into pairs ahead of time</a:t>
            </a:r>
            <a:endParaRPr sz="1200">
              <a:solidFill>
                <a:schemeClr val="dk1"/>
              </a:solidFill>
              <a:latin typeface="Calibri"/>
              <a:ea typeface="Calibri"/>
              <a:cs typeface="Calibri"/>
              <a:sym typeface="Calibri"/>
            </a:endParaRPr>
          </a:p>
          <a:p>
            <a:pPr marL="628650" lvl="0" indent="-177800" algn="l" rtl="0">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Post </a:t>
            </a:r>
            <a:r>
              <a:rPr lang="en-GB" sz="1200" b="1">
                <a:solidFill>
                  <a:schemeClr val="dk1"/>
                </a:solidFill>
                <a:latin typeface="Calibri"/>
                <a:ea typeface="Calibri"/>
                <a:cs typeface="Calibri"/>
                <a:sym typeface="Calibri"/>
              </a:rPr>
              <a:t>Close Readers Do These Things anchor chart.</a:t>
            </a:r>
            <a:endParaRPr sz="1200" b="1">
              <a:solidFill>
                <a:schemeClr val="dk1"/>
              </a:solidFill>
              <a:latin typeface="Calibri"/>
              <a:ea typeface="Calibri"/>
              <a:cs typeface="Calibri"/>
              <a:sym typeface="Calibri"/>
            </a:endParaRPr>
          </a:p>
          <a:p>
            <a:pPr marL="6286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Slide has animations that appear upon click.</a:t>
            </a:r>
            <a:endParaRPr sz="1200">
              <a:solidFill>
                <a:schemeClr val="dk1"/>
              </a:solidFill>
              <a:latin typeface="Calibri"/>
              <a:ea typeface="Calibri"/>
              <a:cs typeface="Calibri"/>
              <a:sym typeface="Calibri"/>
            </a:endParaRPr>
          </a:p>
          <a:p>
            <a:pPr marL="628650" lvl="0" indent="-177800" algn="l" rtl="0">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Teachers should have the </a:t>
            </a:r>
            <a:r>
              <a:rPr lang="en-GB" sz="1200" b="1">
                <a:solidFill>
                  <a:schemeClr val="dk1"/>
                </a:solidFill>
                <a:latin typeface="Calibri"/>
                <a:ea typeface="Calibri"/>
                <a:cs typeface="Calibri"/>
                <a:sym typeface="Calibri"/>
              </a:rPr>
              <a:t>Close Reading Note-catcher: </a:t>
            </a:r>
            <a:r>
              <a:rPr lang="en-GB" sz="1200">
                <a:solidFill>
                  <a:schemeClr val="dk1"/>
                </a:solidFill>
                <a:latin typeface="Calibri"/>
                <a:ea typeface="Calibri"/>
                <a:cs typeface="Calibri"/>
                <a:sym typeface="Calibri"/>
              </a:rPr>
              <a:t>A River of Words</a:t>
            </a:r>
            <a:r>
              <a:rPr lang="en-GB" sz="1200" b="1">
                <a:solidFill>
                  <a:schemeClr val="dk1"/>
                </a:solidFill>
                <a:latin typeface="Calibri"/>
                <a:ea typeface="Calibri"/>
                <a:cs typeface="Calibri"/>
                <a:sym typeface="Calibri"/>
              </a:rPr>
              <a:t> </a:t>
            </a:r>
            <a:r>
              <a:rPr lang="en-GB" sz="1200">
                <a:solidFill>
                  <a:schemeClr val="dk1"/>
                </a:solidFill>
                <a:latin typeface="Calibri"/>
                <a:ea typeface="Calibri"/>
                <a:cs typeface="Calibri"/>
                <a:sym typeface="Calibri"/>
              </a:rPr>
              <a:t>(example, for teacher reference) available.</a:t>
            </a:r>
            <a:endParaRPr sz="1200">
              <a:solidFill>
                <a:schemeClr val="dk1"/>
              </a:solidFill>
              <a:latin typeface="Calibri"/>
              <a:ea typeface="Calibri"/>
              <a:cs typeface="Calibri"/>
              <a:sym typeface="Calibri"/>
            </a:endParaRPr>
          </a:p>
          <a:p>
            <a:pPr marL="62865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Say: “</a:t>
            </a:r>
            <a:r>
              <a:rPr lang="en-GB" sz="1200" i="1">
                <a:solidFill>
                  <a:schemeClr val="dk1"/>
                </a:solidFill>
                <a:latin typeface="Calibri"/>
                <a:ea typeface="Calibri"/>
                <a:cs typeface="Calibri"/>
                <a:sym typeface="Calibri"/>
              </a:rPr>
              <a:t>You did well figuring out what all of the chunks mean, and why they’re important.”</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Remind students they will now go from the Deconstruct to the Reconstruct stage. Say:</a:t>
            </a:r>
            <a:endParaRPr sz="1200">
              <a:solidFill>
                <a:schemeClr val="dk1"/>
              </a:solidFill>
              <a:latin typeface="Calibri"/>
              <a:ea typeface="Calibri"/>
              <a:cs typeface="Calibri"/>
              <a:sym typeface="Calibri"/>
            </a:endParaRPr>
          </a:p>
          <a:p>
            <a:pPr marL="457200" lvl="0" indent="0" algn="l" rtl="0">
              <a:spcBef>
                <a:spcPts val="0"/>
              </a:spcBef>
              <a:spcAft>
                <a:spcPts val="0"/>
              </a:spcAft>
              <a:buNone/>
            </a:pPr>
            <a:r>
              <a:rPr lang="en-GB" sz="1200" i="1">
                <a:solidFill>
                  <a:schemeClr val="dk1"/>
                </a:solidFill>
                <a:latin typeface="Calibri"/>
                <a:ea typeface="Calibri"/>
                <a:cs typeface="Calibri"/>
                <a:sym typeface="Calibri"/>
              </a:rPr>
              <a:t>“Now that you’ve played with the chunks, let’s put them all back together again into a sentence. And let’s see how playing with the chunks adds to our understanding of the meaning of the sentence and our guiding question. Let’s see how reconstructing helps us understand how English works.”</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Point out that the class discussed the chunks in a different order from the one in which the author wrote it. Invite a student to move the sentence strip chunks so they are displayed in their intended order. Tell students that the sentence makes sense both ways.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Read aloud the sentence on display: By stripping away unnecessary details, Williams tried to “see the thing itself … with great intensity and perception.”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Ask question #14. </a:t>
            </a:r>
            <a:r>
              <a:rPr lang="en-GB" sz="1200" i="1">
                <a:solidFill>
                  <a:schemeClr val="dk1"/>
                </a:solidFill>
                <a:latin typeface="Calibri"/>
                <a:ea typeface="Calibri"/>
                <a:cs typeface="Calibri"/>
                <a:sym typeface="Calibri"/>
              </a:rPr>
              <a:t>“Why do you think we underlined part of the sentence in blue and part in red?”</a:t>
            </a:r>
            <a:r>
              <a:rPr lang="en-GB" sz="1200">
                <a:solidFill>
                  <a:schemeClr val="dk1"/>
                </a:solidFill>
                <a:latin typeface="Calibri"/>
                <a:ea typeface="Calibri"/>
                <a:cs typeface="Calibri"/>
                <a:sym typeface="Calibri"/>
              </a:rPr>
              <a:t> </a:t>
            </a:r>
            <a:r>
              <a:rPr lang="en-GB" sz="1200" b="1">
                <a:solidFill>
                  <a:schemeClr val="dk1"/>
                </a:solidFill>
                <a:latin typeface="Calibri"/>
                <a:ea typeface="Calibri"/>
                <a:cs typeface="Calibri"/>
                <a:sym typeface="Calibri"/>
              </a:rPr>
              <a:t>(to show the parts of a sentence: the subject and predicate)</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Ask questions #15–17.</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GB" sz="1200" i="1">
                <a:solidFill>
                  <a:schemeClr val="dk1"/>
                </a:solidFill>
                <a:latin typeface="Calibri"/>
                <a:ea typeface="Calibri"/>
                <a:cs typeface="Calibri"/>
                <a:sym typeface="Calibri"/>
              </a:rPr>
              <a:t>“What other questions can we ask that will help us understand this sentence?”</a:t>
            </a:r>
            <a:endParaRPr sz="1200" i="1">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GB" sz="1200" i="1">
                <a:solidFill>
                  <a:schemeClr val="dk1"/>
                </a:solidFill>
                <a:latin typeface="Calibri"/>
                <a:ea typeface="Calibri"/>
                <a:cs typeface="Calibri"/>
                <a:sym typeface="Calibri"/>
              </a:rPr>
              <a:t>“Now what do you think is the meaning of this sentence?”</a:t>
            </a:r>
            <a:endParaRPr sz="1200" i="1">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GB" sz="1200" i="1">
                <a:solidFill>
                  <a:schemeClr val="dk1"/>
                </a:solidFill>
                <a:latin typeface="Calibri"/>
                <a:ea typeface="Calibri"/>
                <a:cs typeface="Calibri"/>
                <a:sym typeface="Calibri"/>
              </a:rPr>
              <a:t>“ How does this Language Dive add to your understanding of the guiding question?”</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 Invite students to first discuss the questions in home language groups if they desire additional support. </a:t>
            </a:r>
            <a:r>
              <a:rPr lang="en-GB" sz="1200" b="1">
                <a:solidFill>
                  <a:schemeClr val="dk1"/>
                </a:solidFill>
                <a:latin typeface="Calibri"/>
                <a:ea typeface="Calibri"/>
                <a:cs typeface="Calibri"/>
                <a:sym typeface="Calibri"/>
              </a:rPr>
              <a:t>(Responses will vary.)</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 If productive, use a Goal 2 Conversation Cue to encourage students to listen carefully:</a:t>
            </a:r>
            <a:r>
              <a:rPr lang="en-GB" sz="1200" i="1">
                <a:solidFill>
                  <a:schemeClr val="dk1"/>
                </a:solidFill>
                <a:latin typeface="Calibri"/>
                <a:ea typeface="Calibri"/>
                <a:cs typeface="Calibri"/>
                <a:sym typeface="Calibri"/>
              </a:rPr>
              <a:t> “Who can repeat what your classmate said?”</a:t>
            </a:r>
            <a:r>
              <a:rPr lang="en-GB" sz="1200">
                <a:solidFill>
                  <a:schemeClr val="dk1"/>
                </a:solidFill>
                <a:latin typeface="Calibri"/>
                <a:ea typeface="Calibri"/>
                <a:cs typeface="Calibri"/>
                <a:sym typeface="Calibri"/>
              </a:rPr>
              <a:t> </a:t>
            </a:r>
            <a:r>
              <a:rPr lang="en-GB" sz="1200" b="1">
                <a:solidFill>
                  <a:schemeClr val="dk1"/>
                </a:solidFill>
                <a:latin typeface="Calibri"/>
                <a:ea typeface="Calibri"/>
                <a:cs typeface="Calibri"/>
                <a:sym typeface="Calibri"/>
              </a:rPr>
              <a:t>(Responses will vary.)</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Students should be following along and participating in the conversation.</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Encourage rich conversation among students about the meaning of each of the sentence strip chunks, what the academic phrases within each chunk mean, and how they relate to the sentence and the text overall. Monitor and guide conversation with total participation techniques and Conversation Cues.</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After asking questions, provide students up to one minute of think time to reflect, depending on the complexity of the question. Alternatively, invite partners to discuss, providing an allocated time for each student.</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Record and display student responses next to or underneath the target language for visual reference.</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Where possible, consider placing sketches, pictures, or illustrations above key nouns and verbs in the chunks after discussing their meanings. This will allow students to quickly access the content of each chunk as they work with the structures in the sentence as a whole.</a:t>
            </a:r>
            <a:endParaRPr sz="1200">
              <a:solidFill>
                <a:schemeClr val="dk1"/>
              </a:solidFill>
              <a:latin typeface="Calibri"/>
              <a:ea typeface="Calibri"/>
              <a:cs typeface="Calibri"/>
              <a:sym typeface="Calibri"/>
            </a:endParaRPr>
          </a:p>
          <a:p>
            <a:pPr marL="171450" lvl="0" indent="0" algn="l" rtl="0">
              <a:spcBef>
                <a:spcPts val="0"/>
              </a:spcBef>
              <a:spcAft>
                <a:spcPts val="0"/>
              </a:spcAft>
              <a:buNone/>
            </a:pPr>
            <a:endParaRPr sz="1200" b="1">
              <a:solidFill>
                <a:schemeClr val="dk1"/>
              </a:solidFill>
              <a:latin typeface="Calibri"/>
              <a:ea typeface="Calibri"/>
              <a:cs typeface="Calibri"/>
              <a:sym typeface="Calibri"/>
            </a:endParaRPr>
          </a:p>
          <a:p>
            <a:pPr marL="171450" lvl="0" indent="0" algn="l" rtl="0">
              <a:spcBef>
                <a:spcPts val="0"/>
              </a:spcBef>
              <a:spcAft>
                <a:spcPts val="0"/>
              </a:spcAft>
              <a:buNone/>
            </a:pPr>
            <a:endParaRPr sz="1200" b="1">
              <a:solidFill>
                <a:schemeClr val="dk1"/>
              </a:solidFill>
              <a:latin typeface="Calibri"/>
              <a:ea typeface="Calibri"/>
              <a:cs typeface="Calibri"/>
              <a:sym typeface="Calibri"/>
            </a:endParaRPr>
          </a:p>
          <a:p>
            <a:pPr marL="171450" marR="0" lvl="0" indent="0" algn="l" rtl="0">
              <a:lnSpc>
                <a:spcPct val="100000"/>
              </a:lnSpc>
              <a:spcBef>
                <a:spcPts val="0"/>
              </a:spcBef>
              <a:spcAft>
                <a:spcPts val="0"/>
              </a:spcAft>
              <a:buNone/>
            </a:pPr>
            <a:endParaRPr sz="1200" b="1">
              <a:solidFill>
                <a:schemeClr val="dk1"/>
              </a:solidFill>
              <a:latin typeface="Calibri"/>
              <a:ea typeface="Calibri"/>
              <a:cs typeface="Calibri"/>
              <a:sym typeface="Calibri"/>
            </a:endParaRPr>
          </a:p>
        </p:txBody>
      </p:sp>
      <p:sp>
        <p:nvSpPr>
          <p:cNvPr id="225" name="Google Shape;225;g42adffcbce_0_4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752417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2adffcbce_0_3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200" b="1">
                <a:solidFill>
                  <a:schemeClr val="dk1"/>
                </a:solidFill>
                <a:latin typeface="Calibri"/>
                <a:ea typeface="Calibri"/>
                <a:cs typeface="Calibri"/>
                <a:sym typeface="Calibri"/>
              </a:rPr>
              <a:t>Language Dive: A River of Words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GB" sz="1200" b="1">
                <a:solidFill>
                  <a:schemeClr val="dk1"/>
                </a:solidFill>
                <a:latin typeface="Calibri"/>
                <a:ea typeface="Calibri"/>
                <a:cs typeface="Calibri"/>
                <a:sym typeface="Calibri"/>
              </a:rPr>
              <a:t>Suggested Slide Pacing: </a:t>
            </a:r>
            <a:r>
              <a:rPr lang="en-GB" sz="1200">
                <a:solidFill>
                  <a:schemeClr val="dk1"/>
                </a:solidFill>
                <a:latin typeface="Calibri"/>
                <a:ea typeface="Calibri"/>
                <a:cs typeface="Calibri"/>
                <a:sym typeface="Calibri"/>
              </a:rPr>
              <a:t>3-5</a:t>
            </a:r>
            <a:r>
              <a:rPr lang="en-GB" sz="1200" b="1">
                <a:solidFill>
                  <a:schemeClr val="dk1"/>
                </a:solidFill>
                <a:latin typeface="Calibri"/>
                <a:ea typeface="Calibri"/>
                <a:cs typeface="Calibri"/>
                <a:sym typeface="Calibri"/>
              </a:rPr>
              <a:t> </a:t>
            </a:r>
            <a:r>
              <a:rPr lang="en-GB" sz="1200">
                <a:solidFill>
                  <a:schemeClr val="dk1"/>
                </a:solidFill>
                <a:latin typeface="Calibri"/>
                <a:ea typeface="Calibri"/>
                <a:cs typeface="Calibri"/>
                <a:sym typeface="Calibri"/>
              </a:rPr>
              <a:t>minutes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GB" sz="1200" b="1">
                <a:solidFill>
                  <a:schemeClr val="dk1"/>
                </a:solidFill>
                <a:latin typeface="Calibri"/>
                <a:ea typeface="Calibri"/>
                <a:cs typeface="Calibri"/>
                <a:sym typeface="Calibri"/>
              </a:rPr>
              <a:t>Grouping: </a:t>
            </a:r>
            <a:r>
              <a:rPr lang="en-GB" sz="1200">
                <a:solidFill>
                  <a:schemeClr val="dk1"/>
                </a:solidFill>
                <a:latin typeface="Calibri"/>
                <a:ea typeface="Calibri"/>
                <a:cs typeface="Calibri"/>
                <a:sym typeface="Calibri"/>
              </a:rPr>
              <a:t>Whole Group/Pairs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GB"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6286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Teachers should have placed students into pairs ahead of time</a:t>
            </a:r>
            <a:endParaRPr sz="1200">
              <a:solidFill>
                <a:schemeClr val="dk1"/>
              </a:solidFill>
              <a:latin typeface="Calibri"/>
              <a:ea typeface="Calibri"/>
              <a:cs typeface="Calibri"/>
              <a:sym typeface="Calibri"/>
            </a:endParaRPr>
          </a:p>
          <a:p>
            <a:pPr marL="628650" lvl="0" indent="-177800" algn="l" rtl="0">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Post </a:t>
            </a:r>
            <a:r>
              <a:rPr lang="en-GB" sz="1200" b="1">
                <a:solidFill>
                  <a:schemeClr val="dk1"/>
                </a:solidFill>
                <a:latin typeface="Calibri"/>
                <a:ea typeface="Calibri"/>
                <a:cs typeface="Calibri"/>
                <a:sym typeface="Calibri"/>
              </a:rPr>
              <a:t>Close Readers Do These Things anchor chart.</a:t>
            </a:r>
            <a:endParaRPr sz="1200" b="1">
              <a:solidFill>
                <a:schemeClr val="dk1"/>
              </a:solidFill>
              <a:latin typeface="Calibri"/>
              <a:ea typeface="Calibri"/>
              <a:cs typeface="Calibri"/>
              <a:sym typeface="Calibri"/>
            </a:endParaRPr>
          </a:p>
          <a:p>
            <a:pPr marL="6286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Slide has animations that appear upon click.</a:t>
            </a:r>
            <a:endParaRPr sz="1200">
              <a:solidFill>
                <a:schemeClr val="dk1"/>
              </a:solidFill>
              <a:latin typeface="Calibri"/>
              <a:ea typeface="Calibri"/>
              <a:cs typeface="Calibri"/>
              <a:sym typeface="Calibri"/>
            </a:endParaRPr>
          </a:p>
          <a:p>
            <a:pPr marL="628650" lvl="0" indent="-177800" algn="l" rtl="0">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Teachers should have the </a:t>
            </a:r>
            <a:r>
              <a:rPr lang="en-GB" sz="1200" b="1">
                <a:solidFill>
                  <a:schemeClr val="dk1"/>
                </a:solidFill>
                <a:latin typeface="Calibri"/>
                <a:ea typeface="Calibri"/>
                <a:cs typeface="Calibri"/>
                <a:sym typeface="Calibri"/>
              </a:rPr>
              <a:t>Close Reading Note-catcher: </a:t>
            </a:r>
            <a:r>
              <a:rPr lang="en-GB" sz="1200">
                <a:solidFill>
                  <a:schemeClr val="dk1"/>
                </a:solidFill>
                <a:latin typeface="Calibri"/>
                <a:ea typeface="Calibri"/>
                <a:cs typeface="Calibri"/>
                <a:sym typeface="Calibri"/>
              </a:rPr>
              <a:t>A River of Words</a:t>
            </a:r>
            <a:r>
              <a:rPr lang="en-GB" sz="1200" b="1">
                <a:solidFill>
                  <a:schemeClr val="dk1"/>
                </a:solidFill>
                <a:latin typeface="Calibri"/>
                <a:ea typeface="Calibri"/>
                <a:cs typeface="Calibri"/>
                <a:sym typeface="Calibri"/>
              </a:rPr>
              <a:t> </a:t>
            </a:r>
            <a:r>
              <a:rPr lang="en-GB" sz="1200">
                <a:solidFill>
                  <a:schemeClr val="dk1"/>
                </a:solidFill>
                <a:latin typeface="Calibri"/>
                <a:ea typeface="Calibri"/>
                <a:cs typeface="Calibri"/>
                <a:sym typeface="Calibri"/>
              </a:rPr>
              <a:t>(example, for teacher reference) available.</a:t>
            </a:r>
            <a:endParaRPr sz="1200">
              <a:solidFill>
                <a:schemeClr val="dk1"/>
              </a:solidFill>
              <a:latin typeface="Calibri"/>
              <a:ea typeface="Calibri"/>
              <a:cs typeface="Calibri"/>
              <a:sym typeface="Calibri"/>
            </a:endParaRPr>
          </a:p>
          <a:p>
            <a:pPr marL="62865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GB"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Say: </a:t>
            </a:r>
            <a:r>
              <a:rPr lang="en-GB" sz="1200" i="1">
                <a:solidFill>
                  <a:schemeClr val="dk1"/>
                </a:solidFill>
                <a:latin typeface="Calibri"/>
                <a:ea typeface="Calibri"/>
                <a:cs typeface="Calibri"/>
                <a:sym typeface="Calibri"/>
              </a:rPr>
              <a:t>“You did well putting the chunks back together again and talking about how this Language Dive has added your understanding of the meaning of the sentence and the guiding question.”</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Tell students they will now go from the Reconstruct to the Practice stage: </a:t>
            </a:r>
            <a:r>
              <a:rPr lang="en-GB" sz="1200" i="1">
                <a:solidFill>
                  <a:schemeClr val="dk1"/>
                </a:solidFill>
                <a:latin typeface="Calibri"/>
                <a:ea typeface="Calibri"/>
                <a:cs typeface="Calibri"/>
                <a:sym typeface="Calibri"/>
              </a:rPr>
              <a:t>“You’ve played with the sentence and figured out the meaning, and why it’s important to the guiding question. Now let’s start to use the language in the sentence for our own speaking and writing.”</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Display the sentence frame: By _______, I make sure my writing is clear.</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Ask question #18. </a:t>
            </a:r>
            <a:r>
              <a:rPr lang="en-GB" sz="1200" i="1">
                <a:solidFill>
                  <a:schemeClr val="dk1"/>
                </a:solidFill>
                <a:latin typeface="Calibri"/>
                <a:ea typeface="Calibri"/>
                <a:cs typeface="Calibri"/>
                <a:sym typeface="Calibri"/>
              </a:rPr>
              <a:t>Use this frame to tell your partners how you make sure your writing is clear.</a:t>
            </a:r>
            <a:r>
              <a:rPr lang="en-GB" sz="1200">
                <a:solidFill>
                  <a:schemeClr val="dk1"/>
                </a:solidFill>
                <a:latin typeface="Calibri"/>
                <a:ea typeface="Calibri"/>
                <a:cs typeface="Calibri"/>
                <a:sym typeface="Calibri"/>
              </a:rPr>
              <a:t> Consider modeling with: By using correct punctuation, I make sure my writing is clear.</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GB"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Students should be following along and participating in the conversation.</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GB"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Encourage rich conversation among students about the meaning of each of the sentence strip chunks, what the academic phrases within each chunk mean, and how they relate to the sentence and the text overall. Monitor and guide conversation with total participation techniques and Conversation Cues.</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After asking questions, provide students up to one minute of think time to reflect, depending on the complexity of the question. Alternatively, invite partners to discuss, providing an allocated time for each student.</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Record and display student responses next to or underneath the target language for visual reference.</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Where possible, consider placing sketches, pictures, or illustrations above key nouns and verbs in the chunks after discussing their meanings. This will allow students to quickly access the content of each chunk as they work with the structures in the sentence as a whole.</a:t>
            </a:r>
            <a:endParaRPr sz="1200">
              <a:solidFill>
                <a:schemeClr val="dk1"/>
              </a:solidFill>
              <a:latin typeface="Calibri"/>
              <a:ea typeface="Calibri"/>
              <a:cs typeface="Calibri"/>
              <a:sym typeface="Calibri"/>
            </a:endParaRPr>
          </a:p>
          <a:p>
            <a:pPr marL="17145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17145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171450" marR="0" lvl="0" indent="0" algn="l" rtl="0">
              <a:lnSpc>
                <a:spcPct val="100000"/>
              </a:lnSpc>
              <a:spcBef>
                <a:spcPts val="0"/>
              </a:spcBef>
              <a:spcAft>
                <a:spcPts val="0"/>
              </a:spcAft>
              <a:buNone/>
            </a:pPr>
            <a:endParaRPr sz="1200" b="1">
              <a:solidFill>
                <a:schemeClr val="dk1"/>
              </a:solidFill>
              <a:latin typeface="Calibri"/>
              <a:ea typeface="Calibri"/>
              <a:cs typeface="Calibri"/>
              <a:sym typeface="Calibri"/>
            </a:endParaRPr>
          </a:p>
        </p:txBody>
      </p:sp>
      <p:sp>
        <p:nvSpPr>
          <p:cNvPr id="234" name="Google Shape;234;g42adffcbce_0_3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707568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2adffcbce_0_5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200" b="1">
                <a:solidFill>
                  <a:schemeClr val="dk1"/>
                </a:solidFill>
                <a:latin typeface="Calibri"/>
                <a:ea typeface="Calibri"/>
                <a:cs typeface="Calibri"/>
                <a:sym typeface="Calibri"/>
              </a:rPr>
              <a:t>Close Read: A River of Words</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a:latin typeface="Calibri"/>
                <a:ea typeface="Calibri"/>
                <a:cs typeface="Calibri"/>
                <a:sym typeface="Calibri"/>
              </a:rPr>
              <a:t>Suggested Slide Pacing: </a:t>
            </a:r>
            <a:r>
              <a:rPr lang="en-GB" sz="1200" i="0" u="none" strike="noStrike" cap="none">
                <a:latin typeface="Calibri"/>
                <a:ea typeface="Calibri"/>
                <a:cs typeface="Calibri"/>
                <a:sym typeface="Calibri"/>
              </a:rPr>
              <a:t>8-10 minutes</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a:latin typeface="Calibri"/>
                <a:ea typeface="Calibri"/>
                <a:cs typeface="Calibri"/>
                <a:sym typeface="Calibri"/>
              </a:rPr>
              <a:t>Grouping: </a:t>
            </a:r>
            <a:r>
              <a:rPr lang="en-GB" sz="1200" i="0" u="none" strike="noStrike" cap="none">
                <a:latin typeface="Calibri"/>
                <a:ea typeface="Calibri"/>
                <a:cs typeface="Calibri"/>
                <a:sym typeface="Calibri"/>
              </a:rPr>
              <a:t>Whole Group/Pairs</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Teaching Notes: </a:t>
            </a:r>
            <a:endParaRPr sz="120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a:solidFill>
                  <a:schemeClr val="dk1"/>
                </a:solidFill>
                <a:latin typeface="Calibri"/>
                <a:ea typeface="Calibri"/>
                <a:cs typeface="Calibri"/>
                <a:sym typeface="Calibri"/>
              </a:rPr>
              <a:t>Students will be working with writing partners during the close read. </a:t>
            </a:r>
            <a:endParaRPr sz="1200">
              <a:solidFill>
                <a:schemeClr val="dk1"/>
              </a:solidFill>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i="0" u="none" strike="noStrike" cap="none">
                <a:latin typeface="Calibri"/>
                <a:ea typeface="Calibri"/>
                <a:cs typeface="Calibri"/>
                <a:sym typeface="Calibri"/>
              </a:rPr>
              <a:t>Slide has animations that appear upon click.</a:t>
            </a:r>
            <a:endParaRPr sz="1200" i="0" u="none" strike="noStrike" cap="none">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Teachers should have the </a:t>
            </a:r>
            <a:r>
              <a:rPr lang="en-GB" sz="1200" b="1">
                <a:solidFill>
                  <a:schemeClr val="dk1"/>
                </a:solidFill>
                <a:latin typeface="Calibri"/>
                <a:ea typeface="Calibri"/>
                <a:cs typeface="Calibri"/>
                <a:sym typeface="Calibri"/>
              </a:rPr>
              <a:t>Close Reading Note-catcher: A River of Words </a:t>
            </a:r>
            <a:r>
              <a:rPr lang="en-GB" sz="1200">
                <a:solidFill>
                  <a:schemeClr val="dk1"/>
                </a:solidFill>
                <a:latin typeface="Calibri"/>
                <a:ea typeface="Calibri"/>
                <a:cs typeface="Calibri"/>
                <a:sym typeface="Calibri"/>
              </a:rPr>
              <a:t>(example, for teacher reference) available.</a:t>
            </a:r>
            <a:endParaRPr sz="120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a:latin typeface="Calibri"/>
                <a:ea typeface="Calibri"/>
                <a:cs typeface="Calibri"/>
                <a:sym typeface="Calibri"/>
              </a:rPr>
              <a:t>Throughout this close read, students will work in pairs to discuss answers to the questions you ask. Ensure that partner A and partner B each have allocated time to answer questions and that they ask each other the questions. Use different strategies to have them respond, such as cold calling, using equity sticks, selecting volunteers, or responding chorally as a group.</a:t>
            </a: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Teacher Actions:</a:t>
            </a:r>
            <a:endParaRPr sz="1200" i="0" u="none" strike="noStrike" cap="none">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Direct students’ attention to the third paragraph and invite students to reread it with their reading partner. Using a total participation technique, invite responses from the group:</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Arial"/>
              <a:buChar char="○"/>
            </a:pPr>
            <a:r>
              <a:rPr lang="en-GB" sz="1200" i="1">
                <a:solidFill>
                  <a:schemeClr val="dk1"/>
                </a:solidFill>
                <a:latin typeface="Calibri"/>
                <a:ea typeface="Calibri"/>
                <a:cs typeface="Calibri"/>
                <a:sym typeface="Calibri"/>
              </a:rPr>
              <a:t>“What is the gist of this paragraph?” </a:t>
            </a:r>
            <a:r>
              <a:rPr lang="en-GB" sz="1200" b="1">
                <a:solidFill>
                  <a:schemeClr val="dk1"/>
                </a:solidFill>
                <a:latin typeface="Calibri"/>
                <a:ea typeface="Calibri"/>
                <a:cs typeface="Calibri"/>
                <a:sym typeface="Calibri"/>
              </a:rPr>
              <a:t>(William Carlos Williams had a lot of writing published and is an influential American poet.)</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Invite students to reread the first sentence of this paragraph. Ask:</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Arial"/>
              <a:buChar char="○"/>
            </a:pPr>
            <a:r>
              <a:rPr lang="en-GB" sz="1200">
                <a:solidFill>
                  <a:schemeClr val="dk1"/>
                </a:solidFill>
                <a:latin typeface="Calibri"/>
                <a:ea typeface="Calibri"/>
                <a:cs typeface="Calibri"/>
                <a:sym typeface="Calibri"/>
              </a:rPr>
              <a:t>“</a:t>
            </a:r>
            <a:r>
              <a:rPr lang="en-GB" sz="1200" i="1">
                <a:solidFill>
                  <a:schemeClr val="dk1"/>
                </a:solidFill>
                <a:latin typeface="Calibri"/>
                <a:ea typeface="Calibri"/>
                <a:cs typeface="Calibri"/>
                <a:sym typeface="Calibri"/>
              </a:rPr>
              <a:t>What is the gist of the first part of the sentence?”</a:t>
            </a:r>
            <a:r>
              <a:rPr lang="en-GB" sz="1200" b="1" i="1">
                <a:solidFill>
                  <a:schemeClr val="dk1"/>
                </a:solidFill>
                <a:latin typeface="Calibri"/>
                <a:ea typeface="Calibri"/>
                <a:cs typeface="Calibri"/>
                <a:sym typeface="Calibri"/>
              </a:rPr>
              <a:t> </a:t>
            </a:r>
            <a:r>
              <a:rPr lang="en-GB" sz="1200" b="1">
                <a:solidFill>
                  <a:schemeClr val="dk1"/>
                </a:solidFill>
                <a:latin typeface="Calibri"/>
                <a:ea typeface="Calibri"/>
                <a:cs typeface="Calibri"/>
                <a:sym typeface="Calibri"/>
              </a:rPr>
              <a:t>(Williams wrote poems throughout his life.)</a:t>
            </a:r>
            <a:endParaRPr sz="1200" b="1">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Arial"/>
              <a:buChar char="○"/>
            </a:pPr>
            <a:r>
              <a:rPr lang="en-GB" sz="1200" i="1">
                <a:solidFill>
                  <a:schemeClr val="dk1"/>
                </a:solidFill>
                <a:latin typeface="Calibri"/>
                <a:ea typeface="Calibri"/>
                <a:cs typeface="Calibri"/>
                <a:sym typeface="Calibri"/>
              </a:rPr>
              <a:t>“What is the gist of the second part of the sentence?”</a:t>
            </a:r>
            <a:r>
              <a:rPr lang="en-GB" sz="1200">
                <a:solidFill>
                  <a:schemeClr val="dk1"/>
                </a:solidFill>
                <a:latin typeface="Calibri"/>
                <a:ea typeface="Calibri"/>
                <a:cs typeface="Calibri"/>
                <a:sym typeface="Calibri"/>
              </a:rPr>
              <a:t> </a:t>
            </a:r>
            <a:r>
              <a:rPr lang="en-GB" sz="1200" b="1">
                <a:solidFill>
                  <a:schemeClr val="dk1"/>
                </a:solidFill>
                <a:latin typeface="Calibri"/>
                <a:ea typeface="Calibri"/>
                <a:cs typeface="Calibri"/>
                <a:sym typeface="Calibri"/>
              </a:rPr>
              <a:t>(Most people didn’t know his poems until he was older.)</a:t>
            </a:r>
            <a:endParaRPr sz="1200" b="1">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Arial"/>
              <a:buChar char="○"/>
            </a:pPr>
            <a:r>
              <a:rPr lang="en-GB" sz="1200" i="1">
                <a:solidFill>
                  <a:schemeClr val="dk1"/>
                </a:solidFill>
                <a:latin typeface="Calibri"/>
                <a:ea typeface="Calibri"/>
                <a:cs typeface="Calibri"/>
                <a:sym typeface="Calibri"/>
              </a:rPr>
              <a:t>“How does the first part of the sentence relate to the second part of the sentence?”</a:t>
            </a:r>
            <a:r>
              <a:rPr lang="en-GB" sz="1200" b="1" i="1">
                <a:solidFill>
                  <a:schemeClr val="dk1"/>
                </a:solidFill>
                <a:latin typeface="Calibri"/>
                <a:ea typeface="Calibri"/>
                <a:cs typeface="Calibri"/>
                <a:sym typeface="Calibri"/>
              </a:rPr>
              <a:t> </a:t>
            </a:r>
            <a:r>
              <a:rPr lang="en-GB" sz="1200" b="1">
                <a:solidFill>
                  <a:schemeClr val="dk1"/>
                </a:solidFill>
                <a:latin typeface="Calibri"/>
                <a:ea typeface="Calibri"/>
                <a:cs typeface="Calibri"/>
                <a:sym typeface="Calibri"/>
              </a:rPr>
              <a:t>(They tell two opposite ideas.)</a:t>
            </a:r>
            <a:endParaRPr sz="1200" b="1">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Arial"/>
              <a:buChar char="○"/>
            </a:pPr>
            <a:r>
              <a:rPr lang="en-GB" sz="1200" i="1">
                <a:solidFill>
                  <a:schemeClr val="dk1"/>
                </a:solidFill>
                <a:latin typeface="Calibri"/>
                <a:ea typeface="Calibri"/>
                <a:cs typeface="Calibri"/>
                <a:sym typeface="Calibri"/>
              </a:rPr>
              <a:t>“Think about these details. What does this sentence help you to understand about William Carlos Williams?” </a:t>
            </a:r>
            <a:r>
              <a:rPr lang="en-GB" sz="1200" b="1">
                <a:solidFill>
                  <a:schemeClr val="dk1"/>
                </a:solidFill>
                <a:latin typeface="Calibri"/>
                <a:ea typeface="Calibri"/>
                <a:cs typeface="Calibri"/>
                <a:sym typeface="Calibri"/>
              </a:rPr>
              <a:t>(Even though Williams wrote poems throughout his life, most people didn’t know about it until he was older.)</a:t>
            </a:r>
            <a:endParaRPr sz="1200" b="1">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Arial"/>
              <a:buChar char="○"/>
            </a:pPr>
            <a:r>
              <a:rPr lang="en-GB" sz="1200" i="1">
                <a:solidFill>
                  <a:schemeClr val="dk1"/>
                </a:solidFill>
                <a:latin typeface="Calibri"/>
                <a:ea typeface="Calibri"/>
                <a:cs typeface="Calibri"/>
                <a:sym typeface="Calibri"/>
              </a:rPr>
              <a:t>“Put your finger under the word although. This word means ‘even though.’ How does this word link the second paragraph to the third paragraph?”</a:t>
            </a:r>
            <a:r>
              <a:rPr lang="en-GB" sz="1200" b="1" i="1">
                <a:solidFill>
                  <a:schemeClr val="dk1"/>
                </a:solidFill>
                <a:latin typeface="Calibri"/>
                <a:ea typeface="Calibri"/>
                <a:cs typeface="Calibri"/>
                <a:sym typeface="Calibri"/>
              </a:rPr>
              <a:t> </a:t>
            </a:r>
            <a:r>
              <a:rPr lang="en-GB" sz="1200" b="1">
                <a:solidFill>
                  <a:schemeClr val="dk1"/>
                </a:solidFill>
                <a:latin typeface="Calibri"/>
                <a:ea typeface="Calibri"/>
                <a:cs typeface="Calibri"/>
                <a:sym typeface="Calibri"/>
              </a:rPr>
              <a:t>(The second paragraph was about Williams’s poetry. The third paragraph is about his accomplishments with poetry. Although signals that the text is changing focus.)</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Ask Q19:</a:t>
            </a:r>
            <a:r>
              <a:rPr lang="en-GB" sz="1200" i="1">
                <a:solidFill>
                  <a:schemeClr val="dk1"/>
                </a:solidFill>
                <a:latin typeface="Calibri"/>
                <a:ea typeface="Calibri"/>
                <a:cs typeface="Calibri"/>
                <a:sym typeface="Calibri"/>
              </a:rPr>
              <a:t> “Describe some of Williams’ accomplishments.” </a:t>
            </a:r>
            <a:r>
              <a:rPr lang="en-GB" sz="1200" b="1">
                <a:solidFill>
                  <a:schemeClr val="dk1"/>
                </a:solidFill>
                <a:latin typeface="Calibri"/>
                <a:ea typeface="Calibri"/>
                <a:cs typeface="Calibri"/>
                <a:sym typeface="Calibri"/>
              </a:rPr>
              <a:t>(William Carlos Williams published dozens of poetry books, essays, plays, and short stories. His work is still read and studied in schools around the world.)</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Invite students to write notes about William Carlos Williams in the Background box on their note-catchers.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Invite students to reread the Author’s Note and review the notes on their note-catcher.</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a:solidFill>
                  <a:schemeClr val="dk1"/>
                </a:solidFill>
                <a:latin typeface="Calibri"/>
                <a:ea typeface="Calibri"/>
                <a:cs typeface="Calibri"/>
                <a:sym typeface="Calibri"/>
              </a:rPr>
              <a:t>Ask Q20.  “</a:t>
            </a:r>
            <a:r>
              <a:rPr lang="en-GB" sz="1200" i="1">
                <a:solidFill>
                  <a:schemeClr val="dk1"/>
                </a:solidFill>
                <a:latin typeface="Calibri"/>
                <a:ea typeface="Calibri"/>
                <a:cs typeface="Calibri"/>
                <a:sym typeface="Calibri"/>
              </a:rPr>
              <a:t>With a partner summarize 18 and 19 with a partner.”</a:t>
            </a:r>
            <a:r>
              <a:rPr lang="en-GB" sz="1200">
                <a:solidFill>
                  <a:schemeClr val="dk1"/>
                </a:solidFill>
                <a:latin typeface="Calibri"/>
                <a:ea typeface="Calibri"/>
                <a:cs typeface="Calibri"/>
                <a:sym typeface="Calibri"/>
              </a:rPr>
              <a:t> </a:t>
            </a:r>
            <a:r>
              <a:rPr lang="en-GB" sz="1200" b="1">
                <a:solidFill>
                  <a:schemeClr val="dk1"/>
                </a:solidFill>
                <a:latin typeface="Calibri"/>
                <a:ea typeface="Calibri"/>
                <a:cs typeface="Calibri"/>
                <a:sym typeface="Calibri"/>
              </a:rPr>
              <a:t>(Example summary: William Carlos Williams was a family doctor in New Jersey. Even though he was very busy with his job, he always made time to write poetry. His writing was different and unique because he wrote about everyday objects and common people using very few details. He did this by writing poems that had short lines and stanzas, and little or no punctuation. He wrote in this way so that he could focus on what he was writing about. This made his writing different from that of more traditional poets.)</a:t>
            </a:r>
            <a:endParaRPr sz="1200" b="1">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Student Look-fors/Listen-fors:</a:t>
            </a:r>
            <a:endParaRPr sz="120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a:latin typeface="Calibri"/>
                <a:ea typeface="Calibri"/>
                <a:cs typeface="Calibri"/>
                <a:sym typeface="Calibri"/>
              </a:rPr>
              <a:t>Students should re-read the first paragraph.</a:t>
            </a:r>
            <a:endParaRPr sz="1200">
              <a:latin typeface="Calibri"/>
              <a:ea typeface="Calibri"/>
              <a:cs typeface="Calibri"/>
              <a:sym typeface="Calibri"/>
            </a:endParaRPr>
          </a:p>
          <a:p>
            <a:pPr marL="171450" marR="0" lvl="0" indent="-177800" algn="l" rtl="0">
              <a:lnSpc>
                <a:spcPct val="100000"/>
              </a:lnSpc>
              <a:spcBef>
                <a:spcPts val="0"/>
              </a:spcBef>
              <a:spcAft>
                <a:spcPts val="0"/>
              </a:spcAft>
              <a:buClr>
                <a:schemeClr val="dk1"/>
              </a:buClr>
              <a:buSzPts val="1200"/>
              <a:buFont typeface="Calibri"/>
              <a:buChar char="●"/>
            </a:pPr>
            <a:r>
              <a:rPr lang="en-GB" sz="1200">
                <a:latin typeface="Calibri"/>
                <a:ea typeface="Calibri"/>
                <a:cs typeface="Calibri"/>
                <a:sym typeface="Calibri"/>
              </a:rPr>
              <a:t>Students should be actively engaging in the discussion.</a:t>
            </a:r>
            <a:endParaRPr sz="1200">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Students should be add information to the background box on their note catcher.</a:t>
            </a:r>
            <a:endParaRPr sz="1200">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Support for Any Students Who Need It:</a:t>
            </a:r>
            <a:endParaRPr sz="1200">
              <a:latin typeface="Calibri"/>
              <a:ea typeface="Calibri"/>
              <a:cs typeface="Calibri"/>
              <a:sym typeface="Calibri"/>
            </a:endParaRPr>
          </a:p>
          <a:p>
            <a:pPr marL="171450" lvl="0" indent="-177800" algn="l" rtl="0">
              <a:spcBef>
                <a:spcPts val="0"/>
              </a:spcBef>
              <a:spcAft>
                <a:spcPts val="0"/>
              </a:spcAft>
              <a:buClr>
                <a:srgbClr val="000000"/>
              </a:buClr>
              <a:buSzPts val="1200"/>
              <a:buFont typeface="Calibri"/>
              <a:buChar char="●"/>
            </a:pPr>
            <a:r>
              <a:rPr lang="en-GB" sz="1200">
                <a:solidFill>
                  <a:schemeClr val="dk1"/>
                </a:solidFill>
                <a:latin typeface="Calibri"/>
                <a:ea typeface="Calibri"/>
                <a:cs typeface="Calibri"/>
                <a:sym typeface="Calibri"/>
              </a:rPr>
              <a:t>For questions that require deeper thinking, consider pairing students with another who speaks the same home language, which can support language processing and foster equity.Invite students to begin by discussing their  responses in their home language, moving to responding in English. Students without a home language in common can be invited to think or write in their home language first.</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Teacher may need to read aloud to small groups of students.</a:t>
            </a:r>
            <a:endParaRPr sz="1200">
              <a:solidFill>
                <a:schemeClr val="dk1"/>
              </a:solidFill>
              <a:latin typeface="Calibri"/>
              <a:ea typeface="Calibri"/>
              <a:cs typeface="Calibri"/>
              <a:sym typeface="Calibri"/>
            </a:endParaRPr>
          </a:p>
        </p:txBody>
      </p:sp>
      <p:sp>
        <p:nvSpPr>
          <p:cNvPr id="243" name="Google Shape;243;g42adffcbce_0_5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784108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a425ba501_0_3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6" name="Google Shape;216;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 “</a:t>
            </a:r>
            <a:r>
              <a:rPr lang="en" sz="1200" i="1" dirty="0">
                <a:solidFill>
                  <a:schemeClr val="dk1"/>
                </a:solidFill>
                <a:latin typeface="Calibri"/>
                <a:ea typeface="Calibri"/>
                <a:cs typeface="Calibri"/>
                <a:sym typeface="Calibri"/>
              </a:rPr>
              <a:t>What new information did you learn about William Carlos Williams after reading the Author’s Note?</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(Responses will vary, but may include: William Carlos Williams was a doctor who wrote poetry in his free time; William Carlos Williams developed his own style of poetry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Module Guiding Questions anchor chart </a:t>
            </a:r>
            <a:r>
              <a:rPr lang="en" sz="1200" dirty="0">
                <a:solidFill>
                  <a:schemeClr val="dk1"/>
                </a:solidFill>
                <a:latin typeface="Calibri"/>
                <a:ea typeface="Calibri"/>
                <a:cs typeface="Calibri"/>
                <a:sym typeface="Calibri"/>
              </a:rPr>
              <a:t>and reread the guiding question: — “</a:t>
            </a:r>
            <a:r>
              <a:rPr lang="en" sz="1200" i="1" dirty="0">
                <a:solidFill>
                  <a:schemeClr val="dk1"/>
                </a:solidFill>
                <a:latin typeface="Calibri"/>
                <a:ea typeface="Calibri"/>
                <a:cs typeface="Calibri"/>
                <a:sym typeface="Calibri"/>
              </a:rPr>
              <a:t>What inspires writers to write poetry?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now that they have learned more about William Carlos Williams’ life, if will be easier to infer what inspired him to write poetry.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with an elbow partner: </a:t>
            </a:r>
            <a:r>
              <a:rPr lang="en" sz="1200" i="1" dirty="0">
                <a:solidFill>
                  <a:schemeClr val="dk1"/>
                </a:solidFill>
                <a:latin typeface="Calibri"/>
                <a:ea typeface="Calibri"/>
                <a:cs typeface="Calibri"/>
                <a:sym typeface="Calibri"/>
              </a:rPr>
              <a:t>“After reading a biography of William Carlos Williams, what could you infer about what inspired him as a writer?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(everyday things and people)</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What Inspires Poets to Write Poetry? note-catcher</a:t>
            </a:r>
            <a:r>
              <a:rPr lang="en" sz="1200" dirty="0">
                <a:solidFill>
                  <a:schemeClr val="dk1"/>
                </a:solidFill>
                <a:latin typeface="Calibri"/>
                <a:ea typeface="Calibri"/>
                <a:cs typeface="Calibri"/>
                <a:sym typeface="Calibri"/>
              </a:rPr>
              <a:t>. Remind them that they used this chart throughout Unit 1 and the first half of this unit after learning about what inspired Jack and other poets to write poetry.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necessary, clarify the meanings of the headings of each column, and review a row on the anchor chart with students.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with an </a:t>
            </a:r>
            <a:r>
              <a:rPr lang="en" sz="1200" b="0" dirty="0">
                <a:solidFill>
                  <a:schemeClr val="dk1"/>
                </a:solidFill>
                <a:latin typeface="Calibri"/>
                <a:ea typeface="Calibri"/>
                <a:cs typeface="Calibri"/>
                <a:sym typeface="Calibri"/>
              </a:rPr>
              <a:t>elbow partner</a:t>
            </a:r>
            <a:r>
              <a:rPr lang="en" sz="1200" dirty="0">
                <a:solidFill>
                  <a:schemeClr val="dk1"/>
                </a:solidFill>
                <a:latin typeface="Calibri"/>
                <a:ea typeface="Calibri"/>
                <a:cs typeface="Calibri"/>
                <a:sym typeface="Calibri"/>
              </a:rPr>
              <a:t>, and</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cold call </a:t>
            </a:r>
            <a:r>
              <a:rPr lang="en" sz="1200" dirty="0">
                <a:solidFill>
                  <a:schemeClr val="dk1"/>
                </a:solidFill>
                <a:latin typeface="Calibri"/>
                <a:ea typeface="Calibri"/>
                <a:cs typeface="Calibri"/>
                <a:sym typeface="Calibri"/>
              </a:rPr>
              <a:t>students to share out: “</a:t>
            </a:r>
            <a:r>
              <a:rPr lang="en" sz="1200" i="1" dirty="0">
                <a:solidFill>
                  <a:schemeClr val="dk1"/>
                </a:solidFill>
                <a:latin typeface="Calibri"/>
                <a:ea typeface="Calibri"/>
                <a:cs typeface="Calibri"/>
                <a:sym typeface="Calibri"/>
              </a:rPr>
              <a:t>What inspired William Carlos Williams to write poetry?</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(everyday objects and the lives of common people)</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a:t>
            </a:r>
            <a:r>
              <a:rPr lang="en" sz="1200" b="1" dirty="0">
                <a:solidFill>
                  <a:schemeClr val="dk1"/>
                </a:solidFill>
                <a:latin typeface="Calibri"/>
                <a:ea typeface="Calibri"/>
                <a:cs typeface="Calibri"/>
                <a:sym typeface="Calibri"/>
              </a:rPr>
              <a:t>What Inspires Poets to Write Poetry? note-catcher</a:t>
            </a:r>
            <a:r>
              <a:rPr lang="en" sz="1200" dirty="0">
                <a:solidFill>
                  <a:schemeClr val="dk1"/>
                </a:solidFill>
                <a:latin typeface="Calibri"/>
                <a:ea typeface="Calibri"/>
                <a:cs typeface="Calibri"/>
                <a:sym typeface="Calibri"/>
              </a:rPr>
              <a:t> (example, for teacher reference) as necessary.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with an </a:t>
            </a:r>
            <a:r>
              <a:rPr lang="en" sz="1200" b="0" dirty="0">
                <a:solidFill>
                  <a:schemeClr val="dk1"/>
                </a:solidFill>
                <a:latin typeface="Calibri"/>
                <a:ea typeface="Calibri"/>
                <a:cs typeface="Calibri"/>
                <a:sym typeface="Calibri"/>
              </a:rPr>
              <a:t>elbow partner</a:t>
            </a:r>
            <a:r>
              <a:rPr lang="en" sz="1200" dirty="0">
                <a:solidFill>
                  <a:schemeClr val="dk1"/>
                </a:solidFill>
                <a:latin typeface="Calibri"/>
                <a:ea typeface="Calibri"/>
                <a:cs typeface="Calibri"/>
                <a:sym typeface="Calibri"/>
              </a:rPr>
              <a:t>, and </a:t>
            </a:r>
            <a:r>
              <a:rPr lang="en" sz="1200" b="0" dirty="0">
                <a:solidFill>
                  <a:schemeClr val="dk1"/>
                </a:solidFill>
                <a:latin typeface="Calibri"/>
                <a:ea typeface="Calibri"/>
                <a:cs typeface="Calibri"/>
                <a:sym typeface="Calibri"/>
              </a:rPr>
              <a:t>cold call </a:t>
            </a:r>
            <a:r>
              <a:rPr lang="en" sz="1200" dirty="0">
                <a:solidFill>
                  <a:schemeClr val="dk1"/>
                </a:solidFill>
                <a:latin typeface="Calibri"/>
                <a:ea typeface="Calibri"/>
                <a:cs typeface="Calibri"/>
                <a:sym typeface="Calibri"/>
              </a:rPr>
              <a:t>students to share out: “</a:t>
            </a:r>
            <a:r>
              <a:rPr lang="en" sz="1200" i="1" dirty="0">
                <a:solidFill>
                  <a:schemeClr val="dk1"/>
                </a:solidFill>
                <a:latin typeface="Calibri"/>
                <a:ea typeface="Calibri"/>
                <a:cs typeface="Calibri"/>
                <a:sym typeface="Calibri"/>
              </a:rPr>
              <a:t>Where can you see evidence of this in his poetry?</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(His poem “The Red Wheelbarrow” is about the beauty and importance of a wheelbarrow.)</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in the </a:t>
            </a:r>
            <a:r>
              <a:rPr lang="en-US" sz="120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Where can you see evidence of this in the poem?</a:t>
            </a:r>
            <a:r>
              <a:rPr lang="en-US" sz="1200" b="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 column</a:t>
            </a:r>
            <a:r>
              <a:rPr lang="en" sz="1200" dirty="0">
                <a:solidFill>
                  <a:schemeClr val="dk1"/>
                </a:solidFill>
                <a:latin typeface="Calibri"/>
                <a:ea typeface="Calibri"/>
                <a:cs typeface="Calibri"/>
                <a:sym typeface="Calibri"/>
              </a:rPr>
              <a:t>. Refer to </a:t>
            </a:r>
            <a:r>
              <a:rPr lang="en" sz="1200" b="1" dirty="0">
                <a:solidFill>
                  <a:schemeClr val="dk1"/>
                </a:solidFill>
                <a:latin typeface="Calibri"/>
                <a:ea typeface="Calibri"/>
                <a:cs typeface="Calibri"/>
                <a:sym typeface="Calibri"/>
              </a:rPr>
              <a:t>What Inspires Poets to Write Poetry? anchor chart </a:t>
            </a:r>
            <a:r>
              <a:rPr lang="en" sz="1200" dirty="0">
                <a:solidFill>
                  <a:schemeClr val="dk1"/>
                </a:solidFill>
                <a:latin typeface="Calibri"/>
                <a:ea typeface="Calibri"/>
                <a:cs typeface="Calibri"/>
                <a:sym typeface="Calibri"/>
              </a:rPr>
              <a:t>(example, for teacher reference in Module 1 Teacher Supporting Materials) as necessary.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now going to use the </a:t>
            </a:r>
            <a:r>
              <a:rPr lang="en" sz="1200" b="0" dirty="0">
                <a:solidFill>
                  <a:schemeClr val="dk1"/>
                </a:solidFill>
                <a:latin typeface="Calibri"/>
                <a:ea typeface="Calibri"/>
                <a:cs typeface="Calibri"/>
                <a:sym typeface="Calibri"/>
              </a:rPr>
              <a:t>Thumb-O-Meter protocol </a:t>
            </a:r>
            <a:r>
              <a:rPr lang="en" sz="1200" dirty="0">
                <a:solidFill>
                  <a:schemeClr val="dk1"/>
                </a:solidFill>
                <a:latin typeface="Calibri"/>
                <a:ea typeface="Calibri"/>
                <a:cs typeface="Calibri"/>
                <a:sym typeface="Calibri"/>
              </a:rPr>
              <a:t>to reflect on their progress toward the learning targets. Remind them that they used this protocol in the first half of the unit and review as necessary. Refer to the </a:t>
            </a:r>
            <a:r>
              <a:rPr lang="en" sz="1200" b="1" dirty="0">
                <a:solidFill>
                  <a:schemeClr val="dk1"/>
                </a:solidFill>
                <a:latin typeface="Calibri"/>
                <a:ea typeface="Calibri"/>
                <a:cs typeface="Calibri"/>
                <a:sym typeface="Calibri"/>
              </a:rPr>
              <a:t>Classroom Protocols document </a:t>
            </a:r>
            <a:r>
              <a:rPr lang="en" sz="1200" dirty="0">
                <a:solidFill>
                  <a:schemeClr val="dk1"/>
                </a:solidFill>
                <a:latin typeface="Calibri"/>
                <a:ea typeface="Calibri"/>
                <a:cs typeface="Calibri"/>
                <a:sym typeface="Calibri"/>
              </a:rPr>
              <a:t>for the full version of the protocol.</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a:t>
            </a:r>
            <a:r>
              <a:rPr lang="en" sz="1200" b="0" dirty="0">
                <a:solidFill>
                  <a:schemeClr val="dk1"/>
                </a:solidFill>
                <a:latin typeface="Calibri"/>
                <a:ea typeface="Calibri"/>
                <a:cs typeface="Calibri"/>
                <a:sym typeface="Calibri"/>
              </a:rPr>
              <a:t>Thumb-O-Meter protocol </a:t>
            </a:r>
            <a:r>
              <a:rPr lang="en" sz="1200" dirty="0">
                <a:solidFill>
                  <a:schemeClr val="dk1"/>
                </a:solidFill>
                <a:latin typeface="Calibri"/>
                <a:ea typeface="Calibri"/>
                <a:cs typeface="Calibri"/>
                <a:sym typeface="Calibri"/>
              </a:rPr>
              <a:t>using the learning targets. Scan student responses and make a note of students who may need more support with this moving forward. Repeat, inviting students to self-assess against how well they collaborated in this lesson.</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responses listed in the teacher actions section.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reflect and gauge their progress towards the Learning Targets.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scaffolding your questioning before having students make inferences. Examples: — “What were some important events in William Carols Williams’ life?” — “What was important to William Carlos Williams?”</a:t>
            </a:r>
            <a:endParaRPr sz="1200" dirty="0">
              <a:latin typeface="Calibri"/>
              <a:ea typeface="Calibri"/>
              <a:cs typeface="Calibri"/>
              <a:sym typeface="Calibri"/>
            </a:endParaRPr>
          </a:p>
        </p:txBody>
      </p:sp>
    </p:spTree>
    <p:extLst>
      <p:ext uri="{BB962C8B-B14F-4D97-AF65-F5344CB8AC3E}">
        <p14:creationId xmlns:p14="http://schemas.microsoft.com/office/powerpoint/2010/main" val="1287511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a69f90b6f_2_43: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7" name="Google Shape;227;g3a69f90b6f_2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the optional Language Dive Homework tasks will be assigned to students.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homework task with students.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slide or have a fluent student read it aloud.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students are being tasked with completing the optional Language Dive, explain the second task. </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the homework task.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074634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a69f90b6f_2_9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4" name="Google Shape;234;g3a69f90b6f_2_9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97A7"/>
                </a:solidFill>
                <a:latin typeface="Calibri"/>
                <a:ea typeface="Calibri"/>
                <a:cs typeface="Calibri"/>
                <a:sym typeface="Calibri"/>
                <a:hlinkClick r:id="rId3"/>
              </a:rPr>
              <a:t>http://curriculum.eleducation.org/sites/default/files/g4m1u2_all-block_072017.pdf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235" name="Google Shape;235;g3a69f90b6f_2_9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53070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69f90b6f_2_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Google Shape;139;g3a69f90b6f_2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sz="1200" dirty="0">
                <a:latin typeface="Calibri"/>
                <a:ea typeface="Calibri"/>
                <a:cs typeface="Calibri"/>
                <a:sym typeface="Calibri"/>
              </a:rPr>
              <a:t>Note: This slide has transitions!</a:t>
            </a:r>
            <a:endParaRPr sz="1200" dirty="0">
              <a:latin typeface="Calibri"/>
              <a:ea typeface="Calibri"/>
              <a:cs typeface="Calibri"/>
              <a:sym typeface="Calibri"/>
            </a:endParaRPr>
          </a:p>
          <a:p>
            <a:pPr marL="0" lvl="0" indent="0" rtl="0">
              <a:lnSpc>
                <a:spcPct val="115000"/>
              </a:lnSpc>
              <a:spcBef>
                <a:spcPts val="0"/>
              </a:spcBef>
              <a:spcAft>
                <a:spcPts val="0"/>
              </a:spcAft>
              <a:buNone/>
            </a:pPr>
            <a:endParaRPr sz="1200" dirty="0">
              <a:latin typeface="Calibri"/>
              <a:ea typeface="Calibri"/>
              <a:cs typeface="Calibri"/>
              <a:sym typeface="Calibri"/>
            </a:endParaRPr>
          </a:p>
          <a:p>
            <a:pPr marL="0" lvl="0" indent="0" rtl="0">
              <a:lnSpc>
                <a:spcPct val="115000"/>
              </a:lnSpc>
              <a:spcBef>
                <a:spcPts val="0"/>
              </a:spcBef>
              <a:spcAft>
                <a:spcPts val="0"/>
              </a:spcAft>
              <a:buNone/>
            </a:pPr>
            <a:r>
              <a:rPr lang="en" sz="1200" dirty="0">
                <a:latin typeface="Calibri"/>
                <a:ea typeface="Calibri"/>
                <a:cs typeface="Calibri"/>
                <a:sym typeface="Calibri"/>
              </a:rPr>
              <a:t>Resources can be found at: </a:t>
            </a:r>
            <a:r>
              <a:rPr lang="en" sz="1200" u="sng" dirty="0">
                <a:solidFill>
                  <a:schemeClr val="hlink"/>
                </a:solidFill>
                <a:latin typeface="Calibri"/>
                <a:ea typeface="Calibri"/>
                <a:cs typeface="Calibri"/>
                <a:sym typeface="Calibri"/>
                <a:hlinkClick r:id="rId3"/>
              </a:rPr>
              <a:t>http://curriculum.eleducation.org/curriculum/ela/grade-4/module-1/unit-2/lesson-6</a:t>
            </a:r>
            <a:endParaRPr sz="1200" dirty="0">
              <a:latin typeface="Calibri"/>
              <a:ea typeface="Calibri"/>
              <a:cs typeface="Calibri"/>
              <a:sym typeface="Calibri"/>
            </a:endParaRPr>
          </a:p>
          <a:p>
            <a:pPr marL="0" lvl="0" indent="0" rtl="0">
              <a:lnSpc>
                <a:spcPct val="115000"/>
              </a:lnSpc>
              <a:spcBef>
                <a:spcPts val="0"/>
              </a:spcBef>
              <a:spcAft>
                <a:spcPts val="0"/>
              </a:spcAft>
              <a:buNone/>
            </a:pPr>
            <a:endParaRPr sz="1200" dirty="0">
              <a:latin typeface="Calibri"/>
              <a:ea typeface="Calibri"/>
              <a:cs typeface="Calibri"/>
              <a:sym typeface="Calibri"/>
            </a:endParaRPr>
          </a:p>
          <a:p>
            <a:pPr marL="0" lvl="0" indent="0">
              <a:lnSpc>
                <a:spcPct val="115000"/>
              </a:lnSpc>
              <a:spcBef>
                <a:spcPts val="0"/>
              </a:spcBef>
              <a:spcAft>
                <a:spcPts val="0"/>
              </a:spcAft>
              <a:buNone/>
            </a:pPr>
            <a:r>
              <a:rPr lang="en" sz="1200" dirty="0">
                <a:latin typeface="Calibri"/>
                <a:ea typeface="Calibri"/>
                <a:cs typeface="Calibri"/>
                <a:sym typeface="Calibri"/>
              </a:rPr>
              <a:t>These are simply snapshots of the resources you can download under supporting materials at the provided link above. We placed them here only for your reference and convenience.   </a:t>
            </a:r>
            <a:endParaRPr sz="1200" dirty="0">
              <a:latin typeface="Calibri"/>
              <a:ea typeface="Calibri"/>
              <a:cs typeface="Calibri"/>
              <a:sym typeface="Calibri"/>
            </a:endParaRPr>
          </a:p>
        </p:txBody>
      </p:sp>
    </p:spTree>
    <p:extLst>
      <p:ext uri="{BB962C8B-B14F-4D97-AF65-F5344CB8AC3E}">
        <p14:creationId xmlns:p14="http://schemas.microsoft.com/office/powerpoint/2010/main" val="40737143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Google Shape;151;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in advance the Author’s Note from </a:t>
            </a:r>
            <a:r>
              <a:rPr lang="en" sz="1200" i="1" dirty="0">
                <a:solidFill>
                  <a:schemeClr val="dk1"/>
                </a:solidFill>
                <a:latin typeface="Calibri"/>
                <a:ea typeface="Calibri"/>
                <a:cs typeface="Calibri"/>
                <a:sym typeface="Calibri"/>
              </a:rPr>
              <a:t>A River of Words</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in advance the close reading guide for teacher reference to unpack what is expected from students during responses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optional Language Dive Homework tasks and resources to determine if students will need to complete this task for homework. </a:t>
            </a: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(introduced) (used) in this lesson:</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u="sng" dirty="0">
                <a:solidFill>
                  <a:schemeClr val="accent5"/>
                </a:solidFill>
                <a:latin typeface="Calibri"/>
                <a:ea typeface="Calibri"/>
                <a:cs typeface="Calibri"/>
                <a:sym typeface="Calibri"/>
                <a:hlinkClick r:id="rId3"/>
              </a:rPr>
              <a:t>https://eleducation.org/resources/general-protocols-and-strategies-from-management-in-the-active-classroom</a:t>
            </a:r>
            <a:endParaRPr sz="1200" dirty="0">
              <a:solidFill>
                <a:schemeClr val="dk1"/>
              </a:solidFill>
              <a:latin typeface="Calibri"/>
              <a:ea typeface="Calibri"/>
              <a:cs typeface="Calibri"/>
              <a:sym typeface="Calibri"/>
            </a:endParaRPr>
          </a:p>
          <a:p>
            <a:pPr marL="45720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108735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7" name="Google Shape;157;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4252507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3" name="Google Shape;163;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lnSpc>
                <a:spcPct val="115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slide with the students and build excitement.</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agenda on the slide or have a fluent student read it aloud. </a:t>
            </a: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 as the agenda is read aloud. </a:t>
            </a: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967050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1" name="Google Shape;17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Pairs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pairs determined (use same pairs as lesson 5).</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a:t>
            </a:r>
            <a:r>
              <a:rPr lang="en" sz="1200" b="1" dirty="0">
                <a:solidFill>
                  <a:schemeClr val="dk1"/>
                </a:solidFill>
                <a:latin typeface="Calibri"/>
                <a:ea typeface="Calibri"/>
                <a:cs typeface="Calibri"/>
                <a:sym typeface="Calibri"/>
              </a:rPr>
              <a:t> Informative Essay Prompt: What Inspires Poets?</a:t>
            </a:r>
            <a:r>
              <a:rPr lang="en" sz="1200" dirty="0">
                <a:solidFill>
                  <a:schemeClr val="dk1"/>
                </a:solidFill>
                <a:latin typeface="Calibri"/>
                <a:ea typeface="Calibri"/>
                <a:cs typeface="Calibri"/>
                <a:sym typeface="Calibri"/>
              </a:rPr>
              <a:t> and tell students that in this half of the unit, they will be reading for a purpose—to write an essay about a poet. Reassure students that although an essay may sound like a lot of writing, it will be broken up over several lessons and they will work on it bit by bit.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reading silently in their heads as you read the directions aloud.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the question in the directions: — “</a:t>
            </a:r>
            <a:r>
              <a:rPr lang="en" sz="1200" i="1" dirty="0">
                <a:solidFill>
                  <a:schemeClr val="dk1"/>
                </a:solidFill>
                <a:latin typeface="Calibri"/>
                <a:ea typeface="Calibri"/>
                <a:cs typeface="Calibri"/>
                <a:sym typeface="Calibri"/>
              </a:rPr>
              <a:t>What inspired your expert group poet to write poetry, and where can you see evidence of this in his or her poetry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they thought and wrote about this question in relation to Jack when reading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before they can begin writing their essays, they will need to research and learn more about different poets and what inspired them. Remind students that in the previous lesson they started learning more about William Carlos Williams. Tell them that he is the poet they will be practicing writing about as a class, and that in the next lesson they will get to choose which poet they want to learn more about.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move to sit with their reading partner from Lesson 5.</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responses to guiding questions in the teacher actions section.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understanding of the prompt.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understanding of the academic words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evidence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and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collaborate.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Along with the prompt, consider sharing a model of a completed informational essay. This way, students will have a visual example of what will be expected of them.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turn to an elbow partner and share how they thought and wrote about the essay prompt question in relation to Jack when reading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820313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3d97462d6c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0" name="Google Shape;180;g3d97462d6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Pairs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partners pairs determined.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transitions to bring in the questions.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t>
            </a:r>
            <a:r>
              <a:rPr lang="en" sz="1200" b="0" i="1" dirty="0">
                <a:solidFill>
                  <a:schemeClr val="dk1"/>
                </a:solidFill>
                <a:latin typeface="Calibri"/>
                <a:ea typeface="Calibri"/>
                <a:cs typeface="Calibri"/>
                <a:sym typeface="Calibri"/>
              </a:rPr>
              <a:t>A River of Words. </a:t>
            </a:r>
            <a:r>
              <a:rPr lang="en" sz="1200" dirty="0">
                <a:solidFill>
                  <a:schemeClr val="dk1"/>
                </a:solidFill>
                <a:latin typeface="Calibri"/>
                <a:ea typeface="Calibri"/>
                <a:cs typeface="Calibri"/>
                <a:sym typeface="Calibri"/>
              </a:rPr>
              <a:t>Remind students that they read this text together in Lesson 5. Reread the text straight through without stopping as students follow along and read silently.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the previous lesson, they found the </a:t>
            </a:r>
            <a:r>
              <a:rPr lang="en" sz="1200" i="0" dirty="0">
                <a:solidFill>
                  <a:schemeClr val="dk1"/>
                </a:solidFill>
                <a:latin typeface="Calibri"/>
                <a:ea typeface="Calibri"/>
                <a:cs typeface="Calibri"/>
                <a:sym typeface="Calibri"/>
              </a:rPr>
              <a:t>gist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of </a:t>
            </a:r>
            <a:r>
              <a:rPr lang="en" sz="1200" b="0" i="1" dirty="0">
                <a:solidFill>
                  <a:schemeClr val="dk1"/>
                </a:solidFill>
                <a:latin typeface="Calibri"/>
                <a:ea typeface="Calibri"/>
                <a:cs typeface="Calibri"/>
                <a:sym typeface="Calibri"/>
              </a:rPr>
              <a:t>A River of Words.</a:t>
            </a:r>
            <a:endParaRPr sz="1200" b="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 “</a:t>
            </a:r>
            <a:r>
              <a:rPr lang="en" sz="1200" i="1" dirty="0">
                <a:solidFill>
                  <a:schemeClr val="dk1"/>
                </a:solidFill>
                <a:latin typeface="Calibri"/>
                <a:ea typeface="Calibri"/>
                <a:cs typeface="Calibri"/>
                <a:sym typeface="Calibri"/>
              </a:rPr>
              <a:t>What kind of book is A River of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 informational text; a biography)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did you learn about William Carlos Williams in A River of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today they will read one of the text features they explored yesterday to learn a bit more about William Carlos Williams: the Author’s Note at the back of the book. Remind them that this will prepare them to read and learn about their selected poet later in the unit.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 “</a:t>
            </a:r>
            <a:r>
              <a:rPr lang="en" sz="1200" i="1" dirty="0">
                <a:solidFill>
                  <a:schemeClr val="dk1"/>
                </a:solidFill>
                <a:latin typeface="Calibri"/>
                <a:ea typeface="Calibri"/>
                <a:cs typeface="Calibri"/>
                <a:sym typeface="Calibri"/>
              </a:rPr>
              <a:t>When exploring the text in the previous lesson, we saw the Author’s Note. What is an Author’s Note?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 Author’s Note contains things readers should know about a book. For example, if a book is fiction but based on a real event, the author may explain that in the Author’s Note.)</a:t>
            </a:r>
            <a:endParaRPr sz="1200" b="1"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responses to guiding questions in the teacher actions section.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understanding of the academic words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evidence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and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collaborate.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Along with the prompt, consider sharing a model of a completed informational essay. This way, students will have a visual example of what will be expected of them.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turn to an elbow partner and share how they thought and wrote about the essay prompt question in relation to Jack when reading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345570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d97462d6c_0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7" name="Google Shape;187;g3d97462d6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pairs determined.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adding the words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evidence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and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collaborate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to the </a:t>
            </a:r>
            <a:r>
              <a:rPr lang="en" sz="1200" b="1" dirty="0">
                <a:solidFill>
                  <a:schemeClr val="dk1"/>
                </a:solidFill>
                <a:latin typeface="Calibri"/>
                <a:ea typeface="Calibri"/>
                <a:cs typeface="Calibri"/>
                <a:sym typeface="Calibri"/>
              </a:rPr>
              <a:t>Academic Word Wall </a:t>
            </a:r>
            <a:r>
              <a:rPr lang="en" sz="1200" dirty="0">
                <a:solidFill>
                  <a:schemeClr val="dk1"/>
                </a:solidFill>
                <a:latin typeface="Calibri"/>
                <a:ea typeface="Calibri"/>
                <a:cs typeface="Calibri"/>
                <a:sym typeface="Calibri"/>
              </a:rPr>
              <a:t>and their </a:t>
            </a: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learning targets and read them aloud.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first target and tell students that they will find this information in the Author’s Note of </a:t>
            </a:r>
            <a:r>
              <a:rPr lang="en" sz="1200" i="1" dirty="0">
                <a:solidFill>
                  <a:schemeClr val="dk1"/>
                </a:solidFill>
                <a:latin typeface="Calibri"/>
                <a:ea typeface="Calibri"/>
                <a:cs typeface="Calibri"/>
                <a:sym typeface="Calibri"/>
              </a:rPr>
              <a:t>A River of Words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Note the underlined word </a:t>
            </a:r>
            <a:r>
              <a:rPr lang="en-US" sz="120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evidence</a:t>
            </a:r>
            <a:r>
              <a:rPr lang="en-US" sz="1200" i="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 the second learning target and tell students that evidence is proof in the text that answers a question or supports our thinking.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a:t>
            </a:r>
            <a:r>
              <a:rPr lang="en-US" sz="120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evidence</a:t>
            </a:r>
            <a:r>
              <a:rPr lang="en-US" sz="1200" i="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the</a:t>
            </a:r>
            <a:r>
              <a:rPr lang="en" sz="1200" b="1" dirty="0">
                <a:solidFill>
                  <a:schemeClr val="dk1"/>
                </a:solidFill>
                <a:latin typeface="Calibri"/>
                <a:ea typeface="Calibri"/>
                <a:cs typeface="Calibri"/>
                <a:sym typeface="Calibri"/>
              </a:rPr>
              <a:t> Academic Word Wall</a:t>
            </a:r>
            <a:r>
              <a:rPr lang="en" sz="1200" dirty="0">
                <a:solidFill>
                  <a:schemeClr val="dk1"/>
                </a:solidFill>
                <a:latin typeface="Calibri"/>
                <a:ea typeface="Calibri"/>
                <a:cs typeface="Calibri"/>
                <a:sym typeface="Calibri"/>
              </a:rPr>
              <a:t> and invite students to add it to their</a:t>
            </a:r>
            <a:r>
              <a:rPr lang="en" sz="1200" b="1" dirty="0">
                <a:solidFill>
                  <a:schemeClr val="dk1"/>
                </a:solidFill>
                <a:latin typeface="Calibri"/>
                <a:ea typeface="Calibri"/>
                <a:cs typeface="Calibri"/>
                <a:sym typeface="Calibri"/>
              </a:rPr>
              <a:t> vocabulary logs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 “</a:t>
            </a:r>
            <a:r>
              <a:rPr lang="en" sz="1200" i="1" dirty="0">
                <a:solidFill>
                  <a:schemeClr val="dk1"/>
                </a:solidFill>
                <a:latin typeface="Calibri"/>
                <a:ea typeface="Calibri"/>
                <a:cs typeface="Calibri"/>
                <a:sym typeface="Calibri"/>
              </a:rPr>
              <a:t>How do you think answering questions about a text can help you to better understand a text?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(Answering questions about a text helps you read it more closely and think about it more deeply.)</a:t>
            </a:r>
            <a:endParaRPr sz="1200" b="1"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understanding of the academic words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evidence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and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collaborate.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75812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9"/>
        <p:cNvGrpSpPr/>
        <p:nvPr/>
      </p:nvGrpSpPr>
      <p:grpSpPr>
        <a:xfrm>
          <a:off x="0" y="0"/>
          <a:ext cx="0" cy="0"/>
          <a:chOff x="0" y="0"/>
          <a:chExt cx="0" cy="0"/>
        </a:xfrm>
      </p:grpSpPr>
      <p:sp>
        <p:nvSpPr>
          <p:cNvPr id="60" name="Google Shape;60;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1" name="Google Shape;61;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7199785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065321B5-41B6-4CF0-96D2-289B87726911}"/>
              </a:ext>
            </a:extLst>
          </p:cNvPr>
          <p:cNvPicPr>
            <a:picLocks noChangeAspect="1"/>
          </p:cNvPicPr>
          <p:nvPr userDrawn="1"/>
        </p:nvPicPr>
        <p:blipFill>
          <a:blip r:embed="rId14"/>
          <a:stretch>
            <a:fillRect/>
          </a:stretch>
        </p:blipFill>
        <p:spPr>
          <a:xfrm>
            <a:off x="8365808" y="4913942"/>
            <a:ext cx="762000" cy="142875"/>
          </a:xfrm>
          <a:prstGeom prst="rect">
            <a:avLst/>
          </a:prstGeom>
        </p:spPr>
      </p:pic>
      <p:pic>
        <p:nvPicPr>
          <p:cNvPr id="5" name="Picture 4">
            <a:extLst>
              <a:ext uri="{FF2B5EF4-FFF2-40B4-BE49-F238E27FC236}">
                <a16:creationId xmlns:a16="http://schemas.microsoft.com/office/drawing/2014/main" id="{6646A2A3-D1FE-43CD-808A-3D76D8EE3634}"/>
              </a:ext>
            </a:extLst>
          </p:cNvPr>
          <p:cNvPicPr>
            <a:picLocks noChangeAspect="1"/>
          </p:cNvPicPr>
          <p:nvPr userDrawn="1"/>
        </p:nvPicPr>
        <p:blipFill>
          <a:blip r:embed="rId15"/>
          <a:stretch>
            <a:fillRect/>
          </a:stretch>
        </p:blipFill>
        <p:spPr>
          <a:xfrm>
            <a:off x="4377846" y="4725966"/>
            <a:ext cx="501041" cy="417534"/>
          </a:xfrm>
          <a:prstGeom prst="rect">
            <a:avLst/>
          </a:prstGeom>
        </p:spPr>
      </p:pic>
      <p:pic>
        <p:nvPicPr>
          <p:cNvPr id="10" name="Picture 9">
            <a:extLst>
              <a:ext uri="{FF2B5EF4-FFF2-40B4-BE49-F238E27FC236}">
                <a16:creationId xmlns:a16="http://schemas.microsoft.com/office/drawing/2014/main" id="{3C300BE8-2745-4E12-9C99-06C8E6028AC6}"/>
              </a:ext>
            </a:extLst>
          </p:cNvPr>
          <p:cNvPicPr>
            <a:picLocks noChangeAspect="1"/>
          </p:cNvPicPr>
          <p:nvPr userDrawn="1"/>
        </p:nvPicPr>
        <p:blipFill>
          <a:blip r:embed="rId16"/>
          <a:stretch>
            <a:fillRect/>
          </a:stretch>
        </p:blipFill>
        <p:spPr>
          <a:xfrm>
            <a:off x="0" y="458262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11.png"/><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3.xml"/><Relationship Id="rId5" Type="http://schemas.openxmlformats.org/officeDocument/2006/relationships/image" Target="../media/image3.png"/><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2</a:t>
            </a:r>
            <a:r>
              <a:rPr lang="en" sz="3400"/>
              <a:t>: Lesson </a:t>
            </a:r>
            <a:r>
              <a:rPr lang="en"/>
              <a:t>6</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a:t>
            </a:r>
            <a:r>
              <a:rPr lang="en" sz="1600">
                <a:solidFill>
                  <a:schemeClr val="dk1"/>
                </a:solidFill>
              </a:rPr>
              <a:t>take approximately 80-120 </a:t>
            </a:r>
            <a:r>
              <a:rPr lang="en" sz="1600" dirty="0">
                <a:solidFill>
                  <a:schemeClr val="dk1"/>
                </a:solidFill>
              </a:rPr>
              <a:t>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Allow students the second chance to hear the reading aloud of </a:t>
            </a:r>
            <a:r>
              <a:rPr lang="en" sz="1600" i="1" dirty="0">
                <a:solidFill>
                  <a:schemeClr val="dk1"/>
                </a:solidFill>
              </a:rPr>
              <a:t>A River of Words</a:t>
            </a:r>
            <a:r>
              <a:rPr lang="en" sz="1600" dirty="0">
                <a:solidFill>
                  <a:schemeClr val="dk1"/>
                </a:solidFill>
              </a:rPr>
              <a:t>.  Students will then participate in a close reading of the Author’s Note due to its complexity. This close reading will contain a language dive.  </a:t>
            </a:r>
            <a:endParaRPr sz="16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describe the life of William Carlos Williams and explain what inspired him to write poetry.</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cite evidence from the text to support the answers to my questions.</a:t>
            </a:r>
            <a:endParaRPr sz="1600" b="1"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What Inspires Poets?</a:t>
            </a:r>
            <a:endParaRPr/>
          </a:p>
        </p:txBody>
      </p:sp>
      <p:sp>
        <p:nvSpPr>
          <p:cNvPr id="200" name="Google Shape;200;p34"/>
          <p:cNvSpPr txBox="1">
            <a:spLocks noGrp="1"/>
          </p:cNvSpPr>
          <p:nvPr>
            <p:ph type="body" idx="1"/>
          </p:nvPr>
        </p:nvSpPr>
        <p:spPr>
          <a:xfrm>
            <a:off x="4572000" y="952000"/>
            <a:ext cx="4260600" cy="38172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Clr>
                <a:schemeClr val="dk1"/>
              </a:buClr>
              <a:buSzPts val="2400"/>
              <a:buAutoNum type="arabicPeriod"/>
            </a:pPr>
            <a:r>
              <a:rPr lang="en" sz="2400" dirty="0">
                <a:solidFill>
                  <a:schemeClr val="dk1"/>
                </a:solidFill>
              </a:rPr>
              <a:t>What does it mean to collaborate in your own words?</a:t>
            </a:r>
            <a:endParaRPr sz="2400" dirty="0">
              <a:solidFill>
                <a:schemeClr val="dk1"/>
              </a:solidFill>
            </a:endParaRPr>
          </a:p>
          <a:p>
            <a:pPr marL="457200" lvl="0" indent="-381000" rtl="0">
              <a:spcBef>
                <a:spcPts val="0"/>
              </a:spcBef>
              <a:spcAft>
                <a:spcPts val="0"/>
              </a:spcAft>
              <a:buClr>
                <a:schemeClr val="dk1"/>
              </a:buClr>
              <a:buSzPts val="2400"/>
              <a:buAutoNum type="arabicPeriod"/>
            </a:pPr>
            <a:r>
              <a:rPr lang="en" sz="2400" dirty="0">
                <a:solidFill>
                  <a:schemeClr val="dk1"/>
                </a:solidFill>
              </a:rPr>
              <a:t>What does collaboration look like? </a:t>
            </a:r>
            <a:endParaRPr sz="2400" dirty="0">
              <a:solidFill>
                <a:schemeClr val="dk1"/>
              </a:solidFill>
            </a:endParaRPr>
          </a:p>
          <a:p>
            <a:pPr marL="457200" lvl="0" indent="-381000" rtl="0">
              <a:spcBef>
                <a:spcPts val="0"/>
              </a:spcBef>
              <a:spcAft>
                <a:spcPts val="0"/>
              </a:spcAft>
              <a:buClr>
                <a:schemeClr val="dk1"/>
              </a:buClr>
              <a:buSzPts val="2400"/>
              <a:buAutoNum type="arabicPeriod"/>
            </a:pPr>
            <a:r>
              <a:rPr lang="en" sz="2400" dirty="0">
                <a:solidFill>
                  <a:schemeClr val="dk1"/>
                </a:solidFill>
              </a:rPr>
              <a:t>What does collaboration sound like? </a:t>
            </a:r>
            <a:endParaRPr sz="2400" dirty="0">
              <a:solidFill>
                <a:schemeClr val="dk1"/>
              </a:solidFill>
            </a:endParaRPr>
          </a:p>
          <a:p>
            <a:pPr marL="0" lvl="0" indent="0" rtl="0">
              <a:spcBef>
                <a:spcPts val="0"/>
              </a:spcBef>
              <a:spcAft>
                <a:spcPts val="0"/>
              </a:spcAft>
              <a:buNone/>
            </a:pPr>
            <a:endParaRPr sz="2400" dirty="0">
              <a:solidFill>
                <a:schemeClr val="dk1"/>
              </a:solidFill>
            </a:endParaRPr>
          </a:p>
          <a:p>
            <a:pPr marL="457200" lvl="0" indent="0" rtl="0">
              <a:lnSpc>
                <a:spcPct val="90000"/>
              </a:lnSpc>
              <a:spcBef>
                <a:spcPts val="1000"/>
              </a:spcBef>
              <a:spcAft>
                <a:spcPts val="0"/>
              </a:spcAft>
              <a:buNone/>
            </a:pPr>
            <a:endParaRPr sz="2400" dirty="0">
              <a:solidFill>
                <a:schemeClr val="dk1"/>
              </a:solidFill>
            </a:endParaRPr>
          </a:p>
        </p:txBody>
      </p:sp>
      <p:pic>
        <p:nvPicPr>
          <p:cNvPr id="201" name="Google Shape;201;p34"/>
          <p:cNvPicPr preferRelativeResize="0"/>
          <p:nvPr/>
        </p:nvPicPr>
        <p:blipFill>
          <a:blip r:embed="rId3">
            <a:alphaModFix/>
          </a:blip>
          <a:stretch>
            <a:fillRect/>
          </a:stretch>
        </p:blipFill>
        <p:spPr>
          <a:xfrm>
            <a:off x="8184900" y="4430486"/>
            <a:ext cx="647400" cy="543814"/>
          </a:xfrm>
          <a:prstGeom prst="rect">
            <a:avLst/>
          </a:prstGeom>
          <a:noFill/>
          <a:ln>
            <a:noFill/>
          </a:ln>
        </p:spPr>
      </p:pic>
      <p:pic>
        <p:nvPicPr>
          <p:cNvPr id="202" name="Google Shape;202;p34"/>
          <p:cNvPicPr preferRelativeResize="0"/>
          <p:nvPr/>
        </p:nvPicPr>
        <p:blipFill>
          <a:blip r:embed="rId4">
            <a:alphaModFix/>
          </a:blip>
          <a:stretch>
            <a:fillRect/>
          </a:stretch>
        </p:blipFill>
        <p:spPr>
          <a:xfrm>
            <a:off x="7579575" y="4385362"/>
            <a:ext cx="605025" cy="550564"/>
          </a:xfrm>
          <a:prstGeom prst="rect">
            <a:avLst/>
          </a:prstGeom>
          <a:noFill/>
          <a:ln>
            <a:noFill/>
          </a:ln>
        </p:spPr>
      </p:pic>
      <p:pic>
        <p:nvPicPr>
          <p:cNvPr id="203" name="Google Shape;203;p34"/>
          <p:cNvPicPr preferRelativeResize="0"/>
          <p:nvPr/>
        </p:nvPicPr>
        <p:blipFill rotWithShape="1">
          <a:blip r:embed="rId5">
            <a:alphaModFix/>
          </a:blip>
          <a:srcRect l="31731" t="17616" r="33364" b="11148"/>
          <a:stretch/>
        </p:blipFill>
        <p:spPr>
          <a:xfrm>
            <a:off x="798425" y="1412200"/>
            <a:ext cx="2751325" cy="3156801"/>
          </a:xfrm>
          <a:prstGeom prst="rect">
            <a:avLst/>
          </a:prstGeom>
          <a:noFill/>
          <a:ln w="19050" cap="flat" cmpd="sng">
            <a:solidFill>
              <a:schemeClr val="dk2"/>
            </a:solidFill>
            <a:prstDash val="solid"/>
            <a:round/>
            <a:headEnd type="none" w="sm" len="sm"/>
            <a:tailEnd type="none" w="sm" len="sm"/>
          </a:ln>
        </p:spPr>
      </p:pic>
      <p:sp>
        <p:nvSpPr>
          <p:cNvPr id="204" name="Google Shape;204;p34"/>
          <p:cNvSpPr txBox="1"/>
          <p:nvPr/>
        </p:nvSpPr>
        <p:spPr>
          <a:xfrm>
            <a:off x="1338975" y="4072325"/>
            <a:ext cx="2210700" cy="505500"/>
          </a:xfrm>
          <a:prstGeom prst="rect">
            <a:avLst/>
          </a:prstGeom>
          <a:solidFill>
            <a:srgbClr val="FFFFFF"/>
          </a:solidFill>
          <a:ln>
            <a:noFill/>
          </a:ln>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Author’s Note: </a:t>
            </a:r>
            <a:r>
              <a:rPr lang="en" i="1"/>
              <a:t>A River of Words</a:t>
            </a:r>
            <a:endParaRPr i="1"/>
          </a:p>
        </p:txBody>
      </p:sp>
      <p:pic>
        <p:nvPicPr>
          <p:cNvPr id="211" name="Google Shape;211;p35"/>
          <p:cNvPicPr preferRelativeResize="0"/>
          <p:nvPr/>
        </p:nvPicPr>
        <p:blipFill rotWithShape="1">
          <a:blip r:embed="rId3">
            <a:alphaModFix/>
          </a:blip>
          <a:srcRect l="35962" t="24151" r="35191" b="20044"/>
          <a:stretch/>
        </p:blipFill>
        <p:spPr>
          <a:xfrm>
            <a:off x="311700" y="1083225"/>
            <a:ext cx="3580525" cy="3503643"/>
          </a:xfrm>
          <a:prstGeom prst="rect">
            <a:avLst/>
          </a:prstGeom>
          <a:noFill/>
          <a:ln w="19050" cap="flat" cmpd="sng">
            <a:solidFill>
              <a:schemeClr val="dk2"/>
            </a:solidFill>
            <a:prstDash val="solid"/>
            <a:round/>
            <a:headEnd type="none" w="sm" len="sm"/>
            <a:tailEnd type="none" w="sm" len="sm"/>
          </a:ln>
        </p:spPr>
      </p:pic>
      <p:pic>
        <p:nvPicPr>
          <p:cNvPr id="212" name="Google Shape;212;p35"/>
          <p:cNvPicPr preferRelativeResize="0"/>
          <p:nvPr/>
        </p:nvPicPr>
        <p:blipFill rotWithShape="1">
          <a:blip r:embed="rId4">
            <a:alphaModFix/>
          </a:blip>
          <a:srcRect l="32372" t="19424" r="32724" b="10222"/>
          <a:stretch/>
        </p:blipFill>
        <p:spPr>
          <a:xfrm>
            <a:off x="5023801" y="1083223"/>
            <a:ext cx="3436286" cy="3503645"/>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GB">
                <a:latin typeface="Century Gothic"/>
                <a:ea typeface="Century Gothic"/>
                <a:cs typeface="Century Gothic"/>
                <a:sym typeface="Century Gothic"/>
              </a:rPr>
              <a:t>Close Read: A River of Words</a:t>
            </a:r>
            <a:endParaRPr sz="3300" b="0" i="0" u="none" strike="noStrike" cap="none">
              <a:solidFill>
                <a:schemeClr val="dk1"/>
              </a:solidFill>
              <a:latin typeface="Century Gothic"/>
              <a:ea typeface="Century Gothic"/>
              <a:cs typeface="Century Gothic"/>
              <a:sym typeface="Century Gothic"/>
            </a:endParaRPr>
          </a:p>
        </p:txBody>
      </p:sp>
      <p:sp>
        <p:nvSpPr>
          <p:cNvPr id="136" name="Google Shape;136;p25"/>
          <p:cNvSpPr txBox="1"/>
          <p:nvPr/>
        </p:nvSpPr>
        <p:spPr>
          <a:xfrm>
            <a:off x="628650" y="995025"/>
            <a:ext cx="4050900" cy="1152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800" b="1">
                <a:latin typeface="Century Gothic"/>
                <a:ea typeface="Century Gothic"/>
                <a:cs typeface="Century Gothic"/>
                <a:sym typeface="Century Gothic"/>
              </a:rPr>
              <a:t>Listen carefully as I read the Author’s Note aloud.  Follow along silently in your heads.</a:t>
            </a:r>
            <a:endParaRPr sz="18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GB" sz="1800" b="1" i="1" u="none" strike="noStrike" cap="none">
                <a:solidFill>
                  <a:srgbClr val="000000"/>
                </a:solidFill>
                <a:latin typeface="Century Gothic"/>
                <a:ea typeface="Century Gothic"/>
                <a:cs typeface="Century Gothic"/>
                <a:sym typeface="Century Gothic"/>
              </a:rPr>
              <a:t> </a:t>
            </a:r>
            <a:endParaRPr sz="1800" b="1" i="0" u="none" strike="noStrike" cap="none">
              <a:solidFill>
                <a:srgbClr val="000000"/>
              </a:solidFill>
              <a:latin typeface="Century Gothic"/>
              <a:ea typeface="Century Gothic"/>
              <a:cs typeface="Century Gothic"/>
              <a:sym typeface="Century Gothic"/>
            </a:endParaRPr>
          </a:p>
        </p:txBody>
      </p:sp>
      <p:sp>
        <p:nvSpPr>
          <p:cNvPr id="137" name="Google Shape;137;p25"/>
          <p:cNvSpPr txBox="1"/>
          <p:nvPr/>
        </p:nvSpPr>
        <p:spPr>
          <a:xfrm>
            <a:off x="628650" y="1860575"/>
            <a:ext cx="4050900" cy="181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00" b="1" i="1">
                <a:latin typeface="Open Sans"/>
                <a:ea typeface="Open Sans"/>
                <a:cs typeface="Open Sans"/>
                <a:sym typeface="Open Sans"/>
              </a:rPr>
              <a:t>What is the gist of the paragraph?</a:t>
            </a:r>
            <a:endParaRPr sz="1100" b="1" i="1">
              <a:latin typeface="Open Sans"/>
              <a:ea typeface="Open Sans"/>
              <a:cs typeface="Open Sans"/>
              <a:sym typeface="Open Sans"/>
            </a:endParaRPr>
          </a:p>
          <a:p>
            <a:pPr marL="0" lvl="0" indent="0" algn="l" rtl="0">
              <a:spcBef>
                <a:spcPts val="0"/>
              </a:spcBef>
              <a:spcAft>
                <a:spcPts val="0"/>
              </a:spcAft>
              <a:buNone/>
            </a:pPr>
            <a:endParaRPr sz="1100" b="1" i="1">
              <a:latin typeface="Open Sans"/>
              <a:ea typeface="Open Sans"/>
              <a:cs typeface="Open Sans"/>
              <a:sym typeface="Open Sans"/>
            </a:endParaRPr>
          </a:p>
          <a:p>
            <a:pPr marL="0" lvl="0" indent="0" algn="l" rtl="0">
              <a:spcBef>
                <a:spcPts val="0"/>
              </a:spcBef>
              <a:spcAft>
                <a:spcPts val="0"/>
              </a:spcAft>
              <a:buNone/>
            </a:pPr>
            <a:r>
              <a:rPr lang="en-GB" sz="1100" b="1" i="1">
                <a:latin typeface="Open Sans"/>
                <a:ea typeface="Open Sans"/>
                <a:cs typeface="Open Sans"/>
                <a:sym typeface="Open Sans"/>
              </a:rPr>
              <a:t>What did Williams spend his days and nights doing?</a:t>
            </a:r>
            <a:endParaRPr sz="1100" b="1" i="1">
              <a:latin typeface="Open Sans"/>
              <a:ea typeface="Open Sans"/>
              <a:cs typeface="Open Sans"/>
              <a:sym typeface="Open Sans"/>
            </a:endParaRPr>
          </a:p>
          <a:p>
            <a:pPr marL="0" lvl="0" indent="0" algn="l" rtl="0">
              <a:spcBef>
                <a:spcPts val="0"/>
              </a:spcBef>
              <a:spcAft>
                <a:spcPts val="0"/>
              </a:spcAft>
              <a:buNone/>
            </a:pPr>
            <a:endParaRPr sz="1100" b="1" i="1">
              <a:latin typeface="Open Sans"/>
              <a:ea typeface="Open Sans"/>
              <a:cs typeface="Open Sans"/>
              <a:sym typeface="Open Sans"/>
            </a:endParaRPr>
          </a:p>
          <a:p>
            <a:pPr marL="0" lvl="0" indent="0" algn="l" rtl="0">
              <a:spcBef>
                <a:spcPts val="0"/>
              </a:spcBef>
              <a:spcAft>
                <a:spcPts val="0"/>
              </a:spcAft>
              <a:buNone/>
            </a:pPr>
            <a:r>
              <a:rPr lang="en-GB" sz="1100" b="1" i="1">
                <a:latin typeface="Open Sans"/>
                <a:ea typeface="Open Sans"/>
                <a:cs typeface="Open Sans"/>
                <a:sym typeface="Open Sans"/>
              </a:rPr>
              <a:t>Where did WIlliams care for the sick?</a:t>
            </a:r>
            <a:br>
              <a:rPr lang="en-GB" sz="1100" b="1" i="1">
                <a:latin typeface="Open Sans"/>
                <a:ea typeface="Open Sans"/>
                <a:cs typeface="Open Sans"/>
                <a:sym typeface="Open Sans"/>
              </a:rPr>
            </a:br>
            <a:br>
              <a:rPr lang="en-GB" sz="1100" b="1" i="1">
                <a:latin typeface="Open Sans"/>
                <a:ea typeface="Open Sans"/>
                <a:cs typeface="Open Sans"/>
                <a:sym typeface="Open Sans"/>
              </a:rPr>
            </a:br>
            <a:r>
              <a:rPr lang="en-GB" sz="1100" b="1" i="1">
                <a:latin typeface="Open Sans"/>
                <a:ea typeface="Open Sans"/>
                <a:cs typeface="Open Sans"/>
                <a:sym typeface="Open Sans"/>
              </a:rPr>
              <a:t>Think about these details. What are house calls?</a:t>
            </a:r>
            <a:endParaRPr sz="1100" b="1" i="1">
              <a:latin typeface="Open Sans"/>
              <a:ea typeface="Open Sans"/>
              <a:cs typeface="Open Sans"/>
              <a:sym typeface="Open Sans"/>
            </a:endParaRPr>
          </a:p>
          <a:p>
            <a:pPr marL="0" lvl="0" indent="0" algn="l" rtl="0">
              <a:spcBef>
                <a:spcPts val="0"/>
              </a:spcBef>
              <a:spcAft>
                <a:spcPts val="0"/>
              </a:spcAft>
              <a:buNone/>
            </a:pPr>
            <a:endParaRPr sz="1100" b="1" i="1">
              <a:latin typeface="Open Sans"/>
              <a:ea typeface="Open Sans"/>
              <a:cs typeface="Open Sans"/>
              <a:sym typeface="Open Sans"/>
            </a:endParaRPr>
          </a:p>
          <a:p>
            <a:pPr marL="0" lvl="0" indent="0" algn="l" rtl="0">
              <a:spcBef>
                <a:spcPts val="0"/>
              </a:spcBef>
              <a:spcAft>
                <a:spcPts val="0"/>
              </a:spcAft>
              <a:buNone/>
            </a:pPr>
            <a:r>
              <a:rPr lang="en-GB" sz="1100" b="1" i="1">
                <a:latin typeface="Open Sans"/>
                <a:ea typeface="Open Sans"/>
                <a:cs typeface="Open Sans"/>
                <a:sym typeface="Open Sans"/>
              </a:rPr>
              <a:t>Why were many families unable to pay? </a:t>
            </a:r>
            <a:endParaRPr sz="1100" b="1" i="1">
              <a:latin typeface="Open Sans"/>
              <a:ea typeface="Open Sans"/>
              <a:cs typeface="Open Sans"/>
              <a:sym typeface="Open Sans"/>
            </a:endParaRPr>
          </a:p>
          <a:p>
            <a:pPr marL="0" lvl="0" indent="0" algn="l" rtl="0">
              <a:spcBef>
                <a:spcPts val="0"/>
              </a:spcBef>
              <a:spcAft>
                <a:spcPts val="0"/>
              </a:spcAft>
              <a:buNone/>
            </a:pPr>
            <a:endParaRPr sz="1100" b="1" i="1">
              <a:latin typeface="Open Sans"/>
              <a:ea typeface="Open Sans"/>
              <a:cs typeface="Open Sans"/>
              <a:sym typeface="Open Sans"/>
            </a:endParaRPr>
          </a:p>
          <a:p>
            <a:pPr marL="0" lvl="0" indent="0" algn="l" rtl="0">
              <a:spcBef>
                <a:spcPts val="0"/>
              </a:spcBef>
              <a:spcAft>
                <a:spcPts val="0"/>
              </a:spcAft>
              <a:buNone/>
            </a:pPr>
            <a:r>
              <a:rPr lang="en-GB" sz="1100" b="1" i="1">
                <a:latin typeface="Open Sans"/>
                <a:ea typeface="Open Sans"/>
                <a:cs typeface="Open Sans"/>
                <a:sym typeface="Open Sans"/>
              </a:rPr>
              <a:t>Who were families unable to pay?  For what?</a:t>
            </a:r>
            <a:endParaRPr sz="1100" b="1" i="1">
              <a:latin typeface="Open Sans"/>
              <a:ea typeface="Open Sans"/>
              <a:cs typeface="Open Sans"/>
              <a:sym typeface="Open Sans"/>
            </a:endParaRPr>
          </a:p>
          <a:p>
            <a:pPr marL="0" lvl="0" indent="0" algn="l" rtl="0">
              <a:spcBef>
                <a:spcPts val="0"/>
              </a:spcBef>
              <a:spcAft>
                <a:spcPts val="0"/>
              </a:spcAft>
              <a:buNone/>
            </a:pPr>
            <a:endParaRPr sz="1100" b="1" i="1">
              <a:latin typeface="Open Sans"/>
              <a:ea typeface="Open Sans"/>
              <a:cs typeface="Open Sans"/>
              <a:sym typeface="Open Sans"/>
            </a:endParaRPr>
          </a:p>
          <a:p>
            <a:pPr marL="0" lvl="0" indent="0" algn="l" rtl="0">
              <a:spcBef>
                <a:spcPts val="0"/>
              </a:spcBef>
              <a:spcAft>
                <a:spcPts val="0"/>
              </a:spcAft>
              <a:buNone/>
            </a:pPr>
            <a:r>
              <a:rPr lang="en-GB" sz="1100" b="1" i="1">
                <a:latin typeface="Open Sans"/>
                <a:ea typeface="Open Sans"/>
                <a:cs typeface="Open Sans"/>
                <a:sym typeface="Open Sans"/>
              </a:rPr>
              <a:t>What did Williams do when families could not afford to pay?</a:t>
            </a:r>
            <a:endParaRPr sz="1100" b="1" i="1">
              <a:latin typeface="Open Sans"/>
              <a:ea typeface="Open Sans"/>
              <a:cs typeface="Open Sans"/>
              <a:sym typeface="Open Sans"/>
            </a:endParaRPr>
          </a:p>
          <a:p>
            <a:pPr marL="0" lvl="0" indent="0" algn="l" rtl="0">
              <a:spcBef>
                <a:spcPts val="0"/>
              </a:spcBef>
              <a:spcAft>
                <a:spcPts val="0"/>
              </a:spcAft>
              <a:buNone/>
            </a:pPr>
            <a:endParaRPr sz="1100" b="1" i="1">
              <a:latin typeface="Open Sans"/>
              <a:ea typeface="Open Sans"/>
              <a:cs typeface="Open Sans"/>
              <a:sym typeface="Open Sans"/>
            </a:endParaRPr>
          </a:p>
          <a:p>
            <a:pPr marL="0" lvl="0" indent="0" algn="l" rtl="0">
              <a:spcBef>
                <a:spcPts val="0"/>
              </a:spcBef>
              <a:spcAft>
                <a:spcPts val="0"/>
              </a:spcAft>
              <a:buNone/>
            </a:pPr>
            <a:r>
              <a:rPr lang="en-GB" sz="1100" b="1" i="1">
                <a:latin typeface="Open Sans"/>
                <a:ea typeface="Open Sans"/>
                <a:cs typeface="Open Sans"/>
                <a:sym typeface="Open Sans"/>
              </a:rPr>
              <a:t>Based on the text, how did his patients pay him?</a:t>
            </a:r>
            <a:endParaRPr sz="1100" b="1" i="1">
              <a:latin typeface="Open Sans"/>
              <a:ea typeface="Open Sans"/>
              <a:cs typeface="Open Sans"/>
              <a:sym typeface="Open Sans"/>
            </a:endParaRPr>
          </a:p>
          <a:p>
            <a:pPr marL="0" lvl="0" indent="0" algn="l" rtl="0">
              <a:spcBef>
                <a:spcPts val="0"/>
              </a:spcBef>
              <a:spcAft>
                <a:spcPts val="0"/>
              </a:spcAft>
              <a:buNone/>
            </a:pPr>
            <a:endParaRPr sz="1100" b="1" i="1">
              <a:latin typeface="Open Sans"/>
              <a:ea typeface="Open Sans"/>
              <a:cs typeface="Open Sans"/>
              <a:sym typeface="Open Sans"/>
            </a:endParaRPr>
          </a:p>
          <a:p>
            <a:pPr marL="0" lvl="0" indent="0" algn="l" rtl="0">
              <a:spcBef>
                <a:spcPts val="0"/>
              </a:spcBef>
              <a:spcAft>
                <a:spcPts val="0"/>
              </a:spcAft>
              <a:buNone/>
            </a:pPr>
            <a:endParaRPr sz="1100" b="1" i="1">
              <a:latin typeface="Open Sans"/>
              <a:ea typeface="Open Sans"/>
              <a:cs typeface="Open Sans"/>
              <a:sym typeface="Open Sans"/>
            </a:endParaRPr>
          </a:p>
        </p:txBody>
      </p:sp>
      <p:pic>
        <p:nvPicPr>
          <p:cNvPr id="138" name="Google Shape;138;p25"/>
          <p:cNvPicPr preferRelativeResize="0"/>
          <p:nvPr/>
        </p:nvPicPr>
        <p:blipFill rotWithShape="1">
          <a:blip r:embed="rId3">
            <a:alphaModFix/>
          </a:blip>
          <a:srcRect l="35962" t="24151" r="35191" b="20044"/>
          <a:stretch/>
        </p:blipFill>
        <p:spPr>
          <a:xfrm>
            <a:off x="4934825" y="995025"/>
            <a:ext cx="3580525" cy="3894100"/>
          </a:xfrm>
          <a:prstGeom prst="rect">
            <a:avLst/>
          </a:prstGeom>
          <a:noFill/>
          <a:ln w="19050" cap="flat" cmpd="sng">
            <a:solidFill>
              <a:srgbClr val="595959"/>
            </a:solidFill>
            <a:prstDash val="solid"/>
            <a:round/>
            <a:headEnd type="none" w="sm" len="sm"/>
            <a:tailEnd type="none" w="sm" len="sm"/>
          </a:ln>
        </p:spPr>
      </p:pic>
      <p:sp>
        <p:nvSpPr>
          <p:cNvPr id="139" name="Google Shape;139;p25"/>
          <p:cNvSpPr txBox="1"/>
          <p:nvPr/>
        </p:nvSpPr>
        <p:spPr>
          <a:xfrm>
            <a:off x="4892388" y="3499875"/>
            <a:ext cx="3665400" cy="1295700"/>
          </a:xfrm>
          <a:prstGeom prst="rect">
            <a:avLst/>
          </a:prstGeom>
          <a:solidFill>
            <a:srgbClr val="FFFFFF"/>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800" b="1">
                <a:solidFill>
                  <a:schemeClr val="dk1"/>
                </a:solidFill>
                <a:latin typeface="Open Sans"/>
                <a:ea typeface="Open Sans"/>
                <a:cs typeface="Open Sans"/>
                <a:sym typeface="Open Sans"/>
              </a:rPr>
              <a:t>Question One:</a:t>
            </a:r>
            <a:endParaRPr sz="1800" b="1">
              <a:solidFill>
                <a:schemeClr val="dk1"/>
              </a:solidFill>
              <a:latin typeface="Open Sans"/>
              <a:ea typeface="Open Sans"/>
              <a:cs typeface="Open Sans"/>
              <a:sym typeface="Open Sans"/>
            </a:endParaRPr>
          </a:p>
          <a:p>
            <a:pPr marL="0" lvl="0" indent="0" algn="l" rtl="0">
              <a:spcBef>
                <a:spcPts val="0"/>
              </a:spcBef>
              <a:spcAft>
                <a:spcPts val="0"/>
              </a:spcAft>
              <a:buNone/>
            </a:pPr>
            <a:r>
              <a:rPr lang="en-GB" sz="1800" b="1">
                <a:solidFill>
                  <a:schemeClr val="dk1"/>
                </a:solidFill>
                <a:latin typeface="Open Sans"/>
                <a:ea typeface="Open Sans"/>
                <a:cs typeface="Open Sans"/>
                <a:sym typeface="Open Sans"/>
              </a:rPr>
              <a:t>Describe the demands William Carlos Williams faced as a doctor.</a:t>
            </a:r>
            <a:endParaRPr sz="1800" b="1">
              <a:latin typeface="Open Sans"/>
              <a:ea typeface="Open Sans"/>
              <a:cs typeface="Open Sans"/>
              <a:sym typeface="Open Sans"/>
            </a:endParaRPr>
          </a:p>
        </p:txBody>
      </p:sp>
    </p:spTree>
    <p:extLst>
      <p:ext uri="{BB962C8B-B14F-4D97-AF65-F5344CB8AC3E}">
        <p14:creationId xmlns:p14="http://schemas.microsoft.com/office/powerpoint/2010/main" val="3514425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7">
                                            <p:txEl>
                                              <p:pRg st="0" end="0"/>
                                            </p:txEl>
                                          </p:spTgt>
                                        </p:tgtEl>
                                        <p:attrNameLst>
                                          <p:attrName>style.visibility</p:attrName>
                                        </p:attrNameLst>
                                      </p:cBhvr>
                                      <p:to>
                                        <p:strVal val="visible"/>
                                      </p:to>
                                    </p:set>
                                    <p:animEffect transition="in" filter="fade">
                                      <p:cBhvr>
                                        <p:cTn id="7" dur="1000"/>
                                        <p:tgtEl>
                                          <p:spTgt spid="13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7">
                                            <p:txEl>
                                              <p:pRg st="1" end="1"/>
                                            </p:txEl>
                                          </p:spTgt>
                                        </p:tgtEl>
                                        <p:attrNameLst>
                                          <p:attrName>style.visibility</p:attrName>
                                        </p:attrNameLst>
                                      </p:cBhvr>
                                      <p:to>
                                        <p:strVal val="visible"/>
                                      </p:to>
                                    </p:set>
                                    <p:animEffect transition="in" filter="fade">
                                      <p:cBhvr>
                                        <p:cTn id="12" dur="1000"/>
                                        <p:tgtEl>
                                          <p:spTgt spid="13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7">
                                            <p:txEl>
                                              <p:pRg st="2" end="2"/>
                                            </p:txEl>
                                          </p:spTgt>
                                        </p:tgtEl>
                                        <p:attrNameLst>
                                          <p:attrName>style.visibility</p:attrName>
                                        </p:attrNameLst>
                                      </p:cBhvr>
                                      <p:to>
                                        <p:strVal val="visible"/>
                                      </p:to>
                                    </p:set>
                                    <p:animEffect transition="in" filter="fade">
                                      <p:cBhvr>
                                        <p:cTn id="17" dur="1000"/>
                                        <p:tgtEl>
                                          <p:spTgt spid="13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7">
                                            <p:txEl>
                                              <p:pRg st="3" end="3"/>
                                            </p:txEl>
                                          </p:spTgt>
                                        </p:tgtEl>
                                        <p:attrNameLst>
                                          <p:attrName>style.visibility</p:attrName>
                                        </p:attrNameLst>
                                      </p:cBhvr>
                                      <p:to>
                                        <p:strVal val="visible"/>
                                      </p:to>
                                    </p:set>
                                    <p:animEffect transition="in" filter="fade">
                                      <p:cBhvr>
                                        <p:cTn id="22" dur="1000"/>
                                        <p:tgtEl>
                                          <p:spTgt spid="13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7">
                                            <p:txEl>
                                              <p:pRg st="4" end="4"/>
                                            </p:txEl>
                                          </p:spTgt>
                                        </p:tgtEl>
                                        <p:attrNameLst>
                                          <p:attrName>style.visibility</p:attrName>
                                        </p:attrNameLst>
                                      </p:cBhvr>
                                      <p:to>
                                        <p:strVal val="visible"/>
                                      </p:to>
                                    </p:set>
                                    <p:animEffect transition="in" filter="fade">
                                      <p:cBhvr>
                                        <p:cTn id="27" dur="1000"/>
                                        <p:tgtEl>
                                          <p:spTgt spid="13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37">
                                            <p:txEl>
                                              <p:pRg st="5" end="5"/>
                                            </p:txEl>
                                          </p:spTgt>
                                        </p:tgtEl>
                                        <p:attrNameLst>
                                          <p:attrName>style.visibility</p:attrName>
                                        </p:attrNameLst>
                                      </p:cBhvr>
                                      <p:to>
                                        <p:strVal val="visible"/>
                                      </p:to>
                                    </p:set>
                                    <p:animEffect transition="in" filter="fade">
                                      <p:cBhvr>
                                        <p:cTn id="32" dur="1000"/>
                                        <p:tgtEl>
                                          <p:spTgt spid="13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7">
                                            <p:txEl>
                                              <p:pRg st="6" end="6"/>
                                            </p:txEl>
                                          </p:spTgt>
                                        </p:tgtEl>
                                        <p:attrNameLst>
                                          <p:attrName>style.visibility</p:attrName>
                                        </p:attrNameLst>
                                      </p:cBhvr>
                                      <p:to>
                                        <p:strVal val="visible"/>
                                      </p:to>
                                    </p:set>
                                    <p:animEffect transition="in" filter="fade">
                                      <p:cBhvr>
                                        <p:cTn id="37" dur="1000"/>
                                        <p:tgtEl>
                                          <p:spTgt spid="13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37">
                                            <p:txEl>
                                              <p:pRg st="7" end="7"/>
                                            </p:txEl>
                                          </p:spTgt>
                                        </p:tgtEl>
                                        <p:attrNameLst>
                                          <p:attrName>style.visibility</p:attrName>
                                        </p:attrNameLst>
                                      </p:cBhvr>
                                      <p:to>
                                        <p:strVal val="visible"/>
                                      </p:to>
                                    </p:set>
                                    <p:animEffect transition="in" filter="fade">
                                      <p:cBhvr>
                                        <p:cTn id="42" dur="1000"/>
                                        <p:tgtEl>
                                          <p:spTgt spid="13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37">
                                            <p:txEl>
                                              <p:pRg st="8" end="8"/>
                                            </p:txEl>
                                          </p:spTgt>
                                        </p:tgtEl>
                                        <p:attrNameLst>
                                          <p:attrName>style.visibility</p:attrName>
                                        </p:attrNameLst>
                                      </p:cBhvr>
                                      <p:to>
                                        <p:strVal val="visible"/>
                                      </p:to>
                                    </p:set>
                                    <p:animEffect transition="in" filter="fade">
                                      <p:cBhvr>
                                        <p:cTn id="47" dur="1000"/>
                                        <p:tgtEl>
                                          <p:spTgt spid="137">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37">
                                            <p:txEl>
                                              <p:pRg st="9" end="9"/>
                                            </p:txEl>
                                          </p:spTgt>
                                        </p:tgtEl>
                                        <p:attrNameLst>
                                          <p:attrName>style.visibility</p:attrName>
                                        </p:attrNameLst>
                                      </p:cBhvr>
                                      <p:to>
                                        <p:strVal val="visible"/>
                                      </p:to>
                                    </p:set>
                                    <p:animEffect transition="in" filter="fade">
                                      <p:cBhvr>
                                        <p:cTn id="52" dur="1000"/>
                                        <p:tgtEl>
                                          <p:spTgt spid="137">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37">
                                            <p:txEl>
                                              <p:pRg st="10" end="10"/>
                                            </p:txEl>
                                          </p:spTgt>
                                        </p:tgtEl>
                                        <p:attrNameLst>
                                          <p:attrName>style.visibility</p:attrName>
                                        </p:attrNameLst>
                                      </p:cBhvr>
                                      <p:to>
                                        <p:strVal val="visible"/>
                                      </p:to>
                                    </p:set>
                                    <p:animEffect transition="in" filter="fade">
                                      <p:cBhvr>
                                        <p:cTn id="57" dur="1000"/>
                                        <p:tgtEl>
                                          <p:spTgt spid="137">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37">
                                            <p:txEl>
                                              <p:pRg st="11" end="11"/>
                                            </p:txEl>
                                          </p:spTgt>
                                        </p:tgtEl>
                                        <p:attrNameLst>
                                          <p:attrName>style.visibility</p:attrName>
                                        </p:attrNameLst>
                                      </p:cBhvr>
                                      <p:to>
                                        <p:strVal val="visible"/>
                                      </p:to>
                                    </p:set>
                                    <p:animEffect transition="in" filter="fade">
                                      <p:cBhvr>
                                        <p:cTn id="62" dur="1000"/>
                                        <p:tgtEl>
                                          <p:spTgt spid="137">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37">
                                            <p:txEl>
                                              <p:pRg st="12" end="12"/>
                                            </p:txEl>
                                          </p:spTgt>
                                        </p:tgtEl>
                                        <p:attrNameLst>
                                          <p:attrName>style.visibility</p:attrName>
                                        </p:attrNameLst>
                                      </p:cBhvr>
                                      <p:to>
                                        <p:strVal val="visible"/>
                                      </p:to>
                                    </p:set>
                                    <p:animEffect transition="in" filter="fade">
                                      <p:cBhvr>
                                        <p:cTn id="67" dur="1000"/>
                                        <p:tgtEl>
                                          <p:spTgt spid="137">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137">
                                            <p:txEl>
                                              <p:pRg st="13" end="13"/>
                                            </p:txEl>
                                          </p:spTgt>
                                        </p:tgtEl>
                                        <p:attrNameLst>
                                          <p:attrName>style.visibility</p:attrName>
                                        </p:attrNameLst>
                                      </p:cBhvr>
                                      <p:to>
                                        <p:strVal val="visible"/>
                                      </p:to>
                                    </p:set>
                                    <p:animEffect transition="in" filter="fade">
                                      <p:cBhvr>
                                        <p:cTn id="72" dur="1000"/>
                                        <p:tgtEl>
                                          <p:spTgt spid="137">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137">
                                            <p:txEl>
                                              <p:pRg st="14" end="14"/>
                                            </p:txEl>
                                          </p:spTgt>
                                        </p:tgtEl>
                                        <p:attrNameLst>
                                          <p:attrName>style.visibility</p:attrName>
                                        </p:attrNameLst>
                                      </p:cBhvr>
                                      <p:to>
                                        <p:strVal val="visible"/>
                                      </p:to>
                                    </p:set>
                                    <p:animEffect transition="in" filter="fade">
                                      <p:cBhvr>
                                        <p:cTn id="77" dur="1000"/>
                                        <p:tgtEl>
                                          <p:spTgt spid="137">
                                            <p:txEl>
                                              <p:pRg st="14" end="14"/>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139"/>
                                        </p:tgtEl>
                                        <p:attrNameLst>
                                          <p:attrName>style.visibility</p:attrName>
                                        </p:attrNameLst>
                                      </p:cBhvr>
                                      <p:to>
                                        <p:strVal val="visible"/>
                                      </p:to>
                                    </p:set>
                                    <p:animEffect transition="in" filter="fade">
                                      <p:cBhvr>
                                        <p:cTn id="82" dur="10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GB">
                <a:latin typeface="Century Gothic"/>
                <a:ea typeface="Century Gothic"/>
                <a:cs typeface="Century Gothic"/>
                <a:sym typeface="Century Gothic"/>
              </a:rPr>
              <a:t>Close Read: A River of Words</a:t>
            </a:r>
            <a:endParaRPr sz="3300" b="0" i="0" u="none" strike="noStrike" cap="none">
              <a:solidFill>
                <a:schemeClr val="dk1"/>
              </a:solidFill>
              <a:latin typeface="Century Gothic"/>
              <a:ea typeface="Century Gothic"/>
              <a:cs typeface="Century Gothic"/>
              <a:sym typeface="Century Gothic"/>
            </a:endParaRPr>
          </a:p>
        </p:txBody>
      </p:sp>
      <p:sp>
        <p:nvSpPr>
          <p:cNvPr id="145" name="Google Shape;145;p26"/>
          <p:cNvSpPr txBox="1"/>
          <p:nvPr/>
        </p:nvSpPr>
        <p:spPr>
          <a:xfrm>
            <a:off x="628650" y="1094025"/>
            <a:ext cx="4050900" cy="1152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800" b="1">
                <a:latin typeface="Century Gothic"/>
                <a:ea typeface="Century Gothic"/>
                <a:cs typeface="Century Gothic"/>
                <a:sym typeface="Century Gothic"/>
              </a:rPr>
              <a:t>Focus your attention on paragraph two and re-read it with your partner. </a:t>
            </a:r>
            <a:endParaRPr sz="18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GB" sz="1800" b="1" i="1" u="none" strike="noStrike" cap="none">
                <a:solidFill>
                  <a:srgbClr val="000000"/>
                </a:solidFill>
                <a:latin typeface="Century Gothic"/>
                <a:ea typeface="Century Gothic"/>
                <a:cs typeface="Century Gothic"/>
                <a:sym typeface="Century Gothic"/>
              </a:rPr>
              <a:t> </a:t>
            </a:r>
            <a:endParaRPr sz="1800" b="1" i="0" u="none" strike="noStrike" cap="none">
              <a:solidFill>
                <a:srgbClr val="000000"/>
              </a:solidFill>
              <a:latin typeface="Century Gothic"/>
              <a:ea typeface="Century Gothic"/>
              <a:cs typeface="Century Gothic"/>
              <a:sym typeface="Century Gothic"/>
            </a:endParaRPr>
          </a:p>
        </p:txBody>
      </p:sp>
      <p:sp>
        <p:nvSpPr>
          <p:cNvPr id="146" name="Google Shape;146;p26"/>
          <p:cNvSpPr txBox="1"/>
          <p:nvPr/>
        </p:nvSpPr>
        <p:spPr>
          <a:xfrm>
            <a:off x="628650" y="2036225"/>
            <a:ext cx="4050900" cy="181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000" b="1" i="1">
                <a:latin typeface="Open Sans"/>
                <a:ea typeface="Open Sans"/>
                <a:cs typeface="Open Sans"/>
                <a:sym typeface="Open Sans"/>
              </a:rPr>
              <a:t>What is the gist of this paragraph?</a:t>
            </a: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r>
              <a:rPr lang="en-GB" sz="1000" b="1" i="1">
                <a:latin typeface="Open Sans"/>
                <a:ea typeface="Open Sans"/>
                <a:cs typeface="Open Sans"/>
                <a:sym typeface="Open Sans"/>
              </a:rPr>
              <a:t>What is the gist of the first part of the sentence? Second part?</a:t>
            </a: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r>
              <a:rPr lang="en-GB" sz="1000" b="1" i="1">
                <a:latin typeface="Open Sans"/>
                <a:ea typeface="Open Sans"/>
                <a:cs typeface="Open Sans"/>
                <a:sym typeface="Open Sans"/>
              </a:rPr>
              <a:t>How does the first part of the sentence relate to the second part of the sentence?</a:t>
            </a: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r>
              <a:rPr lang="en-GB" sz="1000" b="1" i="1">
                <a:latin typeface="Open Sans"/>
                <a:ea typeface="Open Sans"/>
                <a:cs typeface="Open Sans"/>
                <a:sym typeface="Open Sans"/>
              </a:rPr>
              <a:t>Think about these details.  What does this sentence help you to understand about WIlliams?</a:t>
            </a: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r>
              <a:rPr lang="en-GB" sz="1000" b="1" i="1">
                <a:latin typeface="Open Sans"/>
                <a:ea typeface="Open Sans"/>
                <a:cs typeface="Open Sans"/>
                <a:sym typeface="Open Sans"/>
              </a:rPr>
              <a:t>Why might Williams make time for poetry if he was so busy?</a:t>
            </a: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r>
              <a:rPr lang="en-GB" sz="1000" b="1" i="1">
                <a:latin typeface="Open Sans"/>
                <a:ea typeface="Open Sans"/>
                <a:cs typeface="Open Sans"/>
                <a:sym typeface="Open Sans"/>
              </a:rPr>
              <a:t>Put your finger under the word despite.  This word means ‘even though.’  How does this word link to the first paragraph?</a:t>
            </a: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r>
              <a:rPr lang="en-GB" sz="1000" b="1" i="1">
                <a:latin typeface="Open Sans"/>
                <a:ea typeface="Open Sans"/>
                <a:cs typeface="Open Sans"/>
                <a:sym typeface="Open Sans"/>
              </a:rPr>
              <a:t>Think about these details.  Is this how you imagined a poet’s life to be -being a doctor during the day and writing poetry by night?</a:t>
            </a: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p:txBody>
      </p:sp>
      <p:pic>
        <p:nvPicPr>
          <p:cNvPr id="147" name="Google Shape;147;p26"/>
          <p:cNvPicPr preferRelativeResize="0"/>
          <p:nvPr/>
        </p:nvPicPr>
        <p:blipFill rotWithShape="1">
          <a:blip r:embed="rId3">
            <a:alphaModFix/>
          </a:blip>
          <a:srcRect l="35962" t="24151" r="35191" b="20044"/>
          <a:stretch/>
        </p:blipFill>
        <p:spPr>
          <a:xfrm>
            <a:off x="4934825" y="995025"/>
            <a:ext cx="3580525" cy="3894100"/>
          </a:xfrm>
          <a:prstGeom prst="rect">
            <a:avLst/>
          </a:prstGeom>
          <a:noFill/>
          <a:ln w="19050" cap="flat" cmpd="sng">
            <a:solidFill>
              <a:srgbClr val="595959"/>
            </a:solidFill>
            <a:prstDash val="solid"/>
            <a:round/>
            <a:headEnd type="none" w="sm" len="sm"/>
            <a:tailEnd type="none" w="sm" len="sm"/>
          </a:ln>
        </p:spPr>
      </p:pic>
    </p:spTree>
    <p:extLst>
      <p:ext uri="{BB962C8B-B14F-4D97-AF65-F5344CB8AC3E}">
        <p14:creationId xmlns:p14="http://schemas.microsoft.com/office/powerpoint/2010/main" val="1988315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6">
                                            <p:txEl>
                                              <p:pRg st="0" end="0"/>
                                            </p:txEl>
                                          </p:spTgt>
                                        </p:tgtEl>
                                        <p:attrNameLst>
                                          <p:attrName>style.visibility</p:attrName>
                                        </p:attrNameLst>
                                      </p:cBhvr>
                                      <p:to>
                                        <p:strVal val="visible"/>
                                      </p:to>
                                    </p:set>
                                    <p:animEffect transition="in" filter="fade">
                                      <p:cBhvr>
                                        <p:cTn id="7" dur="1000"/>
                                        <p:tgtEl>
                                          <p:spTgt spid="1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6">
                                            <p:txEl>
                                              <p:pRg st="1" end="1"/>
                                            </p:txEl>
                                          </p:spTgt>
                                        </p:tgtEl>
                                        <p:attrNameLst>
                                          <p:attrName>style.visibility</p:attrName>
                                        </p:attrNameLst>
                                      </p:cBhvr>
                                      <p:to>
                                        <p:strVal val="visible"/>
                                      </p:to>
                                    </p:set>
                                    <p:animEffect transition="in" filter="fade">
                                      <p:cBhvr>
                                        <p:cTn id="12" dur="1000"/>
                                        <p:tgtEl>
                                          <p:spTgt spid="14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6">
                                            <p:txEl>
                                              <p:pRg st="2" end="2"/>
                                            </p:txEl>
                                          </p:spTgt>
                                        </p:tgtEl>
                                        <p:attrNameLst>
                                          <p:attrName>style.visibility</p:attrName>
                                        </p:attrNameLst>
                                      </p:cBhvr>
                                      <p:to>
                                        <p:strVal val="visible"/>
                                      </p:to>
                                    </p:set>
                                    <p:animEffect transition="in" filter="fade">
                                      <p:cBhvr>
                                        <p:cTn id="17" dur="1000"/>
                                        <p:tgtEl>
                                          <p:spTgt spid="14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6">
                                            <p:txEl>
                                              <p:pRg st="3" end="3"/>
                                            </p:txEl>
                                          </p:spTgt>
                                        </p:tgtEl>
                                        <p:attrNameLst>
                                          <p:attrName>style.visibility</p:attrName>
                                        </p:attrNameLst>
                                      </p:cBhvr>
                                      <p:to>
                                        <p:strVal val="visible"/>
                                      </p:to>
                                    </p:set>
                                    <p:animEffect transition="in" filter="fade">
                                      <p:cBhvr>
                                        <p:cTn id="22" dur="1000"/>
                                        <p:tgtEl>
                                          <p:spTgt spid="14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6">
                                            <p:txEl>
                                              <p:pRg st="4" end="4"/>
                                            </p:txEl>
                                          </p:spTgt>
                                        </p:tgtEl>
                                        <p:attrNameLst>
                                          <p:attrName>style.visibility</p:attrName>
                                        </p:attrNameLst>
                                      </p:cBhvr>
                                      <p:to>
                                        <p:strVal val="visible"/>
                                      </p:to>
                                    </p:set>
                                    <p:animEffect transition="in" filter="fade">
                                      <p:cBhvr>
                                        <p:cTn id="27" dur="1000"/>
                                        <p:tgtEl>
                                          <p:spTgt spid="14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46">
                                            <p:txEl>
                                              <p:pRg st="5" end="5"/>
                                            </p:txEl>
                                          </p:spTgt>
                                        </p:tgtEl>
                                        <p:attrNameLst>
                                          <p:attrName>style.visibility</p:attrName>
                                        </p:attrNameLst>
                                      </p:cBhvr>
                                      <p:to>
                                        <p:strVal val="visible"/>
                                      </p:to>
                                    </p:set>
                                    <p:animEffect transition="in" filter="fade">
                                      <p:cBhvr>
                                        <p:cTn id="32" dur="1000"/>
                                        <p:tgtEl>
                                          <p:spTgt spid="14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46">
                                            <p:txEl>
                                              <p:pRg st="6" end="6"/>
                                            </p:txEl>
                                          </p:spTgt>
                                        </p:tgtEl>
                                        <p:attrNameLst>
                                          <p:attrName>style.visibility</p:attrName>
                                        </p:attrNameLst>
                                      </p:cBhvr>
                                      <p:to>
                                        <p:strVal val="visible"/>
                                      </p:to>
                                    </p:set>
                                    <p:animEffect transition="in" filter="fade">
                                      <p:cBhvr>
                                        <p:cTn id="37" dur="1000"/>
                                        <p:tgtEl>
                                          <p:spTgt spid="14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46">
                                            <p:txEl>
                                              <p:pRg st="7" end="7"/>
                                            </p:txEl>
                                          </p:spTgt>
                                        </p:tgtEl>
                                        <p:attrNameLst>
                                          <p:attrName>style.visibility</p:attrName>
                                        </p:attrNameLst>
                                      </p:cBhvr>
                                      <p:to>
                                        <p:strVal val="visible"/>
                                      </p:to>
                                    </p:set>
                                    <p:animEffect transition="in" filter="fade">
                                      <p:cBhvr>
                                        <p:cTn id="42" dur="1000"/>
                                        <p:tgtEl>
                                          <p:spTgt spid="146">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46">
                                            <p:txEl>
                                              <p:pRg st="8" end="8"/>
                                            </p:txEl>
                                          </p:spTgt>
                                        </p:tgtEl>
                                        <p:attrNameLst>
                                          <p:attrName>style.visibility</p:attrName>
                                        </p:attrNameLst>
                                      </p:cBhvr>
                                      <p:to>
                                        <p:strVal val="visible"/>
                                      </p:to>
                                    </p:set>
                                    <p:animEffect transition="in" filter="fade">
                                      <p:cBhvr>
                                        <p:cTn id="47" dur="1000"/>
                                        <p:tgtEl>
                                          <p:spTgt spid="146">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46">
                                            <p:txEl>
                                              <p:pRg st="9" end="9"/>
                                            </p:txEl>
                                          </p:spTgt>
                                        </p:tgtEl>
                                        <p:attrNameLst>
                                          <p:attrName>style.visibility</p:attrName>
                                        </p:attrNameLst>
                                      </p:cBhvr>
                                      <p:to>
                                        <p:strVal val="visible"/>
                                      </p:to>
                                    </p:set>
                                    <p:animEffect transition="in" filter="fade">
                                      <p:cBhvr>
                                        <p:cTn id="52" dur="1000"/>
                                        <p:tgtEl>
                                          <p:spTgt spid="146">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46">
                                            <p:txEl>
                                              <p:pRg st="10" end="10"/>
                                            </p:txEl>
                                          </p:spTgt>
                                        </p:tgtEl>
                                        <p:attrNameLst>
                                          <p:attrName>style.visibility</p:attrName>
                                        </p:attrNameLst>
                                      </p:cBhvr>
                                      <p:to>
                                        <p:strVal val="visible"/>
                                      </p:to>
                                    </p:set>
                                    <p:animEffect transition="in" filter="fade">
                                      <p:cBhvr>
                                        <p:cTn id="57" dur="1000"/>
                                        <p:tgtEl>
                                          <p:spTgt spid="146">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46">
                                            <p:txEl>
                                              <p:pRg st="11" end="11"/>
                                            </p:txEl>
                                          </p:spTgt>
                                        </p:tgtEl>
                                        <p:attrNameLst>
                                          <p:attrName>style.visibility</p:attrName>
                                        </p:attrNameLst>
                                      </p:cBhvr>
                                      <p:to>
                                        <p:strVal val="visible"/>
                                      </p:to>
                                    </p:set>
                                    <p:animEffect transition="in" filter="fade">
                                      <p:cBhvr>
                                        <p:cTn id="62" dur="1000"/>
                                        <p:tgtEl>
                                          <p:spTgt spid="146">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46">
                                            <p:txEl>
                                              <p:pRg st="12" end="12"/>
                                            </p:txEl>
                                          </p:spTgt>
                                        </p:tgtEl>
                                        <p:attrNameLst>
                                          <p:attrName>style.visibility</p:attrName>
                                        </p:attrNameLst>
                                      </p:cBhvr>
                                      <p:to>
                                        <p:strVal val="visible"/>
                                      </p:to>
                                    </p:set>
                                    <p:animEffect transition="in" filter="fade">
                                      <p:cBhvr>
                                        <p:cTn id="67" dur="1000"/>
                                        <p:tgtEl>
                                          <p:spTgt spid="146">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146">
                                            <p:txEl>
                                              <p:pRg st="13" end="13"/>
                                            </p:txEl>
                                          </p:spTgt>
                                        </p:tgtEl>
                                        <p:attrNameLst>
                                          <p:attrName>style.visibility</p:attrName>
                                        </p:attrNameLst>
                                      </p:cBhvr>
                                      <p:to>
                                        <p:strVal val="visible"/>
                                      </p:to>
                                    </p:set>
                                    <p:animEffect transition="in" filter="fade">
                                      <p:cBhvr>
                                        <p:cTn id="72" dur="1000"/>
                                        <p:tgtEl>
                                          <p:spTgt spid="146">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146">
                                            <p:txEl>
                                              <p:pRg st="14" end="14"/>
                                            </p:txEl>
                                          </p:spTgt>
                                        </p:tgtEl>
                                        <p:attrNameLst>
                                          <p:attrName>style.visibility</p:attrName>
                                        </p:attrNameLst>
                                      </p:cBhvr>
                                      <p:to>
                                        <p:strVal val="visible"/>
                                      </p:to>
                                    </p:set>
                                    <p:animEffect transition="in" filter="fade">
                                      <p:cBhvr>
                                        <p:cTn id="77" dur="1000"/>
                                        <p:tgtEl>
                                          <p:spTgt spid="146">
                                            <p:txEl>
                                              <p:pRg st="14" end="14"/>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146">
                                            <p:txEl>
                                              <p:pRg st="15" end="15"/>
                                            </p:txEl>
                                          </p:spTgt>
                                        </p:tgtEl>
                                        <p:attrNameLst>
                                          <p:attrName>style.visibility</p:attrName>
                                        </p:attrNameLst>
                                      </p:cBhvr>
                                      <p:to>
                                        <p:strVal val="visible"/>
                                      </p:to>
                                    </p:set>
                                    <p:animEffect transition="in" filter="fade">
                                      <p:cBhvr>
                                        <p:cTn id="82" dur="1000"/>
                                        <p:tgtEl>
                                          <p:spTgt spid="146">
                                            <p:txEl>
                                              <p:pRg st="15" end="15"/>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146">
                                            <p:txEl>
                                              <p:pRg st="16" end="16"/>
                                            </p:txEl>
                                          </p:spTgt>
                                        </p:tgtEl>
                                        <p:attrNameLst>
                                          <p:attrName>style.visibility</p:attrName>
                                        </p:attrNameLst>
                                      </p:cBhvr>
                                      <p:to>
                                        <p:strVal val="visible"/>
                                      </p:to>
                                    </p:set>
                                    <p:animEffect transition="in" filter="fade">
                                      <p:cBhvr>
                                        <p:cTn id="87" dur="1000"/>
                                        <p:tgtEl>
                                          <p:spTgt spid="146">
                                            <p:txEl>
                                              <p:pRg st="16" end="16"/>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146">
                                            <p:txEl>
                                              <p:pRg st="17" end="17"/>
                                            </p:txEl>
                                          </p:spTgt>
                                        </p:tgtEl>
                                        <p:attrNameLst>
                                          <p:attrName>style.visibility</p:attrName>
                                        </p:attrNameLst>
                                      </p:cBhvr>
                                      <p:to>
                                        <p:strVal val="visible"/>
                                      </p:to>
                                    </p:set>
                                    <p:animEffect transition="in" filter="fade">
                                      <p:cBhvr>
                                        <p:cTn id="92" dur="1000"/>
                                        <p:tgtEl>
                                          <p:spTgt spid="146">
                                            <p:txEl>
                                              <p:pRg st="17"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GB">
                <a:latin typeface="Century Gothic"/>
                <a:ea typeface="Century Gothic"/>
                <a:cs typeface="Century Gothic"/>
                <a:sym typeface="Century Gothic"/>
              </a:rPr>
              <a:t>Close Read: A River of Words</a:t>
            </a:r>
            <a:endParaRPr sz="3300" b="0" i="0" u="none" strike="noStrike" cap="none">
              <a:solidFill>
                <a:schemeClr val="dk1"/>
              </a:solidFill>
              <a:latin typeface="Century Gothic"/>
              <a:ea typeface="Century Gothic"/>
              <a:cs typeface="Century Gothic"/>
              <a:sym typeface="Century Gothic"/>
            </a:endParaRPr>
          </a:p>
        </p:txBody>
      </p:sp>
      <p:sp>
        <p:nvSpPr>
          <p:cNvPr id="153" name="Google Shape;153;p27"/>
          <p:cNvSpPr txBox="1"/>
          <p:nvPr/>
        </p:nvSpPr>
        <p:spPr>
          <a:xfrm>
            <a:off x="628650" y="995025"/>
            <a:ext cx="4050900" cy="1152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b="1">
                <a:latin typeface="Century Gothic"/>
                <a:ea typeface="Century Gothic"/>
                <a:cs typeface="Century Gothic"/>
                <a:sym typeface="Century Gothic"/>
              </a:rPr>
              <a:t>Focus your attention on paragraph two and re-read sentences beginning with, “In his earliest verses,” and ending with, “little to no punctuation.”</a:t>
            </a:r>
            <a:endParaRPr b="1">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b="1">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GB" b="1" i="1" u="none" strike="noStrike" cap="none">
                <a:solidFill>
                  <a:srgbClr val="000000"/>
                </a:solidFill>
                <a:latin typeface="Century Gothic"/>
                <a:ea typeface="Century Gothic"/>
                <a:cs typeface="Century Gothic"/>
                <a:sym typeface="Century Gothic"/>
              </a:rPr>
              <a:t> </a:t>
            </a:r>
            <a:endParaRPr b="1" i="0" u="none" strike="noStrike" cap="none">
              <a:solidFill>
                <a:srgbClr val="000000"/>
              </a:solidFill>
              <a:latin typeface="Century Gothic"/>
              <a:ea typeface="Century Gothic"/>
              <a:cs typeface="Century Gothic"/>
              <a:sym typeface="Century Gothic"/>
            </a:endParaRPr>
          </a:p>
        </p:txBody>
      </p:sp>
      <p:sp>
        <p:nvSpPr>
          <p:cNvPr id="154" name="Google Shape;154;p27"/>
          <p:cNvSpPr txBox="1"/>
          <p:nvPr/>
        </p:nvSpPr>
        <p:spPr>
          <a:xfrm>
            <a:off x="628650" y="1872275"/>
            <a:ext cx="4050900" cy="181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000" b="1" i="1">
                <a:latin typeface="Open Sans"/>
                <a:ea typeface="Open Sans"/>
                <a:cs typeface="Open Sans"/>
                <a:sym typeface="Open Sans"/>
              </a:rPr>
              <a:t>Put you finger under the phrase, “earliest verses.”  What is a synonym for verses?  When did Williams write these verses? </a:t>
            </a: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r>
              <a:rPr lang="en-GB" sz="1000" b="1" i="1">
                <a:latin typeface="Open Sans"/>
                <a:ea typeface="Open Sans"/>
                <a:cs typeface="Open Sans"/>
                <a:sym typeface="Open Sans"/>
              </a:rPr>
              <a:t>Describe Williams early verses.</a:t>
            </a: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r>
              <a:rPr lang="en-GB" sz="1000" b="1" i="1">
                <a:latin typeface="Open Sans"/>
                <a:ea typeface="Open Sans"/>
                <a:cs typeface="Open Sans"/>
                <a:sym typeface="Open Sans"/>
              </a:rPr>
              <a:t>Think about what we read earlier in the book about Williams early poems.  What grand topics did he try to write about?</a:t>
            </a: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r>
              <a:rPr lang="en-GB" sz="1000" b="1" i="1">
                <a:latin typeface="Open Sans"/>
                <a:ea typeface="Open Sans"/>
                <a:cs typeface="Open Sans"/>
                <a:sym typeface="Open Sans"/>
              </a:rPr>
              <a:t>What is the gist of the sentence?</a:t>
            </a: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r>
              <a:rPr lang="en-GB" sz="1000" b="1" i="1">
                <a:latin typeface="Open Sans"/>
                <a:ea typeface="Open Sans"/>
                <a:cs typeface="Open Sans"/>
                <a:sym typeface="Open Sans"/>
              </a:rPr>
              <a:t>Read the next sentence.  What word signals the opposite idea?  How does this sentence connect to the previous sentence?</a:t>
            </a: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r>
              <a:rPr lang="en-GB" sz="1000" b="1" i="1">
                <a:latin typeface="Open Sans"/>
                <a:ea typeface="Open Sans"/>
                <a:cs typeface="Open Sans"/>
                <a:sym typeface="Open Sans"/>
              </a:rPr>
              <a:t>Put you finger under the word distinctive.  What is distinctive about William’s poems?</a:t>
            </a: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r>
              <a:rPr lang="en-GB" sz="1000" b="1" i="1">
                <a:latin typeface="Open Sans"/>
                <a:ea typeface="Open Sans"/>
                <a:cs typeface="Open Sans"/>
                <a:sym typeface="Open Sans"/>
              </a:rPr>
              <a:t>Think about the details.  What does distinctive mean?  What does it help you to understand about Williams writing style?</a:t>
            </a:r>
            <a:endParaRPr sz="1000" b="1" i="1">
              <a:latin typeface="Open Sans"/>
              <a:ea typeface="Open Sans"/>
              <a:cs typeface="Open Sans"/>
              <a:sym typeface="Open Sans"/>
            </a:endParaRPr>
          </a:p>
        </p:txBody>
      </p:sp>
      <p:pic>
        <p:nvPicPr>
          <p:cNvPr id="155" name="Google Shape;155;p27"/>
          <p:cNvPicPr preferRelativeResize="0"/>
          <p:nvPr/>
        </p:nvPicPr>
        <p:blipFill rotWithShape="1">
          <a:blip r:embed="rId3">
            <a:alphaModFix/>
          </a:blip>
          <a:srcRect l="35962" t="24151" r="35191" b="20044"/>
          <a:stretch/>
        </p:blipFill>
        <p:spPr>
          <a:xfrm>
            <a:off x="4934825" y="995025"/>
            <a:ext cx="3580525" cy="3894100"/>
          </a:xfrm>
          <a:prstGeom prst="rect">
            <a:avLst/>
          </a:prstGeom>
          <a:noFill/>
          <a:ln w="19050" cap="flat" cmpd="sng">
            <a:solidFill>
              <a:srgbClr val="595959"/>
            </a:solidFill>
            <a:prstDash val="solid"/>
            <a:round/>
            <a:headEnd type="none" w="sm" len="sm"/>
            <a:tailEnd type="none" w="sm" len="sm"/>
          </a:ln>
        </p:spPr>
      </p:pic>
      <p:sp>
        <p:nvSpPr>
          <p:cNvPr id="156" name="Google Shape;156;p27"/>
          <p:cNvSpPr txBox="1"/>
          <p:nvPr/>
        </p:nvSpPr>
        <p:spPr>
          <a:xfrm>
            <a:off x="4892388" y="3507700"/>
            <a:ext cx="3665400" cy="1295700"/>
          </a:xfrm>
          <a:prstGeom prst="rect">
            <a:avLst/>
          </a:prstGeom>
          <a:solidFill>
            <a:srgbClr val="FFFFFF"/>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800" b="1">
                <a:solidFill>
                  <a:schemeClr val="dk1"/>
                </a:solidFill>
                <a:latin typeface="Open Sans"/>
                <a:ea typeface="Open Sans"/>
                <a:cs typeface="Open Sans"/>
                <a:sym typeface="Open Sans"/>
              </a:rPr>
              <a:t>Question Two:</a:t>
            </a:r>
            <a:endParaRPr sz="1800" b="1">
              <a:solidFill>
                <a:schemeClr val="dk1"/>
              </a:solidFill>
              <a:latin typeface="Open Sans"/>
              <a:ea typeface="Open Sans"/>
              <a:cs typeface="Open Sans"/>
              <a:sym typeface="Open Sans"/>
            </a:endParaRPr>
          </a:p>
          <a:p>
            <a:pPr marL="0" lvl="0" indent="0" algn="l" rtl="0">
              <a:spcBef>
                <a:spcPts val="0"/>
              </a:spcBef>
              <a:spcAft>
                <a:spcPts val="0"/>
              </a:spcAft>
              <a:buNone/>
            </a:pPr>
            <a:r>
              <a:rPr lang="en-GB" sz="1800" b="1">
                <a:solidFill>
                  <a:schemeClr val="dk1"/>
                </a:solidFill>
                <a:latin typeface="Open Sans"/>
                <a:ea typeface="Open Sans"/>
                <a:cs typeface="Open Sans"/>
                <a:sym typeface="Open Sans"/>
              </a:rPr>
              <a:t>Explain how William’s poetry style changed over time.</a:t>
            </a:r>
            <a:endParaRPr sz="1800" b="1">
              <a:latin typeface="Open Sans"/>
              <a:ea typeface="Open Sans"/>
              <a:cs typeface="Open Sans"/>
              <a:sym typeface="Open Sans"/>
            </a:endParaRPr>
          </a:p>
        </p:txBody>
      </p:sp>
      <p:sp>
        <p:nvSpPr>
          <p:cNvPr id="157" name="Google Shape;157;p27"/>
          <p:cNvSpPr/>
          <p:nvPr/>
        </p:nvSpPr>
        <p:spPr>
          <a:xfrm>
            <a:off x="5200175" y="2805550"/>
            <a:ext cx="141600" cy="127500"/>
          </a:xfrm>
          <a:prstGeom prst="smileyFace">
            <a:avLst>
              <a:gd name="adj" fmla="val 4653"/>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27"/>
          <p:cNvSpPr/>
          <p:nvPr/>
        </p:nvSpPr>
        <p:spPr>
          <a:xfrm>
            <a:off x="6174400" y="3227175"/>
            <a:ext cx="141600" cy="127500"/>
          </a:xfrm>
          <a:prstGeom prst="smileyFace">
            <a:avLst>
              <a:gd name="adj" fmla="val 4653"/>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47251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7"/>
                                        </p:tgtEl>
                                        <p:attrNameLst>
                                          <p:attrName>style.visibility</p:attrName>
                                        </p:attrNameLst>
                                      </p:cBhvr>
                                      <p:to>
                                        <p:strVal val="visible"/>
                                      </p:to>
                                    </p:set>
                                    <p:animEffect transition="in" filter="fade">
                                      <p:cBhvr>
                                        <p:cTn id="7" dur="1000"/>
                                        <p:tgtEl>
                                          <p:spTgt spid="15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8"/>
                                        </p:tgtEl>
                                        <p:attrNameLst>
                                          <p:attrName>style.visibility</p:attrName>
                                        </p:attrNameLst>
                                      </p:cBhvr>
                                      <p:to>
                                        <p:strVal val="visible"/>
                                      </p:to>
                                    </p:set>
                                    <p:animEffect transition="in" filter="fade">
                                      <p:cBhvr>
                                        <p:cTn id="12" dur="1000"/>
                                        <p:tgtEl>
                                          <p:spTgt spid="15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4">
                                            <p:txEl>
                                              <p:pRg st="0" end="0"/>
                                            </p:txEl>
                                          </p:spTgt>
                                        </p:tgtEl>
                                        <p:attrNameLst>
                                          <p:attrName>style.visibility</p:attrName>
                                        </p:attrNameLst>
                                      </p:cBhvr>
                                      <p:to>
                                        <p:strVal val="visible"/>
                                      </p:to>
                                    </p:set>
                                    <p:animEffect transition="in" filter="fade">
                                      <p:cBhvr>
                                        <p:cTn id="17" dur="1000"/>
                                        <p:tgtEl>
                                          <p:spTgt spid="15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4">
                                            <p:txEl>
                                              <p:pRg st="1" end="1"/>
                                            </p:txEl>
                                          </p:spTgt>
                                        </p:tgtEl>
                                        <p:attrNameLst>
                                          <p:attrName>style.visibility</p:attrName>
                                        </p:attrNameLst>
                                      </p:cBhvr>
                                      <p:to>
                                        <p:strVal val="visible"/>
                                      </p:to>
                                    </p:set>
                                    <p:animEffect transition="in" filter="fade">
                                      <p:cBhvr>
                                        <p:cTn id="22" dur="1000"/>
                                        <p:tgtEl>
                                          <p:spTgt spid="154">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4">
                                            <p:txEl>
                                              <p:pRg st="2" end="2"/>
                                            </p:txEl>
                                          </p:spTgt>
                                        </p:tgtEl>
                                        <p:attrNameLst>
                                          <p:attrName>style.visibility</p:attrName>
                                        </p:attrNameLst>
                                      </p:cBhvr>
                                      <p:to>
                                        <p:strVal val="visible"/>
                                      </p:to>
                                    </p:set>
                                    <p:animEffect transition="in" filter="fade">
                                      <p:cBhvr>
                                        <p:cTn id="27" dur="1000"/>
                                        <p:tgtEl>
                                          <p:spTgt spid="154">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54">
                                            <p:txEl>
                                              <p:pRg st="3" end="3"/>
                                            </p:txEl>
                                          </p:spTgt>
                                        </p:tgtEl>
                                        <p:attrNameLst>
                                          <p:attrName>style.visibility</p:attrName>
                                        </p:attrNameLst>
                                      </p:cBhvr>
                                      <p:to>
                                        <p:strVal val="visible"/>
                                      </p:to>
                                    </p:set>
                                    <p:animEffect transition="in" filter="fade">
                                      <p:cBhvr>
                                        <p:cTn id="32" dur="1000"/>
                                        <p:tgtEl>
                                          <p:spTgt spid="154">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54">
                                            <p:txEl>
                                              <p:pRg st="4" end="4"/>
                                            </p:txEl>
                                          </p:spTgt>
                                        </p:tgtEl>
                                        <p:attrNameLst>
                                          <p:attrName>style.visibility</p:attrName>
                                        </p:attrNameLst>
                                      </p:cBhvr>
                                      <p:to>
                                        <p:strVal val="visible"/>
                                      </p:to>
                                    </p:set>
                                    <p:animEffect transition="in" filter="fade">
                                      <p:cBhvr>
                                        <p:cTn id="37" dur="1000"/>
                                        <p:tgtEl>
                                          <p:spTgt spid="154">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54">
                                            <p:txEl>
                                              <p:pRg st="5" end="5"/>
                                            </p:txEl>
                                          </p:spTgt>
                                        </p:tgtEl>
                                        <p:attrNameLst>
                                          <p:attrName>style.visibility</p:attrName>
                                        </p:attrNameLst>
                                      </p:cBhvr>
                                      <p:to>
                                        <p:strVal val="visible"/>
                                      </p:to>
                                    </p:set>
                                    <p:animEffect transition="in" filter="fade">
                                      <p:cBhvr>
                                        <p:cTn id="42" dur="1000"/>
                                        <p:tgtEl>
                                          <p:spTgt spid="154">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54">
                                            <p:txEl>
                                              <p:pRg st="6" end="6"/>
                                            </p:txEl>
                                          </p:spTgt>
                                        </p:tgtEl>
                                        <p:attrNameLst>
                                          <p:attrName>style.visibility</p:attrName>
                                        </p:attrNameLst>
                                      </p:cBhvr>
                                      <p:to>
                                        <p:strVal val="visible"/>
                                      </p:to>
                                    </p:set>
                                    <p:animEffect transition="in" filter="fade">
                                      <p:cBhvr>
                                        <p:cTn id="47" dur="1000"/>
                                        <p:tgtEl>
                                          <p:spTgt spid="154">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54">
                                            <p:txEl>
                                              <p:pRg st="7" end="7"/>
                                            </p:txEl>
                                          </p:spTgt>
                                        </p:tgtEl>
                                        <p:attrNameLst>
                                          <p:attrName>style.visibility</p:attrName>
                                        </p:attrNameLst>
                                      </p:cBhvr>
                                      <p:to>
                                        <p:strVal val="visible"/>
                                      </p:to>
                                    </p:set>
                                    <p:animEffect transition="in" filter="fade">
                                      <p:cBhvr>
                                        <p:cTn id="52" dur="1000"/>
                                        <p:tgtEl>
                                          <p:spTgt spid="154">
                                            <p:txEl>
                                              <p:pRg st="7"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54">
                                            <p:txEl>
                                              <p:pRg st="8" end="8"/>
                                            </p:txEl>
                                          </p:spTgt>
                                        </p:tgtEl>
                                        <p:attrNameLst>
                                          <p:attrName>style.visibility</p:attrName>
                                        </p:attrNameLst>
                                      </p:cBhvr>
                                      <p:to>
                                        <p:strVal val="visible"/>
                                      </p:to>
                                    </p:set>
                                    <p:animEffect transition="in" filter="fade">
                                      <p:cBhvr>
                                        <p:cTn id="57" dur="1000"/>
                                        <p:tgtEl>
                                          <p:spTgt spid="154">
                                            <p:txEl>
                                              <p:pRg st="8" end="8"/>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54">
                                            <p:txEl>
                                              <p:pRg st="9" end="9"/>
                                            </p:txEl>
                                          </p:spTgt>
                                        </p:tgtEl>
                                        <p:attrNameLst>
                                          <p:attrName>style.visibility</p:attrName>
                                        </p:attrNameLst>
                                      </p:cBhvr>
                                      <p:to>
                                        <p:strVal val="visible"/>
                                      </p:to>
                                    </p:set>
                                    <p:animEffect transition="in" filter="fade">
                                      <p:cBhvr>
                                        <p:cTn id="62" dur="1000"/>
                                        <p:tgtEl>
                                          <p:spTgt spid="154">
                                            <p:txEl>
                                              <p:pRg st="9" end="9"/>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54">
                                            <p:txEl>
                                              <p:pRg st="10" end="10"/>
                                            </p:txEl>
                                          </p:spTgt>
                                        </p:tgtEl>
                                        <p:attrNameLst>
                                          <p:attrName>style.visibility</p:attrName>
                                        </p:attrNameLst>
                                      </p:cBhvr>
                                      <p:to>
                                        <p:strVal val="visible"/>
                                      </p:to>
                                    </p:set>
                                    <p:animEffect transition="in" filter="fade">
                                      <p:cBhvr>
                                        <p:cTn id="67" dur="1000"/>
                                        <p:tgtEl>
                                          <p:spTgt spid="154">
                                            <p:txEl>
                                              <p:pRg st="10" end="1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154">
                                            <p:txEl>
                                              <p:pRg st="11" end="11"/>
                                            </p:txEl>
                                          </p:spTgt>
                                        </p:tgtEl>
                                        <p:attrNameLst>
                                          <p:attrName>style.visibility</p:attrName>
                                        </p:attrNameLst>
                                      </p:cBhvr>
                                      <p:to>
                                        <p:strVal val="visible"/>
                                      </p:to>
                                    </p:set>
                                    <p:animEffect transition="in" filter="fade">
                                      <p:cBhvr>
                                        <p:cTn id="72" dur="1000"/>
                                        <p:tgtEl>
                                          <p:spTgt spid="154">
                                            <p:txEl>
                                              <p:pRg st="11" end="11"/>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154">
                                            <p:txEl>
                                              <p:pRg st="12" end="12"/>
                                            </p:txEl>
                                          </p:spTgt>
                                        </p:tgtEl>
                                        <p:attrNameLst>
                                          <p:attrName>style.visibility</p:attrName>
                                        </p:attrNameLst>
                                      </p:cBhvr>
                                      <p:to>
                                        <p:strVal val="visible"/>
                                      </p:to>
                                    </p:set>
                                    <p:animEffect transition="in" filter="fade">
                                      <p:cBhvr>
                                        <p:cTn id="77" dur="1000"/>
                                        <p:tgtEl>
                                          <p:spTgt spid="154">
                                            <p:txEl>
                                              <p:pRg st="12" end="12"/>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156"/>
                                        </p:tgtEl>
                                        <p:attrNameLst>
                                          <p:attrName>style.visibility</p:attrName>
                                        </p:attrNameLst>
                                      </p:cBhvr>
                                      <p:to>
                                        <p:strVal val="visible"/>
                                      </p:to>
                                    </p:set>
                                    <p:animEffect transition="in" filter="fade">
                                      <p:cBhvr>
                                        <p:cTn id="82" dur="10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GB">
                <a:latin typeface="Century Gothic"/>
                <a:ea typeface="Century Gothic"/>
                <a:cs typeface="Century Gothic"/>
                <a:sym typeface="Century Gothic"/>
              </a:rPr>
              <a:t>Close Read: A River of Words</a:t>
            </a:r>
            <a:endParaRPr sz="3300" b="0" i="0" u="none" strike="noStrike" cap="none">
              <a:solidFill>
                <a:schemeClr val="dk1"/>
              </a:solidFill>
              <a:latin typeface="Century Gothic"/>
              <a:ea typeface="Century Gothic"/>
              <a:cs typeface="Century Gothic"/>
              <a:sym typeface="Century Gothic"/>
            </a:endParaRPr>
          </a:p>
        </p:txBody>
      </p:sp>
      <p:sp>
        <p:nvSpPr>
          <p:cNvPr id="164" name="Google Shape;164;p28"/>
          <p:cNvSpPr txBox="1"/>
          <p:nvPr/>
        </p:nvSpPr>
        <p:spPr>
          <a:xfrm>
            <a:off x="628650" y="995025"/>
            <a:ext cx="4050900" cy="1152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b="1">
                <a:latin typeface="Century Gothic"/>
                <a:ea typeface="Century Gothic"/>
                <a:cs typeface="Century Gothic"/>
                <a:sym typeface="Century Gothic"/>
              </a:rPr>
              <a:t>Focus your attention on paragraph two and re-read sentences beginning with, “But perhaps his most ...” to the end of the paragraph</a:t>
            </a:r>
            <a:endParaRPr b="1">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b="1">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GB" b="1" i="1" u="none" strike="noStrike" cap="none">
                <a:solidFill>
                  <a:srgbClr val="000000"/>
                </a:solidFill>
                <a:latin typeface="Century Gothic"/>
                <a:ea typeface="Century Gothic"/>
                <a:cs typeface="Century Gothic"/>
                <a:sym typeface="Century Gothic"/>
              </a:rPr>
              <a:t> </a:t>
            </a:r>
            <a:endParaRPr b="1" i="0" u="none" strike="noStrike" cap="none">
              <a:solidFill>
                <a:srgbClr val="000000"/>
              </a:solidFill>
              <a:latin typeface="Century Gothic"/>
              <a:ea typeface="Century Gothic"/>
              <a:cs typeface="Century Gothic"/>
              <a:sym typeface="Century Gothic"/>
            </a:endParaRPr>
          </a:p>
        </p:txBody>
      </p:sp>
      <p:sp>
        <p:nvSpPr>
          <p:cNvPr id="165" name="Google Shape;165;p28"/>
          <p:cNvSpPr txBox="1"/>
          <p:nvPr/>
        </p:nvSpPr>
        <p:spPr>
          <a:xfrm>
            <a:off x="628650" y="2036225"/>
            <a:ext cx="4050900" cy="181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000" b="1" i="1">
                <a:latin typeface="Open Sans"/>
                <a:ea typeface="Open Sans"/>
                <a:cs typeface="Open Sans"/>
                <a:sym typeface="Open Sans"/>
              </a:rPr>
              <a:t>What was the focus of William’s poems?</a:t>
            </a: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r>
              <a:rPr lang="en-GB" sz="1000" b="1" i="1">
                <a:latin typeface="Open Sans"/>
                <a:ea typeface="Open Sans"/>
                <a:cs typeface="Open Sans"/>
                <a:sym typeface="Open Sans"/>
              </a:rPr>
              <a:t>Put your finger under the word unnecessary.  What familiar word do you see in this word?  What does necessary mean?</a:t>
            </a: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r>
              <a:rPr lang="en-GB" sz="1000" b="1" i="1">
                <a:latin typeface="Open Sans"/>
                <a:ea typeface="Open Sans"/>
                <a:cs typeface="Open Sans"/>
                <a:sym typeface="Open Sans"/>
              </a:rPr>
              <a:t>The prefix un- means not.  What do you think unnecessary means?</a:t>
            </a: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r>
              <a:rPr lang="en-GB" sz="1000" b="1" i="1">
                <a:latin typeface="Open Sans"/>
                <a:ea typeface="Open Sans"/>
                <a:cs typeface="Open Sans"/>
                <a:sym typeface="Open Sans"/>
              </a:rPr>
              <a:t>Reread the last sentence.  What was unnecessary?</a:t>
            </a:r>
            <a:endParaRPr sz="1000" b="1" i="1">
              <a:latin typeface="Open Sans"/>
              <a:ea typeface="Open Sans"/>
              <a:cs typeface="Open Sans"/>
              <a:sym typeface="Open Sans"/>
            </a:endParaRPr>
          </a:p>
          <a:p>
            <a:pPr marL="0" lvl="0" indent="0" algn="l" rtl="0">
              <a:spcBef>
                <a:spcPts val="0"/>
              </a:spcBef>
              <a:spcAft>
                <a:spcPts val="0"/>
              </a:spcAft>
              <a:buNone/>
            </a:pPr>
            <a:r>
              <a:rPr lang="en-GB" sz="1000" b="1" i="1">
                <a:latin typeface="Open Sans"/>
                <a:ea typeface="Open Sans"/>
                <a:cs typeface="Open Sans"/>
                <a:sym typeface="Open Sans"/>
              </a:rPr>
              <a:t>What did William's do with thee unnecessary details?</a:t>
            </a: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r>
              <a:rPr lang="en-GB" sz="1000" b="1" i="1">
                <a:latin typeface="Open Sans"/>
                <a:ea typeface="Open Sans"/>
                <a:cs typeface="Open Sans"/>
                <a:sym typeface="Open Sans"/>
              </a:rPr>
              <a:t>Think about William's writing style.  What does the phrase stripping away unnecessary details mean?</a:t>
            </a:r>
            <a:endParaRPr sz="1000" b="1" i="1">
              <a:latin typeface="Open Sans"/>
              <a:ea typeface="Open Sans"/>
              <a:cs typeface="Open Sans"/>
              <a:sym typeface="Open Sans"/>
            </a:endParaRPr>
          </a:p>
        </p:txBody>
      </p:sp>
      <p:pic>
        <p:nvPicPr>
          <p:cNvPr id="166" name="Google Shape;166;p28"/>
          <p:cNvPicPr preferRelativeResize="0"/>
          <p:nvPr/>
        </p:nvPicPr>
        <p:blipFill rotWithShape="1">
          <a:blip r:embed="rId3">
            <a:alphaModFix/>
          </a:blip>
          <a:srcRect l="35962" t="24151" r="35191" b="20044"/>
          <a:stretch/>
        </p:blipFill>
        <p:spPr>
          <a:xfrm>
            <a:off x="4934825" y="995025"/>
            <a:ext cx="3580525" cy="3894100"/>
          </a:xfrm>
          <a:prstGeom prst="rect">
            <a:avLst/>
          </a:prstGeom>
          <a:noFill/>
          <a:ln w="19050" cap="flat" cmpd="sng">
            <a:solidFill>
              <a:srgbClr val="595959"/>
            </a:solidFill>
            <a:prstDash val="solid"/>
            <a:round/>
            <a:headEnd type="none" w="sm" len="sm"/>
            <a:tailEnd type="none" w="sm" len="sm"/>
          </a:ln>
        </p:spPr>
      </p:pic>
      <p:sp>
        <p:nvSpPr>
          <p:cNvPr id="167" name="Google Shape;167;p28"/>
          <p:cNvSpPr/>
          <p:nvPr/>
        </p:nvSpPr>
        <p:spPr>
          <a:xfrm>
            <a:off x="8068400" y="3683975"/>
            <a:ext cx="141600" cy="127500"/>
          </a:xfrm>
          <a:prstGeom prst="smileyFace">
            <a:avLst>
              <a:gd name="adj" fmla="val 4653"/>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28"/>
          <p:cNvSpPr/>
          <p:nvPr/>
        </p:nvSpPr>
        <p:spPr>
          <a:xfrm>
            <a:off x="6064075" y="3130625"/>
            <a:ext cx="141600" cy="127500"/>
          </a:xfrm>
          <a:prstGeom prst="smileyFace">
            <a:avLst>
              <a:gd name="adj" fmla="val 4653"/>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70828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7"/>
                                        </p:tgtEl>
                                        <p:attrNameLst>
                                          <p:attrName>style.visibility</p:attrName>
                                        </p:attrNameLst>
                                      </p:cBhvr>
                                      <p:to>
                                        <p:strVal val="visible"/>
                                      </p:to>
                                    </p:set>
                                    <p:animEffect transition="in" filter="fade">
                                      <p:cBhvr>
                                        <p:cTn id="7" dur="1000"/>
                                        <p:tgtEl>
                                          <p:spTgt spid="16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8"/>
                                        </p:tgtEl>
                                        <p:attrNameLst>
                                          <p:attrName>style.visibility</p:attrName>
                                        </p:attrNameLst>
                                      </p:cBhvr>
                                      <p:to>
                                        <p:strVal val="visible"/>
                                      </p:to>
                                    </p:set>
                                    <p:animEffect transition="in" filter="fade">
                                      <p:cBhvr>
                                        <p:cTn id="12" dur="1000"/>
                                        <p:tgtEl>
                                          <p:spTgt spid="16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5">
                                            <p:txEl>
                                              <p:pRg st="0" end="0"/>
                                            </p:txEl>
                                          </p:spTgt>
                                        </p:tgtEl>
                                        <p:attrNameLst>
                                          <p:attrName>style.visibility</p:attrName>
                                        </p:attrNameLst>
                                      </p:cBhvr>
                                      <p:to>
                                        <p:strVal val="visible"/>
                                      </p:to>
                                    </p:set>
                                    <p:animEffect transition="in" filter="fade">
                                      <p:cBhvr>
                                        <p:cTn id="17" dur="1000"/>
                                        <p:tgtEl>
                                          <p:spTgt spid="16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5">
                                            <p:txEl>
                                              <p:pRg st="1" end="1"/>
                                            </p:txEl>
                                          </p:spTgt>
                                        </p:tgtEl>
                                        <p:attrNameLst>
                                          <p:attrName>style.visibility</p:attrName>
                                        </p:attrNameLst>
                                      </p:cBhvr>
                                      <p:to>
                                        <p:strVal val="visible"/>
                                      </p:to>
                                    </p:set>
                                    <p:animEffect transition="in" filter="fade">
                                      <p:cBhvr>
                                        <p:cTn id="22" dur="1000"/>
                                        <p:tgtEl>
                                          <p:spTgt spid="16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5">
                                            <p:txEl>
                                              <p:pRg st="2" end="2"/>
                                            </p:txEl>
                                          </p:spTgt>
                                        </p:tgtEl>
                                        <p:attrNameLst>
                                          <p:attrName>style.visibility</p:attrName>
                                        </p:attrNameLst>
                                      </p:cBhvr>
                                      <p:to>
                                        <p:strVal val="visible"/>
                                      </p:to>
                                    </p:set>
                                    <p:animEffect transition="in" filter="fade">
                                      <p:cBhvr>
                                        <p:cTn id="27" dur="1000"/>
                                        <p:tgtEl>
                                          <p:spTgt spid="165">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65">
                                            <p:txEl>
                                              <p:pRg st="3" end="3"/>
                                            </p:txEl>
                                          </p:spTgt>
                                        </p:tgtEl>
                                        <p:attrNameLst>
                                          <p:attrName>style.visibility</p:attrName>
                                        </p:attrNameLst>
                                      </p:cBhvr>
                                      <p:to>
                                        <p:strVal val="visible"/>
                                      </p:to>
                                    </p:set>
                                    <p:animEffect transition="in" filter="fade">
                                      <p:cBhvr>
                                        <p:cTn id="32" dur="1000"/>
                                        <p:tgtEl>
                                          <p:spTgt spid="165">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65">
                                            <p:txEl>
                                              <p:pRg st="4" end="4"/>
                                            </p:txEl>
                                          </p:spTgt>
                                        </p:tgtEl>
                                        <p:attrNameLst>
                                          <p:attrName>style.visibility</p:attrName>
                                        </p:attrNameLst>
                                      </p:cBhvr>
                                      <p:to>
                                        <p:strVal val="visible"/>
                                      </p:to>
                                    </p:set>
                                    <p:animEffect transition="in" filter="fade">
                                      <p:cBhvr>
                                        <p:cTn id="37" dur="1000"/>
                                        <p:tgtEl>
                                          <p:spTgt spid="165">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65">
                                            <p:txEl>
                                              <p:pRg st="5" end="5"/>
                                            </p:txEl>
                                          </p:spTgt>
                                        </p:tgtEl>
                                        <p:attrNameLst>
                                          <p:attrName>style.visibility</p:attrName>
                                        </p:attrNameLst>
                                      </p:cBhvr>
                                      <p:to>
                                        <p:strVal val="visible"/>
                                      </p:to>
                                    </p:set>
                                    <p:animEffect transition="in" filter="fade">
                                      <p:cBhvr>
                                        <p:cTn id="42" dur="1000"/>
                                        <p:tgtEl>
                                          <p:spTgt spid="165">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65">
                                            <p:txEl>
                                              <p:pRg st="6" end="6"/>
                                            </p:txEl>
                                          </p:spTgt>
                                        </p:tgtEl>
                                        <p:attrNameLst>
                                          <p:attrName>style.visibility</p:attrName>
                                        </p:attrNameLst>
                                      </p:cBhvr>
                                      <p:to>
                                        <p:strVal val="visible"/>
                                      </p:to>
                                    </p:set>
                                    <p:animEffect transition="in" filter="fade">
                                      <p:cBhvr>
                                        <p:cTn id="47" dur="1000"/>
                                        <p:tgtEl>
                                          <p:spTgt spid="165">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65">
                                            <p:txEl>
                                              <p:pRg st="7" end="7"/>
                                            </p:txEl>
                                          </p:spTgt>
                                        </p:tgtEl>
                                        <p:attrNameLst>
                                          <p:attrName>style.visibility</p:attrName>
                                        </p:attrNameLst>
                                      </p:cBhvr>
                                      <p:to>
                                        <p:strVal val="visible"/>
                                      </p:to>
                                    </p:set>
                                    <p:animEffect transition="in" filter="fade">
                                      <p:cBhvr>
                                        <p:cTn id="52" dur="1000"/>
                                        <p:tgtEl>
                                          <p:spTgt spid="165">
                                            <p:txEl>
                                              <p:pRg st="7"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65">
                                            <p:txEl>
                                              <p:pRg st="8" end="8"/>
                                            </p:txEl>
                                          </p:spTgt>
                                        </p:tgtEl>
                                        <p:attrNameLst>
                                          <p:attrName>style.visibility</p:attrName>
                                        </p:attrNameLst>
                                      </p:cBhvr>
                                      <p:to>
                                        <p:strVal val="visible"/>
                                      </p:to>
                                    </p:set>
                                    <p:animEffect transition="in" filter="fade">
                                      <p:cBhvr>
                                        <p:cTn id="57" dur="1000"/>
                                        <p:tgtEl>
                                          <p:spTgt spid="165">
                                            <p:txEl>
                                              <p:pRg st="8" end="8"/>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65">
                                            <p:txEl>
                                              <p:pRg st="9" end="9"/>
                                            </p:txEl>
                                          </p:spTgt>
                                        </p:tgtEl>
                                        <p:attrNameLst>
                                          <p:attrName>style.visibility</p:attrName>
                                        </p:attrNameLst>
                                      </p:cBhvr>
                                      <p:to>
                                        <p:strVal val="visible"/>
                                      </p:to>
                                    </p:set>
                                    <p:animEffect transition="in" filter="fade">
                                      <p:cBhvr>
                                        <p:cTn id="62" dur="1000"/>
                                        <p:tgtEl>
                                          <p:spTgt spid="16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GB">
                <a:latin typeface="Century Gothic"/>
                <a:ea typeface="Century Gothic"/>
                <a:cs typeface="Century Gothic"/>
                <a:sym typeface="Century Gothic"/>
              </a:rPr>
              <a:t>Close Read: A River of Words</a:t>
            </a:r>
            <a:endParaRPr sz="3300" b="0" i="0" u="none" strike="noStrike" cap="none">
              <a:solidFill>
                <a:schemeClr val="dk1"/>
              </a:solidFill>
              <a:latin typeface="Century Gothic"/>
              <a:ea typeface="Century Gothic"/>
              <a:cs typeface="Century Gothic"/>
              <a:sym typeface="Century Gothic"/>
            </a:endParaRPr>
          </a:p>
        </p:txBody>
      </p:sp>
      <p:sp>
        <p:nvSpPr>
          <p:cNvPr id="174" name="Google Shape;174;p29"/>
          <p:cNvSpPr txBox="1"/>
          <p:nvPr/>
        </p:nvSpPr>
        <p:spPr>
          <a:xfrm>
            <a:off x="628650" y="1268050"/>
            <a:ext cx="4050900" cy="1152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b="1">
                <a:latin typeface="Century Gothic"/>
                <a:ea typeface="Century Gothic"/>
                <a:cs typeface="Century Gothic"/>
                <a:sym typeface="Century Gothic"/>
              </a:rPr>
              <a:t>Focus your attention on paragraph two and re-read sentences beginning with, “But perhaps his most ...” to the end of the paragraph</a:t>
            </a:r>
            <a:endParaRPr b="1">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b="1">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GB" b="1" i="1" u="none" strike="noStrike" cap="none">
                <a:solidFill>
                  <a:srgbClr val="000000"/>
                </a:solidFill>
                <a:latin typeface="Century Gothic"/>
                <a:ea typeface="Century Gothic"/>
                <a:cs typeface="Century Gothic"/>
                <a:sym typeface="Century Gothic"/>
              </a:rPr>
              <a:t> </a:t>
            </a:r>
            <a:endParaRPr b="1" i="0" u="none" strike="noStrike" cap="none">
              <a:solidFill>
                <a:srgbClr val="000000"/>
              </a:solidFill>
              <a:latin typeface="Century Gothic"/>
              <a:ea typeface="Century Gothic"/>
              <a:cs typeface="Century Gothic"/>
              <a:sym typeface="Century Gothic"/>
            </a:endParaRPr>
          </a:p>
        </p:txBody>
      </p:sp>
      <p:sp>
        <p:nvSpPr>
          <p:cNvPr id="175" name="Google Shape;175;p29"/>
          <p:cNvSpPr txBox="1"/>
          <p:nvPr/>
        </p:nvSpPr>
        <p:spPr>
          <a:xfrm>
            <a:off x="628650" y="2571750"/>
            <a:ext cx="4050900" cy="181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000" b="1" i="1">
                <a:latin typeface="Open Sans"/>
                <a:ea typeface="Open Sans"/>
                <a:cs typeface="Open Sans"/>
                <a:sym typeface="Open Sans"/>
              </a:rPr>
              <a:t>Think about these details.  What does it help you to understand about William’s writing style?</a:t>
            </a: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r>
              <a:rPr lang="en-GB" sz="1000" b="1" i="1">
                <a:latin typeface="Open Sans"/>
                <a:ea typeface="Open Sans"/>
                <a:cs typeface="Open Sans"/>
                <a:sym typeface="Open Sans"/>
              </a:rPr>
              <a:t>Why did William’s try to strip away the unnecessary details?</a:t>
            </a: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r>
              <a:rPr lang="en-GB" sz="1000" b="1" i="1">
                <a:latin typeface="Open Sans"/>
                <a:ea typeface="Open Sans"/>
                <a:cs typeface="Open Sans"/>
                <a:sym typeface="Open Sans"/>
              </a:rPr>
              <a:t>What thing was William’s trying to see? Give an example.</a:t>
            </a: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r>
              <a:rPr lang="en-GB" sz="1000" b="1" i="1">
                <a:latin typeface="Open Sans"/>
                <a:ea typeface="Open Sans"/>
                <a:cs typeface="Open Sans"/>
                <a:sym typeface="Open Sans"/>
              </a:rPr>
              <a:t>Think about thee details.  In your own words, explain why William’s stripped away the unnecessary details.</a:t>
            </a:r>
            <a:endParaRPr sz="1000" b="1" i="1">
              <a:latin typeface="Open Sans"/>
              <a:ea typeface="Open Sans"/>
              <a:cs typeface="Open Sans"/>
              <a:sym typeface="Open Sans"/>
            </a:endParaRPr>
          </a:p>
        </p:txBody>
      </p:sp>
      <p:pic>
        <p:nvPicPr>
          <p:cNvPr id="176" name="Google Shape;176;p29"/>
          <p:cNvPicPr preferRelativeResize="0"/>
          <p:nvPr/>
        </p:nvPicPr>
        <p:blipFill rotWithShape="1">
          <a:blip r:embed="rId3">
            <a:alphaModFix/>
          </a:blip>
          <a:srcRect l="35962" t="24151" r="35191" b="20044"/>
          <a:stretch/>
        </p:blipFill>
        <p:spPr>
          <a:xfrm>
            <a:off x="4934825" y="995025"/>
            <a:ext cx="3580525" cy="3894100"/>
          </a:xfrm>
          <a:prstGeom prst="rect">
            <a:avLst/>
          </a:prstGeom>
          <a:noFill/>
          <a:ln w="19050" cap="flat" cmpd="sng">
            <a:solidFill>
              <a:srgbClr val="595959"/>
            </a:solidFill>
            <a:prstDash val="solid"/>
            <a:round/>
            <a:headEnd type="none" w="sm" len="sm"/>
            <a:tailEnd type="none" w="sm" len="sm"/>
          </a:ln>
        </p:spPr>
      </p:pic>
      <p:sp>
        <p:nvSpPr>
          <p:cNvPr id="177" name="Google Shape;177;p29"/>
          <p:cNvSpPr/>
          <p:nvPr/>
        </p:nvSpPr>
        <p:spPr>
          <a:xfrm>
            <a:off x="8068400" y="3683975"/>
            <a:ext cx="141600" cy="127500"/>
          </a:xfrm>
          <a:prstGeom prst="smileyFace">
            <a:avLst>
              <a:gd name="adj" fmla="val 4653"/>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29"/>
          <p:cNvSpPr/>
          <p:nvPr/>
        </p:nvSpPr>
        <p:spPr>
          <a:xfrm>
            <a:off x="6064075" y="3130625"/>
            <a:ext cx="141600" cy="127500"/>
          </a:xfrm>
          <a:prstGeom prst="smileyFace">
            <a:avLst>
              <a:gd name="adj" fmla="val 4653"/>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9"/>
          <p:cNvSpPr txBox="1"/>
          <p:nvPr/>
        </p:nvSpPr>
        <p:spPr>
          <a:xfrm>
            <a:off x="4892375" y="3683975"/>
            <a:ext cx="3665400" cy="994200"/>
          </a:xfrm>
          <a:prstGeom prst="rect">
            <a:avLst/>
          </a:prstGeom>
          <a:solidFill>
            <a:srgbClr val="FFFFFF"/>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800" b="1">
                <a:solidFill>
                  <a:schemeClr val="dk1"/>
                </a:solidFill>
                <a:latin typeface="Open Sans"/>
                <a:ea typeface="Open Sans"/>
                <a:cs typeface="Open Sans"/>
                <a:sym typeface="Open Sans"/>
              </a:rPr>
              <a:t>Question Three:</a:t>
            </a:r>
            <a:endParaRPr sz="1800" b="1">
              <a:solidFill>
                <a:schemeClr val="dk1"/>
              </a:solidFill>
              <a:latin typeface="Open Sans"/>
              <a:ea typeface="Open Sans"/>
              <a:cs typeface="Open Sans"/>
              <a:sym typeface="Open Sans"/>
            </a:endParaRPr>
          </a:p>
          <a:p>
            <a:pPr marL="0" lvl="0" indent="0" algn="l" rtl="0">
              <a:spcBef>
                <a:spcPts val="0"/>
              </a:spcBef>
              <a:spcAft>
                <a:spcPts val="0"/>
              </a:spcAft>
              <a:buNone/>
            </a:pPr>
            <a:r>
              <a:rPr lang="en-GB" sz="1800" b="1">
                <a:solidFill>
                  <a:schemeClr val="dk1"/>
                </a:solidFill>
                <a:latin typeface="Open Sans"/>
                <a:ea typeface="Open Sans"/>
                <a:cs typeface="Open Sans"/>
                <a:sym typeface="Open Sans"/>
              </a:rPr>
              <a:t>What inspired Williams?  Why?</a:t>
            </a:r>
            <a:endParaRPr sz="1800" b="1">
              <a:latin typeface="Open Sans"/>
              <a:ea typeface="Open Sans"/>
              <a:cs typeface="Open Sans"/>
              <a:sym typeface="Open Sans"/>
            </a:endParaRPr>
          </a:p>
        </p:txBody>
      </p:sp>
    </p:spTree>
    <p:extLst>
      <p:ext uri="{BB962C8B-B14F-4D97-AF65-F5344CB8AC3E}">
        <p14:creationId xmlns:p14="http://schemas.microsoft.com/office/powerpoint/2010/main" val="36876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5">
                                            <p:txEl>
                                              <p:pRg st="0" end="0"/>
                                            </p:txEl>
                                          </p:spTgt>
                                        </p:tgtEl>
                                        <p:attrNameLst>
                                          <p:attrName>style.visibility</p:attrName>
                                        </p:attrNameLst>
                                      </p:cBhvr>
                                      <p:to>
                                        <p:strVal val="visible"/>
                                      </p:to>
                                    </p:set>
                                    <p:animEffect transition="in" filter="fade">
                                      <p:cBhvr>
                                        <p:cTn id="7" dur="1000"/>
                                        <p:tgtEl>
                                          <p:spTgt spid="1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5">
                                            <p:txEl>
                                              <p:pRg st="1" end="1"/>
                                            </p:txEl>
                                          </p:spTgt>
                                        </p:tgtEl>
                                        <p:attrNameLst>
                                          <p:attrName>style.visibility</p:attrName>
                                        </p:attrNameLst>
                                      </p:cBhvr>
                                      <p:to>
                                        <p:strVal val="visible"/>
                                      </p:to>
                                    </p:set>
                                    <p:animEffect transition="in" filter="fade">
                                      <p:cBhvr>
                                        <p:cTn id="12" dur="1000"/>
                                        <p:tgtEl>
                                          <p:spTgt spid="1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5">
                                            <p:txEl>
                                              <p:pRg st="2" end="2"/>
                                            </p:txEl>
                                          </p:spTgt>
                                        </p:tgtEl>
                                        <p:attrNameLst>
                                          <p:attrName>style.visibility</p:attrName>
                                        </p:attrNameLst>
                                      </p:cBhvr>
                                      <p:to>
                                        <p:strVal val="visible"/>
                                      </p:to>
                                    </p:set>
                                    <p:animEffect transition="in" filter="fade">
                                      <p:cBhvr>
                                        <p:cTn id="17" dur="1000"/>
                                        <p:tgtEl>
                                          <p:spTgt spid="1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5">
                                            <p:txEl>
                                              <p:pRg st="3" end="3"/>
                                            </p:txEl>
                                          </p:spTgt>
                                        </p:tgtEl>
                                        <p:attrNameLst>
                                          <p:attrName>style.visibility</p:attrName>
                                        </p:attrNameLst>
                                      </p:cBhvr>
                                      <p:to>
                                        <p:strVal val="visible"/>
                                      </p:to>
                                    </p:set>
                                    <p:animEffect transition="in" filter="fade">
                                      <p:cBhvr>
                                        <p:cTn id="22" dur="1000"/>
                                        <p:tgtEl>
                                          <p:spTgt spid="17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5">
                                            <p:txEl>
                                              <p:pRg st="4" end="4"/>
                                            </p:txEl>
                                          </p:spTgt>
                                        </p:tgtEl>
                                        <p:attrNameLst>
                                          <p:attrName>style.visibility</p:attrName>
                                        </p:attrNameLst>
                                      </p:cBhvr>
                                      <p:to>
                                        <p:strVal val="visible"/>
                                      </p:to>
                                    </p:set>
                                    <p:animEffect transition="in" filter="fade">
                                      <p:cBhvr>
                                        <p:cTn id="27" dur="1000"/>
                                        <p:tgtEl>
                                          <p:spTgt spid="17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75">
                                            <p:txEl>
                                              <p:pRg st="5" end="5"/>
                                            </p:txEl>
                                          </p:spTgt>
                                        </p:tgtEl>
                                        <p:attrNameLst>
                                          <p:attrName>style.visibility</p:attrName>
                                        </p:attrNameLst>
                                      </p:cBhvr>
                                      <p:to>
                                        <p:strVal val="visible"/>
                                      </p:to>
                                    </p:set>
                                    <p:animEffect transition="in" filter="fade">
                                      <p:cBhvr>
                                        <p:cTn id="32" dur="1000"/>
                                        <p:tgtEl>
                                          <p:spTgt spid="17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75">
                                            <p:txEl>
                                              <p:pRg st="6" end="6"/>
                                            </p:txEl>
                                          </p:spTgt>
                                        </p:tgtEl>
                                        <p:attrNameLst>
                                          <p:attrName>style.visibility</p:attrName>
                                        </p:attrNameLst>
                                      </p:cBhvr>
                                      <p:to>
                                        <p:strVal val="visible"/>
                                      </p:to>
                                    </p:set>
                                    <p:animEffect transition="in" filter="fade">
                                      <p:cBhvr>
                                        <p:cTn id="37" dur="1000"/>
                                        <p:tgtEl>
                                          <p:spTgt spid="17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79"/>
                                        </p:tgtEl>
                                        <p:attrNameLst>
                                          <p:attrName>style.visibility</p:attrName>
                                        </p:attrNameLst>
                                      </p:cBhvr>
                                      <p:to>
                                        <p:strVal val="visible"/>
                                      </p:to>
                                    </p:set>
                                    <p:animEffect transition="in" filter="fade">
                                      <p:cBhvr>
                                        <p:cTn id="42" dur="1000"/>
                                        <p:tgtEl>
                                          <p:spTgt spid="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GB">
                <a:latin typeface="Century Gothic"/>
                <a:ea typeface="Century Gothic"/>
                <a:cs typeface="Century Gothic"/>
                <a:sym typeface="Century Gothic"/>
              </a:rPr>
              <a:t>Language Dive</a:t>
            </a:r>
            <a:endParaRPr>
              <a:latin typeface="Century Gothic"/>
              <a:ea typeface="Century Gothic"/>
              <a:cs typeface="Century Gothic"/>
              <a:sym typeface="Century Gothic"/>
            </a:endParaRPr>
          </a:p>
        </p:txBody>
      </p:sp>
      <p:sp>
        <p:nvSpPr>
          <p:cNvPr id="185" name="Google Shape;185;p30"/>
          <p:cNvSpPr txBox="1"/>
          <p:nvPr/>
        </p:nvSpPr>
        <p:spPr>
          <a:xfrm>
            <a:off x="4934825" y="108300"/>
            <a:ext cx="3580500" cy="7008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800" b="1">
                <a:latin typeface="Century Gothic"/>
                <a:ea typeface="Century Gothic"/>
                <a:cs typeface="Century Gothic"/>
                <a:sym typeface="Century Gothic"/>
              </a:rPr>
              <a:t>STEP ONE: Deconstruct</a:t>
            </a:r>
            <a:endParaRPr sz="1800" b="1">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GB" sz="1800" b="1">
                <a:solidFill>
                  <a:schemeClr val="dk1"/>
                </a:solidFill>
                <a:latin typeface="Century Gothic"/>
                <a:ea typeface="Century Gothic"/>
                <a:cs typeface="Century Gothic"/>
                <a:sym typeface="Century Gothic"/>
              </a:rPr>
              <a:t>(to take apart)</a:t>
            </a:r>
            <a:endParaRPr sz="18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30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3000" i="1">
              <a:latin typeface="Century Gothic"/>
              <a:ea typeface="Century Gothic"/>
              <a:cs typeface="Century Gothic"/>
              <a:sym typeface="Century Gothic"/>
            </a:endParaRPr>
          </a:p>
        </p:txBody>
      </p:sp>
      <p:sp>
        <p:nvSpPr>
          <p:cNvPr id="186" name="Google Shape;186;p30"/>
          <p:cNvSpPr txBox="1"/>
          <p:nvPr/>
        </p:nvSpPr>
        <p:spPr>
          <a:xfrm>
            <a:off x="441075" y="3317650"/>
            <a:ext cx="3253500" cy="130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b="1" i="1">
                <a:latin typeface="Open Sans"/>
                <a:ea typeface="Open Sans"/>
                <a:cs typeface="Open Sans"/>
                <a:sym typeface="Open Sans"/>
              </a:rPr>
              <a:t>What is the meaning of this sentence?</a:t>
            </a:r>
            <a:endParaRPr b="1" i="1">
              <a:latin typeface="Open Sans"/>
              <a:ea typeface="Open Sans"/>
              <a:cs typeface="Open Sans"/>
              <a:sym typeface="Open Sans"/>
            </a:endParaRPr>
          </a:p>
          <a:p>
            <a:pPr marL="0" lvl="0" indent="0" algn="l" rtl="0">
              <a:spcBef>
                <a:spcPts val="0"/>
              </a:spcBef>
              <a:spcAft>
                <a:spcPts val="0"/>
              </a:spcAft>
              <a:buNone/>
            </a:pPr>
            <a:endParaRPr b="1" i="1">
              <a:latin typeface="Open Sans"/>
              <a:ea typeface="Open Sans"/>
              <a:cs typeface="Open Sans"/>
              <a:sym typeface="Open Sans"/>
            </a:endParaRPr>
          </a:p>
          <a:p>
            <a:pPr marL="0" lvl="0" indent="0" algn="l" rtl="0">
              <a:spcBef>
                <a:spcPts val="0"/>
              </a:spcBef>
              <a:spcAft>
                <a:spcPts val="0"/>
              </a:spcAft>
              <a:buNone/>
            </a:pPr>
            <a:r>
              <a:rPr lang="en-GB" b="1" i="1">
                <a:latin typeface="Open Sans"/>
                <a:ea typeface="Open Sans"/>
                <a:cs typeface="Open Sans"/>
                <a:sym typeface="Open Sans"/>
              </a:rPr>
              <a:t>How does this sentence add to your understanding of the guiding question?</a:t>
            </a:r>
            <a:endParaRPr b="1" i="1">
              <a:latin typeface="Open Sans"/>
              <a:ea typeface="Open Sans"/>
              <a:cs typeface="Open Sans"/>
              <a:sym typeface="Open Sans"/>
            </a:endParaRPr>
          </a:p>
        </p:txBody>
      </p:sp>
      <p:sp>
        <p:nvSpPr>
          <p:cNvPr id="187" name="Google Shape;187;p30"/>
          <p:cNvSpPr txBox="1"/>
          <p:nvPr/>
        </p:nvSpPr>
        <p:spPr>
          <a:xfrm>
            <a:off x="441075" y="2291775"/>
            <a:ext cx="4050900" cy="1152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b="1">
                <a:latin typeface="Century Gothic"/>
                <a:ea typeface="Century Gothic"/>
                <a:cs typeface="Century Gothic"/>
                <a:sym typeface="Century Gothic"/>
              </a:rPr>
              <a:t>Focus your attention on paragraph two and reread the last sentence “Williams tried to see the thing itself ... with great intensity and perception.”</a:t>
            </a:r>
            <a:endParaRPr b="1">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GB" b="1" i="1" u="none" strike="noStrike" cap="none">
                <a:solidFill>
                  <a:srgbClr val="000000"/>
                </a:solidFill>
                <a:latin typeface="Century Gothic"/>
                <a:ea typeface="Century Gothic"/>
                <a:cs typeface="Century Gothic"/>
                <a:sym typeface="Century Gothic"/>
              </a:rPr>
              <a:t> </a:t>
            </a:r>
            <a:endParaRPr b="1" i="0" u="none" strike="noStrike" cap="none">
              <a:solidFill>
                <a:srgbClr val="000000"/>
              </a:solidFill>
              <a:latin typeface="Century Gothic"/>
              <a:ea typeface="Century Gothic"/>
              <a:cs typeface="Century Gothic"/>
              <a:sym typeface="Century Gothic"/>
            </a:endParaRPr>
          </a:p>
        </p:txBody>
      </p:sp>
      <p:pic>
        <p:nvPicPr>
          <p:cNvPr id="188" name="Google Shape;188;p30"/>
          <p:cNvPicPr preferRelativeResize="0"/>
          <p:nvPr/>
        </p:nvPicPr>
        <p:blipFill rotWithShape="1">
          <a:blip r:embed="rId3">
            <a:alphaModFix/>
          </a:blip>
          <a:srcRect l="35962" t="24151" r="35191" b="20044"/>
          <a:stretch/>
        </p:blipFill>
        <p:spPr>
          <a:xfrm>
            <a:off x="4934825" y="921025"/>
            <a:ext cx="3580525" cy="3894100"/>
          </a:xfrm>
          <a:prstGeom prst="rect">
            <a:avLst/>
          </a:prstGeom>
          <a:noFill/>
          <a:ln w="19050" cap="flat" cmpd="sng">
            <a:solidFill>
              <a:srgbClr val="595959"/>
            </a:solidFill>
            <a:prstDash val="solid"/>
            <a:round/>
            <a:headEnd type="none" w="sm" len="sm"/>
            <a:tailEnd type="none" w="sm" len="sm"/>
          </a:ln>
        </p:spPr>
      </p:pic>
      <p:sp>
        <p:nvSpPr>
          <p:cNvPr id="189" name="Google Shape;189;p30"/>
          <p:cNvSpPr txBox="1"/>
          <p:nvPr/>
        </p:nvSpPr>
        <p:spPr>
          <a:xfrm>
            <a:off x="518850" y="1218200"/>
            <a:ext cx="3384000" cy="994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GB" sz="1200" b="1">
                <a:latin typeface="Open Sans"/>
                <a:ea typeface="Open Sans"/>
                <a:cs typeface="Open Sans"/>
                <a:sym typeface="Open Sans"/>
              </a:rPr>
              <a:t>Guiding Question:</a:t>
            </a:r>
            <a:endParaRPr sz="1200" b="1">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sz="1200" b="1">
                <a:solidFill>
                  <a:schemeClr val="dk1"/>
                </a:solidFill>
                <a:latin typeface="Open Sans"/>
                <a:ea typeface="Open Sans"/>
                <a:cs typeface="Open Sans"/>
                <a:sym typeface="Open Sans"/>
              </a:rPr>
              <a:t>What inspired William Carlos Williams to write poetry, and where</a:t>
            </a:r>
            <a:endParaRPr sz="1200" b="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sz="1200" b="1">
                <a:solidFill>
                  <a:schemeClr val="dk1"/>
                </a:solidFill>
                <a:latin typeface="Open Sans"/>
                <a:ea typeface="Open Sans"/>
                <a:cs typeface="Open Sans"/>
                <a:sym typeface="Open Sans"/>
              </a:rPr>
              <a:t>can you see evidence of this in his poetry?</a:t>
            </a:r>
            <a:endParaRPr sz="1200" b="1">
              <a:solidFill>
                <a:schemeClr val="dk1"/>
              </a:solidFill>
              <a:latin typeface="Open Sans"/>
              <a:ea typeface="Open Sans"/>
              <a:cs typeface="Open Sans"/>
              <a:sym typeface="Open Sans"/>
            </a:endParaRPr>
          </a:p>
          <a:p>
            <a:pPr marL="0" lvl="0" indent="0" algn="l" rtl="0">
              <a:spcBef>
                <a:spcPts val="0"/>
              </a:spcBef>
              <a:spcAft>
                <a:spcPts val="0"/>
              </a:spcAft>
              <a:buNone/>
            </a:pPr>
            <a:endParaRPr sz="1200" b="1">
              <a:solidFill>
                <a:schemeClr val="dk1"/>
              </a:solidFill>
              <a:latin typeface="Open Sans"/>
              <a:ea typeface="Open Sans"/>
              <a:cs typeface="Open Sans"/>
              <a:sym typeface="Open Sans"/>
            </a:endParaRPr>
          </a:p>
        </p:txBody>
      </p:sp>
    </p:spTree>
    <p:extLst>
      <p:ext uri="{BB962C8B-B14F-4D97-AF65-F5344CB8AC3E}">
        <p14:creationId xmlns:p14="http://schemas.microsoft.com/office/powerpoint/2010/main" val="1393389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6">
                                            <p:txEl>
                                              <p:pRg st="0" end="0"/>
                                            </p:txEl>
                                          </p:spTgt>
                                        </p:tgtEl>
                                        <p:attrNameLst>
                                          <p:attrName>style.visibility</p:attrName>
                                        </p:attrNameLst>
                                      </p:cBhvr>
                                      <p:to>
                                        <p:strVal val="visible"/>
                                      </p:to>
                                    </p:set>
                                    <p:animEffect transition="in" filter="fade">
                                      <p:cBhvr>
                                        <p:cTn id="7" dur="1000"/>
                                        <p:tgtEl>
                                          <p:spTgt spid="18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6">
                                            <p:txEl>
                                              <p:pRg st="1" end="1"/>
                                            </p:txEl>
                                          </p:spTgt>
                                        </p:tgtEl>
                                        <p:attrNameLst>
                                          <p:attrName>style.visibility</p:attrName>
                                        </p:attrNameLst>
                                      </p:cBhvr>
                                      <p:to>
                                        <p:strVal val="visible"/>
                                      </p:to>
                                    </p:set>
                                    <p:animEffect transition="in" filter="fade">
                                      <p:cBhvr>
                                        <p:cTn id="12" dur="1000"/>
                                        <p:tgtEl>
                                          <p:spTgt spid="18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6">
                                            <p:txEl>
                                              <p:pRg st="2" end="2"/>
                                            </p:txEl>
                                          </p:spTgt>
                                        </p:tgtEl>
                                        <p:attrNameLst>
                                          <p:attrName>style.visibility</p:attrName>
                                        </p:attrNameLst>
                                      </p:cBhvr>
                                      <p:to>
                                        <p:strVal val="visible"/>
                                      </p:to>
                                    </p:set>
                                    <p:animEffect transition="in" filter="fade">
                                      <p:cBhvr>
                                        <p:cTn id="17" dur="1000"/>
                                        <p:tgtEl>
                                          <p:spTgt spid="18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GB">
                <a:latin typeface="Century Gothic"/>
                <a:ea typeface="Century Gothic"/>
                <a:cs typeface="Century Gothic"/>
                <a:sym typeface="Century Gothic"/>
              </a:rPr>
              <a:t>Language Dive</a:t>
            </a:r>
            <a:endParaRPr>
              <a:latin typeface="Century Gothic"/>
              <a:ea typeface="Century Gothic"/>
              <a:cs typeface="Century Gothic"/>
              <a:sym typeface="Century Gothic"/>
            </a:endParaRPr>
          </a:p>
        </p:txBody>
      </p:sp>
      <p:sp>
        <p:nvSpPr>
          <p:cNvPr id="195" name="Google Shape;195;p31"/>
          <p:cNvSpPr txBox="1"/>
          <p:nvPr/>
        </p:nvSpPr>
        <p:spPr>
          <a:xfrm>
            <a:off x="5649988" y="419400"/>
            <a:ext cx="3042300" cy="13038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3000" b="1">
                <a:latin typeface="Century Gothic"/>
                <a:ea typeface="Century Gothic"/>
                <a:cs typeface="Century Gothic"/>
                <a:sym typeface="Century Gothic"/>
              </a:rPr>
              <a:t>STEP ONE: Deconstruct</a:t>
            </a:r>
            <a:endParaRPr sz="3000" b="1">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GB" sz="2400" b="1">
                <a:solidFill>
                  <a:schemeClr val="dk1"/>
                </a:solidFill>
                <a:latin typeface="Century Gothic"/>
                <a:ea typeface="Century Gothic"/>
                <a:cs typeface="Century Gothic"/>
                <a:sym typeface="Century Gothic"/>
              </a:rPr>
              <a:t>(to take apart)</a:t>
            </a:r>
            <a:endParaRPr sz="30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30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3000" i="1">
              <a:latin typeface="Century Gothic"/>
              <a:ea typeface="Century Gothic"/>
              <a:cs typeface="Century Gothic"/>
              <a:sym typeface="Century Gothic"/>
            </a:endParaRPr>
          </a:p>
        </p:txBody>
      </p:sp>
      <p:sp>
        <p:nvSpPr>
          <p:cNvPr id="196" name="Google Shape;196;p31"/>
          <p:cNvSpPr txBox="1"/>
          <p:nvPr/>
        </p:nvSpPr>
        <p:spPr>
          <a:xfrm>
            <a:off x="628650" y="3090550"/>
            <a:ext cx="5994000" cy="47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800" b="1" i="1">
                <a:latin typeface="Open Sans"/>
                <a:ea typeface="Open Sans"/>
                <a:cs typeface="Open Sans"/>
                <a:sym typeface="Open Sans"/>
              </a:rPr>
              <a:t>Who is this sentence about?</a:t>
            </a:r>
            <a:endParaRPr sz="1800" b="1" i="1">
              <a:latin typeface="Open Sans"/>
              <a:ea typeface="Open Sans"/>
              <a:cs typeface="Open Sans"/>
              <a:sym typeface="Open Sans"/>
            </a:endParaRPr>
          </a:p>
        </p:txBody>
      </p:sp>
      <p:cxnSp>
        <p:nvCxnSpPr>
          <p:cNvPr id="197" name="Google Shape;197;p31"/>
          <p:cNvCxnSpPr/>
          <p:nvPr/>
        </p:nvCxnSpPr>
        <p:spPr>
          <a:xfrm>
            <a:off x="628650" y="2397725"/>
            <a:ext cx="1740000" cy="0"/>
          </a:xfrm>
          <a:prstGeom prst="straightConnector1">
            <a:avLst/>
          </a:prstGeom>
          <a:noFill/>
          <a:ln w="28575" cap="flat" cmpd="sng">
            <a:solidFill>
              <a:srgbClr val="0000FF"/>
            </a:solidFill>
            <a:prstDash val="solid"/>
            <a:round/>
            <a:headEnd type="none" w="med" len="med"/>
            <a:tailEnd type="none" w="med" len="med"/>
          </a:ln>
          <a:effectLst>
            <a:outerShdw blurRad="57150" dist="19050" dir="5400000" algn="bl" rotWithShape="0">
              <a:srgbClr val="1155CC">
                <a:alpha val="50000"/>
              </a:srgbClr>
            </a:outerShdw>
          </a:effectLst>
        </p:spPr>
      </p:cxnSp>
      <p:sp>
        <p:nvSpPr>
          <p:cNvPr id="198" name="Google Shape;198;p31"/>
          <p:cNvSpPr txBox="1"/>
          <p:nvPr/>
        </p:nvSpPr>
        <p:spPr>
          <a:xfrm>
            <a:off x="395100" y="1879050"/>
            <a:ext cx="8353800" cy="130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3000" b="1">
                <a:solidFill>
                  <a:schemeClr val="dk1"/>
                </a:solidFill>
                <a:latin typeface="Open Sans"/>
                <a:ea typeface="Open Sans"/>
                <a:cs typeface="Open Sans"/>
                <a:sym typeface="Open Sans"/>
              </a:rPr>
              <a:t>“Williams tried to see the thing itself ... with great intensity and perception.”</a:t>
            </a:r>
            <a:endParaRPr sz="3000">
              <a:latin typeface="Open Sans"/>
              <a:ea typeface="Open Sans"/>
              <a:cs typeface="Open Sans"/>
              <a:sym typeface="Open Sans"/>
            </a:endParaRPr>
          </a:p>
        </p:txBody>
      </p:sp>
      <p:cxnSp>
        <p:nvCxnSpPr>
          <p:cNvPr id="199" name="Google Shape;199;p31"/>
          <p:cNvCxnSpPr/>
          <p:nvPr/>
        </p:nvCxnSpPr>
        <p:spPr>
          <a:xfrm>
            <a:off x="2458950" y="2397725"/>
            <a:ext cx="4940400" cy="0"/>
          </a:xfrm>
          <a:prstGeom prst="straightConnector1">
            <a:avLst/>
          </a:prstGeom>
          <a:noFill/>
          <a:ln w="28575" cap="flat" cmpd="sng">
            <a:solidFill>
              <a:srgbClr val="FF0000"/>
            </a:solidFill>
            <a:prstDash val="solid"/>
            <a:round/>
            <a:headEnd type="none" w="med" len="med"/>
            <a:tailEnd type="none" w="med" len="med"/>
          </a:ln>
        </p:spPr>
      </p:cxnSp>
      <p:sp>
        <p:nvSpPr>
          <p:cNvPr id="200" name="Google Shape;200;p31"/>
          <p:cNvSpPr txBox="1"/>
          <p:nvPr/>
        </p:nvSpPr>
        <p:spPr>
          <a:xfrm>
            <a:off x="628650" y="3527400"/>
            <a:ext cx="5994000" cy="47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800" b="1" i="1">
                <a:latin typeface="Open Sans"/>
                <a:ea typeface="Open Sans"/>
                <a:cs typeface="Open Sans"/>
                <a:sym typeface="Open Sans"/>
              </a:rPr>
              <a:t>What Williams try to do?</a:t>
            </a:r>
            <a:endParaRPr sz="1800" b="1" i="1">
              <a:latin typeface="Open Sans"/>
              <a:ea typeface="Open Sans"/>
              <a:cs typeface="Open Sans"/>
              <a:sym typeface="Open Sans"/>
            </a:endParaRPr>
          </a:p>
          <a:p>
            <a:pPr marL="0" lvl="0" indent="0" algn="l" rtl="0">
              <a:spcBef>
                <a:spcPts val="0"/>
              </a:spcBef>
              <a:spcAft>
                <a:spcPts val="0"/>
              </a:spcAft>
              <a:buNone/>
            </a:pPr>
            <a:endParaRPr sz="1800" b="1" i="1">
              <a:latin typeface="Open Sans"/>
              <a:ea typeface="Open Sans"/>
              <a:cs typeface="Open Sans"/>
              <a:sym typeface="Open Sans"/>
            </a:endParaRPr>
          </a:p>
        </p:txBody>
      </p:sp>
      <p:sp>
        <p:nvSpPr>
          <p:cNvPr id="201" name="Google Shape;201;p31"/>
          <p:cNvSpPr txBox="1"/>
          <p:nvPr/>
        </p:nvSpPr>
        <p:spPr>
          <a:xfrm>
            <a:off x="628650" y="3962050"/>
            <a:ext cx="5994000" cy="47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800" b="1" i="1">
                <a:latin typeface="Open Sans"/>
                <a:ea typeface="Open Sans"/>
                <a:cs typeface="Open Sans"/>
                <a:sym typeface="Open Sans"/>
              </a:rPr>
              <a:t>What did Williams use the word itself?</a:t>
            </a:r>
            <a:endParaRPr sz="1800" b="1" i="1">
              <a:latin typeface="Open Sans"/>
              <a:ea typeface="Open Sans"/>
              <a:cs typeface="Open Sans"/>
              <a:sym typeface="Open Sans"/>
            </a:endParaRPr>
          </a:p>
          <a:p>
            <a:pPr marL="0" lvl="0" indent="0" algn="l" rtl="0">
              <a:spcBef>
                <a:spcPts val="0"/>
              </a:spcBef>
              <a:spcAft>
                <a:spcPts val="0"/>
              </a:spcAft>
              <a:buNone/>
            </a:pPr>
            <a:endParaRPr sz="1800" b="1" i="1">
              <a:latin typeface="Open Sans"/>
              <a:ea typeface="Open Sans"/>
              <a:cs typeface="Open Sans"/>
              <a:sym typeface="Open Sans"/>
            </a:endParaRPr>
          </a:p>
        </p:txBody>
      </p:sp>
    </p:spTree>
    <p:extLst>
      <p:ext uri="{BB962C8B-B14F-4D97-AF65-F5344CB8AC3E}">
        <p14:creationId xmlns:p14="http://schemas.microsoft.com/office/powerpoint/2010/main" val="1547612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7"/>
                                        </p:tgtEl>
                                        <p:attrNameLst>
                                          <p:attrName>style.visibility</p:attrName>
                                        </p:attrNameLst>
                                      </p:cBhvr>
                                      <p:to>
                                        <p:strVal val="visible"/>
                                      </p:to>
                                    </p:set>
                                    <p:animEffect transition="in" filter="fade">
                                      <p:cBhvr>
                                        <p:cTn id="7" dur="1000"/>
                                        <p:tgtEl>
                                          <p:spTgt spid="19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6">
                                            <p:txEl>
                                              <p:pRg st="0" end="0"/>
                                            </p:txEl>
                                          </p:spTgt>
                                        </p:tgtEl>
                                        <p:attrNameLst>
                                          <p:attrName>style.visibility</p:attrName>
                                        </p:attrNameLst>
                                      </p:cBhvr>
                                      <p:to>
                                        <p:strVal val="visible"/>
                                      </p:to>
                                    </p:set>
                                    <p:animEffect transition="in" filter="fade">
                                      <p:cBhvr>
                                        <p:cTn id="12" dur="1000"/>
                                        <p:tgtEl>
                                          <p:spTgt spid="19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9"/>
                                        </p:tgtEl>
                                        <p:attrNameLst>
                                          <p:attrName>style.visibility</p:attrName>
                                        </p:attrNameLst>
                                      </p:cBhvr>
                                      <p:to>
                                        <p:strVal val="visible"/>
                                      </p:to>
                                    </p:set>
                                    <p:animEffect transition="in" filter="fade">
                                      <p:cBhvr>
                                        <p:cTn id="17" dur="1000"/>
                                        <p:tgtEl>
                                          <p:spTgt spid="19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0"/>
                                        </p:tgtEl>
                                        <p:attrNameLst>
                                          <p:attrName>style.visibility</p:attrName>
                                        </p:attrNameLst>
                                      </p:cBhvr>
                                      <p:to>
                                        <p:strVal val="visible"/>
                                      </p:to>
                                    </p:set>
                                    <p:animEffect transition="in" filter="fade">
                                      <p:cBhvr>
                                        <p:cTn id="22" dur="1000"/>
                                        <p:tgtEl>
                                          <p:spTgt spid="20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1"/>
                                        </p:tgtEl>
                                        <p:attrNameLst>
                                          <p:attrName>style.visibility</p:attrName>
                                        </p:attrNameLst>
                                      </p:cBhvr>
                                      <p:to>
                                        <p:strVal val="visible"/>
                                      </p:to>
                                    </p:set>
                                    <p:animEffect transition="in" filter="fade">
                                      <p:cBhvr>
                                        <p:cTn id="27" dur="1000"/>
                                        <p:tgtEl>
                                          <p:spTgt spid="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GB">
                <a:latin typeface="Century Gothic"/>
                <a:ea typeface="Century Gothic"/>
                <a:cs typeface="Century Gothic"/>
                <a:sym typeface="Century Gothic"/>
              </a:rPr>
              <a:t>Language Dive</a:t>
            </a:r>
            <a:endParaRPr>
              <a:latin typeface="Century Gothic"/>
              <a:ea typeface="Century Gothic"/>
              <a:cs typeface="Century Gothic"/>
              <a:sym typeface="Century Gothic"/>
            </a:endParaRPr>
          </a:p>
        </p:txBody>
      </p:sp>
      <p:sp>
        <p:nvSpPr>
          <p:cNvPr id="207" name="Google Shape;207;p32"/>
          <p:cNvSpPr txBox="1"/>
          <p:nvPr/>
        </p:nvSpPr>
        <p:spPr>
          <a:xfrm>
            <a:off x="5650000" y="419400"/>
            <a:ext cx="3042300" cy="13578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3000" b="1">
                <a:latin typeface="Century Gothic"/>
                <a:ea typeface="Century Gothic"/>
                <a:cs typeface="Century Gothic"/>
                <a:sym typeface="Century Gothic"/>
              </a:rPr>
              <a:t>STEP ONE: Deconstruct</a:t>
            </a:r>
            <a:endParaRPr sz="3000" b="1">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GB" sz="2400" b="1">
                <a:solidFill>
                  <a:schemeClr val="dk1"/>
                </a:solidFill>
                <a:latin typeface="Century Gothic"/>
                <a:ea typeface="Century Gothic"/>
                <a:cs typeface="Century Gothic"/>
                <a:sym typeface="Century Gothic"/>
              </a:rPr>
              <a:t>(to take apart)</a:t>
            </a:r>
            <a:endParaRPr sz="30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30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3000" i="1">
              <a:latin typeface="Century Gothic"/>
              <a:ea typeface="Century Gothic"/>
              <a:cs typeface="Century Gothic"/>
              <a:sym typeface="Century Gothic"/>
            </a:endParaRPr>
          </a:p>
        </p:txBody>
      </p:sp>
      <p:sp>
        <p:nvSpPr>
          <p:cNvPr id="208" name="Google Shape;208;p32"/>
          <p:cNvSpPr txBox="1"/>
          <p:nvPr/>
        </p:nvSpPr>
        <p:spPr>
          <a:xfrm>
            <a:off x="628650" y="3090550"/>
            <a:ext cx="5994000" cy="47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800" b="1" i="1">
                <a:latin typeface="Open Sans"/>
                <a:ea typeface="Open Sans"/>
                <a:cs typeface="Open Sans"/>
                <a:sym typeface="Open Sans"/>
              </a:rPr>
              <a:t>How did Williams try to see the subjects of his poems, or every day objects?</a:t>
            </a:r>
            <a:endParaRPr sz="1800" b="1" i="1">
              <a:latin typeface="Open Sans"/>
              <a:ea typeface="Open Sans"/>
              <a:cs typeface="Open Sans"/>
              <a:sym typeface="Open Sans"/>
            </a:endParaRPr>
          </a:p>
        </p:txBody>
      </p:sp>
      <p:sp>
        <p:nvSpPr>
          <p:cNvPr id="209" name="Google Shape;209;p32"/>
          <p:cNvSpPr txBox="1"/>
          <p:nvPr/>
        </p:nvSpPr>
        <p:spPr>
          <a:xfrm>
            <a:off x="338500" y="1876613"/>
            <a:ext cx="8353800" cy="130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400" b="1">
                <a:solidFill>
                  <a:schemeClr val="dk1"/>
                </a:solidFill>
                <a:latin typeface="Open Sans"/>
                <a:ea typeface="Open Sans"/>
                <a:cs typeface="Open Sans"/>
                <a:sym typeface="Open Sans"/>
              </a:rPr>
              <a:t>“By stripping away the unnecessary details, Williams tried to see the thing itself ... with great intensity and perception.”</a:t>
            </a:r>
            <a:endParaRPr sz="2400">
              <a:latin typeface="Open Sans"/>
              <a:ea typeface="Open Sans"/>
              <a:cs typeface="Open Sans"/>
              <a:sym typeface="Open Sans"/>
            </a:endParaRPr>
          </a:p>
        </p:txBody>
      </p:sp>
      <p:sp>
        <p:nvSpPr>
          <p:cNvPr id="210" name="Google Shape;210;p32"/>
          <p:cNvSpPr txBox="1"/>
          <p:nvPr/>
        </p:nvSpPr>
        <p:spPr>
          <a:xfrm>
            <a:off x="628650" y="3789000"/>
            <a:ext cx="5994000" cy="47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800" b="1" i="1">
                <a:latin typeface="Open Sans"/>
                <a:ea typeface="Open Sans"/>
                <a:cs typeface="Open Sans"/>
                <a:sym typeface="Open Sans"/>
              </a:rPr>
              <a:t>Is this chunk a complete sentence? Why or why not?</a:t>
            </a:r>
            <a:endParaRPr sz="1800" b="1" i="1">
              <a:latin typeface="Open Sans"/>
              <a:ea typeface="Open Sans"/>
              <a:cs typeface="Open Sans"/>
              <a:sym typeface="Open Sans"/>
            </a:endParaRPr>
          </a:p>
          <a:p>
            <a:pPr marL="0" lvl="0" indent="0" algn="l" rtl="0">
              <a:spcBef>
                <a:spcPts val="0"/>
              </a:spcBef>
              <a:spcAft>
                <a:spcPts val="0"/>
              </a:spcAft>
              <a:buNone/>
            </a:pPr>
            <a:endParaRPr sz="1800" b="1" i="1">
              <a:latin typeface="Open Sans"/>
              <a:ea typeface="Open Sans"/>
              <a:cs typeface="Open Sans"/>
              <a:sym typeface="Open Sans"/>
            </a:endParaRPr>
          </a:p>
        </p:txBody>
      </p:sp>
      <p:cxnSp>
        <p:nvCxnSpPr>
          <p:cNvPr id="211" name="Google Shape;211;p32"/>
          <p:cNvCxnSpPr/>
          <p:nvPr/>
        </p:nvCxnSpPr>
        <p:spPr>
          <a:xfrm>
            <a:off x="4908450" y="2727475"/>
            <a:ext cx="3606900" cy="1500"/>
          </a:xfrm>
          <a:prstGeom prst="straightConnector1">
            <a:avLst/>
          </a:prstGeom>
          <a:noFill/>
          <a:ln w="28575" cap="flat" cmpd="sng">
            <a:solidFill>
              <a:srgbClr val="FF0000"/>
            </a:solidFill>
            <a:prstDash val="solid"/>
            <a:round/>
            <a:headEnd type="none" w="med" len="med"/>
            <a:tailEnd type="none" w="med" len="med"/>
          </a:ln>
        </p:spPr>
      </p:cxnSp>
      <p:cxnSp>
        <p:nvCxnSpPr>
          <p:cNvPr id="212" name="Google Shape;212;p32"/>
          <p:cNvCxnSpPr/>
          <p:nvPr/>
        </p:nvCxnSpPr>
        <p:spPr>
          <a:xfrm>
            <a:off x="452725" y="3093650"/>
            <a:ext cx="1659900" cy="0"/>
          </a:xfrm>
          <a:prstGeom prst="straightConnector1">
            <a:avLst/>
          </a:prstGeom>
          <a:noFill/>
          <a:ln w="28575" cap="flat" cmpd="sng">
            <a:solidFill>
              <a:srgbClr val="FF0000"/>
            </a:solidFill>
            <a:prstDash val="solid"/>
            <a:round/>
            <a:headEnd type="none" w="med" len="med"/>
            <a:tailEnd type="none" w="med" len="med"/>
          </a:ln>
        </p:spPr>
      </p:cxnSp>
    </p:spTree>
    <p:extLst>
      <p:ext uri="{BB962C8B-B14F-4D97-AF65-F5344CB8AC3E}">
        <p14:creationId xmlns:p14="http://schemas.microsoft.com/office/powerpoint/2010/main" val="2503300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1"/>
                                        </p:tgtEl>
                                        <p:attrNameLst>
                                          <p:attrName>style.visibility</p:attrName>
                                        </p:attrNameLst>
                                      </p:cBhvr>
                                      <p:to>
                                        <p:strVal val="visible"/>
                                      </p:to>
                                    </p:set>
                                    <p:animEffect transition="in" filter="fade">
                                      <p:cBhvr>
                                        <p:cTn id="7" dur="1000"/>
                                        <p:tgtEl>
                                          <p:spTgt spid="2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8">
                                            <p:txEl>
                                              <p:pRg st="0" end="0"/>
                                            </p:txEl>
                                          </p:spTgt>
                                        </p:tgtEl>
                                        <p:attrNameLst>
                                          <p:attrName>style.visibility</p:attrName>
                                        </p:attrNameLst>
                                      </p:cBhvr>
                                      <p:to>
                                        <p:strVal val="visible"/>
                                      </p:to>
                                    </p:set>
                                    <p:animEffect transition="in" filter="fade">
                                      <p:cBhvr>
                                        <p:cTn id="12" dur="1000"/>
                                        <p:tgtEl>
                                          <p:spTgt spid="20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0"/>
                                        </p:tgtEl>
                                        <p:attrNameLst>
                                          <p:attrName>style.visibility</p:attrName>
                                        </p:attrNameLst>
                                      </p:cBhvr>
                                      <p:to>
                                        <p:strVal val="visible"/>
                                      </p:to>
                                    </p:set>
                                    <p:animEffect transition="in" filter="fade">
                                      <p:cBhvr>
                                        <p:cTn id="17" dur="1000"/>
                                        <p:tgtEl>
                                          <p:spTgt spid="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6</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199975"/>
            <a:ext cx="8520600" cy="3665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6: </a:t>
            </a:r>
            <a:r>
              <a:rPr lang="en" i="1">
                <a:solidFill>
                  <a:schemeClr val="dk1"/>
                </a:solidFill>
              </a:rPr>
              <a:t>Materials and Student Pairings</a:t>
            </a:r>
            <a:endParaRPr i="1">
              <a:solidFill>
                <a:schemeClr val="dk1"/>
              </a:solidFill>
            </a:endParaRPr>
          </a:p>
          <a:p>
            <a:pPr marL="457200" lvl="0" indent="-342900" rtl="0">
              <a:spcBef>
                <a:spcPts val="0"/>
              </a:spcBef>
              <a:spcAft>
                <a:spcPts val="0"/>
              </a:spcAft>
              <a:buClr>
                <a:schemeClr val="dk1"/>
              </a:buClr>
              <a:buSzPts val="1800"/>
              <a:buFont typeface="Century Gothic"/>
              <a:buChar char="●"/>
            </a:pPr>
            <a:r>
              <a:rPr lang="en" b="1">
                <a:solidFill>
                  <a:schemeClr val="dk1"/>
                </a:solidFill>
              </a:rPr>
              <a:t>Anchor charts from previous lessons </a:t>
            </a:r>
            <a:r>
              <a:rPr lang="en">
                <a:solidFill>
                  <a:schemeClr val="dk1"/>
                </a:solidFill>
              </a:rPr>
              <a:t>(see samples on next slide)</a:t>
            </a:r>
            <a:endParaRPr>
              <a:solidFill>
                <a:schemeClr val="dk1"/>
              </a:solidFill>
            </a:endParaRPr>
          </a:p>
          <a:p>
            <a:pPr marL="457200" lvl="0" indent="-342900" rtl="0">
              <a:spcBef>
                <a:spcPts val="0"/>
              </a:spcBef>
              <a:spcAft>
                <a:spcPts val="0"/>
              </a:spcAft>
              <a:buClr>
                <a:schemeClr val="dk1"/>
              </a:buClr>
              <a:buSzPts val="1800"/>
              <a:buFont typeface="Century Gothic"/>
              <a:buChar char="●"/>
            </a:pPr>
            <a:r>
              <a:rPr lang="en" b="1">
                <a:solidFill>
                  <a:schemeClr val="dk1"/>
                </a:solidFill>
              </a:rPr>
              <a:t>Informative Essay Prompt: What Inspires Poets?</a:t>
            </a:r>
            <a:r>
              <a:rPr lang="en">
                <a:solidFill>
                  <a:schemeClr val="dk1"/>
                </a:solidFill>
              </a:rPr>
              <a:t> </a:t>
            </a:r>
            <a:endParaRPr>
              <a:solidFill>
                <a:schemeClr val="dk1"/>
              </a:solidFill>
            </a:endParaRPr>
          </a:p>
          <a:p>
            <a:pPr marL="457200" lvl="0" indent="-342900" rtl="0">
              <a:spcBef>
                <a:spcPts val="0"/>
              </a:spcBef>
              <a:spcAft>
                <a:spcPts val="0"/>
              </a:spcAft>
              <a:buClr>
                <a:schemeClr val="dk1"/>
              </a:buClr>
              <a:buSzPts val="1800"/>
              <a:buFont typeface="Century Gothic"/>
              <a:buChar char="●"/>
            </a:pPr>
            <a:r>
              <a:rPr lang="en" b="1">
                <a:solidFill>
                  <a:schemeClr val="dk1"/>
                </a:solidFill>
              </a:rPr>
              <a:t>Author’s Note: </a:t>
            </a:r>
            <a:r>
              <a:rPr lang="en" b="1" i="1">
                <a:solidFill>
                  <a:schemeClr val="dk1"/>
                </a:solidFill>
              </a:rPr>
              <a:t>A River of Words</a:t>
            </a:r>
            <a:endParaRPr b="1" i="1">
              <a:solidFill>
                <a:schemeClr val="dk1"/>
              </a:solidFill>
            </a:endParaRPr>
          </a:p>
          <a:p>
            <a:pPr marL="457200" lvl="0" indent="-342900" rtl="0">
              <a:spcBef>
                <a:spcPts val="0"/>
              </a:spcBef>
              <a:spcAft>
                <a:spcPts val="0"/>
              </a:spcAft>
              <a:buClr>
                <a:schemeClr val="dk1"/>
              </a:buClr>
              <a:buSzPts val="1800"/>
              <a:buFont typeface="Century Gothic"/>
              <a:buChar char="●"/>
            </a:pPr>
            <a:r>
              <a:rPr lang="en" b="1">
                <a:solidFill>
                  <a:schemeClr val="dk1"/>
                </a:solidFill>
              </a:rPr>
              <a:t>Close Reading Guide: </a:t>
            </a:r>
            <a:r>
              <a:rPr lang="en" b="1" i="1">
                <a:solidFill>
                  <a:schemeClr val="dk1"/>
                </a:solidFill>
              </a:rPr>
              <a:t>A River of Words</a:t>
            </a:r>
            <a:r>
              <a:rPr lang="en" b="1">
                <a:solidFill>
                  <a:schemeClr val="dk1"/>
                </a:solidFill>
              </a:rPr>
              <a:t>, Author’s Note </a:t>
            </a:r>
            <a:endParaRPr b="1">
              <a:solidFill>
                <a:schemeClr val="dk1"/>
              </a:solidFill>
            </a:endParaRPr>
          </a:p>
          <a:p>
            <a:pPr marL="914400" lvl="1" indent="-342900" rtl="0">
              <a:spcBef>
                <a:spcPts val="0"/>
              </a:spcBef>
              <a:spcAft>
                <a:spcPts val="0"/>
              </a:spcAft>
              <a:buClr>
                <a:schemeClr val="dk1"/>
              </a:buClr>
              <a:buSzPts val="1800"/>
              <a:buFont typeface="Century Gothic"/>
              <a:buChar char="○"/>
            </a:pPr>
            <a:r>
              <a:rPr lang="en" sz="1800" b="1">
                <a:solidFill>
                  <a:schemeClr val="dk1"/>
                </a:solidFill>
              </a:rPr>
              <a:t>Close Read Note-catcher: </a:t>
            </a:r>
            <a:r>
              <a:rPr lang="en" sz="1800" b="1" i="1">
                <a:solidFill>
                  <a:schemeClr val="dk1"/>
                </a:solidFill>
              </a:rPr>
              <a:t>A River of Words</a:t>
            </a:r>
            <a:r>
              <a:rPr lang="en" sz="1800" b="1">
                <a:solidFill>
                  <a:schemeClr val="dk1"/>
                </a:solidFill>
              </a:rPr>
              <a:t>, Author’s Note</a:t>
            </a:r>
            <a:endParaRPr sz="1800" b="1">
              <a:solidFill>
                <a:schemeClr val="dk1"/>
              </a:solidFill>
            </a:endParaRPr>
          </a:p>
          <a:p>
            <a:pPr marL="457200" lvl="0" indent="-342900" rtl="0">
              <a:spcBef>
                <a:spcPts val="0"/>
              </a:spcBef>
              <a:spcAft>
                <a:spcPts val="0"/>
              </a:spcAft>
              <a:buClr>
                <a:schemeClr val="dk1"/>
              </a:buClr>
              <a:buSzPts val="1800"/>
              <a:buFont typeface="Century Gothic"/>
              <a:buChar char="●"/>
            </a:pPr>
            <a:r>
              <a:rPr lang="en" b="1">
                <a:solidFill>
                  <a:schemeClr val="dk1"/>
                </a:solidFill>
              </a:rPr>
              <a:t>Optional Language Dive Homework:</a:t>
            </a:r>
            <a:endParaRPr b="1">
              <a:solidFill>
                <a:schemeClr val="dk1"/>
              </a:solidFill>
            </a:endParaRPr>
          </a:p>
          <a:p>
            <a:pPr marL="914400" lvl="1" indent="-342900" rtl="0">
              <a:spcBef>
                <a:spcPts val="0"/>
              </a:spcBef>
              <a:spcAft>
                <a:spcPts val="0"/>
              </a:spcAft>
              <a:buClr>
                <a:schemeClr val="dk1"/>
              </a:buClr>
              <a:buSzPts val="1800"/>
              <a:buFont typeface="Century Gothic"/>
              <a:buChar char="○"/>
            </a:pPr>
            <a:r>
              <a:rPr lang="en" sz="1800" b="1">
                <a:solidFill>
                  <a:schemeClr val="dk1"/>
                </a:solidFill>
              </a:rPr>
              <a:t>Language Dive Note-catcher: </a:t>
            </a:r>
            <a:r>
              <a:rPr lang="en" sz="1800" b="1" i="1">
                <a:solidFill>
                  <a:schemeClr val="dk1"/>
                </a:solidFill>
              </a:rPr>
              <a:t>A River of Words</a:t>
            </a:r>
            <a:r>
              <a:rPr lang="en" sz="1800" b="1">
                <a:solidFill>
                  <a:schemeClr val="dk1"/>
                </a:solidFill>
              </a:rPr>
              <a:t>, Author’s Note</a:t>
            </a:r>
            <a:endParaRPr sz="1800" b="1">
              <a:solidFill>
                <a:schemeClr val="dk1"/>
              </a:solidFill>
            </a:endParaRPr>
          </a:p>
          <a:p>
            <a:pPr marL="914400" lvl="1" indent="-342900" rtl="0">
              <a:spcBef>
                <a:spcPts val="0"/>
              </a:spcBef>
              <a:spcAft>
                <a:spcPts val="0"/>
              </a:spcAft>
              <a:buClr>
                <a:schemeClr val="dk1"/>
              </a:buClr>
              <a:buSzPts val="1800"/>
              <a:buFont typeface="Century Gothic"/>
              <a:buChar char="○"/>
            </a:pPr>
            <a:r>
              <a:rPr lang="en" sz="1800" b="1">
                <a:solidFill>
                  <a:schemeClr val="dk1"/>
                </a:solidFill>
              </a:rPr>
              <a:t>Language Dive Sentence strip chunks</a:t>
            </a:r>
            <a:endParaRPr sz="1800" b="1">
              <a:solidFill>
                <a:schemeClr val="dk1"/>
              </a:solidFill>
            </a:endParaRPr>
          </a:p>
          <a:p>
            <a:pPr marL="457200" lvl="0" indent="0" rtl="0">
              <a:spcBef>
                <a:spcPts val="0"/>
              </a:spcBef>
              <a:spcAft>
                <a:spcPts val="0"/>
              </a:spcAft>
              <a:buNone/>
            </a:pPr>
            <a:endParaRPr>
              <a:solidFill>
                <a:schemeClr val="dk1"/>
              </a:solidFill>
            </a:endParaRPr>
          </a:p>
          <a:p>
            <a:pPr marL="457200" lvl="0" indent="-342900" rtl="0">
              <a:spcBef>
                <a:spcPts val="0"/>
              </a:spcBef>
              <a:spcAft>
                <a:spcPts val="0"/>
              </a:spcAft>
              <a:buClr>
                <a:schemeClr val="dk1"/>
              </a:buClr>
              <a:buSzPts val="1800"/>
              <a:buFont typeface="Arial"/>
              <a:buChar char="●"/>
            </a:pPr>
            <a:r>
              <a:rPr lang="en">
                <a:solidFill>
                  <a:schemeClr val="dk1"/>
                </a:solidFill>
              </a:rPr>
              <a:t>Pairings: </a:t>
            </a:r>
            <a:endParaRPr>
              <a:solidFill>
                <a:schemeClr val="dk1"/>
              </a:solidFill>
            </a:endParaRPr>
          </a:p>
          <a:p>
            <a:pPr marL="914400" lvl="1" indent="-342900" rtl="0">
              <a:spcBef>
                <a:spcPts val="0"/>
              </a:spcBef>
              <a:spcAft>
                <a:spcPts val="0"/>
              </a:spcAft>
              <a:buClr>
                <a:schemeClr val="dk1"/>
              </a:buClr>
              <a:buSzPts val="1800"/>
              <a:buFont typeface="Arial"/>
              <a:buChar char="○"/>
            </a:pPr>
            <a:r>
              <a:rPr lang="en" sz="1800">
                <a:solidFill>
                  <a:schemeClr val="dk1"/>
                </a:solidFill>
              </a:rPr>
              <a:t>Identify how students will be paired for partner tasks. </a:t>
            </a:r>
            <a:endParaRPr sz="1800">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GB">
                <a:latin typeface="Century Gothic"/>
                <a:ea typeface="Century Gothic"/>
                <a:cs typeface="Century Gothic"/>
                <a:sym typeface="Century Gothic"/>
              </a:rPr>
              <a:t>Language Dive</a:t>
            </a:r>
            <a:endParaRPr>
              <a:latin typeface="Century Gothic"/>
              <a:ea typeface="Century Gothic"/>
              <a:cs typeface="Century Gothic"/>
              <a:sym typeface="Century Gothic"/>
            </a:endParaRPr>
          </a:p>
        </p:txBody>
      </p:sp>
      <p:sp>
        <p:nvSpPr>
          <p:cNvPr id="218" name="Google Shape;218;p33"/>
          <p:cNvSpPr txBox="1"/>
          <p:nvPr/>
        </p:nvSpPr>
        <p:spPr>
          <a:xfrm>
            <a:off x="5650000" y="419400"/>
            <a:ext cx="3042300" cy="13578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3000" b="1">
                <a:latin typeface="Century Gothic"/>
                <a:ea typeface="Century Gothic"/>
                <a:cs typeface="Century Gothic"/>
                <a:sym typeface="Century Gothic"/>
              </a:rPr>
              <a:t>STEP ONE: Deconstruct</a:t>
            </a:r>
            <a:endParaRPr sz="3000" b="1">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GB" sz="2400" b="1">
                <a:solidFill>
                  <a:schemeClr val="dk1"/>
                </a:solidFill>
                <a:latin typeface="Century Gothic"/>
                <a:ea typeface="Century Gothic"/>
                <a:cs typeface="Century Gothic"/>
                <a:sym typeface="Century Gothic"/>
              </a:rPr>
              <a:t>(to take apart)</a:t>
            </a:r>
            <a:endParaRPr sz="30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30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3000" i="1">
              <a:latin typeface="Century Gothic"/>
              <a:ea typeface="Century Gothic"/>
              <a:cs typeface="Century Gothic"/>
              <a:sym typeface="Century Gothic"/>
            </a:endParaRPr>
          </a:p>
        </p:txBody>
      </p:sp>
      <p:sp>
        <p:nvSpPr>
          <p:cNvPr id="219" name="Google Shape;219;p33"/>
          <p:cNvSpPr txBox="1"/>
          <p:nvPr/>
        </p:nvSpPr>
        <p:spPr>
          <a:xfrm>
            <a:off x="628650" y="1125300"/>
            <a:ext cx="4860600" cy="130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400" b="1">
                <a:solidFill>
                  <a:schemeClr val="dk1"/>
                </a:solidFill>
                <a:latin typeface="Open Sans"/>
                <a:ea typeface="Open Sans"/>
                <a:cs typeface="Open Sans"/>
                <a:sym typeface="Open Sans"/>
              </a:rPr>
              <a:t>“By stripping away the unnecessary details…”</a:t>
            </a:r>
            <a:endParaRPr sz="2400">
              <a:latin typeface="Open Sans"/>
              <a:ea typeface="Open Sans"/>
              <a:cs typeface="Open Sans"/>
              <a:sym typeface="Open Sans"/>
            </a:endParaRPr>
          </a:p>
        </p:txBody>
      </p:sp>
      <p:sp>
        <p:nvSpPr>
          <p:cNvPr id="220" name="Google Shape;220;p33"/>
          <p:cNvSpPr txBox="1"/>
          <p:nvPr/>
        </p:nvSpPr>
        <p:spPr>
          <a:xfrm>
            <a:off x="470475" y="2252900"/>
            <a:ext cx="5618400" cy="47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00" b="1" i="1">
                <a:latin typeface="Open Sans"/>
                <a:ea typeface="Open Sans"/>
                <a:cs typeface="Open Sans"/>
                <a:sym typeface="Open Sans"/>
              </a:rPr>
              <a:t>How was Williams able to really see the thing itself?</a:t>
            </a:r>
            <a:endParaRPr sz="1100" b="1" i="1">
              <a:latin typeface="Open Sans"/>
              <a:ea typeface="Open Sans"/>
              <a:cs typeface="Open Sans"/>
              <a:sym typeface="Open Sans"/>
            </a:endParaRPr>
          </a:p>
          <a:p>
            <a:pPr marL="0" lvl="0" indent="0" algn="l" rtl="0">
              <a:spcBef>
                <a:spcPts val="0"/>
              </a:spcBef>
              <a:spcAft>
                <a:spcPts val="0"/>
              </a:spcAft>
              <a:buNone/>
            </a:pPr>
            <a:endParaRPr sz="1100" b="1" i="1">
              <a:latin typeface="Open Sans"/>
              <a:ea typeface="Open Sans"/>
              <a:cs typeface="Open Sans"/>
              <a:sym typeface="Open Sans"/>
            </a:endParaRPr>
          </a:p>
          <a:p>
            <a:pPr marL="0" lvl="0" indent="0" algn="l" rtl="0">
              <a:spcBef>
                <a:spcPts val="0"/>
              </a:spcBef>
              <a:spcAft>
                <a:spcPts val="0"/>
              </a:spcAft>
              <a:buNone/>
            </a:pPr>
            <a:r>
              <a:rPr lang="en-GB" sz="1100" b="1" i="1">
                <a:latin typeface="Open Sans"/>
                <a:ea typeface="Open Sans"/>
                <a:cs typeface="Open Sans"/>
                <a:sym typeface="Open Sans"/>
              </a:rPr>
              <a:t>What are unnecessary details?  What makes you think so?</a:t>
            </a:r>
            <a:endParaRPr sz="1100" b="1" i="1">
              <a:latin typeface="Open Sans"/>
              <a:ea typeface="Open Sans"/>
              <a:cs typeface="Open Sans"/>
              <a:sym typeface="Open Sans"/>
            </a:endParaRPr>
          </a:p>
          <a:p>
            <a:pPr marL="0" lvl="0" indent="0" algn="l" rtl="0">
              <a:spcBef>
                <a:spcPts val="0"/>
              </a:spcBef>
              <a:spcAft>
                <a:spcPts val="0"/>
              </a:spcAft>
              <a:buNone/>
            </a:pPr>
            <a:endParaRPr sz="1100" b="1" i="1">
              <a:latin typeface="Open Sans"/>
              <a:ea typeface="Open Sans"/>
              <a:cs typeface="Open Sans"/>
              <a:sym typeface="Open Sans"/>
            </a:endParaRPr>
          </a:p>
          <a:p>
            <a:pPr marL="0" lvl="0" indent="0" algn="l" rtl="0">
              <a:spcBef>
                <a:spcPts val="0"/>
              </a:spcBef>
              <a:spcAft>
                <a:spcPts val="0"/>
              </a:spcAft>
              <a:buNone/>
            </a:pPr>
            <a:r>
              <a:rPr lang="en-GB" sz="1100" b="1" i="1">
                <a:latin typeface="Open Sans"/>
                <a:ea typeface="Open Sans"/>
                <a:cs typeface="Open Sans"/>
                <a:sym typeface="Open Sans"/>
              </a:rPr>
              <a:t>The Author’s Note says that William Carlos Williams wrote about refrigerators. What are some necessary facts about refrigerators? What are some unnecessary details about refrigerators?”</a:t>
            </a:r>
            <a:endParaRPr sz="1100" b="1" i="1">
              <a:latin typeface="Open Sans"/>
              <a:ea typeface="Open Sans"/>
              <a:cs typeface="Open Sans"/>
              <a:sym typeface="Open Sans"/>
            </a:endParaRPr>
          </a:p>
          <a:p>
            <a:pPr marL="0" lvl="0" indent="0" algn="l" rtl="0">
              <a:spcBef>
                <a:spcPts val="0"/>
              </a:spcBef>
              <a:spcAft>
                <a:spcPts val="0"/>
              </a:spcAft>
              <a:buNone/>
            </a:pPr>
            <a:endParaRPr sz="1100" b="1" i="1">
              <a:latin typeface="Open Sans"/>
              <a:ea typeface="Open Sans"/>
              <a:cs typeface="Open Sans"/>
              <a:sym typeface="Open Sans"/>
            </a:endParaRPr>
          </a:p>
          <a:p>
            <a:pPr marL="0" lvl="0" indent="0" algn="l" rtl="0">
              <a:spcBef>
                <a:spcPts val="0"/>
              </a:spcBef>
              <a:spcAft>
                <a:spcPts val="0"/>
              </a:spcAft>
              <a:buNone/>
            </a:pPr>
            <a:r>
              <a:rPr lang="en-GB" sz="1100" b="1" i="1">
                <a:latin typeface="Open Sans"/>
                <a:ea typeface="Open Sans"/>
                <a:cs typeface="Open Sans"/>
                <a:sym typeface="Open Sans"/>
              </a:rPr>
              <a:t>What do you think it means to strip away unnecessary details?</a:t>
            </a:r>
            <a:endParaRPr sz="1100" b="1" i="1">
              <a:latin typeface="Open Sans"/>
              <a:ea typeface="Open Sans"/>
              <a:cs typeface="Open Sans"/>
              <a:sym typeface="Open Sans"/>
            </a:endParaRPr>
          </a:p>
          <a:p>
            <a:pPr marL="0" lvl="0" indent="0" algn="l" rtl="0">
              <a:spcBef>
                <a:spcPts val="0"/>
              </a:spcBef>
              <a:spcAft>
                <a:spcPts val="0"/>
              </a:spcAft>
              <a:buNone/>
            </a:pPr>
            <a:endParaRPr sz="1100" b="1" i="1">
              <a:latin typeface="Open Sans"/>
              <a:ea typeface="Open Sans"/>
              <a:cs typeface="Open Sans"/>
              <a:sym typeface="Open Sans"/>
            </a:endParaRPr>
          </a:p>
          <a:p>
            <a:pPr marL="0" lvl="0" indent="0" algn="l" rtl="0">
              <a:spcBef>
                <a:spcPts val="0"/>
              </a:spcBef>
              <a:spcAft>
                <a:spcPts val="0"/>
              </a:spcAft>
              <a:buNone/>
            </a:pPr>
            <a:r>
              <a:rPr lang="en-GB" sz="1100" b="1" i="1">
                <a:latin typeface="Open Sans"/>
                <a:ea typeface="Open Sans"/>
                <a:cs typeface="Open Sans"/>
                <a:sym typeface="Open Sans"/>
              </a:rPr>
              <a:t>How does taking away the unnecessary details change the object you drew?</a:t>
            </a:r>
            <a:endParaRPr sz="1100" b="1" i="1">
              <a:latin typeface="Open Sans"/>
              <a:ea typeface="Open Sans"/>
              <a:cs typeface="Open Sans"/>
              <a:sym typeface="Open Sans"/>
            </a:endParaRPr>
          </a:p>
          <a:p>
            <a:pPr marL="0" lvl="0" indent="0" algn="l" rtl="0">
              <a:spcBef>
                <a:spcPts val="0"/>
              </a:spcBef>
              <a:spcAft>
                <a:spcPts val="0"/>
              </a:spcAft>
              <a:buNone/>
            </a:pPr>
            <a:endParaRPr sz="1100" b="1" i="1">
              <a:latin typeface="Open Sans"/>
              <a:ea typeface="Open Sans"/>
              <a:cs typeface="Open Sans"/>
              <a:sym typeface="Open Sans"/>
            </a:endParaRPr>
          </a:p>
          <a:p>
            <a:pPr marL="0" lvl="0" indent="0" algn="l" rtl="0">
              <a:spcBef>
                <a:spcPts val="0"/>
              </a:spcBef>
              <a:spcAft>
                <a:spcPts val="0"/>
              </a:spcAft>
              <a:buNone/>
            </a:pPr>
            <a:r>
              <a:rPr lang="en-GB" sz="1100" b="1" i="1">
                <a:latin typeface="Open Sans"/>
                <a:ea typeface="Open Sans"/>
                <a:cs typeface="Open Sans"/>
                <a:sym typeface="Open Sans"/>
              </a:rPr>
              <a:t>How does taking away the unnecessary details change the object you drew?</a:t>
            </a:r>
            <a:endParaRPr sz="1100" b="1" i="1">
              <a:latin typeface="Open Sans"/>
              <a:ea typeface="Open Sans"/>
              <a:cs typeface="Open Sans"/>
              <a:sym typeface="Open Sans"/>
            </a:endParaRPr>
          </a:p>
          <a:p>
            <a:pPr marL="0" lvl="0" indent="0" algn="l" rtl="0">
              <a:spcBef>
                <a:spcPts val="0"/>
              </a:spcBef>
              <a:spcAft>
                <a:spcPts val="0"/>
              </a:spcAft>
              <a:buNone/>
            </a:pPr>
            <a:endParaRPr sz="1100" b="1" i="1">
              <a:latin typeface="Open Sans"/>
              <a:ea typeface="Open Sans"/>
              <a:cs typeface="Open Sans"/>
              <a:sym typeface="Open Sans"/>
            </a:endParaRPr>
          </a:p>
          <a:p>
            <a:pPr marL="0" lvl="0" indent="0" algn="l" rtl="0">
              <a:spcBef>
                <a:spcPts val="0"/>
              </a:spcBef>
              <a:spcAft>
                <a:spcPts val="0"/>
              </a:spcAft>
              <a:buNone/>
            </a:pPr>
            <a:endParaRPr sz="1100" b="1" i="1">
              <a:latin typeface="Open Sans"/>
              <a:ea typeface="Open Sans"/>
              <a:cs typeface="Open Sans"/>
              <a:sym typeface="Open Sans"/>
            </a:endParaRPr>
          </a:p>
          <a:p>
            <a:pPr marL="0" lvl="0" indent="0" algn="l" rtl="0">
              <a:spcBef>
                <a:spcPts val="0"/>
              </a:spcBef>
              <a:spcAft>
                <a:spcPts val="0"/>
              </a:spcAft>
              <a:buNone/>
            </a:pPr>
            <a:endParaRPr sz="1100" b="1" i="1">
              <a:latin typeface="Open Sans"/>
              <a:ea typeface="Open Sans"/>
              <a:cs typeface="Open Sans"/>
              <a:sym typeface="Open Sans"/>
            </a:endParaRPr>
          </a:p>
        </p:txBody>
      </p:sp>
      <p:cxnSp>
        <p:nvCxnSpPr>
          <p:cNvPr id="221" name="Google Shape;221;p33"/>
          <p:cNvCxnSpPr/>
          <p:nvPr/>
        </p:nvCxnSpPr>
        <p:spPr>
          <a:xfrm>
            <a:off x="863000" y="1601475"/>
            <a:ext cx="3247500" cy="0"/>
          </a:xfrm>
          <a:prstGeom prst="straightConnector1">
            <a:avLst/>
          </a:prstGeom>
          <a:noFill/>
          <a:ln w="28575" cap="flat" cmpd="sng">
            <a:solidFill>
              <a:srgbClr val="FF0000"/>
            </a:solidFill>
            <a:prstDash val="solid"/>
            <a:round/>
            <a:headEnd type="none" w="med" len="med"/>
            <a:tailEnd type="none" w="med" len="med"/>
          </a:ln>
        </p:spPr>
      </p:cxnSp>
      <p:cxnSp>
        <p:nvCxnSpPr>
          <p:cNvPr id="222" name="Google Shape;222;p33"/>
          <p:cNvCxnSpPr/>
          <p:nvPr/>
        </p:nvCxnSpPr>
        <p:spPr>
          <a:xfrm>
            <a:off x="863000" y="1953050"/>
            <a:ext cx="3247500" cy="0"/>
          </a:xfrm>
          <a:prstGeom prst="straightConnector1">
            <a:avLst/>
          </a:prstGeom>
          <a:noFill/>
          <a:ln w="28575" cap="flat" cmpd="sng">
            <a:solidFill>
              <a:srgbClr val="FF0000"/>
            </a:solidFill>
            <a:prstDash val="solid"/>
            <a:round/>
            <a:headEnd type="none" w="med" len="med"/>
            <a:tailEnd type="none" w="med" len="med"/>
          </a:ln>
        </p:spPr>
      </p:cxnSp>
    </p:spTree>
    <p:extLst>
      <p:ext uri="{BB962C8B-B14F-4D97-AF65-F5344CB8AC3E}">
        <p14:creationId xmlns:p14="http://schemas.microsoft.com/office/powerpoint/2010/main" val="3540406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1"/>
                                        </p:tgtEl>
                                        <p:attrNameLst>
                                          <p:attrName>style.visibility</p:attrName>
                                        </p:attrNameLst>
                                      </p:cBhvr>
                                      <p:to>
                                        <p:strVal val="visible"/>
                                      </p:to>
                                    </p:set>
                                    <p:animEffect transition="in" filter="fade">
                                      <p:cBhvr>
                                        <p:cTn id="7" dur="1000"/>
                                        <p:tgtEl>
                                          <p:spTgt spid="2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0"/>
                                        </p:tgtEl>
                                        <p:attrNameLst>
                                          <p:attrName>style.visibility</p:attrName>
                                        </p:attrNameLst>
                                      </p:cBhvr>
                                      <p:to>
                                        <p:strVal val="visible"/>
                                      </p:to>
                                    </p:set>
                                    <p:animEffect transition="in" filter="fade">
                                      <p:cBhvr>
                                        <p:cTn id="12" dur="1000"/>
                                        <p:tgtEl>
                                          <p:spTgt spid="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GB">
                <a:latin typeface="Century Gothic"/>
                <a:ea typeface="Century Gothic"/>
                <a:cs typeface="Century Gothic"/>
                <a:sym typeface="Century Gothic"/>
              </a:rPr>
              <a:t>Language Dive</a:t>
            </a:r>
            <a:endParaRPr>
              <a:latin typeface="Century Gothic"/>
              <a:ea typeface="Century Gothic"/>
              <a:cs typeface="Century Gothic"/>
              <a:sym typeface="Century Gothic"/>
            </a:endParaRPr>
          </a:p>
        </p:txBody>
      </p:sp>
      <p:sp>
        <p:nvSpPr>
          <p:cNvPr id="228" name="Google Shape;228;p34"/>
          <p:cNvSpPr txBox="1"/>
          <p:nvPr/>
        </p:nvSpPr>
        <p:spPr>
          <a:xfrm>
            <a:off x="5335775" y="419400"/>
            <a:ext cx="3605100" cy="14403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3000" b="1">
                <a:latin typeface="Century Gothic"/>
                <a:ea typeface="Century Gothic"/>
                <a:cs typeface="Century Gothic"/>
                <a:sym typeface="Century Gothic"/>
              </a:rPr>
              <a:t>STEP TWO:</a:t>
            </a:r>
            <a:endParaRPr sz="30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GB" sz="3000" b="1">
                <a:latin typeface="Century Gothic"/>
                <a:ea typeface="Century Gothic"/>
                <a:cs typeface="Century Gothic"/>
                <a:sym typeface="Century Gothic"/>
              </a:rPr>
              <a:t>Reconstruct</a:t>
            </a:r>
            <a:endParaRPr sz="3000" b="1">
              <a:latin typeface="Century Gothic"/>
              <a:ea typeface="Century Gothic"/>
              <a:cs typeface="Century Gothic"/>
              <a:sym typeface="Century Gothic"/>
            </a:endParaRPr>
          </a:p>
          <a:p>
            <a:pPr marL="0" lvl="0" indent="0" algn="l" rtl="0">
              <a:spcBef>
                <a:spcPts val="0"/>
              </a:spcBef>
              <a:spcAft>
                <a:spcPts val="0"/>
              </a:spcAft>
              <a:buNone/>
            </a:pPr>
            <a:r>
              <a:rPr lang="en-GB" sz="2400" b="1">
                <a:solidFill>
                  <a:schemeClr val="dk1"/>
                </a:solidFill>
                <a:latin typeface="Century Gothic"/>
                <a:ea typeface="Century Gothic"/>
                <a:cs typeface="Century Gothic"/>
                <a:sym typeface="Century Gothic"/>
              </a:rPr>
              <a:t>(to put back together)</a:t>
            </a:r>
            <a:endParaRPr sz="30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30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3000" i="1">
              <a:latin typeface="Century Gothic"/>
              <a:ea typeface="Century Gothic"/>
              <a:cs typeface="Century Gothic"/>
              <a:sym typeface="Century Gothic"/>
            </a:endParaRPr>
          </a:p>
        </p:txBody>
      </p:sp>
      <p:pic>
        <p:nvPicPr>
          <p:cNvPr id="229" name="Google Shape;229;p34" descr="Users"/>
          <p:cNvPicPr preferRelativeResize="0"/>
          <p:nvPr/>
        </p:nvPicPr>
        <p:blipFill rotWithShape="1">
          <a:blip r:embed="rId3">
            <a:alphaModFix/>
          </a:blip>
          <a:srcRect/>
          <a:stretch/>
        </p:blipFill>
        <p:spPr>
          <a:xfrm>
            <a:off x="6645438" y="3969108"/>
            <a:ext cx="1051378" cy="1051378"/>
          </a:xfrm>
          <a:prstGeom prst="rect">
            <a:avLst/>
          </a:prstGeom>
          <a:noFill/>
          <a:ln>
            <a:noFill/>
          </a:ln>
        </p:spPr>
      </p:pic>
      <p:sp>
        <p:nvSpPr>
          <p:cNvPr id="230" name="Google Shape;230;p34"/>
          <p:cNvSpPr txBox="1"/>
          <p:nvPr/>
        </p:nvSpPr>
        <p:spPr>
          <a:xfrm>
            <a:off x="480700" y="2964275"/>
            <a:ext cx="6790500" cy="121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b="1" i="1">
                <a:latin typeface="Open Sans"/>
                <a:ea typeface="Open Sans"/>
                <a:cs typeface="Open Sans"/>
                <a:sym typeface="Open Sans"/>
              </a:rPr>
              <a:t>Why do you think we underlined part of the sentence in blue and part in red?</a:t>
            </a:r>
            <a:endParaRPr b="1" i="1">
              <a:latin typeface="Open Sans"/>
              <a:ea typeface="Open Sans"/>
              <a:cs typeface="Open Sans"/>
              <a:sym typeface="Open Sans"/>
            </a:endParaRPr>
          </a:p>
          <a:p>
            <a:pPr marL="0" lvl="0" indent="0" algn="l" rtl="0">
              <a:spcBef>
                <a:spcPts val="0"/>
              </a:spcBef>
              <a:spcAft>
                <a:spcPts val="0"/>
              </a:spcAft>
              <a:buNone/>
            </a:pPr>
            <a:endParaRPr b="1" i="1">
              <a:latin typeface="Open Sans"/>
              <a:ea typeface="Open Sans"/>
              <a:cs typeface="Open Sans"/>
              <a:sym typeface="Open Sans"/>
            </a:endParaRPr>
          </a:p>
          <a:p>
            <a:pPr marL="0" lvl="0" indent="0" algn="l" rtl="0">
              <a:spcBef>
                <a:spcPts val="0"/>
              </a:spcBef>
              <a:spcAft>
                <a:spcPts val="0"/>
              </a:spcAft>
              <a:buNone/>
            </a:pPr>
            <a:r>
              <a:rPr lang="en-GB" b="1" i="1">
                <a:latin typeface="Open Sans"/>
                <a:ea typeface="Open Sans"/>
                <a:cs typeface="Open Sans"/>
                <a:sym typeface="Open Sans"/>
              </a:rPr>
              <a:t>What other questions can we ask that will help us understand this sentence?</a:t>
            </a:r>
            <a:endParaRPr b="1" i="1">
              <a:latin typeface="Open Sans"/>
              <a:ea typeface="Open Sans"/>
              <a:cs typeface="Open Sans"/>
              <a:sym typeface="Open Sans"/>
            </a:endParaRPr>
          </a:p>
          <a:p>
            <a:pPr marL="0" lvl="0" indent="0" algn="l" rtl="0">
              <a:spcBef>
                <a:spcPts val="0"/>
              </a:spcBef>
              <a:spcAft>
                <a:spcPts val="0"/>
              </a:spcAft>
              <a:buNone/>
            </a:pPr>
            <a:br>
              <a:rPr lang="en-GB" b="1" i="1">
                <a:latin typeface="Open Sans"/>
                <a:ea typeface="Open Sans"/>
                <a:cs typeface="Open Sans"/>
                <a:sym typeface="Open Sans"/>
              </a:rPr>
            </a:br>
            <a:r>
              <a:rPr lang="en-GB" b="1" i="1">
                <a:latin typeface="Open Sans"/>
                <a:ea typeface="Open Sans"/>
                <a:cs typeface="Open Sans"/>
                <a:sym typeface="Open Sans"/>
              </a:rPr>
              <a:t>Now what do you think is the meaning of this sentence?</a:t>
            </a:r>
            <a:endParaRPr b="1" i="1">
              <a:latin typeface="Open Sans"/>
              <a:ea typeface="Open Sans"/>
              <a:cs typeface="Open Sans"/>
              <a:sym typeface="Open Sans"/>
            </a:endParaRPr>
          </a:p>
          <a:p>
            <a:pPr marL="0" lvl="0" indent="0" algn="l" rtl="0">
              <a:spcBef>
                <a:spcPts val="0"/>
              </a:spcBef>
              <a:spcAft>
                <a:spcPts val="0"/>
              </a:spcAft>
              <a:buNone/>
            </a:pPr>
            <a:br>
              <a:rPr lang="en-GB" b="1" i="1">
                <a:latin typeface="Open Sans"/>
                <a:ea typeface="Open Sans"/>
                <a:cs typeface="Open Sans"/>
                <a:sym typeface="Open Sans"/>
              </a:rPr>
            </a:br>
            <a:r>
              <a:rPr lang="en-GB" b="1" i="1">
                <a:latin typeface="Open Sans"/>
                <a:ea typeface="Open Sans"/>
                <a:cs typeface="Open Sans"/>
                <a:sym typeface="Open Sans"/>
              </a:rPr>
              <a:t>How does this Language Dive add to your understanding of the guiding question?</a:t>
            </a:r>
            <a:br>
              <a:rPr lang="en-GB" b="1" i="1">
                <a:latin typeface="Open Sans"/>
                <a:ea typeface="Open Sans"/>
                <a:cs typeface="Open Sans"/>
                <a:sym typeface="Open Sans"/>
              </a:rPr>
            </a:br>
            <a:endParaRPr b="1" i="1">
              <a:latin typeface="Open Sans"/>
              <a:ea typeface="Open Sans"/>
              <a:cs typeface="Open Sans"/>
              <a:sym typeface="Open Sans"/>
            </a:endParaRPr>
          </a:p>
        </p:txBody>
      </p:sp>
      <p:sp>
        <p:nvSpPr>
          <p:cNvPr id="231" name="Google Shape;231;p34"/>
          <p:cNvSpPr txBox="1"/>
          <p:nvPr/>
        </p:nvSpPr>
        <p:spPr>
          <a:xfrm>
            <a:off x="338500" y="1859688"/>
            <a:ext cx="8353800" cy="130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400" b="1">
                <a:solidFill>
                  <a:schemeClr val="dk1"/>
                </a:solidFill>
                <a:latin typeface="Open Sans"/>
                <a:ea typeface="Open Sans"/>
                <a:cs typeface="Open Sans"/>
                <a:sym typeface="Open Sans"/>
              </a:rPr>
              <a:t>“By stripping away the unnecessary details, Williams tried to see the thing itself ... with great intensity and perception.”</a:t>
            </a:r>
            <a:endParaRPr sz="2400">
              <a:latin typeface="Open Sans"/>
              <a:ea typeface="Open Sans"/>
              <a:cs typeface="Open Sans"/>
              <a:sym typeface="Open Sans"/>
            </a:endParaRPr>
          </a:p>
        </p:txBody>
      </p:sp>
    </p:spTree>
    <p:extLst>
      <p:ext uri="{BB962C8B-B14F-4D97-AF65-F5344CB8AC3E}">
        <p14:creationId xmlns:p14="http://schemas.microsoft.com/office/powerpoint/2010/main" val="2266937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0">
                                            <p:txEl>
                                              <p:pRg st="0" end="0"/>
                                            </p:txEl>
                                          </p:spTgt>
                                        </p:tgtEl>
                                        <p:attrNameLst>
                                          <p:attrName>style.visibility</p:attrName>
                                        </p:attrNameLst>
                                      </p:cBhvr>
                                      <p:to>
                                        <p:strVal val="visible"/>
                                      </p:to>
                                    </p:set>
                                    <p:animEffect transition="in" filter="fade">
                                      <p:cBhvr>
                                        <p:cTn id="7" dur="1000"/>
                                        <p:tgtEl>
                                          <p:spTgt spid="2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0">
                                            <p:txEl>
                                              <p:pRg st="1" end="1"/>
                                            </p:txEl>
                                          </p:spTgt>
                                        </p:tgtEl>
                                        <p:attrNameLst>
                                          <p:attrName>style.visibility</p:attrName>
                                        </p:attrNameLst>
                                      </p:cBhvr>
                                      <p:to>
                                        <p:strVal val="visible"/>
                                      </p:to>
                                    </p:set>
                                    <p:animEffect transition="in" filter="fade">
                                      <p:cBhvr>
                                        <p:cTn id="12" dur="1000"/>
                                        <p:tgtEl>
                                          <p:spTgt spid="23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0">
                                            <p:txEl>
                                              <p:pRg st="2" end="2"/>
                                            </p:txEl>
                                          </p:spTgt>
                                        </p:tgtEl>
                                        <p:attrNameLst>
                                          <p:attrName>style.visibility</p:attrName>
                                        </p:attrNameLst>
                                      </p:cBhvr>
                                      <p:to>
                                        <p:strVal val="visible"/>
                                      </p:to>
                                    </p:set>
                                    <p:animEffect transition="in" filter="fade">
                                      <p:cBhvr>
                                        <p:cTn id="17" dur="1000"/>
                                        <p:tgtEl>
                                          <p:spTgt spid="23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0">
                                            <p:txEl>
                                              <p:pRg st="3" end="3"/>
                                            </p:txEl>
                                          </p:spTgt>
                                        </p:tgtEl>
                                        <p:attrNameLst>
                                          <p:attrName>style.visibility</p:attrName>
                                        </p:attrNameLst>
                                      </p:cBhvr>
                                      <p:to>
                                        <p:strVal val="visible"/>
                                      </p:to>
                                    </p:set>
                                    <p:animEffect transition="in" filter="fade">
                                      <p:cBhvr>
                                        <p:cTn id="22" dur="1000"/>
                                        <p:tgtEl>
                                          <p:spTgt spid="23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0">
                                            <p:txEl>
                                              <p:pRg st="4" end="4"/>
                                            </p:txEl>
                                          </p:spTgt>
                                        </p:tgtEl>
                                        <p:attrNameLst>
                                          <p:attrName>style.visibility</p:attrName>
                                        </p:attrNameLst>
                                      </p:cBhvr>
                                      <p:to>
                                        <p:strVal val="visible"/>
                                      </p:to>
                                    </p:set>
                                    <p:animEffect transition="in" filter="fade">
                                      <p:cBhvr>
                                        <p:cTn id="27" dur="1000"/>
                                        <p:tgtEl>
                                          <p:spTgt spid="23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GB">
                <a:latin typeface="Century Gothic"/>
                <a:ea typeface="Century Gothic"/>
                <a:cs typeface="Century Gothic"/>
                <a:sym typeface="Century Gothic"/>
              </a:rPr>
              <a:t>Language Dive</a:t>
            </a:r>
            <a:endParaRPr>
              <a:latin typeface="Century Gothic"/>
              <a:ea typeface="Century Gothic"/>
              <a:cs typeface="Century Gothic"/>
              <a:sym typeface="Century Gothic"/>
            </a:endParaRPr>
          </a:p>
        </p:txBody>
      </p:sp>
      <p:pic>
        <p:nvPicPr>
          <p:cNvPr id="237" name="Google Shape;237;p35" descr="Users"/>
          <p:cNvPicPr preferRelativeResize="0"/>
          <p:nvPr/>
        </p:nvPicPr>
        <p:blipFill rotWithShape="1">
          <a:blip r:embed="rId3">
            <a:alphaModFix/>
          </a:blip>
          <a:srcRect/>
          <a:stretch/>
        </p:blipFill>
        <p:spPr>
          <a:xfrm>
            <a:off x="6645438" y="3969108"/>
            <a:ext cx="1051378" cy="1051378"/>
          </a:xfrm>
          <a:prstGeom prst="rect">
            <a:avLst/>
          </a:prstGeom>
          <a:noFill/>
          <a:ln>
            <a:noFill/>
          </a:ln>
        </p:spPr>
      </p:pic>
      <p:sp>
        <p:nvSpPr>
          <p:cNvPr id="238" name="Google Shape;238;p35"/>
          <p:cNvSpPr txBox="1"/>
          <p:nvPr/>
        </p:nvSpPr>
        <p:spPr>
          <a:xfrm>
            <a:off x="480700" y="2964275"/>
            <a:ext cx="7749000" cy="121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3000" b="1" i="1">
                <a:latin typeface="Open Sans"/>
                <a:ea typeface="Open Sans"/>
                <a:cs typeface="Open Sans"/>
                <a:sym typeface="Open Sans"/>
              </a:rPr>
              <a:t>Use this frame to tell your partners how you make sure your writing is clear.</a:t>
            </a:r>
            <a:endParaRPr sz="3000" b="1" i="1">
              <a:latin typeface="Open Sans"/>
              <a:ea typeface="Open Sans"/>
              <a:cs typeface="Open Sans"/>
              <a:sym typeface="Open Sans"/>
            </a:endParaRPr>
          </a:p>
        </p:txBody>
      </p:sp>
      <p:sp>
        <p:nvSpPr>
          <p:cNvPr id="239" name="Google Shape;239;p35"/>
          <p:cNvSpPr txBox="1"/>
          <p:nvPr/>
        </p:nvSpPr>
        <p:spPr>
          <a:xfrm>
            <a:off x="395100" y="1919838"/>
            <a:ext cx="8353800" cy="130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400" b="1">
                <a:solidFill>
                  <a:schemeClr val="dk1"/>
                </a:solidFill>
                <a:latin typeface="Open Sans"/>
                <a:ea typeface="Open Sans"/>
                <a:cs typeface="Open Sans"/>
                <a:sym typeface="Open Sans"/>
              </a:rPr>
              <a:t>By _________________, I make sure my writing is clear.</a:t>
            </a:r>
            <a:endParaRPr sz="2400">
              <a:latin typeface="Open Sans"/>
              <a:ea typeface="Open Sans"/>
              <a:cs typeface="Open Sans"/>
              <a:sym typeface="Open Sans"/>
            </a:endParaRPr>
          </a:p>
        </p:txBody>
      </p:sp>
      <p:sp>
        <p:nvSpPr>
          <p:cNvPr id="240" name="Google Shape;240;p35"/>
          <p:cNvSpPr txBox="1"/>
          <p:nvPr/>
        </p:nvSpPr>
        <p:spPr>
          <a:xfrm>
            <a:off x="5335775" y="419400"/>
            <a:ext cx="3605100" cy="1303800"/>
          </a:xfrm>
          <a:prstGeom prst="rect">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lvl="0" indent="0" algn="l" rtl="0">
              <a:spcBef>
                <a:spcPts val="0"/>
              </a:spcBef>
              <a:spcAft>
                <a:spcPts val="0"/>
              </a:spcAft>
              <a:buNone/>
            </a:pPr>
            <a:r>
              <a:rPr lang="en-GB" sz="3000" b="1">
                <a:latin typeface="Century Gothic"/>
                <a:ea typeface="Century Gothic"/>
                <a:cs typeface="Century Gothic"/>
                <a:sym typeface="Century Gothic"/>
              </a:rPr>
              <a:t>STEP THREE:</a:t>
            </a:r>
            <a:endParaRPr sz="3000" b="1">
              <a:latin typeface="Century Gothic"/>
              <a:ea typeface="Century Gothic"/>
              <a:cs typeface="Century Gothic"/>
              <a:sym typeface="Century Gothic"/>
            </a:endParaRPr>
          </a:p>
          <a:p>
            <a:pPr marL="0" lvl="0" indent="0" algn="l" rtl="0">
              <a:spcBef>
                <a:spcPts val="0"/>
              </a:spcBef>
              <a:spcAft>
                <a:spcPts val="0"/>
              </a:spcAft>
              <a:buNone/>
            </a:pPr>
            <a:r>
              <a:rPr lang="en-GB" sz="3000" b="1">
                <a:latin typeface="Century Gothic"/>
                <a:ea typeface="Century Gothic"/>
                <a:cs typeface="Century Gothic"/>
                <a:sym typeface="Century Gothic"/>
              </a:rPr>
              <a:t>Practice</a:t>
            </a:r>
            <a:endParaRPr sz="30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30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3000" i="1">
              <a:latin typeface="Century Gothic"/>
              <a:ea typeface="Century Gothic"/>
              <a:cs typeface="Century Gothic"/>
              <a:sym typeface="Century Gothic"/>
            </a:endParaRPr>
          </a:p>
        </p:txBody>
      </p:sp>
    </p:spTree>
    <p:extLst>
      <p:ext uri="{BB962C8B-B14F-4D97-AF65-F5344CB8AC3E}">
        <p14:creationId xmlns:p14="http://schemas.microsoft.com/office/powerpoint/2010/main" val="1956527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8">
                                            <p:txEl>
                                              <p:pRg st="0" end="0"/>
                                            </p:txEl>
                                          </p:spTgt>
                                        </p:tgtEl>
                                        <p:attrNameLst>
                                          <p:attrName>style.visibility</p:attrName>
                                        </p:attrNameLst>
                                      </p:cBhvr>
                                      <p:to>
                                        <p:strVal val="visible"/>
                                      </p:to>
                                    </p:set>
                                    <p:animEffect transition="in" filter="fade">
                                      <p:cBhvr>
                                        <p:cTn id="7" dur="1000"/>
                                        <p:tgtEl>
                                          <p:spTgt spid="23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GB">
                <a:latin typeface="Century Gothic"/>
                <a:ea typeface="Century Gothic"/>
                <a:cs typeface="Century Gothic"/>
                <a:sym typeface="Century Gothic"/>
              </a:rPr>
              <a:t>Close Read: A River of Words</a:t>
            </a:r>
            <a:endParaRPr sz="3300" b="0" i="0" u="none" strike="noStrike" cap="none">
              <a:solidFill>
                <a:schemeClr val="dk1"/>
              </a:solidFill>
              <a:latin typeface="Century Gothic"/>
              <a:ea typeface="Century Gothic"/>
              <a:cs typeface="Century Gothic"/>
              <a:sym typeface="Century Gothic"/>
            </a:endParaRPr>
          </a:p>
        </p:txBody>
      </p:sp>
      <p:sp>
        <p:nvSpPr>
          <p:cNvPr id="246" name="Google Shape;246;p36"/>
          <p:cNvSpPr txBox="1"/>
          <p:nvPr/>
        </p:nvSpPr>
        <p:spPr>
          <a:xfrm>
            <a:off x="628650" y="1094025"/>
            <a:ext cx="4050900" cy="1152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800" b="1">
                <a:latin typeface="Century Gothic"/>
                <a:ea typeface="Century Gothic"/>
                <a:cs typeface="Century Gothic"/>
                <a:sym typeface="Century Gothic"/>
              </a:rPr>
              <a:t>Focus your attention on paragraph three and re-read it with your partner. </a:t>
            </a:r>
            <a:endParaRPr sz="18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GB" sz="1800" b="1" i="1" u="none" strike="noStrike" cap="none">
                <a:solidFill>
                  <a:srgbClr val="000000"/>
                </a:solidFill>
                <a:latin typeface="Century Gothic"/>
                <a:ea typeface="Century Gothic"/>
                <a:cs typeface="Century Gothic"/>
                <a:sym typeface="Century Gothic"/>
              </a:rPr>
              <a:t> </a:t>
            </a:r>
            <a:endParaRPr sz="1800" b="1" i="0" u="none" strike="noStrike" cap="none">
              <a:solidFill>
                <a:srgbClr val="000000"/>
              </a:solidFill>
              <a:latin typeface="Century Gothic"/>
              <a:ea typeface="Century Gothic"/>
              <a:cs typeface="Century Gothic"/>
              <a:sym typeface="Century Gothic"/>
            </a:endParaRPr>
          </a:p>
        </p:txBody>
      </p:sp>
      <p:sp>
        <p:nvSpPr>
          <p:cNvPr id="247" name="Google Shape;247;p36"/>
          <p:cNvSpPr txBox="1"/>
          <p:nvPr/>
        </p:nvSpPr>
        <p:spPr>
          <a:xfrm>
            <a:off x="628650" y="2036225"/>
            <a:ext cx="4050900" cy="181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000" b="1" i="1">
                <a:latin typeface="Open Sans"/>
                <a:ea typeface="Open Sans"/>
                <a:cs typeface="Open Sans"/>
                <a:sym typeface="Open Sans"/>
              </a:rPr>
              <a:t>What is the gist of this paragraph?</a:t>
            </a: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r>
              <a:rPr lang="en-GB" sz="1000" b="1" i="1">
                <a:latin typeface="Open Sans"/>
                <a:ea typeface="Open Sans"/>
                <a:cs typeface="Open Sans"/>
                <a:sym typeface="Open Sans"/>
              </a:rPr>
              <a:t>What is the gist of the first part of the sentence?</a:t>
            </a: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r>
              <a:rPr lang="en-GB" sz="1000" b="1" i="1">
                <a:latin typeface="Open Sans"/>
                <a:ea typeface="Open Sans"/>
                <a:cs typeface="Open Sans"/>
                <a:sym typeface="Open Sans"/>
              </a:rPr>
              <a:t>What is the gist of the second part of the sentence?</a:t>
            </a: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r>
              <a:rPr lang="en-GB" sz="1000" b="1" i="1">
                <a:latin typeface="Open Sans"/>
                <a:ea typeface="Open Sans"/>
                <a:cs typeface="Open Sans"/>
                <a:sym typeface="Open Sans"/>
              </a:rPr>
              <a:t>How does the first part of the entence relate to the second part of the sentence?</a:t>
            </a: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r>
              <a:rPr lang="en-GB" sz="1000" b="1" i="1">
                <a:latin typeface="Open Sans"/>
                <a:ea typeface="Open Sans"/>
                <a:cs typeface="Open Sans"/>
                <a:sym typeface="Open Sans"/>
              </a:rPr>
              <a:t>Think about the details.  What does this sentence help yo to understand about Williams?</a:t>
            </a: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r>
              <a:rPr lang="en-GB" sz="1000" b="1" i="1">
                <a:latin typeface="Open Sans"/>
                <a:ea typeface="Open Sans"/>
                <a:cs typeface="Open Sans"/>
                <a:sym typeface="Open Sans"/>
              </a:rPr>
              <a:t>Put your finger on the word although.  This word means, “even though”  How does this word link the second pragraph to the third paragraph?</a:t>
            </a: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p:txBody>
      </p:sp>
      <p:pic>
        <p:nvPicPr>
          <p:cNvPr id="248" name="Google Shape;248;p36"/>
          <p:cNvPicPr preferRelativeResize="0"/>
          <p:nvPr/>
        </p:nvPicPr>
        <p:blipFill rotWithShape="1">
          <a:blip r:embed="rId3">
            <a:alphaModFix/>
          </a:blip>
          <a:srcRect l="35962" t="24151" r="35191" b="20044"/>
          <a:stretch/>
        </p:blipFill>
        <p:spPr>
          <a:xfrm>
            <a:off x="4934825" y="995025"/>
            <a:ext cx="3580525" cy="3894100"/>
          </a:xfrm>
          <a:prstGeom prst="rect">
            <a:avLst/>
          </a:prstGeom>
          <a:noFill/>
          <a:ln w="19050" cap="flat" cmpd="sng">
            <a:solidFill>
              <a:srgbClr val="595959"/>
            </a:solidFill>
            <a:prstDash val="solid"/>
            <a:round/>
            <a:headEnd type="none" w="sm" len="sm"/>
            <a:tailEnd type="none" w="sm" len="sm"/>
          </a:ln>
        </p:spPr>
      </p:pic>
      <p:sp>
        <p:nvSpPr>
          <p:cNvPr id="249" name="Google Shape;249;p36"/>
          <p:cNvSpPr txBox="1"/>
          <p:nvPr/>
        </p:nvSpPr>
        <p:spPr>
          <a:xfrm>
            <a:off x="4892388" y="1801550"/>
            <a:ext cx="3665400" cy="994200"/>
          </a:xfrm>
          <a:prstGeom prst="rect">
            <a:avLst/>
          </a:prstGeom>
          <a:solidFill>
            <a:srgbClr val="FFFFFF"/>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800" b="1">
                <a:solidFill>
                  <a:schemeClr val="dk1"/>
                </a:solidFill>
                <a:latin typeface="Open Sans"/>
                <a:ea typeface="Open Sans"/>
                <a:cs typeface="Open Sans"/>
                <a:sym typeface="Open Sans"/>
              </a:rPr>
              <a:t>Question Nineteen:</a:t>
            </a:r>
            <a:endParaRPr sz="1800" b="1">
              <a:solidFill>
                <a:schemeClr val="dk1"/>
              </a:solidFill>
              <a:latin typeface="Open Sans"/>
              <a:ea typeface="Open Sans"/>
              <a:cs typeface="Open Sans"/>
              <a:sym typeface="Open Sans"/>
            </a:endParaRPr>
          </a:p>
          <a:p>
            <a:pPr marL="0" lvl="0" indent="0" algn="l" rtl="0">
              <a:spcBef>
                <a:spcPts val="0"/>
              </a:spcBef>
              <a:spcAft>
                <a:spcPts val="0"/>
              </a:spcAft>
              <a:buNone/>
            </a:pPr>
            <a:r>
              <a:rPr lang="en-GB" sz="1800" b="1">
                <a:solidFill>
                  <a:schemeClr val="dk1"/>
                </a:solidFill>
                <a:latin typeface="Open Sans"/>
                <a:ea typeface="Open Sans"/>
                <a:cs typeface="Open Sans"/>
                <a:sym typeface="Open Sans"/>
              </a:rPr>
              <a:t>Describe some of Williams’ accomplishments.</a:t>
            </a:r>
            <a:endParaRPr sz="1800" b="1">
              <a:solidFill>
                <a:schemeClr val="dk1"/>
              </a:solidFill>
              <a:latin typeface="Open Sans"/>
              <a:ea typeface="Open Sans"/>
              <a:cs typeface="Open Sans"/>
              <a:sym typeface="Open Sans"/>
            </a:endParaRPr>
          </a:p>
          <a:p>
            <a:pPr marL="0" lvl="0" indent="0" algn="l" rtl="0">
              <a:spcBef>
                <a:spcPts val="0"/>
              </a:spcBef>
              <a:spcAft>
                <a:spcPts val="0"/>
              </a:spcAft>
              <a:buNone/>
            </a:pPr>
            <a:endParaRPr sz="1800" b="1">
              <a:latin typeface="Open Sans"/>
              <a:ea typeface="Open Sans"/>
              <a:cs typeface="Open Sans"/>
              <a:sym typeface="Open Sans"/>
            </a:endParaRPr>
          </a:p>
        </p:txBody>
      </p:sp>
      <p:sp>
        <p:nvSpPr>
          <p:cNvPr id="250" name="Google Shape;250;p36"/>
          <p:cNvSpPr txBox="1"/>
          <p:nvPr/>
        </p:nvSpPr>
        <p:spPr>
          <a:xfrm>
            <a:off x="4892388" y="3208475"/>
            <a:ext cx="3665400" cy="994200"/>
          </a:xfrm>
          <a:prstGeom prst="rect">
            <a:avLst/>
          </a:prstGeom>
          <a:solidFill>
            <a:srgbClr val="FFFFFF"/>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800" b="1">
                <a:latin typeface="Open Sans"/>
                <a:ea typeface="Open Sans"/>
                <a:cs typeface="Open Sans"/>
                <a:sym typeface="Open Sans"/>
              </a:rPr>
              <a:t>With a partner summarize 18 and 19 with a partner.</a:t>
            </a:r>
            <a:endParaRPr sz="1800" b="1">
              <a:latin typeface="Open Sans"/>
              <a:ea typeface="Open Sans"/>
              <a:cs typeface="Open Sans"/>
              <a:sym typeface="Open Sans"/>
            </a:endParaRPr>
          </a:p>
        </p:txBody>
      </p:sp>
    </p:spTree>
    <p:extLst>
      <p:ext uri="{BB962C8B-B14F-4D97-AF65-F5344CB8AC3E}">
        <p14:creationId xmlns:p14="http://schemas.microsoft.com/office/powerpoint/2010/main" val="2338784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7">
                                            <p:txEl>
                                              <p:pRg st="0" end="0"/>
                                            </p:txEl>
                                          </p:spTgt>
                                        </p:tgtEl>
                                        <p:attrNameLst>
                                          <p:attrName>style.visibility</p:attrName>
                                        </p:attrNameLst>
                                      </p:cBhvr>
                                      <p:to>
                                        <p:strVal val="visible"/>
                                      </p:to>
                                    </p:set>
                                    <p:animEffect transition="in" filter="fade">
                                      <p:cBhvr>
                                        <p:cTn id="7" dur="1000"/>
                                        <p:tgtEl>
                                          <p:spTgt spid="2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7">
                                            <p:txEl>
                                              <p:pRg st="1" end="1"/>
                                            </p:txEl>
                                          </p:spTgt>
                                        </p:tgtEl>
                                        <p:attrNameLst>
                                          <p:attrName>style.visibility</p:attrName>
                                        </p:attrNameLst>
                                      </p:cBhvr>
                                      <p:to>
                                        <p:strVal val="visible"/>
                                      </p:to>
                                    </p:set>
                                    <p:animEffect transition="in" filter="fade">
                                      <p:cBhvr>
                                        <p:cTn id="12" dur="1000"/>
                                        <p:tgtEl>
                                          <p:spTgt spid="2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7">
                                            <p:txEl>
                                              <p:pRg st="2" end="2"/>
                                            </p:txEl>
                                          </p:spTgt>
                                        </p:tgtEl>
                                        <p:attrNameLst>
                                          <p:attrName>style.visibility</p:attrName>
                                        </p:attrNameLst>
                                      </p:cBhvr>
                                      <p:to>
                                        <p:strVal val="visible"/>
                                      </p:to>
                                    </p:set>
                                    <p:animEffect transition="in" filter="fade">
                                      <p:cBhvr>
                                        <p:cTn id="17" dur="1000"/>
                                        <p:tgtEl>
                                          <p:spTgt spid="2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47">
                                            <p:txEl>
                                              <p:pRg st="3" end="3"/>
                                            </p:txEl>
                                          </p:spTgt>
                                        </p:tgtEl>
                                        <p:attrNameLst>
                                          <p:attrName>style.visibility</p:attrName>
                                        </p:attrNameLst>
                                      </p:cBhvr>
                                      <p:to>
                                        <p:strVal val="visible"/>
                                      </p:to>
                                    </p:set>
                                    <p:animEffect transition="in" filter="fade">
                                      <p:cBhvr>
                                        <p:cTn id="22" dur="1000"/>
                                        <p:tgtEl>
                                          <p:spTgt spid="24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47">
                                            <p:txEl>
                                              <p:pRg st="4" end="4"/>
                                            </p:txEl>
                                          </p:spTgt>
                                        </p:tgtEl>
                                        <p:attrNameLst>
                                          <p:attrName>style.visibility</p:attrName>
                                        </p:attrNameLst>
                                      </p:cBhvr>
                                      <p:to>
                                        <p:strVal val="visible"/>
                                      </p:to>
                                    </p:set>
                                    <p:animEffect transition="in" filter="fade">
                                      <p:cBhvr>
                                        <p:cTn id="27" dur="1000"/>
                                        <p:tgtEl>
                                          <p:spTgt spid="24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47">
                                            <p:txEl>
                                              <p:pRg st="5" end="5"/>
                                            </p:txEl>
                                          </p:spTgt>
                                        </p:tgtEl>
                                        <p:attrNameLst>
                                          <p:attrName>style.visibility</p:attrName>
                                        </p:attrNameLst>
                                      </p:cBhvr>
                                      <p:to>
                                        <p:strVal val="visible"/>
                                      </p:to>
                                    </p:set>
                                    <p:animEffect transition="in" filter="fade">
                                      <p:cBhvr>
                                        <p:cTn id="32" dur="1000"/>
                                        <p:tgtEl>
                                          <p:spTgt spid="24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47">
                                            <p:txEl>
                                              <p:pRg st="6" end="6"/>
                                            </p:txEl>
                                          </p:spTgt>
                                        </p:tgtEl>
                                        <p:attrNameLst>
                                          <p:attrName>style.visibility</p:attrName>
                                        </p:attrNameLst>
                                      </p:cBhvr>
                                      <p:to>
                                        <p:strVal val="visible"/>
                                      </p:to>
                                    </p:set>
                                    <p:animEffect transition="in" filter="fade">
                                      <p:cBhvr>
                                        <p:cTn id="37" dur="1000"/>
                                        <p:tgtEl>
                                          <p:spTgt spid="24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47">
                                            <p:txEl>
                                              <p:pRg st="7" end="7"/>
                                            </p:txEl>
                                          </p:spTgt>
                                        </p:tgtEl>
                                        <p:attrNameLst>
                                          <p:attrName>style.visibility</p:attrName>
                                        </p:attrNameLst>
                                      </p:cBhvr>
                                      <p:to>
                                        <p:strVal val="visible"/>
                                      </p:to>
                                    </p:set>
                                    <p:animEffect transition="in" filter="fade">
                                      <p:cBhvr>
                                        <p:cTn id="42" dur="1000"/>
                                        <p:tgtEl>
                                          <p:spTgt spid="24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47">
                                            <p:txEl>
                                              <p:pRg st="8" end="8"/>
                                            </p:txEl>
                                          </p:spTgt>
                                        </p:tgtEl>
                                        <p:attrNameLst>
                                          <p:attrName>style.visibility</p:attrName>
                                        </p:attrNameLst>
                                      </p:cBhvr>
                                      <p:to>
                                        <p:strVal val="visible"/>
                                      </p:to>
                                    </p:set>
                                    <p:animEffect transition="in" filter="fade">
                                      <p:cBhvr>
                                        <p:cTn id="47" dur="1000"/>
                                        <p:tgtEl>
                                          <p:spTgt spid="247">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47">
                                            <p:txEl>
                                              <p:pRg st="9" end="9"/>
                                            </p:txEl>
                                          </p:spTgt>
                                        </p:tgtEl>
                                        <p:attrNameLst>
                                          <p:attrName>style.visibility</p:attrName>
                                        </p:attrNameLst>
                                      </p:cBhvr>
                                      <p:to>
                                        <p:strVal val="visible"/>
                                      </p:to>
                                    </p:set>
                                    <p:animEffect transition="in" filter="fade">
                                      <p:cBhvr>
                                        <p:cTn id="52" dur="1000"/>
                                        <p:tgtEl>
                                          <p:spTgt spid="247">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47">
                                            <p:txEl>
                                              <p:pRg st="10" end="10"/>
                                            </p:txEl>
                                          </p:spTgt>
                                        </p:tgtEl>
                                        <p:attrNameLst>
                                          <p:attrName>style.visibility</p:attrName>
                                        </p:attrNameLst>
                                      </p:cBhvr>
                                      <p:to>
                                        <p:strVal val="visible"/>
                                      </p:to>
                                    </p:set>
                                    <p:animEffect transition="in" filter="fade">
                                      <p:cBhvr>
                                        <p:cTn id="57" dur="1000"/>
                                        <p:tgtEl>
                                          <p:spTgt spid="247">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47">
                                            <p:txEl>
                                              <p:pRg st="11" end="11"/>
                                            </p:txEl>
                                          </p:spTgt>
                                        </p:tgtEl>
                                        <p:attrNameLst>
                                          <p:attrName>style.visibility</p:attrName>
                                        </p:attrNameLst>
                                      </p:cBhvr>
                                      <p:to>
                                        <p:strVal val="visible"/>
                                      </p:to>
                                    </p:set>
                                    <p:animEffect transition="in" filter="fade">
                                      <p:cBhvr>
                                        <p:cTn id="62" dur="1000"/>
                                        <p:tgtEl>
                                          <p:spTgt spid="247">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47">
                                            <p:txEl>
                                              <p:pRg st="12" end="12"/>
                                            </p:txEl>
                                          </p:spTgt>
                                        </p:tgtEl>
                                        <p:attrNameLst>
                                          <p:attrName>style.visibility</p:attrName>
                                        </p:attrNameLst>
                                      </p:cBhvr>
                                      <p:to>
                                        <p:strVal val="visible"/>
                                      </p:to>
                                    </p:set>
                                    <p:animEffect transition="in" filter="fade">
                                      <p:cBhvr>
                                        <p:cTn id="67" dur="1000"/>
                                        <p:tgtEl>
                                          <p:spTgt spid="247">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249"/>
                                        </p:tgtEl>
                                        <p:attrNameLst>
                                          <p:attrName>style.visibility</p:attrName>
                                        </p:attrNameLst>
                                      </p:cBhvr>
                                      <p:to>
                                        <p:strVal val="visible"/>
                                      </p:to>
                                    </p:set>
                                    <p:animEffect transition="in" filter="fade">
                                      <p:cBhvr>
                                        <p:cTn id="72" dur="1000"/>
                                        <p:tgtEl>
                                          <p:spTgt spid="249"/>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50"/>
                                        </p:tgtEl>
                                        <p:attrNameLst>
                                          <p:attrName>style.visibility</p:attrName>
                                        </p:attrNameLst>
                                      </p:cBhvr>
                                      <p:to>
                                        <p:strVal val="visible"/>
                                      </p:to>
                                    </p:set>
                                    <p:animEffect transition="in" filter="fade">
                                      <p:cBhvr>
                                        <p:cTn id="77" dur="1000"/>
                                        <p:tgtEl>
                                          <p:spTgt spid="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pic>
        <p:nvPicPr>
          <p:cNvPr id="224" name="Google Shape;224;p36"/>
          <p:cNvPicPr preferRelativeResize="0"/>
          <p:nvPr/>
        </p:nvPicPr>
        <p:blipFill>
          <a:blip r:embed="rId3">
            <a:alphaModFix/>
          </a:blip>
          <a:stretch>
            <a:fillRect/>
          </a:stretch>
        </p:blipFill>
        <p:spPr>
          <a:xfrm rot="10800000">
            <a:off x="7394242" y="4446525"/>
            <a:ext cx="565875" cy="565875"/>
          </a:xfrm>
          <a:prstGeom prst="rect">
            <a:avLst/>
          </a:prstGeom>
          <a:noFill/>
          <a:ln>
            <a:noFill/>
          </a:ln>
        </p:spPr>
      </p:pic>
      <p:sp>
        <p:nvSpPr>
          <p:cNvPr id="218" name="Google Shape;218;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A quick review...</a:t>
            </a:r>
            <a:endParaRPr/>
          </a:p>
        </p:txBody>
      </p:sp>
      <p:sp>
        <p:nvSpPr>
          <p:cNvPr id="219" name="Google Shape;219;p36"/>
          <p:cNvSpPr txBox="1">
            <a:spLocks noGrp="1"/>
          </p:cNvSpPr>
          <p:nvPr>
            <p:ph type="body" idx="1"/>
          </p:nvPr>
        </p:nvSpPr>
        <p:spPr>
          <a:xfrm>
            <a:off x="2930600" y="1152475"/>
            <a:ext cx="5901600"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Font typeface="Century Gothic"/>
              <a:buAutoNum type="arabicPeriod"/>
            </a:pPr>
            <a:r>
              <a:rPr lang="en" dirty="0">
                <a:solidFill>
                  <a:schemeClr val="dk1"/>
                </a:solidFill>
              </a:rPr>
              <a:t>What new information did you learn about William Carlos Williams after reading the Author’s Note?</a:t>
            </a:r>
            <a:endParaRPr dirty="0">
              <a:solidFill>
                <a:schemeClr val="dk1"/>
              </a:solidFill>
            </a:endParaRPr>
          </a:p>
          <a:p>
            <a:pPr marL="457200" lvl="0" indent="-342900" rtl="0">
              <a:spcBef>
                <a:spcPts val="0"/>
              </a:spcBef>
              <a:spcAft>
                <a:spcPts val="0"/>
              </a:spcAft>
              <a:buClr>
                <a:schemeClr val="dk1"/>
              </a:buClr>
              <a:buSzPts val="1800"/>
              <a:buFont typeface="Century Gothic"/>
              <a:buAutoNum type="arabicPeriod"/>
            </a:pPr>
            <a:r>
              <a:rPr lang="en" dirty="0">
                <a:solidFill>
                  <a:schemeClr val="dk1"/>
                </a:solidFill>
              </a:rPr>
              <a:t>After reading a biography of William Carlos Williams, what could you infer about what inspired him as a writer?</a:t>
            </a:r>
            <a:endParaRPr dirty="0">
              <a:solidFill>
                <a:schemeClr val="dk1"/>
              </a:solidFill>
            </a:endParaRPr>
          </a:p>
          <a:p>
            <a:pPr marL="457200" lvl="0" indent="-342900" rtl="0">
              <a:spcBef>
                <a:spcPts val="0"/>
              </a:spcBef>
              <a:spcAft>
                <a:spcPts val="0"/>
              </a:spcAft>
              <a:buClr>
                <a:schemeClr val="dk1"/>
              </a:buClr>
              <a:buSzPts val="1800"/>
              <a:buFont typeface="Century Gothic"/>
              <a:buAutoNum type="arabicPeriod"/>
            </a:pPr>
            <a:r>
              <a:rPr lang="en" dirty="0">
                <a:solidFill>
                  <a:schemeClr val="dk1"/>
                </a:solidFill>
              </a:rPr>
              <a:t>What inspired William Carlos Williams to write poetry?</a:t>
            </a:r>
            <a:endParaRPr dirty="0">
              <a:solidFill>
                <a:schemeClr val="dk1"/>
              </a:solidFill>
            </a:endParaRPr>
          </a:p>
          <a:p>
            <a:pPr marL="457200" lvl="0" indent="-342900" rtl="0">
              <a:spcBef>
                <a:spcPts val="0"/>
              </a:spcBef>
              <a:spcAft>
                <a:spcPts val="0"/>
              </a:spcAft>
              <a:buClr>
                <a:schemeClr val="dk1"/>
              </a:buClr>
              <a:buSzPts val="1800"/>
              <a:buFont typeface="Century Gothic"/>
              <a:buAutoNum type="arabicPeriod"/>
            </a:pPr>
            <a:r>
              <a:rPr lang="en" dirty="0">
                <a:solidFill>
                  <a:schemeClr val="dk1"/>
                </a:solidFill>
              </a:rPr>
              <a:t>Where can you see evidence of this in his poetry?</a:t>
            </a:r>
            <a:endParaRPr dirty="0">
              <a:solidFill>
                <a:schemeClr val="dk1"/>
              </a:solidFill>
            </a:endParaRPr>
          </a:p>
        </p:txBody>
      </p:sp>
      <p:pic>
        <p:nvPicPr>
          <p:cNvPr id="221" name="Google Shape;221;p36"/>
          <p:cNvPicPr preferRelativeResize="0"/>
          <p:nvPr/>
        </p:nvPicPr>
        <p:blipFill>
          <a:blip r:embed="rId4">
            <a:alphaModFix/>
          </a:blip>
          <a:stretch>
            <a:fillRect/>
          </a:stretch>
        </p:blipFill>
        <p:spPr>
          <a:xfrm>
            <a:off x="7799662" y="4449770"/>
            <a:ext cx="483929" cy="504541"/>
          </a:xfrm>
          <a:prstGeom prst="rect">
            <a:avLst/>
          </a:prstGeom>
          <a:noFill/>
          <a:ln>
            <a:noFill/>
          </a:ln>
        </p:spPr>
      </p:pic>
      <p:pic>
        <p:nvPicPr>
          <p:cNvPr id="222" name="Google Shape;222;p36"/>
          <p:cNvPicPr preferRelativeResize="0"/>
          <p:nvPr/>
        </p:nvPicPr>
        <p:blipFill>
          <a:blip r:embed="rId5">
            <a:alphaModFix/>
          </a:blip>
          <a:stretch>
            <a:fillRect/>
          </a:stretch>
        </p:blipFill>
        <p:spPr>
          <a:xfrm>
            <a:off x="311700" y="1287875"/>
            <a:ext cx="2609400" cy="2899325"/>
          </a:xfrm>
          <a:prstGeom prst="rect">
            <a:avLst/>
          </a:prstGeom>
          <a:noFill/>
          <a:ln w="19050" cap="flat" cmpd="sng">
            <a:solidFill>
              <a:srgbClr val="595959"/>
            </a:solidFill>
            <a:prstDash val="solid"/>
            <a:round/>
            <a:headEnd type="none" w="sm" len="sm"/>
            <a:tailEnd type="none" w="sm" len="sm"/>
          </a:ln>
        </p:spPr>
      </p:pic>
      <p:pic>
        <p:nvPicPr>
          <p:cNvPr id="223" name="Google Shape;223;p36"/>
          <p:cNvPicPr preferRelativeResize="0"/>
          <p:nvPr/>
        </p:nvPicPr>
        <p:blipFill rotWithShape="1">
          <a:blip r:embed="rId6">
            <a:alphaModFix/>
          </a:blip>
          <a:srcRect l="35962" t="24151" r="35191" b="20044"/>
          <a:stretch/>
        </p:blipFill>
        <p:spPr>
          <a:xfrm>
            <a:off x="1025912" y="3030011"/>
            <a:ext cx="2056925" cy="1779314"/>
          </a:xfrm>
          <a:prstGeom prst="rect">
            <a:avLst/>
          </a:prstGeom>
          <a:noFill/>
          <a:ln w="19050" cap="flat" cmpd="sng">
            <a:solidFill>
              <a:schemeClr val="dk2"/>
            </a:solidFill>
            <a:prstDash val="solid"/>
            <a:round/>
            <a:headEnd type="none" w="sm" len="sm"/>
            <a:tailEnd type="none" w="sm" len="sm"/>
          </a:ln>
        </p:spPr>
      </p:pic>
      <p:pic>
        <p:nvPicPr>
          <p:cNvPr id="9" name="Google Shape;202;p34"/>
          <p:cNvPicPr preferRelativeResize="0"/>
          <p:nvPr/>
        </p:nvPicPr>
        <p:blipFill>
          <a:blip r:embed="rId7">
            <a:alphaModFix/>
          </a:blip>
          <a:stretch>
            <a:fillRect/>
          </a:stretch>
        </p:blipFill>
        <p:spPr>
          <a:xfrm>
            <a:off x="8283591" y="4426759"/>
            <a:ext cx="605025" cy="55056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30" name="Google Shape;230;p3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lvl="0" indent="-457200">
              <a:spcBef>
                <a:spcPts val="0"/>
              </a:spcBef>
              <a:spcAft>
                <a:spcPts val="0"/>
              </a:spcAft>
              <a:buSzPct val="100000"/>
              <a:buFont typeface="+mj-lt"/>
              <a:buAutoNum type="alphaUcPeriod"/>
            </a:pPr>
            <a:r>
              <a:rPr lang="en" sz="2200" dirty="0"/>
              <a:t>Accountable Research Reading. Select a prompt and respond in the front of your independent reading journal. </a:t>
            </a:r>
          </a:p>
          <a:p>
            <a:pPr lvl="0" indent="-457200">
              <a:spcBef>
                <a:spcPts val="0"/>
              </a:spcBef>
              <a:spcAft>
                <a:spcPts val="0"/>
              </a:spcAft>
              <a:buSzPct val="100000"/>
              <a:buFont typeface="+mj-lt"/>
              <a:buAutoNum type="alphaUcPeriod"/>
            </a:pPr>
            <a:r>
              <a:rPr lang="en" sz="2200" dirty="0"/>
              <a:t>Optional:  Complete the Language Dive 1 Practice worksheet in your Unit 2 Homework.</a:t>
            </a:r>
            <a:endParaRPr sz="2200" dirty="0"/>
          </a:p>
          <a:p>
            <a:pPr marL="0" lvl="0" indent="0" rtl="0">
              <a:spcBef>
                <a:spcPts val="0"/>
              </a:spcBef>
              <a:spcAft>
                <a:spcPts val="0"/>
              </a:spcAft>
              <a:buNone/>
            </a:pPr>
            <a:endParaRPr sz="2200" dirty="0"/>
          </a:p>
        </p:txBody>
      </p:sp>
      <p:pic>
        <p:nvPicPr>
          <p:cNvPr id="231" name="Google Shape;231;p37"/>
          <p:cNvPicPr preferRelativeResize="0"/>
          <p:nvPr/>
        </p:nvPicPr>
        <p:blipFill rotWithShape="1">
          <a:blip r:embed="rId3">
            <a:alphaModFix/>
          </a:blip>
          <a:srcRect l="12260" t="17612" r="27016" b="8570"/>
          <a:stretch/>
        </p:blipFill>
        <p:spPr>
          <a:xfrm>
            <a:off x="5486400" y="2571750"/>
            <a:ext cx="3451575" cy="2141499"/>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38" name="Google Shape;238;p38"/>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39" name="Google Shape;239;p38"/>
          <p:cNvGraphicFramePr/>
          <p:nvPr>
            <p:extLst>
              <p:ext uri="{D42A27DB-BD31-4B8C-83A1-F6EECF244321}">
                <p14:modId xmlns:p14="http://schemas.microsoft.com/office/powerpoint/2010/main" val="1157595569"/>
              </p:ext>
            </p:extLst>
          </p:nvPr>
        </p:nvGraphicFramePr>
        <p:xfrm>
          <a:off x="773775" y="3189250"/>
          <a:ext cx="7239000" cy="1474554"/>
        </p:xfrm>
        <a:graphic>
          <a:graphicData uri="http://schemas.openxmlformats.org/drawingml/2006/table">
            <a:tbl>
              <a:tblPr>
                <a:noFill/>
                <a:tableStyleId>{FBA7250D-9FD6-4C2E-865F-072C263F2F9C}</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86880">
                <a:tc>
                  <a:txBody>
                    <a:bodyPr/>
                    <a:lstStyle/>
                    <a:p>
                      <a:pPr marL="0" lvl="0" indent="0" rtl="0">
                        <a:spcBef>
                          <a:spcPts val="0"/>
                        </a:spcBef>
                        <a:spcAft>
                          <a:spcPts val="0"/>
                        </a:spcAft>
                        <a:buNone/>
                      </a:pPr>
                      <a:r>
                        <a:rPr lang="en"/>
                        <a:t>Group 1</a:t>
                      </a:r>
                      <a:endParaRPr/>
                    </a:p>
                  </a:txBody>
                  <a:tcPr marL="91425" marR="91425" marT="91425" marB="91425"/>
                </a:tc>
                <a:tc>
                  <a:txBody>
                    <a:bodyPr/>
                    <a:lstStyle/>
                    <a:p>
                      <a:pPr marL="0" lvl="0" indent="0" rtl="0">
                        <a:spcBef>
                          <a:spcPts val="0"/>
                        </a:spcBef>
                        <a:spcAft>
                          <a:spcPts val="0"/>
                        </a:spcAft>
                        <a:buNone/>
                      </a:pPr>
                      <a:r>
                        <a:rPr lang="en"/>
                        <a:t>Group 2</a:t>
                      </a:r>
                      <a:endParaRPr/>
                    </a:p>
                  </a:txBody>
                  <a:tcPr marL="91425" marR="91425" marT="91425" marB="91425"/>
                </a:tc>
                <a:tc>
                  <a:txBody>
                    <a:bodyPr/>
                    <a:lstStyle/>
                    <a:p>
                      <a:pPr marL="0" lvl="0" indent="0" rtl="0">
                        <a:spcBef>
                          <a:spcPts val="0"/>
                        </a:spcBef>
                        <a:spcAft>
                          <a:spcPts val="0"/>
                        </a:spcAft>
                        <a:buNone/>
                      </a:pPr>
                      <a:r>
                        <a:rPr lang="en"/>
                        <a:t>Group 3</a:t>
                      </a:r>
                      <a:endParaRPr/>
                    </a:p>
                  </a:txBody>
                  <a:tcPr marL="91425" marR="91425" marT="91425" marB="91425"/>
                </a:tc>
                <a:tc>
                  <a:txBody>
                    <a:bodyPr/>
                    <a:lstStyle/>
                    <a:p>
                      <a:pPr marL="0" lvl="0" indent="0" rtl="0">
                        <a:spcBef>
                          <a:spcPts val="0"/>
                        </a:spcBef>
                        <a:spcAft>
                          <a:spcPts val="0"/>
                        </a:spcAft>
                        <a:buNone/>
                      </a:pPr>
                      <a:r>
                        <a:rPr lang="en"/>
                        <a:t>Group 4</a:t>
                      </a:r>
                      <a:endParaRPr/>
                    </a:p>
                  </a:txBody>
                  <a:tcPr marL="91425" marR="91425" marT="91425" marB="91425"/>
                </a:tc>
                <a:extLst>
                  <a:ext uri="{0D108BD9-81ED-4DB2-BD59-A6C34878D82A}">
                    <a16:rowId xmlns:a16="http://schemas.microsoft.com/office/drawing/2014/main" val="10000"/>
                  </a:ext>
                </a:extLst>
              </a:tr>
              <a:tr h="987674">
                <a:tc>
                  <a:txBody>
                    <a:bodyPr/>
                    <a:lstStyle/>
                    <a:p>
                      <a:pPr marL="0" lvl="0" indent="0" rtl="0">
                        <a:spcBef>
                          <a:spcPts val="0"/>
                        </a:spcBef>
                        <a:spcAft>
                          <a:spcPts val="0"/>
                        </a:spcAft>
                        <a:buNone/>
                      </a:pPr>
                      <a:endParaRPr dirty="0"/>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dirty="0"/>
                    </a:p>
                  </a:txBody>
                  <a:tcPr marL="91425" marR="91425" marT="91425" marB="91425"/>
                </a:tc>
                <a:tc>
                  <a:txBody>
                    <a:bodyPr/>
                    <a:lstStyle/>
                    <a:p>
                      <a:pPr marL="0" lvl="0" indent="0" rtl="0">
                        <a:spcBef>
                          <a:spcPts val="0"/>
                        </a:spcBef>
                        <a:spcAft>
                          <a:spcPts val="0"/>
                        </a:spcAft>
                        <a:buNone/>
                      </a:pPr>
                      <a:endParaRPr dirty="0"/>
                    </a:p>
                  </a:txBody>
                  <a:tcPr marL="91425" marR="91425" marT="91425" marB="91425"/>
                </a:tc>
                <a:extLst>
                  <a:ext uri="{0D108BD9-81ED-4DB2-BD59-A6C34878D82A}">
                    <a16:rowId xmlns:a16="http://schemas.microsoft.com/office/drawing/2014/main" val="10001"/>
                  </a:ext>
                </a:extLst>
              </a:tr>
            </a:tbl>
          </a:graphicData>
        </a:graphic>
      </p:graphicFrame>
      <p:pic>
        <p:nvPicPr>
          <p:cNvPr id="3" name="Picture 2">
            <a:extLst>
              <a:ext uri="{FF2B5EF4-FFF2-40B4-BE49-F238E27FC236}">
                <a16:creationId xmlns:a16="http://schemas.microsoft.com/office/drawing/2014/main" id="{0946DFA6-B263-493B-9BFA-A61A73ADFE00}"/>
              </a:ext>
            </a:extLst>
          </p:cNvPr>
          <p:cNvPicPr>
            <a:picLocks noChangeAspect="1"/>
          </p:cNvPicPr>
          <p:nvPr/>
        </p:nvPicPr>
        <p:blipFill>
          <a:blip r:embed="rId3"/>
          <a:stretch>
            <a:fillRect/>
          </a:stretch>
        </p:blipFill>
        <p:spPr>
          <a:xfrm>
            <a:off x="8157900" y="4935400"/>
            <a:ext cx="762000" cy="142875"/>
          </a:xfrm>
          <a:prstGeom prst="rect">
            <a:avLst/>
          </a:prstGeom>
        </p:spPr>
      </p:pic>
      <p:pic>
        <p:nvPicPr>
          <p:cNvPr id="5" name="Picture 4">
            <a:extLst>
              <a:ext uri="{FF2B5EF4-FFF2-40B4-BE49-F238E27FC236}">
                <a16:creationId xmlns:a16="http://schemas.microsoft.com/office/drawing/2014/main" id="{C3E66A57-741E-46DF-8B19-1470A9FBDC21}"/>
              </a:ext>
            </a:extLst>
          </p:cNvPr>
          <p:cNvPicPr>
            <a:picLocks noChangeAspect="1"/>
          </p:cNvPicPr>
          <p:nvPr/>
        </p:nvPicPr>
        <p:blipFill>
          <a:blip r:embed="rId4"/>
          <a:stretch>
            <a:fillRect/>
          </a:stretch>
        </p:blipFill>
        <p:spPr>
          <a:xfrm>
            <a:off x="4114494" y="4678866"/>
            <a:ext cx="557561" cy="464634"/>
          </a:xfrm>
          <a:prstGeom prst="rect">
            <a:avLst/>
          </a:prstGeom>
        </p:spPr>
      </p:pic>
      <p:pic>
        <p:nvPicPr>
          <p:cNvPr id="7" name="Picture 6">
            <a:extLst>
              <a:ext uri="{FF2B5EF4-FFF2-40B4-BE49-F238E27FC236}">
                <a16:creationId xmlns:a16="http://schemas.microsoft.com/office/drawing/2014/main" id="{29AFE683-2BCA-4AD8-87F7-C531F6545A4E}"/>
              </a:ext>
            </a:extLst>
          </p:cNvPr>
          <p:cNvPicPr>
            <a:picLocks noChangeAspect="1"/>
          </p:cNvPicPr>
          <p:nvPr/>
        </p:nvPicPr>
        <p:blipFill>
          <a:blip r:embed="rId5"/>
          <a:stretch>
            <a:fillRect/>
          </a:stretch>
        </p:blipFill>
        <p:spPr>
          <a:xfrm>
            <a:off x="0" y="4607296"/>
            <a:ext cx="1207113" cy="55478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Resources to gather….</a:t>
            </a:r>
            <a:endParaRPr dirty="0"/>
          </a:p>
        </p:txBody>
      </p:sp>
      <p:pic>
        <p:nvPicPr>
          <p:cNvPr id="143" name="Google Shape;143;p27"/>
          <p:cNvPicPr preferRelativeResize="0"/>
          <p:nvPr/>
        </p:nvPicPr>
        <p:blipFill rotWithShape="1">
          <a:blip r:embed="rId3">
            <a:alphaModFix/>
          </a:blip>
          <a:srcRect l="31732" t="14597" r="28171" b="11152"/>
          <a:stretch/>
        </p:blipFill>
        <p:spPr>
          <a:xfrm>
            <a:off x="380994" y="1009175"/>
            <a:ext cx="3574499" cy="3441487"/>
          </a:xfrm>
          <a:prstGeom prst="rect">
            <a:avLst/>
          </a:prstGeom>
          <a:noFill/>
          <a:ln w="19050" cap="flat" cmpd="sng">
            <a:solidFill>
              <a:schemeClr val="dk2"/>
            </a:solidFill>
            <a:prstDash val="solid"/>
            <a:round/>
            <a:headEnd type="none" w="sm" len="sm"/>
            <a:tailEnd type="none" w="sm" len="sm"/>
          </a:ln>
        </p:spPr>
      </p:pic>
      <p:pic>
        <p:nvPicPr>
          <p:cNvPr id="144" name="Google Shape;144;p27"/>
          <p:cNvPicPr preferRelativeResize="0"/>
          <p:nvPr/>
        </p:nvPicPr>
        <p:blipFill rotWithShape="1">
          <a:blip r:embed="rId4">
            <a:alphaModFix/>
          </a:blip>
          <a:srcRect l="31731" t="17616" r="33364" b="11148"/>
          <a:stretch/>
        </p:blipFill>
        <p:spPr>
          <a:xfrm>
            <a:off x="3706203" y="1193225"/>
            <a:ext cx="2168248" cy="2487800"/>
          </a:xfrm>
          <a:prstGeom prst="rect">
            <a:avLst/>
          </a:prstGeom>
          <a:noFill/>
          <a:ln w="19050" cap="flat" cmpd="sng">
            <a:solidFill>
              <a:schemeClr val="dk2"/>
            </a:solidFill>
            <a:prstDash val="solid"/>
            <a:round/>
            <a:headEnd type="none" w="sm" len="sm"/>
            <a:tailEnd type="none" w="sm" len="sm"/>
          </a:ln>
        </p:spPr>
      </p:pic>
      <p:pic>
        <p:nvPicPr>
          <p:cNvPr id="145" name="Google Shape;145;p27"/>
          <p:cNvPicPr preferRelativeResize="0"/>
          <p:nvPr/>
        </p:nvPicPr>
        <p:blipFill rotWithShape="1">
          <a:blip r:embed="rId5">
            <a:alphaModFix/>
          </a:blip>
          <a:srcRect l="32372" t="19424" r="32724" b="10222"/>
          <a:stretch/>
        </p:blipFill>
        <p:spPr>
          <a:xfrm>
            <a:off x="5874451" y="620525"/>
            <a:ext cx="2118805" cy="2159707"/>
          </a:xfrm>
          <a:prstGeom prst="rect">
            <a:avLst/>
          </a:prstGeom>
          <a:noFill/>
          <a:ln w="19050" cap="flat" cmpd="sng">
            <a:solidFill>
              <a:schemeClr val="dk2"/>
            </a:solidFill>
            <a:prstDash val="solid"/>
            <a:round/>
            <a:headEnd type="none" w="sm" len="sm"/>
            <a:tailEnd type="none" w="sm" len="sm"/>
          </a:ln>
        </p:spPr>
      </p:pic>
      <p:pic>
        <p:nvPicPr>
          <p:cNvPr id="146" name="Google Shape;146;p27"/>
          <p:cNvPicPr preferRelativeResize="0"/>
          <p:nvPr/>
        </p:nvPicPr>
        <p:blipFill rotWithShape="1">
          <a:blip r:embed="rId6">
            <a:alphaModFix/>
          </a:blip>
          <a:srcRect l="31557" t="20969" r="33556" b="12607"/>
          <a:stretch/>
        </p:blipFill>
        <p:spPr>
          <a:xfrm>
            <a:off x="6975754" y="1817914"/>
            <a:ext cx="2026732" cy="2203236"/>
          </a:xfrm>
          <a:prstGeom prst="rect">
            <a:avLst/>
          </a:prstGeom>
          <a:noFill/>
          <a:ln w="19050" cap="flat" cmpd="sng">
            <a:solidFill>
              <a:schemeClr val="dk2"/>
            </a:solidFill>
            <a:prstDash val="solid"/>
            <a:round/>
            <a:headEnd type="none" w="sm" len="sm"/>
            <a:tailEnd type="none" w="sm" len="sm"/>
          </a:ln>
        </p:spPr>
      </p:pic>
      <p:pic>
        <p:nvPicPr>
          <p:cNvPr id="147" name="Google Shape;147;p27"/>
          <p:cNvPicPr preferRelativeResize="0"/>
          <p:nvPr/>
        </p:nvPicPr>
        <p:blipFill rotWithShape="1">
          <a:blip r:embed="rId7">
            <a:alphaModFix/>
          </a:blip>
          <a:srcRect l="35962" t="24151" r="35191" b="20044"/>
          <a:stretch/>
        </p:blipFill>
        <p:spPr>
          <a:xfrm>
            <a:off x="4543327" y="2349090"/>
            <a:ext cx="2524363" cy="2364489"/>
          </a:xfrm>
          <a:prstGeom prst="rect">
            <a:avLst/>
          </a:prstGeom>
          <a:noFill/>
          <a:ln w="19050" cap="flat" cmpd="sng">
            <a:solidFill>
              <a:schemeClr val="dk2"/>
            </a:solidFill>
            <a:prstDash val="solid"/>
            <a:round/>
            <a:headEnd type="none" w="sm" len="sm"/>
            <a:tailEnd type="none" w="sm" len="sm"/>
          </a:ln>
        </p:spPr>
      </p:pic>
      <p:pic>
        <p:nvPicPr>
          <p:cNvPr id="148" name="Google Shape;148;p27"/>
          <p:cNvPicPr preferRelativeResize="0"/>
          <p:nvPr/>
        </p:nvPicPr>
        <p:blipFill rotWithShape="1">
          <a:blip r:embed="rId8">
            <a:alphaModFix/>
          </a:blip>
          <a:srcRect l="31478" t="25748" r="32820" b="14289"/>
          <a:stretch/>
        </p:blipFill>
        <p:spPr>
          <a:xfrm>
            <a:off x="968828" y="2253344"/>
            <a:ext cx="3151283" cy="2555982"/>
          </a:xfrm>
          <a:prstGeom prst="rect">
            <a:avLst/>
          </a:prstGeom>
          <a:noFill/>
          <a:ln w="19050" cap="flat" cmpd="sng">
            <a:solidFill>
              <a:schemeClr val="dk2"/>
            </a:solidFill>
            <a:prstDash val="solid"/>
            <a:round/>
            <a:headEnd type="none" w="sm" len="sm"/>
            <a:tailEnd type="none" w="sm" len="sm"/>
          </a:ln>
        </p:spPr>
      </p:pic>
    </p:spTree>
  </p:cSld>
  <p:clrMapOvr>
    <a:masterClrMapping/>
  </p:clrMapOvr>
  <mc:AlternateContent xmlns:mc="http://schemas.openxmlformats.org/markup-compatibility/2006" xmlns:p14="http://schemas.microsoft.com/office/powerpoint/2010/main">
    <mc:Choice Requires="p14">
      <p:transition spd="slow">
        <p:push dir="r"/>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fade">
                                      <p:cBhvr>
                                        <p:cTn id="7" dur="1000"/>
                                        <p:tgtEl>
                                          <p:spTgt spid="14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3"/>
                                        </p:tgtEl>
                                        <p:attrNameLst>
                                          <p:attrName>style.visibility</p:attrName>
                                        </p:attrNameLst>
                                      </p:cBhvr>
                                      <p:to>
                                        <p:strVal val="visible"/>
                                      </p:to>
                                    </p:set>
                                    <p:animEffect transition="in" filter="fade">
                                      <p:cBhvr>
                                        <p:cTn id="12" dur="1000"/>
                                        <p:tgtEl>
                                          <p:spTgt spid="14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4"/>
                                        </p:tgtEl>
                                        <p:attrNameLst>
                                          <p:attrName>style.visibility</p:attrName>
                                        </p:attrNameLst>
                                      </p:cBhvr>
                                      <p:to>
                                        <p:strVal val="visible"/>
                                      </p:to>
                                    </p:set>
                                    <p:animEffect transition="in" filter="fade">
                                      <p:cBhvr>
                                        <p:cTn id="17" dur="1000"/>
                                        <p:tgtEl>
                                          <p:spTgt spid="14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5"/>
                                        </p:tgtEl>
                                        <p:attrNameLst>
                                          <p:attrName>style.visibility</p:attrName>
                                        </p:attrNameLst>
                                      </p:cBhvr>
                                      <p:to>
                                        <p:strVal val="visible"/>
                                      </p:to>
                                    </p:set>
                                    <p:animEffect transition="in" filter="fade">
                                      <p:cBhvr>
                                        <p:cTn id="22" dur="1000"/>
                                        <p:tgtEl>
                                          <p:spTgt spid="14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6"/>
                                        </p:tgtEl>
                                        <p:attrNameLst>
                                          <p:attrName>style.visibility</p:attrName>
                                        </p:attrNameLst>
                                      </p:cBhvr>
                                      <p:to>
                                        <p:strVal val="visible"/>
                                      </p:to>
                                    </p:set>
                                    <p:animEffect transition="in" filter="fade">
                                      <p:cBhvr>
                                        <p:cTn id="27" dur="1000"/>
                                        <p:tgtEl>
                                          <p:spTgt spid="14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48"/>
                                        </p:tgtEl>
                                        <p:attrNameLst>
                                          <p:attrName>style.visibility</p:attrName>
                                        </p:attrNameLst>
                                      </p:cBhvr>
                                      <p:to>
                                        <p:strVal val="visible"/>
                                      </p:to>
                                    </p:set>
                                    <p:animEffect transition="in" filter="fade">
                                      <p:cBhvr>
                                        <p:cTn id="32" dur="10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6</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54" name="Google Shape;154;p28"/>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6: </a:t>
            </a:r>
            <a:r>
              <a:rPr lang="en" i="1">
                <a:solidFill>
                  <a:schemeClr val="dk1"/>
                </a:solidFill>
              </a:rPr>
              <a:t>Pre-reading and Protocols </a:t>
            </a:r>
            <a:endParaRPr i="1">
              <a:solidFill>
                <a:schemeClr val="dk1"/>
              </a:solidFill>
            </a:endParaRPr>
          </a:p>
          <a:p>
            <a:pPr marL="0" lvl="0" indent="0"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0" lvl="0" indent="0" rtl="0">
              <a:lnSpc>
                <a:spcPct val="90000"/>
              </a:lnSpc>
              <a:spcBef>
                <a:spcPts val="1000"/>
              </a:spcBef>
              <a:spcAft>
                <a:spcPts val="0"/>
              </a:spcAft>
              <a:buNone/>
            </a:pPr>
            <a:endParaRPr>
              <a:solidFill>
                <a:schemeClr val="dk1"/>
              </a:solidFill>
            </a:endParaRPr>
          </a:p>
          <a:p>
            <a:pPr marL="457200" lvl="0" indent="-342900" rtl="0">
              <a:spcBef>
                <a:spcPts val="0"/>
              </a:spcBef>
              <a:spcAft>
                <a:spcPts val="0"/>
              </a:spcAft>
              <a:buClr>
                <a:schemeClr val="dk1"/>
              </a:buClr>
              <a:buSzPts val="1800"/>
              <a:buFont typeface="Century Gothic"/>
              <a:buChar char="●"/>
            </a:pPr>
            <a:r>
              <a:rPr lang="en">
                <a:solidFill>
                  <a:schemeClr val="dk1"/>
                </a:solidFill>
              </a:rPr>
              <a:t>Read in advance the Author’s Note from </a:t>
            </a:r>
            <a:r>
              <a:rPr lang="en" i="1">
                <a:solidFill>
                  <a:schemeClr val="dk1"/>
                </a:solidFill>
              </a:rPr>
              <a:t>A River of Words.</a:t>
            </a:r>
            <a:endParaRPr i="1">
              <a:solidFill>
                <a:schemeClr val="dk1"/>
              </a:solidFill>
            </a:endParaRPr>
          </a:p>
          <a:p>
            <a:pPr marL="457200" lvl="0" indent="-342900" rtl="0">
              <a:spcBef>
                <a:spcPts val="0"/>
              </a:spcBef>
              <a:spcAft>
                <a:spcPts val="0"/>
              </a:spcAft>
              <a:buClr>
                <a:schemeClr val="dk1"/>
              </a:buClr>
              <a:buSzPts val="1800"/>
              <a:buFont typeface="Century Gothic"/>
              <a:buChar char="●"/>
            </a:pPr>
            <a:r>
              <a:rPr lang="en">
                <a:solidFill>
                  <a:schemeClr val="dk1"/>
                </a:solidFill>
              </a:rPr>
              <a:t>Read in advance the close reading guide for teacher reference to unpack what is expected from students during responses.</a:t>
            </a:r>
            <a:endParaRPr>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9"/>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6</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C2D0BBE8-1209-4088-86C8-86913F7BDF97}"/>
              </a:ext>
            </a:extLst>
          </p:cNvPr>
          <p:cNvPicPr>
            <a:picLocks noChangeAspect="1"/>
          </p:cNvPicPr>
          <p:nvPr/>
        </p:nvPicPr>
        <p:blipFill>
          <a:blip r:embed="rId3"/>
          <a:stretch>
            <a:fillRect/>
          </a:stretch>
        </p:blipFill>
        <p:spPr>
          <a:xfrm>
            <a:off x="3508221" y="280419"/>
            <a:ext cx="2127557" cy="97781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66" name="Google Shape;166;p30"/>
          <p:cNvSpPr txBox="1">
            <a:spLocks noGrp="1"/>
          </p:cNvSpPr>
          <p:nvPr>
            <p:ph type="body" idx="1"/>
          </p:nvPr>
        </p:nvSpPr>
        <p:spPr>
          <a:xfrm>
            <a:off x="2954225" y="1152475"/>
            <a:ext cx="58782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a:solidFill>
                  <a:schemeClr val="dk1"/>
                </a:solidFill>
              </a:rPr>
              <a:t>Welcome back as we continue to explore the world of poetry and work towards becoming strong poets just like Jack.</a:t>
            </a:r>
            <a:endParaRPr>
              <a:solidFill>
                <a:schemeClr val="dk1"/>
              </a:solidFill>
            </a:endParaRPr>
          </a:p>
          <a:p>
            <a:pPr marL="0" lvl="0" indent="0" rtl="0">
              <a:spcBef>
                <a:spcPts val="0"/>
              </a:spcBef>
              <a:spcAft>
                <a:spcPts val="0"/>
              </a:spcAft>
              <a:buClr>
                <a:srgbClr val="000000"/>
              </a:buClr>
              <a:buSzPts val="1100"/>
              <a:buFont typeface="Arial"/>
              <a:buNone/>
            </a:pPr>
            <a:endParaRPr>
              <a:solidFill>
                <a:schemeClr val="dk1"/>
              </a:solidFill>
            </a:endParaRPr>
          </a:p>
          <a:p>
            <a:pPr marL="0" lvl="0" indent="0" rtl="0">
              <a:spcBef>
                <a:spcPts val="0"/>
              </a:spcBef>
              <a:spcAft>
                <a:spcPts val="0"/>
              </a:spcAft>
              <a:buClr>
                <a:srgbClr val="000000"/>
              </a:buClr>
              <a:buSzPts val="1100"/>
              <a:buFont typeface="Arial"/>
              <a:buNone/>
            </a:pPr>
            <a:r>
              <a:rPr lang="en">
                <a:solidFill>
                  <a:schemeClr val="dk1"/>
                </a:solidFill>
              </a:rPr>
              <a:t>What are we learning and doing today?</a:t>
            </a: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Listen to </a:t>
            </a:r>
            <a:r>
              <a:rPr lang="en" i="1">
                <a:solidFill>
                  <a:schemeClr val="dk1"/>
                </a:solidFill>
              </a:rPr>
              <a:t>A River of Words.</a:t>
            </a:r>
            <a:endParaRPr i="1">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Participate in a close reading of the author’s note.</a:t>
            </a: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Participate in a language dive for a chunk out of the author’s note.</a:t>
            </a:r>
            <a:endParaRPr>
              <a:solidFill>
                <a:schemeClr val="dk1"/>
              </a:solidFill>
            </a:endParaRPr>
          </a:p>
          <a:p>
            <a:pPr marL="0" lvl="0" indent="0">
              <a:lnSpc>
                <a:spcPct val="100000"/>
              </a:lnSpc>
              <a:spcBef>
                <a:spcPts val="0"/>
              </a:spcBef>
              <a:spcAft>
                <a:spcPts val="0"/>
              </a:spcAft>
              <a:buNone/>
            </a:pPr>
            <a:endParaRPr/>
          </a:p>
        </p:txBody>
      </p:sp>
      <p:pic>
        <p:nvPicPr>
          <p:cNvPr id="167" name="Google Shape;167;p30"/>
          <p:cNvPicPr preferRelativeResize="0"/>
          <p:nvPr/>
        </p:nvPicPr>
        <p:blipFill rotWithShape="1">
          <a:blip r:embed="rId3">
            <a:alphaModFix/>
          </a:blip>
          <a:srcRect l="1932" t="39210" r="87038" b="31362"/>
          <a:stretch/>
        </p:blipFill>
        <p:spPr>
          <a:xfrm>
            <a:off x="311700" y="1152475"/>
            <a:ext cx="1366400" cy="2049600"/>
          </a:xfrm>
          <a:prstGeom prst="rect">
            <a:avLst/>
          </a:prstGeom>
          <a:noFill/>
          <a:ln w="19050" cap="flat" cmpd="sng">
            <a:solidFill>
              <a:srgbClr val="595959"/>
            </a:solidFill>
            <a:prstDash val="solid"/>
            <a:round/>
            <a:headEnd type="none" w="sm" len="sm"/>
            <a:tailEnd type="none" w="sm" len="sm"/>
          </a:ln>
        </p:spPr>
      </p:pic>
      <p:pic>
        <p:nvPicPr>
          <p:cNvPr id="168" name="Google Shape;168;p30"/>
          <p:cNvPicPr preferRelativeResize="0"/>
          <p:nvPr/>
        </p:nvPicPr>
        <p:blipFill>
          <a:blip r:embed="rId4">
            <a:alphaModFix/>
          </a:blip>
          <a:stretch>
            <a:fillRect/>
          </a:stretch>
        </p:blipFill>
        <p:spPr>
          <a:xfrm>
            <a:off x="1158275" y="2458275"/>
            <a:ext cx="1639775" cy="1821975"/>
          </a:xfrm>
          <a:prstGeom prst="rect">
            <a:avLst/>
          </a:prstGeom>
          <a:noFill/>
          <a:ln w="19050" cap="flat" cmpd="sng">
            <a:solidFill>
              <a:srgbClr val="595959"/>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What Inspires Poets?</a:t>
            </a:r>
            <a:endParaRPr/>
          </a:p>
        </p:txBody>
      </p:sp>
      <p:sp>
        <p:nvSpPr>
          <p:cNvPr id="174" name="Google Shape;174;p31"/>
          <p:cNvSpPr txBox="1">
            <a:spLocks noGrp="1"/>
          </p:cNvSpPr>
          <p:nvPr>
            <p:ph type="body" idx="1"/>
          </p:nvPr>
        </p:nvSpPr>
        <p:spPr>
          <a:xfrm>
            <a:off x="4184700" y="1210850"/>
            <a:ext cx="4647600" cy="38172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400" dirty="0">
                <a:solidFill>
                  <a:schemeClr val="dk1"/>
                </a:solidFill>
              </a:rPr>
              <a:t>What inspired your expert group poet to write poetry, and where can you see evidence of this in his or her poetry?</a:t>
            </a:r>
            <a:endParaRPr sz="2400" dirty="0">
              <a:solidFill>
                <a:schemeClr val="dk1"/>
              </a:solidFill>
            </a:endParaRPr>
          </a:p>
          <a:p>
            <a:pPr marL="0" lvl="0" indent="0" rtl="0">
              <a:spcBef>
                <a:spcPts val="0"/>
              </a:spcBef>
              <a:spcAft>
                <a:spcPts val="0"/>
              </a:spcAft>
              <a:buNone/>
            </a:pPr>
            <a:endParaRPr sz="2400" dirty="0">
              <a:solidFill>
                <a:schemeClr val="dk1"/>
              </a:solidFill>
            </a:endParaRPr>
          </a:p>
          <a:p>
            <a:pPr marL="0" lvl="0" indent="0" rtl="0">
              <a:lnSpc>
                <a:spcPct val="90000"/>
              </a:lnSpc>
              <a:spcBef>
                <a:spcPts val="1000"/>
              </a:spcBef>
              <a:spcAft>
                <a:spcPts val="0"/>
              </a:spcAft>
              <a:buNone/>
            </a:pPr>
            <a:endParaRPr sz="2400" dirty="0">
              <a:solidFill>
                <a:schemeClr val="dk1"/>
              </a:solidFill>
            </a:endParaRPr>
          </a:p>
        </p:txBody>
      </p:sp>
      <p:pic>
        <p:nvPicPr>
          <p:cNvPr id="175" name="Google Shape;175;p31"/>
          <p:cNvPicPr preferRelativeResize="0"/>
          <p:nvPr/>
        </p:nvPicPr>
        <p:blipFill rotWithShape="1">
          <a:blip r:embed="rId3">
            <a:alphaModFix/>
          </a:blip>
          <a:srcRect l="31732" t="14597" r="28171" b="11152"/>
          <a:stretch/>
        </p:blipFill>
        <p:spPr>
          <a:xfrm>
            <a:off x="311700" y="1040780"/>
            <a:ext cx="3666399" cy="3560957"/>
          </a:xfrm>
          <a:prstGeom prst="rect">
            <a:avLst/>
          </a:prstGeom>
          <a:noFill/>
          <a:ln w="19050" cap="flat" cmpd="sng">
            <a:solidFill>
              <a:schemeClr val="dk2"/>
            </a:solidFill>
            <a:prstDash val="solid"/>
            <a:round/>
            <a:headEnd type="none" w="sm" len="sm"/>
            <a:tailEnd type="none" w="sm" len="sm"/>
          </a:ln>
        </p:spPr>
      </p:pic>
      <p:pic>
        <p:nvPicPr>
          <p:cNvPr id="176" name="Google Shape;176;p31"/>
          <p:cNvPicPr preferRelativeResize="0"/>
          <p:nvPr/>
        </p:nvPicPr>
        <p:blipFill>
          <a:blip r:embed="rId4">
            <a:alphaModFix/>
          </a:blip>
          <a:stretch>
            <a:fillRect/>
          </a:stretch>
        </p:blipFill>
        <p:spPr>
          <a:xfrm>
            <a:off x="7645811" y="4456550"/>
            <a:ext cx="571500" cy="571500"/>
          </a:xfrm>
          <a:prstGeom prst="rect">
            <a:avLst/>
          </a:prstGeom>
          <a:noFill/>
          <a:ln>
            <a:noFill/>
          </a:ln>
        </p:spPr>
      </p:pic>
      <p:pic>
        <p:nvPicPr>
          <p:cNvPr id="177" name="Google Shape;177;p31"/>
          <p:cNvPicPr preferRelativeResize="0"/>
          <p:nvPr/>
        </p:nvPicPr>
        <p:blipFill>
          <a:blip r:embed="rId5">
            <a:alphaModFix/>
          </a:blip>
          <a:stretch>
            <a:fillRect/>
          </a:stretch>
        </p:blipFill>
        <p:spPr>
          <a:xfrm>
            <a:off x="8251303" y="4456679"/>
            <a:ext cx="614989" cy="48883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Taking a look at </a:t>
            </a:r>
            <a:r>
              <a:rPr lang="en" i="1"/>
              <a:t>A River of Words</a:t>
            </a:r>
            <a:r>
              <a:rPr lang="en"/>
              <a:t> </a:t>
            </a:r>
            <a:endParaRPr/>
          </a:p>
        </p:txBody>
      </p:sp>
      <p:sp>
        <p:nvSpPr>
          <p:cNvPr id="183" name="Google Shape;183;p32"/>
          <p:cNvSpPr txBox="1">
            <a:spLocks noGrp="1"/>
          </p:cNvSpPr>
          <p:nvPr>
            <p:ph type="body" idx="1"/>
          </p:nvPr>
        </p:nvSpPr>
        <p:spPr>
          <a:xfrm>
            <a:off x="523875" y="952000"/>
            <a:ext cx="8308500" cy="3817200"/>
          </a:xfrm>
          <a:prstGeom prst="rect">
            <a:avLst/>
          </a:prstGeom>
        </p:spPr>
        <p:txBody>
          <a:bodyPr spcFirstLastPara="1" wrap="square" lIns="91425" tIns="91425" rIns="91425" bIns="91425" anchor="t" anchorCtr="0">
            <a:noAutofit/>
          </a:bodyPr>
          <a:lstStyle/>
          <a:p>
            <a:pPr marL="457200" lvl="0" indent="0" rtl="0">
              <a:spcBef>
                <a:spcPts val="0"/>
              </a:spcBef>
              <a:spcAft>
                <a:spcPts val="0"/>
              </a:spcAft>
              <a:buNone/>
            </a:pPr>
            <a:endParaRPr sz="2400">
              <a:solidFill>
                <a:schemeClr val="dk1"/>
              </a:solidFill>
            </a:endParaRPr>
          </a:p>
          <a:p>
            <a:pPr marL="457200" lvl="0" indent="-381000" rtl="0">
              <a:spcBef>
                <a:spcPts val="0"/>
              </a:spcBef>
              <a:spcAft>
                <a:spcPts val="0"/>
              </a:spcAft>
              <a:buClr>
                <a:schemeClr val="dk1"/>
              </a:buClr>
              <a:buSzPts val="2400"/>
              <a:buAutoNum type="arabicPeriod"/>
            </a:pPr>
            <a:r>
              <a:rPr lang="en" sz="2400">
                <a:solidFill>
                  <a:schemeClr val="dk1"/>
                </a:solidFill>
              </a:rPr>
              <a:t>What kind of book is </a:t>
            </a:r>
            <a:r>
              <a:rPr lang="en" sz="2400" i="1">
                <a:solidFill>
                  <a:schemeClr val="dk1"/>
                </a:solidFill>
              </a:rPr>
              <a:t>A River of Words</a:t>
            </a:r>
            <a:r>
              <a:rPr lang="en" sz="2400">
                <a:solidFill>
                  <a:schemeClr val="dk1"/>
                </a:solidFill>
              </a:rPr>
              <a:t>? </a:t>
            </a:r>
            <a:endParaRPr sz="2400">
              <a:solidFill>
                <a:schemeClr val="dk1"/>
              </a:solidFill>
            </a:endParaRPr>
          </a:p>
          <a:p>
            <a:pPr marL="457200" lvl="0" indent="-381000" rtl="0">
              <a:spcBef>
                <a:spcPts val="0"/>
              </a:spcBef>
              <a:spcAft>
                <a:spcPts val="0"/>
              </a:spcAft>
              <a:buClr>
                <a:schemeClr val="dk1"/>
              </a:buClr>
              <a:buSzPts val="2400"/>
              <a:buAutoNum type="arabicPeriod"/>
            </a:pPr>
            <a:r>
              <a:rPr lang="en" sz="2400">
                <a:solidFill>
                  <a:schemeClr val="dk1"/>
                </a:solidFill>
              </a:rPr>
              <a:t>What did you learn about William Carlos Williams in </a:t>
            </a:r>
            <a:r>
              <a:rPr lang="en" sz="2400" i="1">
                <a:solidFill>
                  <a:schemeClr val="dk1"/>
                </a:solidFill>
              </a:rPr>
              <a:t>A River of Words</a:t>
            </a:r>
            <a:r>
              <a:rPr lang="en" sz="2400">
                <a:solidFill>
                  <a:schemeClr val="dk1"/>
                </a:solidFill>
              </a:rPr>
              <a:t>? </a:t>
            </a:r>
            <a:endParaRPr sz="2400">
              <a:solidFill>
                <a:schemeClr val="dk1"/>
              </a:solidFill>
            </a:endParaRPr>
          </a:p>
          <a:p>
            <a:pPr marL="457200" lvl="0" indent="-381000" rtl="0">
              <a:spcBef>
                <a:spcPts val="0"/>
              </a:spcBef>
              <a:spcAft>
                <a:spcPts val="0"/>
              </a:spcAft>
              <a:buClr>
                <a:schemeClr val="dk1"/>
              </a:buClr>
              <a:buSzPts val="2400"/>
              <a:buAutoNum type="arabicPeriod"/>
            </a:pPr>
            <a:r>
              <a:rPr lang="en" sz="2400">
                <a:solidFill>
                  <a:schemeClr val="dk1"/>
                </a:solidFill>
              </a:rPr>
              <a:t>When exploring the text in the previous lesson we saw the Author’s Note. What is an Author’s Note? </a:t>
            </a:r>
            <a:endParaRPr sz="2400">
              <a:solidFill>
                <a:schemeClr val="dk1"/>
              </a:solidFill>
            </a:endParaRPr>
          </a:p>
          <a:p>
            <a:pPr marL="0" lvl="0" indent="0" rtl="0">
              <a:spcBef>
                <a:spcPts val="0"/>
              </a:spcBef>
              <a:spcAft>
                <a:spcPts val="0"/>
              </a:spcAft>
              <a:buNone/>
            </a:pPr>
            <a:endParaRPr sz="2400">
              <a:solidFill>
                <a:schemeClr val="dk1"/>
              </a:solidFill>
            </a:endParaRPr>
          </a:p>
          <a:p>
            <a:pPr marL="457200" lvl="0" indent="0" rtl="0">
              <a:lnSpc>
                <a:spcPct val="90000"/>
              </a:lnSpc>
              <a:spcBef>
                <a:spcPts val="1000"/>
              </a:spcBef>
              <a:spcAft>
                <a:spcPts val="0"/>
              </a:spcAft>
              <a:buNone/>
            </a:pPr>
            <a:endParaRPr sz="2400">
              <a:solidFill>
                <a:schemeClr val="dk1"/>
              </a:solidFill>
            </a:endParaRPr>
          </a:p>
        </p:txBody>
      </p:sp>
      <p:pic>
        <p:nvPicPr>
          <p:cNvPr id="5" name="Google Shape;176;p31"/>
          <p:cNvPicPr preferRelativeResize="0"/>
          <p:nvPr/>
        </p:nvPicPr>
        <p:blipFill>
          <a:blip r:embed="rId3">
            <a:alphaModFix/>
          </a:blip>
          <a:stretch>
            <a:fillRect/>
          </a:stretch>
        </p:blipFill>
        <p:spPr>
          <a:xfrm>
            <a:off x="8260800" y="4483450"/>
            <a:ext cx="571500" cy="5715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3">
                                            <p:txEl>
                                              <p:pRg st="0" end="0"/>
                                            </p:txEl>
                                          </p:spTgt>
                                        </p:tgtEl>
                                        <p:attrNameLst>
                                          <p:attrName>style.visibility</p:attrName>
                                        </p:attrNameLst>
                                      </p:cBhvr>
                                      <p:to>
                                        <p:strVal val="visible"/>
                                      </p:to>
                                    </p:set>
                                    <p:animEffect transition="in" filter="fade">
                                      <p:cBhvr>
                                        <p:cTn id="7" dur="1000"/>
                                        <p:tgtEl>
                                          <p:spTgt spid="1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3">
                                            <p:txEl>
                                              <p:pRg st="1" end="1"/>
                                            </p:txEl>
                                          </p:spTgt>
                                        </p:tgtEl>
                                        <p:attrNameLst>
                                          <p:attrName>style.visibility</p:attrName>
                                        </p:attrNameLst>
                                      </p:cBhvr>
                                      <p:to>
                                        <p:strVal val="visible"/>
                                      </p:to>
                                    </p:set>
                                    <p:animEffect transition="in" filter="fade">
                                      <p:cBhvr>
                                        <p:cTn id="12" dur="1000"/>
                                        <p:tgtEl>
                                          <p:spTgt spid="18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3">
                                            <p:txEl>
                                              <p:pRg st="2" end="2"/>
                                            </p:txEl>
                                          </p:spTgt>
                                        </p:tgtEl>
                                        <p:attrNameLst>
                                          <p:attrName>style.visibility</p:attrName>
                                        </p:attrNameLst>
                                      </p:cBhvr>
                                      <p:to>
                                        <p:strVal val="visible"/>
                                      </p:to>
                                    </p:set>
                                    <p:animEffect transition="in" filter="fade">
                                      <p:cBhvr>
                                        <p:cTn id="17" dur="1000"/>
                                        <p:tgtEl>
                                          <p:spTgt spid="18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3">
                                            <p:txEl>
                                              <p:pRg st="3" end="3"/>
                                            </p:txEl>
                                          </p:spTgt>
                                        </p:tgtEl>
                                        <p:attrNameLst>
                                          <p:attrName>style.visibility</p:attrName>
                                        </p:attrNameLst>
                                      </p:cBhvr>
                                      <p:to>
                                        <p:strVal val="visible"/>
                                      </p:to>
                                    </p:set>
                                    <p:animEffect transition="in" filter="fade">
                                      <p:cBhvr>
                                        <p:cTn id="22" dur="1000"/>
                                        <p:tgtEl>
                                          <p:spTgt spid="18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3">
                                            <p:txEl>
                                              <p:pRg st="4" end="4"/>
                                            </p:txEl>
                                          </p:spTgt>
                                        </p:tgtEl>
                                        <p:attrNameLst>
                                          <p:attrName>style.visibility</p:attrName>
                                        </p:attrNameLst>
                                      </p:cBhvr>
                                      <p:to>
                                        <p:strVal val="visible"/>
                                      </p:to>
                                    </p:set>
                                    <p:animEffect transition="in" filter="fade">
                                      <p:cBhvr>
                                        <p:cTn id="27" dur="1000"/>
                                        <p:tgtEl>
                                          <p:spTgt spid="18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83">
                                            <p:txEl>
                                              <p:pRg st="5" end="5"/>
                                            </p:txEl>
                                          </p:spTgt>
                                        </p:tgtEl>
                                        <p:attrNameLst>
                                          <p:attrName>style.visibility</p:attrName>
                                        </p:attrNameLst>
                                      </p:cBhvr>
                                      <p:to>
                                        <p:strVal val="visible"/>
                                      </p:to>
                                    </p:set>
                                    <p:animEffect transition="in" filter="fade">
                                      <p:cBhvr>
                                        <p:cTn id="32" dur="1000"/>
                                        <p:tgtEl>
                                          <p:spTgt spid="18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pic>
        <p:nvPicPr>
          <p:cNvPr id="194" name="Google Shape;194;p33"/>
          <p:cNvPicPr preferRelativeResize="0"/>
          <p:nvPr/>
        </p:nvPicPr>
        <p:blipFill>
          <a:blip r:embed="rId3">
            <a:alphaModFix/>
          </a:blip>
          <a:stretch>
            <a:fillRect/>
          </a:stretch>
        </p:blipFill>
        <p:spPr>
          <a:xfrm>
            <a:off x="7304913" y="4362212"/>
            <a:ext cx="647700" cy="647700"/>
          </a:xfrm>
          <a:prstGeom prst="rect">
            <a:avLst/>
          </a:prstGeom>
          <a:noFill/>
          <a:ln>
            <a:noFill/>
          </a:ln>
        </p:spPr>
      </p:pic>
      <p:sp>
        <p:nvSpPr>
          <p:cNvPr id="189" name="Google Shape;189;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What are our Learning Targets?</a:t>
            </a:r>
            <a:endParaRPr dirty="0"/>
          </a:p>
        </p:txBody>
      </p:sp>
      <p:sp>
        <p:nvSpPr>
          <p:cNvPr id="190" name="Google Shape;190;p33"/>
          <p:cNvSpPr txBox="1">
            <a:spLocks noGrp="1"/>
          </p:cNvSpPr>
          <p:nvPr>
            <p:ph type="body" idx="1"/>
          </p:nvPr>
        </p:nvSpPr>
        <p:spPr>
          <a:xfrm>
            <a:off x="4683022" y="1608963"/>
            <a:ext cx="4260600" cy="3339037"/>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Clr>
                <a:schemeClr val="dk1"/>
              </a:buClr>
              <a:buSzPts val="2400"/>
              <a:buAutoNum type="arabicPeriod"/>
            </a:pPr>
            <a:r>
              <a:rPr lang="en" sz="2400" dirty="0">
                <a:solidFill>
                  <a:schemeClr val="dk1"/>
                </a:solidFill>
              </a:rPr>
              <a:t>How do you think answering questions about a text can help you better understand the text? </a:t>
            </a:r>
            <a:endParaRPr sz="2400" dirty="0">
              <a:solidFill>
                <a:schemeClr val="dk1"/>
              </a:solidFill>
            </a:endParaRPr>
          </a:p>
          <a:p>
            <a:pPr marL="457200" lvl="0" indent="0" rtl="0">
              <a:lnSpc>
                <a:spcPct val="90000"/>
              </a:lnSpc>
              <a:spcBef>
                <a:spcPts val="1000"/>
              </a:spcBef>
              <a:spcAft>
                <a:spcPts val="0"/>
              </a:spcAft>
              <a:buNone/>
            </a:pPr>
            <a:endParaRPr sz="2400" dirty="0">
              <a:solidFill>
                <a:schemeClr val="dk1"/>
              </a:solidFill>
            </a:endParaRPr>
          </a:p>
        </p:txBody>
      </p:sp>
      <p:pic>
        <p:nvPicPr>
          <p:cNvPr id="191" name="Google Shape;191;p33"/>
          <p:cNvPicPr preferRelativeResize="0"/>
          <p:nvPr/>
        </p:nvPicPr>
        <p:blipFill>
          <a:blip r:embed="rId4">
            <a:alphaModFix/>
          </a:blip>
          <a:stretch>
            <a:fillRect/>
          </a:stretch>
        </p:blipFill>
        <p:spPr>
          <a:xfrm>
            <a:off x="8347125" y="4424125"/>
            <a:ext cx="647700" cy="523875"/>
          </a:xfrm>
          <a:prstGeom prst="rect">
            <a:avLst/>
          </a:prstGeom>
          <a:noFill/>
          <a:ln>
            <a:noFill/>
          </a:ln>
        </p:spPr>
      </p:pic>
      <p:pic>
        <p:nvPicPr>
          <p:cNvPr id="192" name="Google Shape;192;p33"/>
          <p:cNvPicPr preferRelativeResize="0"/>
          <p:nvPr/>
        </p:nvPicPr>
        <p:blipFill>
          <a:blip r:embed="rId5">
            <a:alphaModFix/>
          </a:blip>
          <a:stretch>
            <a:fillRect/>
          </a:stretch>
        </p:blipFill>
        <p:spPr>
          <a:xfrm>
            <a:off x="7721197" y="4433389"/>
            <a:ext cx="647700" cy="505348"/>
          </a:xfrm>
          <a:prstGeom prst="rect">
            <a:avLst/>
          </a:prstGeom>
          <a:noFill/>
          <a:ln>
            <a:noFill/>
          </a:ln>
        </p:spPr>
      </p:pic>
      <p:sp>
        <p:nvSpPr>
          <p:cNvPr id="193" name="Google Shape;193;p33"/>
          <p:cNvSpPr txBox="1">
            <a:spLocks noGrp="1"/>
          </p:cNvSpPr>
          <p:nvPr>
            <p:ph type="body" idx="1"/>
          </p:nvPr>
        </p:nvSpPr>
        <p:spPr>
          <a:xfrm>
            <a:off x="311700" y="1699080"/>
            <a:ext cx="4260600" cy="2734309"/>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Clr>
                <a:schemeClr val="dk1"/>
              </a:buClr>
              <a:buSzPts val="2400"/>
              <a:buChar char="●"/>
            </a:pPr>
            <a:r>
              <a:rPr lang="en" sz="2200" dirty="0">
                <a:solidFill>
                  <a:schemeClr val="dk1"/>
                </a:solidFill>
              </a:rPr>
              <a:t>I can describe the life of William Carlos Williams and explain what inspired him to write poetry.</a:t>
            </a:r>
            <a:endParaRPr sz="2200" dirty="0">
              <a:solidFill>
                <a:schemeClr val="dk1"/>
              </a:solidFill>
            </a:endParaRPr>
          </a:p>
          <a:p>
            <a:pPr marL="457200" lvl="0" indent="-381000" rtl="0">
              <a:spcBef>
                <a:spcPts val="0"/>
              </a:spcBef>
              <a:spcAft>
                <a:spcPts val="0"/>
              </a:spcAft>
              <a:buClr>
                <a:schemeClr val="dk1"/>
              </a:buClr>
              <a:buSzPts val="2400"/>
              <a:buChar char="●"/>
            </a:pPr>
            <a:r>
              <a:rPr lang="en" sz="2200" dirty="0">
                <a:solidFill>
                  <a:schemeClr val="dk1"/>
                </a:solidFill>
              </a:rPr>
              <a:t>I can cite </a:t>
            </a:r>
            <a:r>
              <a:rPr lang="en" sz="2200" u="sng" dirty="0">
                <a:solidFill>
                  <a:schemeClr val="dk1"/>
                </a:solidFill>
              </a:rPr>
              <a:t>evidence</a:t>
            </a:r>
            <a:r>
              <a:rPr lang="en" sz="2200" dirty="0">
                <a:solidFill>
                  <a:schemeClr val="dk1"/>
                </a:solidFill>
              </a:rPr>
              <a:t> from the text to support the answers to my questions. </a:t>
            </a:r>
            <a:endParaRPr sz="2200" dirty="0">
              <a:solidFill>
                <a:schemeClr val="dk1"/>
              </a:solidFill>
            </a:endParaRPr>
          </a:p>
          <a:p>
            <a:pPr marL="0" lvl="0" indent="0" rtl="0">
              <a:spcBef>
                <a:spcPts val="0"/>
              </a:spcBef>
              <a:spcAft>
                <a:spcPts val="0"/>
              </a:spcAft>
              <a:buNone/>
            </a:pPr>
            <a:endParaRPr sz="2200" dirty="0">
              <a:solidFill>
                <a:schemeClr val="dk1"/>
              </a:solidFill>
            </a:endParaRPr>
          </a:p>
          <a:p>
            <a:pPr marL="457200" lvl="0" indent="0" rtl="0">
              <a:lnSpc>
                <a:spcPct val="90000"/>
              </a:lnSpc>
              <a:spcBef>
                <a:spcPts val="1000"/>
              </a:spcBef>
              <a:spcAft>
                <a:spcPts val="0"/>
              </a:spcAft>
              <a:buNone/>
            </a:pPr>
            <a:endParaRPr sz="2200" dirty="0">
              <a:solidFill>
                <a:schemeClr val="dk1"/>
              </a:solidFill>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1092C96-0811-4FA4-9DA0-F965CD357B01}"/>
</file>

<file path=customXml/itemProps2.xml><?xml version="1.0" encoding="utf-8"?>
<ds:datastoreItem xmlns:ds="http://schemas.openxmlformats.org/officeDocument/2006/customXml" ds:itemID="{564D296C-1C98-449E-A123-1F1CC70A644D}">
  <ds:schemaRefs>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a1502afc-75e6-4a80-976c-76583f90c737"/>
    <ds:schemaRef ds:uri="http://www.w3.org/XML/1998/namespace"/>
    <ds:schemaRef ds:uri="http://purl.org/dc/elements/1.1/"/>
  </ds:schemaRefs>
</ds:datastoreItem>
</file>

<file path=customXml/itemProps3.xml><?xml version="1.0" encoding="utf-8"?>
<ds:datastoreItem xmlns:ds="http://schemas.openxmlformats.org/officeDocument/2006/customXml" ds:itemID="{417F4928-DA1D-418E-A0E3-F4A42C958B2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84</TotalTime>
  <Words>5596</Words>
  <Application>Microsoft Macintosh PowerPoint</Application>
  <PresentationFormat>On-screen Show (16:9)</PresentationFormat>
  <Paragraphs>819</Paragraphs>
  <Slides>26</Slides>
  <Notes>26</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26</vt:i4>
      </vt:variant>
    </vt:vector>
  </HeadingPairs>
  <TitlesOfParts>
    <vt:vector size="33" baseType="lpstr">
      <vt:lpstr>Century Gothic</vt:lpstr>
      <vt:lpstr>Open Sans</vt:lpstr>
      <vt:lpstr>Calibri</vt:lpstr>
      <vt:lpstr>Arial</vt:lpstr>
      <vt:lpstr>Overlock</vt:lpstr>
      <vt:lpstr>Simple Light</vt:lpstr>
      <vt:lpstr>Office Theme</vt:lpstr>
      <vt:lpstr>Grade 4: Module 1: Unit 2: Lesson 6 Teacher slide, before teaching.</vt:lpstr>
      <vt:lpstr>Grade 4: Module 1: Unit 2: Lesson 6 Teacher slide, before teaching.</vt:lpstr>
      <vt:lpstr>Resources to gather….</vt:lpstr>
      <vt:lpstr>Grade 4: Module 1: Unit 2: Lesson 6 Teacher slide, before teaching.</vt:lpstr>
      <vt:lpstr>PowerPoint Presentation</vt:lpstr>
      <vt:lpstr>Hello, Students!</vt:lpstr>
      <vt:lpstr>What Inspires Poets?</vt:lpstr>
      <vt:lpstr>Taking a look at A River of Words </vt:lpstr>
      <vt:lpstr>What are our Learning Targets?</vt:lpstr>
      <vt:lpstr>What Inspires Poets?</vt:lpstr>
      <vt:lpstr>Author’s Note: A River of Words</vt:lpstr>
      <vt:lpstr>Close Read: A River of Words</vt:lpstr>
      <vt:lpstr>Close Read: A River of Words</vt:lpstr>
      <vt:lpstr>Close Read: A River of Words</vt:lpstr>
      <vt:lpstr>Close Read: A River of Words</vt:lpstr>
      <vt:lpstr>Close Read: A River of Words</vt:lpstr>
      <vt:lpstr>Language Dive</vt:lpstr>
      <vt:lpstr>Language Dive</vt:lpstr>
      <vt:lpstr>Language Dive</vt:lpstr>
      <vt:lpstr>Language Dive</vt:lpstr>
      <vt:lpstr>Language Dive</vt:lpstr>
      <vt:lpstr>Language Dive</vt:lpstr>
      <vt:lpstr>Close Read: A River of Words</vt:lpstr>
      <vt:lpstr>A quick review...</vt:lpstr>
      <vt:lpstr>Homework</vt:lpstr>
      <vt:lpstr>Small Group Block /All Block </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2: Lesson 6 Teacher slide, before teaching.</dc:title>
  <dc:creator>nbravo</dc:creator>
  <cp:lastModifiedBy>Mirabella-Ormsby, Lauren J</cp:lastModifiedBy>
  <cp:revision>7</cp:revision>
  <dcterms:modified xsi:type="dcterms:W3CDTF">2018-09-21T20:12:48Z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