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slideLayouts/slideLayout1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169C395-48F6-47C7-AE9E-610DB6F12623}">
  <a:tblStyle styleId="{D169C395-48F6-47C7-AE9E-610DB6F1262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8" d="100"/>
          <a:sy n="88" d="100"/>
        </p:scale>
        <p:origin x="79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079444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Syllable Sleuth instructional practice focuses on decoding two-syllable words ending with a C-le ending. Students examine written words and identify the vowel spelling patterns to determine the number of syllables. Finally, they identify the syllable types and use the information to successfully decode the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that some words are nonsense words that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In C-le words, in the ending syllable, the final “e” is always silent, and creates a new “vowel sound” called a “schwa” sound (covered in more depth in Module 4). Words are spelled with the following C-le spelling patterns: “-zle,” “-kle,” “-ble,” “-dle,” “-cle,” “-ple,” “-gle,” “-stle,” “-fle.” However, the “le” is pronounced /əl/. This sixth and final syllable type is always three letters and always comes at the end of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Words Rule, students first discover the ways two-syllable words with a C-le ending syllable are spelled in words. This knowledge supports students’ ability to decode and encode words by generalizing familiar spelling patterns. Students then practice these generalizations by writing words ending with 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is that every syllable has a vowel sound. Echo this as needed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pages 27-29.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66182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7578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syllable pattern 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2742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aloud words with C-le endings in random order: “title,” “fable,” “sable,” “whittle,” “tinkle,” “trickle,” “noodle,” “cripple,” “article,” “example,” “uncle,” “topple,” “battle”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briefly word in a sentence: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Title - what is the title of the book?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Sable - sable is a small animal that has brown fur.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Tinkle - Small bells make a tinkle sound.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Noodle - Spaghetti is a type of noodle.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Article - an article is a piece of something or a type of something, like an article of clothing or an article from a newspaper.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Uncle - an uncle is a family member that is related as a child’s mother’s or father’s brother</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Battle - to battle is to fight, like battles in a war.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A fable is a short story with a moral or something to learn.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Whittle means to carve small piece of wood to make something, like a cane to walk with. </a:t>
            </a:r>
          </a:p>
          <a:p>
            <a:pPr marL="914400" lvl="1" indent="-304800" algn="l" rtl="0">
              <a:spcBef>
                <a:spcPts val="0"/>
              </a:spcBef>
              <a:spcAft>
                <a:spcPts val="0"/>
              </a:spcAft>
              <a:buClr>
                <a:schemeClr val="dk1"/>
              </a:buClr>
              <a:buSzPts val="1200"/>
              <a:buFont typeface="Courier New" panose="02070309020205020404" pitchFamily="49" charset="0"/>
              <a:buChar char="o"/>
            </a:pPr>
            <a:r>
              <a:rPr lang="en-US" sz="1200" i="0" u="none" dirty="0">
                <a:solidFill>
                  <a:schemeClr val="dk1"/>
                </a:solidFill>
                <a:latin typeface="Calibri"/>
                <a:ea typeface="Calibri"/>
                <a:cs typeface="Calibri"/>
                <a:sym typeface="Calibri"/>
              </a:rPr>
              <a:t>T</a:t>
            </a:r>
            <a:r>
              <a:rPr lang="en" sz="1200" i="0" u="none" dirty="0">
                <a:solidFill>
                  <a:schemeClr val="dk1"/>
                </a:solidFill>
                <a:latin typeface="Calibri"/>
                <a:ea typeface="Calibri"/>
                <a:cs typeface="Calibri"/>
                <a:sym typeface="Calibri"/>
              </a:rPr>
              <a:t>rickle means a small and slow stream of liquid; the last of the juice trickled out of the jug.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Cripple means to severely damage or break. The lightning crippled the motor in the air conditioner.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Example - an example is a model of something used to follow or learn from; we look at examples when we are learning new spelling patterns.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u="none" dirty="0">
                <a:solidFill>
                  <a:schemeClr val="dk1"/>
                </a:solidFill>
                <a:latin typeface="Calibri"/>
                <a:ea typeface="Calibri"/>
                <a:cs typeface="Calibri"/>
                <a:sym typeface="Calibri"/>
              </a:rPr>
              <a:t>Topple means to fall over; she tried to make the tower of blocks too high and it toppled over.</a:t>
            </a:r>
            <a:endParaRPr sz="1200" i="0" u="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read these words to yourself and think about how you could group these words together in ways they are similar.”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will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end in the C-le syllable type and have an /əl/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all of these words end in the C-le syllable type. It ends with one consonant followed by the letters ‘-le.’”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consonants make up the C in the syllable consonant-le?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(“-tle,” “-ble,” “-kle,” “-dle,” “-ple,” “-cle”)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“Hmm... that makes me wonder about the syllables that come before the C-le ending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other syllables in the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open, vowel team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Words don’t begin with the consonant-le syllable type, but you are familiar with all of the syllable types now and can read them. The words can be grouped in three different ways: open syllable, closed syllable, and vowel teams that each end in a consonant-le syllable type.”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whiteboards, whiteboard markers, and whiteboard erasers as per classroom routine and say: </a:t>
            </a:r>
            <a:r>
              <a:rPr lang="en" sz="1200" i="0" dirty="0">
                <a:solidFill>
                  <a:schemeClr val="dk1"/>
                </a:solidFill>
                <a:latin typeface="Calibri"/>
                <a:ea typeface="Calibri"/>
                <a:cs typeface="Calibri"/>
                <a:sym typeface="Calibri"/>
              </a:rPr>
              <a:t>“I will read a word and you will think about what we have learned as you write the word on your board. Remember, listen for all the syllables, remembering that each word ends in a C-le syllable. This will help you spell the word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 as students think and write it on their white board: “title.”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word on the board as students check and correct their work. (or click on slide for animation)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open/tī/)</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is it spelled?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(/təl/)</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is it spelled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remaining words: “saddle,” “trouble,” “wobble.”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will learn more words with the C-le ending syllable. Knowing these spellings will help us continue to be better readers and writers.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C-le syllable spelling patterns.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 C-le syllable type is often called the “final stable syllable” because it always ends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“le” consistently sounds like /əl/.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spelling rules for combining open and closed syllables with the C-le syllable ending are: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Open syllable + C-le ending: there is no double consonant (“cable,” “title”)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Closed syllable + C-Le ending: double the consonant (“little,” “topple”)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 know to split “ck” in “trickle” to read it “tric-kle.” Remind students that C-le endings are dividing by counting back three to include the consonant.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may be unfamiliar with the word “multisyllabic,” consider unpacking the word to support understanding.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8528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6d9d9458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6d9d9458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for teacher reference. It is an option to show to students finished chart after they are finished to check work.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chart for students to review </a:t>
            </a:r>
            <a:r>
              <a:rPr lang="en" sz="1200" dirty="0" smtClean="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correct syllable type of the first syllable of each two syllable word.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copy of chart for students to </a:t>
            </a:r>
            <a:r>
              <a:rPr lang="en" sz="1200" dirty="0" smtClean="0">
                <a:solidFill>
                  <a:schemeClr val="dk1"/>
                </a:solidFill>
                <a:latin typeface="Calibri"/>
                <a:ea typeface="Calibri"/>
                <a:cs typeface="Calibri"/>
                <a:sym typeface="Calibri"/>
              </a:rPr>
              <a:t>read along</a:t>
            </a:r>
            <a:r>
              <a:rPr lang="en" sz="1200" baseline="0" dirty="0" smtClean="0">
                <a:solidFill>
                  <a:schemeClr val="dk1"/>
                </a:solidFill>
                <a:latin typeface="Calibri"/>
                <a:ea typeface="Calibri"/>
                <a:cs typeface="Calibri"/>
                <a:sym typeface="Calibri"/>
              </a:rPr>
              <a:t> with.</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5710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a9912117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g4a99121173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see someone _____, I’ll make sure to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someone asks me to _____, I’ll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I have a question about or need help with _____, I’ll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will collaborate by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with my partner, I will _____.”</a:t>
            </a:r>
            <a:endParaRPr sz="1200" dirty="0">
              <a:solidFill>
                <a:schemeClr val="dk1"/>
              </a:solidFill>
              <a:latin typeface="Calibri"/>
              <a:ea typeface="Calibri"/>
              <a:cs typeface="Calibri"/>
              <a:sym typeface="Calibri"/>
            </a:endParaRPr>
          </a:p>
        </p:txBody>
      </p:sp>
      <p:sp>
        <p:nvSpPr>
          <p:cNvPr id="235" name="Google Shape;235;g4a99121173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Google Shape;236;g4a99121173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5303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108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7626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Varies by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No Food to be Found” decodable text </a:t>
            </a:r>
            <a:r>
              <a:rPr lang="en" sz="1200" dirty="0">
                <a:solidFill>
                  <a:schemeClr val="dk1"/>
                </a:solidFill>
                <a:latin typeface="Calibri"/>
                <a:ea typeface="Calibri"/>
                <a:cs typeface="Calibri"/>
                <a:sym typeface="Calibri"/>
              </a:rPr>
              <a:t>from Cycle 12; </a:t>
            </a:r>
            <a:r>
              <a:rPr lang="en" sz="1200" b="0" dirty="0">
                <a:solidFill>
                  <a:schemeClr val="dk1"/>
                </a:solidFill>
                <a:latin typeface="Calibri"/>
                <a:ea typeface="Calibri"/>
                <a:cs typeface="Calibri"/>
                <a:sym typeface="Calibri"/>
              </a:rPr>
              <a:t>Rules of Fluency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“Too Many Options!”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3091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5001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a5c2c581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a5c2c581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17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0038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T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14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7741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a9c16b52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4a9c16b52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17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9674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14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96-104.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5842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and the first two modules of Grade 2, students worked with five syllable types (i.e., written patterns representing a vowel sound). These include closed (CVC), open (CV), magic “e” (CVCe), r-controlled, and vowel teams (CVVC, CVV). Students were introduced to the sixth syllable type, C-le, in the previous cycle of Module 3. Students continue to work with C-le words within this cycle.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Recently introduced sixth syllable type: 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lesson, which push students to only decode and not just remember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count the number of syllables by identifying the vowel sounds in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and identify the syllable types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which spelling pattern to use when writing words with a C-le ending syllable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multisyllabic, similar, syllable (L)</a:t>
            </a:r>
            <a:endParaRPr sz="1200" dirty="0">
              <a:latin typeface="Calibri"/>
              <a:ea typeface="Calibri"/>
              <a:cs typeface="Calibri"/>
              <a:sym typeface="Calibri"/>
            </a:endParaRPr>
          </a:p>
        </p:txBody>
      </p:sp>
    </p:spTree>
    <p:extLst>
      <p:ext uri="{BB962C8B-B14F-4D97-AF65-F5344CB8AC3E}">
        <p14:creationId xmlns:p14="http://schemas.microsoft.com/office/powerpoint/2010/main" val="58408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2339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5525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t>
            </a:r>
            <a:r>
              <a:rPr lang="en-US" sz="1200" dirty="0">
                <a:solidFill>
                  <a:schemeClr val="dk1"/>
                </a:solidFill>
                <a:latin typeface="Calibri"/>
                <a:ea typeface="Calibri"/>
                <a:cs typeface="Calibri"/>
                <a:sym typeface="Calibri"/>
              </a:rPr>
              <a:t>slide</a:t>
            </a:r>
            <a:r>
              <a:rPr lang="en" sz="1200" dirty="0">
                <a:solidFill>
                  <a:schemeClr val="dk1"/>
                </a:solidFill>
                <a:latin typeface="Calibri"/>
                <a:ea typeface="Calibri"/>
                <a:cs typeface="Calibri"/>
                <a:sym typeface="Calibri"/>
              </a:rPr>
              <a:t>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a:t>
            </a:r>
            <a:r>
              <a:rPr lang="en" sz="1200" i="1" dirty="0">
                <a:solidFill>
                  <a:schemeClr val="dk1"/>
                </a:solidFill>
                <a:latin typeface="Calibri"/>
                <a:ea typeface="Calibri"/>
                <a:cs typeface="Calibri"/>
                <a:sym typeface="Calibri"/>
              </a:rPr>
              <a:t>s </a:t>
            </a:r>
            <a:r>
              <a:rPr lang="en" sz="1200" i="0" dirty="0">
                <a:solidFill>
                  <a:schemeClr val="dk1"/>
                </a:solidFill>
                <a:latin typeface="Calibri"/>
                <a:ea typeface="Calibri"/>
                <a:cs typeface="Calibri"/>
                <a:sym typeface="Calibri"/>
              </a:rPr>
              <a:t>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on the board: “ca-ble.” (or project slide)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vowels and put a dot below each.” (vowels are also in bold on slide)</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C-le and divide word.”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just before the ‘-ble.’”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 ā/)</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know this vowel sound is /ā/ and not /a/?” </a:t>
            </a:r>
            <a:r>
              <a:rPr lang="en" sz="1200" i="0" dirty="0">
                <a:solidFill>
                  <a:schemeClr val="dk1"/>
                </a:solidFill>
                <a:latin typeface="Calibri"/>
                <a:ea typeface="Calibri"/>
                <a:cs typeface="Calibri"/>
                <a:sym typeface="Calibri"/>
              </a:rPr>
              <a:t>(</a:t>
            </a:r>
            <a:r>
              <a:rPr lang="en" sz="1200" b="0" i="0" dirty="0">
                <a:solidFill>
                  <a:schemeClr val="dk1"/>
                </a:solidFill>
                <a:latin typeface="Calibri"/>
                <a:ea typeface="Calibri"/>
                <a:cs typeface="Calibri"/>
                <a:sym typeface="Calibri"/>
              </a:rPr>
              <a:t>because it is an open syllable; “-ble” is the second syllable</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 </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/kā/</a:t>
            </a:r>
            <a:r>
              <a:rPr lang="en" sz="1200" b="0" i="1"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(consonant plus “le”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does the second syllable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(/bəl/)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So how would we read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(“cable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dividing syllables by starting at the end and counting back three letters and then dividing the word. Students can remember this with the rhyme “-le count back three.”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Syllabication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uidance </a:t>
            </a:r>
            <a:r>
              <a:rPr lang="en-US" sz="1200" b="1" dirty="0">
                <a:solidFill>
                  <a:schemeClr val="dk1"/>
                </a:solidFill>
                <a:latin typeface="Calibri"/>
                <a:ea typeface="Calibri"/>
                <a:cs typeface="Calibri"/>
                <a:sym typeface="Calibri"/>
              </a:rPr>
              <a:t>D</a:t>
            </a:r>
            <a:r>
              <a:rPr lang="en" sz="1200" b="1" dirty="0">
                <a:solidFill>
                  <a:schemeClr val="dk1"/>
                </a:solidFill>
                <a:latin typeface="Calibri"/>
                <a:ea typeface="Calibri"/>
                <a:cs typeface="Calibri"/>
                <a:sym typeface="Calibri"/>
              </a:rPr>
              <a:t>ocument </a:t>
            </a: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as needed. Below is the syllable division for words used in Opening A: “ca-ble,” “ma-ple,” “bu-gle,” “cy-cle,” “puz-zle,” “rid-dle,” “bee-tle,” “sin-gle,” “foo-ple,” “hi-zle.”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Step 10 can be done in a variety of ways, including: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apply Syllable Sleuth steps to one word at a time. After each word, the teacher models the division and decoding and students check their 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work through the list independently or with partners. After a set period of time, the teacher models the division and decoding of each word while students check their work.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9616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Remember, a sleuth is a detective. When you’re a syllable sleuth, your job is to search for the clues that let you know you have found a syllable. As a syllable sleuth, you will look for vowel sounds to see how to divide the words into syllables to read them.”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the Syllable Sleuth Word List, whiteboards (if working from board or slide),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complete the Syllable Sleuth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decoding words with C-le syllable pattern.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dividing syllable by starting at the end and counting back three letters and then dividing the word. Students can remember this with the rhyme “‘-le’ count back three.”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Step 9 can be done in a variety of ways, including: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apply Syllable Sleuth steps to one word at a time. After each word, the teacher models the division and decoding and students check their 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work through the list independently or with partners. After a set period of time, the teacher models the division and decoding of each word while students check their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3611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two nonsense words included in the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Maple is a type of tree. Maple syrup comes from maple trees.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90377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28208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66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8000"/>
            <a:ext cx="8520600" cy="2842371"/>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dirty="0"/>
              <a:t>In this lesson, students will analyze, read, and write two-syllable words with C-le ending</a:t>
            </a:r>
            <a:r>
              <a:rPr lang="en-US" sz="2400" dirty="0"/>
              <a:t>s and</a:t>
            </a:r>
            <a:r>
              <a:rPr lang="en" sz="2400" dirty="0"/>
              <a:t> syllable pattern</a:t>
            </a:r>
            <a:r>
              <a:rPr lang="en-US" sz="2400" dirty="0"/>
              <a:t>s</a:t>
            </a:r>
            <a:r>
              <a:rPr lang="en" sz="2400" dirty="0"/>
              <a:t> with two instructional practices: Syllable Sleuth and Words Rule.</a:t>
            </a:r>
            <a:endParaRPr sz="1800" dirty="0"/>
          </a:p>
          <a:p>
            <a:pPr marL="0" lvl="0" indent="0" algn="l" rtl="0">
              <a:lnSpc>
                <a:spcPct val="70000"/>
              </a:lnSpc>
              <a:spcBef>
                <a:spcPts val="800"/>
              </a:spcBef>
              <a:spcAft>
                <a:spcPts val="0"/>
              </a:spcAft>
              <a:buClr>
                <a:schemeClr val="dk1"/>
              </a:buClr>
              <a:buSzPts val="1100"/>
              <a:buFont typeface="Arial"/>
              <a:buNone/>
            </a:pPr>
            <a:endParaRPr lang="en" sz="2000" b="1"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Familiar spelling patterns and syllable types in words</a:t>
            </a:r>
            <a:endParaRPr sz="2000" dirty="0"/>
          </a:p>
          <a:p>
            <a:pPr marL="457200" lvl="0" indent="-355600" algn="l" rtl="0">
              <a:spcBef>
                <a:spcPts val="800"/>
              </a:spcBef>
              <a:spcAft>
                <a:spcPts val="0"/>
              </a:spcAft>
              <a:buClr>
                <a:schemeClr val="dk1"/>
              </a:buClr>
              <a:buSzPts val="2000"/>
              <a:buChar char="•"/>
            </a:pPr>
            <a:r>
              <a:rPr lang="en" sz="2000" dirty="0"/>
              <a:t>Consonant-le syllable type spelling pattern</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398786" y="2612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206" name="Google Shape;206;p35"/>
          <p:cNvSpPr txBox="1">
            <a:spLocks noGrp="1"/>
          </p:cNvSpPr>
          <p:nvPr>
            <p:ph type="body" idx="1"/>
          </p:nvPr>
        </p:nvSpPr>
        <p:spPr>
          <a:xfrm>
            <a:off x="311700" y="1059258"/>
            <a:ext cx="8520600" cy="41772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closer look at some words today?”</a:t>
            </a:r>
            <a:endParaRPr sz="2400"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Yes, we’ll take a closer look to group the words today.”</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12" name="Google Shape;212;p36"/>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dirty="0"/>
              <a:t>I can correctly read, write, and group words with the syllable C-le spelling pattern.</a:t>
            </a:r>
            <a:endParaRPr sz="2400" dirty="0"/>
          </a:p>
          <a:p>
            <a:pPr marL="177800" lvl="0" indent="0" algn="l" rtl="0">
              <a:lnSpc>
                <a:spcPct val="150000"/>
              </a:lnSpc>
              <a:spcBef>
                <a:spcPts val="1700"/>
              </a:spcBef>
              <a:spcAft>
                <a:spcPts val="0"/>
              </a:spcAft>
              <a:buNone/>
            </a:pPr>
            <a:endParaRPr sz="2400" dirty="0"/>
          </a:p>
        </p:txBody>
      </p:sp>
      <p:pic>
        <p:nvPicPr>
          <p:cNvPr id="213" name="Google Shape;213;p36"/>
          <p:cNvPicPr preferRelativeResize="0"/>
          <p:nvPr/>
        </p:nvPicPr>
        <p:blipFill>
          <a:blip r:embed="rId3">
            <a:alphaModFix/>
          </a:blip>
          <a:stretch>
            <a:fillRect/>
          </a:stretch>
        </p:blipFill>
        <p:spPr>
          <a:xfrm>
            <a:off x="8346120" y="4331467"/>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a:spLocks noGrp="1"/>
          </p:cNvSpPr>
          <p:nvPr>
            <p:ph type="body" idx="1"/>
          </p:nvPr>
        </p:nvSpPr>
        <p:spPr>
          <a:xfrm>
            <a:off x="259600" y="677225"/>
            <a:ext cx="4731900" cy="40761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dirty="0"/>
              <a:t>title 			fable </a:t>
            </a:r>
            <a:endParaRPr sz="3000" dirty="0"/>
          </a:p>
          <a:p>
            <a:pPr marL="0" lvl="0" indent="0" algn="l" rtl="0">
              <a:lnSpc>
                <a:spcPct val="115000"/>
              </a:lnSpc>
              <a:spcBef>
                <a:spcPts val="0"/>
              </a:spcBef>
              <a:spcAft>
                <a:spcPts val="0"/>
              </a:spcAft>
              <a:buNone/>
            </a:pPr>
            <a:r>
              <a:rPr lang="en" sz="3000" dirty="0"/>
              <a:t>sable		whittle </a:t>
            </a:r>
            <a:endParaRPr sz="3000" dirty="0"/>
          </a:p>
          <a:p>
            <a:pPr marL="0" lvl="0" indent="0" algn="l" rtl="0">
              <a:lnSpc>
                <a:spcPct val="115000"/>
              </a:lnSpc>
              <a:spcBef>
                <a:spcPts val="0"/>
              </a:spcBef>
              <a:spcAft>
                <a:spcPts val="0"/>
              </a:spcAft>
              <a:buNone/>
            </a:pPr>
            <a:r>
              <a:rPr lang="en" sz="3000" dirty="0"/>
              <a:t>tinkle		trickle</a:t>
            </a:r>
            <a:endParaRPr sz="3000" dirty="0"/>
          </a:p>
          <a:p>
            <a:pPr marL="0" lvl="0" indent="0" algn="l" rtl="0">
              <a:lnSpc>
                <a:spcPct val="115000"/>
              </a:lnSpc>
              <a:spcBef>
                <a:spcPts val="0"/>
              </a:spcBef>
              <a:spcAft>
                <a:spcPts val="0"/>
              </a:spcAft>
              <a:buNone/>
            </a:pPr>
            <a:r>
              <a:rPr lang="en" sz="3000" dirty="0"/>
              <a:t>noodle		cripple </a:t>
            </a:r>
            <a:endParaRPr sz="3000" dirty="0"/>
          </a:p>
          <a:p>
            <a:pPr marL="0" lvl="0" indent="0" algn="l" rtl="0">
              <a:lnSpc>
                <a:spcPct val="115000"/>
              </a:lnSpc>
              <a:spcBef>
                <a:spcPts val="0"/>
              </a:spcBef>
              <a:spcAft>
                <a:spcPts val="0"/>
              </a:spcAft>
              <a:buNone/>
            </a:pPr>
            <a:r>
              <a:rPr lang="en" sz="3000" dirty="0"/>
              <a:t>article		example </a:t>
            </a:r>
            <a:endParaRPr sz="3000" dirty="0"/>
          </a:p>
          <a:p>
            <a:pPr marL="0" lvl="0" indent="0" algn="l" rtl="0">
              <a:lnSpc>
                <a:spcPct val="115000"/>
              </a:lnSpc>
              <a:spcBef>
                <a:spcPts val="0"/>
              </a:spcBef>
              <a:spcAft>
                <a:spcPts val="0"/>
              </a:spcAft>
              <a:buNone/>
            </a:pPr>
            <a:r>
              <a:rPr lang="en" sz="3000" dirty="0"/>
              <a:t>uncle 		topple</a:t>
            </a:r>
            <a:endParaRPr sz="3000" dirty="0"/>
          </a:p>
          <a:p>
            <a:pPr marL="0" lvl="0" indent="0" algn="l" rtl="0">
              <a:lnSpc>
                <a:spcPct val="115000"/>
              </a:lnSpc>
              <a:spcBef>
                <a:spcPts val="0"/>
              </a:spcBef>
              <a:spcAft>
                <a:spcPts val="0"/>
              </a:spcAft>
              <a:buNone/>
            </a:pPr>
            <a:r>
              <a:rPr lang="en" sz="3000" dirty="0"/>
              <a:t>battle</a:t>
            </a:r>
            <a:endParaRPr sz="3000" dirty="0"/>
          </a:p>
          <a:p>
            <a:pPr marL="0" lvl="0" indent="0" algn="l" rtl="0">
              <a:lnSpc>
                <a:spcPct val="100000"/>
              </a:lnSpc>
              <a:spcBef>
                <a:spcPts val="0"/>
              </a:spcBef>
              <a:spcAft>
                <a:spcPts val="0"/>
              </a:spcAft>
              <a:buNone/>
            </a:pPr>
            <a:endParaRPr sz="3000" b="1" dirty="0"/>
          </a:p>
          <a:p>
            <a:pPr marL="0" lvl="0" indent="0" algn="l" rtl="0">
              <a:lnSpc>
                <a:spcPct val="100000"/>
              </a:lnSpc>
              <a:spcBef>
                <a:spcPts val="0"/>
              </a:spcBef>
              <a:spcAft>
                <a:spcPts val="0"/>
              </a:spcAft>
              <a:buNone/>
            </a:pPr>
            <a:endParaRPr sz="3000" b="1" dirty="0"/>
          </a:p>
        </p:txBody>
      </p:sp>
      <p:sp>
        <p:nvSpPr>
          <p:cNvPr id="219" name="Google Shape;219;p37"/>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sp>
        <p:nvSpPr>
          <p:cNvPr id="220" name="Google Shape;220;p37"/>
          <p:cNvSpPr txBox="1"/>
          <p:nvPr/>
        </p:nvSpPr>
        <p:spPr>
          <a:xfrm>
            <a:off x="6064425" y="677225"/>
            <a:ext cx="2256000" cy="794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title</a:t>
            </a:r>
            <a:endParaRPr dirty="0"/>
          </a:p>
        </p:txBody>
      </p:sp>
      <p:sp>
        <p:nvSpPr>
          <p:cNvPr id="221" name="Google Shape;221;p37"/>
          <p:cNvSpPr txBox="1"/>
          <p:nvPr/>
        </p:nvSpPr>
        <p:spPr>
          <a:xfrm>
            <a:off x="6053250" y="1135875"/>
            <a:ext cx="2111700" cy="57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saddle</a:t>
            </a:r>
            <a:endParaRPr sz="30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p:txBody>
      </p:sp>
      <p:sp>
        <p:nvSpPr>
          <p:cNvPr id="222" name="Google Shape;222;p37"/>
          <p:cNvSpPr txBox="1"/>
          <p:nvPr/>
        </p:nvSpPr>
        <p:spPr>
          <a:xfrm>
            <a:off x="6055350" y="1581625"/>
            <a:ext cx="2107500" cy="794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trouble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23" name="Google Shape;223;p37"/>
          <p:cNvSpPr txBox="1"/>
          <p:nvPr/>
        </p:nvSpPr>
        <p:spPr>
          <a:xfrm>
            <a:off x="6053250" y="2131200"/>
            <a:ext cx="1869300" cy="88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wobble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fade">
                                      <p:cBhvr>
                                        <p:cTn id="7" dur="1000"/>
                                        <p:tgtEl>
                                          <p:spTgt spid="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1"/>
                                        </p:tgtEl>
                                        <p:attrNameLst>
                                          <p:attrName>style.visibility</p:attrName>
                                        </p:attrNameLst>
                                      </p:cBhvr>
                                      <p:to>
                                        <p:strVal val="visible"/>
                                      </p:to>
                                    </p:set>
                                    <p:animEffect transition="in" filter="fade">
                                      <p:cBhvr>
                                        <p:cTn id="17" dur="1000"/>
                                        <p:tgtEl>
                                          <p:spTgt spid="2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2"/>
                                        </p:tgtEl>
                                        <p:attrNameLst>
                                          <p:attrName>style.visibility</p:attrName>
                                        </p:attrNameLst>
                                      </p:cBhvr>
                                      <p:to>
                                        <p:strVal val="visible"/>
                                      </p:to>
                                    </p:set>
                                    <p:animEffect transition="in" filter="fade">
                                      <p:cBhvr>
                                        <p:cTn id="22" dur="1000"/>
                                        <p:tgtEl>
                                          <p:spTgt spid="2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fade">
                                      <p:cBhvr>
                                        <p:cTn id="27" dur="10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aphicFrame>
        <p:nvGraphicFramePr>
          <p:cNvPr id="228" name="Google Shape;228;p38"/>
          <p:cNvGraphicFramePr/>
          <p:nvPr/>
        </p:nvGraphicFramePr>
        <p:xfrm>
          <a:off x="1031650" y="10575"/>
          <a:ext cx="7239000" cy="4003700"/>
        </p:xfrm>
        <a:graphic>
          <a:graphicData uri="http://schemas.openxmlformats.org/drawingml/2006/table">
            <a:tbl>
              <a:tblPr>
                <a:noFill/>
                <a:tableStyleId>{D169C395-48F6-47C7-AE9E-610DB6F12623}</a:tableStyleId>
              </a:tblPr>
              <a:tblGrid>
                <a:gridCol w="2193475">
                  <a:extLst>
                    <a:ext uri="{9D8B030D-6E8A-4147-A177-3AD203B41FA5}">
                      <a16:colId xmlns="" xmlns:a16="http://schemas.microsoft.com/office/drawing/2014/main" val="20000"/>
                    </a:ext>
                  </a:extLst>
                </a:gridCol>
                <a:gridCol w="2632525">
                  <a:extLst>
                    <a:ext uri="{9D8B030D-6E8A-4147-A177-3AD203B41FA5}">
                      <a16:colId xmlns="" xmlns:a16="http://schemas.microsoft.com/office/drawing/2014/main" val="20001"/>
                    </a:ext>
                  </a:extLst>
                </a:gridCol>
                <a:gridCol w="2413000">
                  <a:extLst>
                    <a:ext uri="{9D8B030D-6E8A-4147-A177-3AD203B41FA5}">
                      <a16:colId xmlns="" xmlns:a16="http://schemas.microsoft.com/office/drawing/2014/main" val="20002"/>
                    </a:ext>
                  </a:extLst>
                </a:gridCol>
              </a:tblGrid>
              <a:tr h="594650">
                <a:tc gridSpan="3">
                  <a:txBody>
                    <a:bodyPr/>
                    <a:lstStyle/>
                    <a:p>
                      <a:pPr marL="0" lvl="0" indent="0" algn="ctr" rtl="0">
                        <a:spcBef>
                          <a:spcPts val="0"/>
                        </a:spcBef>
                        <a:spcAft>
                          <a:spcPts val="0"/>
                        </a:spcAft>
                        <a:buNone/>
                      </a:pPr>
                      <a:r>
                        <a:rPr lang="en" sz="2400" b="1" u="sng">
                          <a:solidFill>
                            <a:srgbClr val="666666"/>
                          </a:solidFill>
                          <a:latin typeface="Century Gothic"/>
                          <a:ea typeface="Century Gothic"/>
                          <a:cs typeface="Century Gothic"/>
                          <a:sym typeface="Century Gothic"/>
                        </a:rPr>
                        <a:t>Other Syllables of Words with C-le Endings</a:t>
                      </a:r>
                      <a:endParaRPr sz="2400" b="1" u="sng">
                        <a:solidFill>
                          <a:srgbClr val="666666"/>
                        </a:solidFill>
                        <a:latin typeface="Century Gothic"/>
                        <a:ea typeface="Century Gothic"/>
                        <a:cs typeface="Century Gothic"/>
                        <a:sym typeface="Century Gothic"/>
                      </a:endParaRPr>
                    </a:p>
                  </a:txBody>
                  <a:tcPr marL="91425" marR="91425" marT="91425" marB="91425"/>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64775">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open</a:t>
                      </a:r>
                      <a:endParaRPr sz="18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closed </a:t>
                      </a:r>
                      <a:endParaRPr sz="18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vowel teams</a:t>
                      </a:r>
                      <a:endParaRPr sz="1800"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r h="294427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extLst>
                  <a:ext uri="{0D108BD9-81ED-4DB2-BD59-A6C34878D82A}">
                    <a16:rowId xmlns="" xmlns:a16="http://schemas.microsoft.com/office/drawing/2014/main" val="10002"/>
                  </a:ext>
                </a:extLst>
              </a:tr>
            </a:tbl>
          </a:graphicData>
        </a:graphic>
      </p:graphicFrame>
      <p:sp>
        <p:nvSpPr>
          <p:cNvPr id="229" name="Google Shape;229;p38"/>
          <p:cNvSpPr txBox="1"/>
          <p:nvPr/>
        </p:nvSpPr>
        <p:spPr>
          <a:xfrm>
            <a:off x="6231425" y="1088250"/>
            <a:ext cx="1833900" cy="296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noodle</a:t>
            </a:r>
            <a:endParaRPr sz="1800" b="1">
              <a:latin typeface="Century Gothic"/>
              <a:ea typeface="Century Gothic"/>
              <a:cs typeface="Century Gothic"/>
              <a:sym typeface="Century Gothic"/>
            </a:endParaRPr>
          </a:p>
        </p:txBody>
      </p:sp>
      <p:sp>
        <p:nvSpPr>
          <p:cNvPr id="230" name="Google Shape;230;p38"/>
          <p:cNvSpPr txBox="1"/>
          <p:nvPr/>
        </p:nvSpPr>
        <p:spPr>
          <a:xfrm>
            <a:off x="3491975" y="1093375"/>
            <a:ext cx="1833900" cy="330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entury Gothic"/>
                <a:ea typeface="Century Gothic"/>
                <a:cs typeface="Century Gothic"/>
                <a:sym typeface="Century Gothic"/>
              </a:rPr>
              <a:t>whittle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trickle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cripple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example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topple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tinkle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article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uncle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battle</a:t>
            </a:r>
            <a:endParaRPr sz="2000" b="1">
              <a:latin typeface="Century Gothic"/>
              <a:ea typeface="Century Gothic"/>
              <a:cs typeface="Century Gothic"/>
              <a:sym typeface="Century Gothic"/>
            </a:endParaRPr>
          </a:p>
        </p:txBody>
      </p:sp>
      <p:sp>
        <p:nvSpPr>
          <p:cNvPr id="231" name="Google Shape;231;p38"/>
          <p:cNvSpPr txBox="1"/>
          <p:nvPr/>
        </p:nvSpPr>
        <p:spPr>
          <a:xfrm>
            <a:off x="1279650" y="1093370"/>
            <a:ext cx="1585800" cy="183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b="1">
                <a:latin typeface="Century Gothic"/>
                <a:ea typeface="Century Gothic"/>
                <a:cs typeface="Century Gothic"/>
                <a:sym typeface="Century Gothic"/>
              </a:rPr>
              <a:t>fable</a:t>
            </a:r>
            <a:endParaRPr sz="2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000" b="1">
                <a:latin typeface="Century Gothic"/>
                <a:ea typeface="Century Gothic"/>
                <a:cs typeface="Century Gothic"/>
                <a:sym typeface="Century Gothic"/>
              </a:rPr>
              <a:t>sable</a:t>
            </a:r>
            <a:endParaRPr sz="2000" b="1">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39" name="Google Shape;239;p3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writer?” </a:t>
            </a:r>
            <a:endParaRPr>
              <a:latin typeface="Century Gothic"/>
              <a:ea typeface="Century Gothic"/>
              <a:cs typeface="Century Gothic"/>
              <a:sym typeface="Century Gothic"/>
            </a:endParaRPr>
          </a:p>
        </p:txBody>
      </p:sp>
      <p:pic>
        <p:nvPicPr>
          <p:cNvPr id="240" name="Google Shape;240;p3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6" name="Google Shape;246;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52" name="Google Shape;252;p41"/>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53" name="Google Shape;253;p41"/>
          <p:cNvPicPr preferRelativeResize="0"/>
          <p:nvPr/>
        </p:nvPicPr>
        <p:blipFill>
          <a:blip r:embed="rId3">
            <a:alphaModFix/>
          </a:blip>
          <a:stretch>
            <a:fillRect/>
          </a:stretch>
        </p:blipFill>
        <p:spPr>
          <a:xfrm>
            <a:off x="8303660" y="4279767"/>
            <a:ext cx="796796" cy="64633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graphicFrame>
        <p:nvGraphicFramePr>
          <p:cNvPr id="258" name="Google Shape;258;p42"/>
          <p:cNvGraphicFramePr/>
          <p:nvPr>
            <p:extLst>
              <p:ext uri="{D42A27DB-BD31-4B8C-83A1-F6EECF244321}">
                <p14:modId xmlns:p14="http://schemas.microsoft.com/office/powerpoint/2010/main" val="1342165319"/>
              </p:ext>
            </p:extLst>
          </p:nvPr>
        </p:nvGraphicFramePr>
        <p:xfrm>
          <a:off x="0" y="26525"/>
          <a:ext cx="9144000" cy="5071185"/>
        </p:xfrm>
        <a:graphic>
          <a:graphicData uri="http://schemas.openxmlformats.org/drawingml/2006/table">
            <a:tbl>
              <a:tblPr>
                <a:noFill/>
                <a:tableStyleId>{D169C395-48F6-47C7-AE9E-610DB6F12623}</a:tableStyleId>
              </a:tblPr>
              <a:tblGrid>
                <a:gridCol w="2927750">
                  <a:extLst>
                    <a:ext uri="{9D8B030D-6E8A-4147-A177-3AD203B41FA5}">
                      <a16:colId xmlns="" xmlns:a16="http://schemas.microsoft.com/office/drawing/2014/main" val="20000"/>
                    </a:ext>
                  </a:extLst>
                </a:gridCol>
                <a:gridCol w="2994575">
                  <a:extLst>
                    <a:ext uri="{9D8B030D-6E8A-4147-A177-3AD203B41FA5}">
                      <a16:colId xmlns="" xmlns:a16="http://schemas.microsoft.com/office/drawing/2014/main" val="20001"/>
                    </a:ext>
                  </a:extLst>
                </a:gridCol>
                <a:gridCol w="3221675">
                  <a:extLst>
                    <a:ext uri="{9D8B030D-6E8A-4147-A177-3AD203B41FA5}">
                      <a16:colId xmlns=""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t>
                      </a:r>
                      <a:r>
                        <a:rPr lang="en" sz="1500" u="sng" dirty="0">
                          <a:solidFill>
                            <a:schemeClr val="dk1"/>
                          </a:solidFill>
                          <a:latin typeface="Century Gothic"/>
                          <a:ea typeface="Century Gothic"/>
                          <a:cs typeface="Century Gothic"/>
                          <a:sym typeface="Century Gothic"/>
                        </a:rPr>
                        <a:t>open</a:t>
                      </a:r>
                      <a:r>
                        <a:rPr lang="en" sz="1500" dirty="0">
                          <a:solidFill>
                            <a:schemeClr val="dk1"/>
                          </a:solidFill>
                          <a:latin typeface="Century Gothic"/>
                          <a:ea typeface="Century Gothic"/>
                          <a:cs typeface="Century Gothic"/>
                          <a:sym typeface="Century Gothic"/>
                        </a:rPr>
                        <a:t>, </a:t>
                      </a:r>
                      <a:r>
                        <a:rPr lang="en" sz="1500" u="sng" dirty="0">
                          <a:solidFill>
                            <a:schemeClr val="dk1"/>
                          </a:solidFill>
                          <a:latin typeface="Century Gothic"/>
                          <a:ea typeface="Century Gothic"/>
                          <a:cs typeface="Century Gothic"/>
                          <a:sym typeface="Century Gothic"/>
                        </a:rPr>
                        <a:t>closed</a:t>
                      </a:r>
                      <a:r>
                        <a:rPr lang="en" sz="1500" dirty="0">
                          <a:solidFill>
                            <a:schemeClr val="dk1"/>
                          </a:solidFill>
                          <a:latin typeface="Century Gothic"/>
                          <a:ea typeface="Century Gothic"/>
                          <a:cs typeface="Century Gothic"/>
                          <a:sym typeface="Century Gothic"/>
                        </a:rPr>
                        <a:t>, </a:t>
                      </a:r>
                      <a:r>
                        <a:rPr lang="en" sz="1500" u="sng" dirty="0">
                          <a:solidFill>
                            <a:schemeClr val="dk1"/>
                          </a:solidFill>
                          <a:latin typeface="Century Gothic"/>
                          <a:ea typeface="Century Gothic"/>
                          <a:cs typeface="Century Gothic"/>
                          <a:sym typeface="Century Gothic"/>
                        </a:rPr>
                        <a:t>vowel team</a:t>
                      </a:r>
                      <a:r>
                        <a:rPr lang="en" sz="1500" dirty="0">
                          <a:solidFill>
                            <a:schemeClr val="dk1"/>
                          </a:solidFill>
                          <a:latin typeface="Century Gothic"/>
                          <a:ea typeface="Century Gothic"/>
                          <a:cs typeface="Century Gothic"/>
                          <a:sym typeface="Century Gothic"/>
                        </a:rPr>
                        <a:t>, </a:t>
                      </a:r>
                      <a:r>
                        <a:rPr lang="en" sz="1500" u="sng" dirty="0">
                          <a:solidFill>
                            <a:schemeClr val="dk1"/>
                          </a:solidFill>
                          <a:latin typeface="Century Gothic"/>
                          <a:ea typeface="Century Gothic"/>
                          <a:cs typeface="Century Gothic"/>
                          <a:sym typeface="Century Gothic"/>
                        </a:rPr>
                        <a:t>bossy r</a:t>
                      </a:r>
                      <a:r>
                        <a:rPr lang="en" sz="1500" dirty="0">
                          <a:solidFill>
                            <a:schemeClr val="dk1"/>
                          </a:solidFill>
                          <a:latin typeface="Century Gothic"/>
                          <a:ea typeface="Century Gothic"/>
                          <a:cs typeface="Century Gothic"/>
                          <a:sym typeface="Century Gothic"/>
                        </a:rPr>
                        <a:t>” across the top of your 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words and grouping the first syllables.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all the words together, then take turns reading the words to each other. What do all the words have?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Tell each other a sentence using any of the words.</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“No Food to be Found”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Then, take turns reading “No Food to be Found”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Follow 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t>
                      </a:r>
                      <a:r>
                        <a:rPr lang="en-US" sz="1500" i="1" dirty="0">
                          <a:solidFill>
                            <a:schemeClr val="dk1"/>
                          </a:solidFill>
                          <a:latin typeface="Century Gothic"/>
                          <a:ea typeface="Century Gothic"/>
                          <a:cs typeface="Century Gothic"/>
                          <a:sym typeface="Century Gothic"/>
                        </a:rPr>
                        <a:t>and</a:t>
                      </a:r>
                      <a:r>
                        <a:rPr lang="en" sz="1500" i="1" dirty="0">
                          <a:solidFill>
                            <a:schemeClr val="dk1"/>
                          </a:solidFill>
                          <a:latin typeface="Century Gothic"/>
                          <a:ea typeface="Century Gothic"/>
                          <a:cs typeface="Century Gothic"/>
                          <a:sym typeface="Century Gothic"/>
                        </a:rPr>
                        <a:t>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pic>
        <p:nvPicPr>
          <p:cNvPr id="259" name="Google Shape;259;p42"/>
          <p:cNvPicPr preferRelativeResize="0"/>
          <p:nvPr/>
        </p:nvPicPr>
        <p:blipFill>
          <a:blip r:embed="rId3">
            <a:alphaModFix/>
          </a:blip>
          <a:stretch>
            <a:fillRect/>
          </a:stretch>
        </p:blipFill>
        <p:spPr>
          <a:xfrm>
            <a:off x="0" y="0"/>
            <a:ext cx="618750" cy="499575"/>
          </a:xfrm>
          <a:prstGeom prst="rect">
            <a:avLst/>
          </a:prstGeom>
          <a:noFill/>
          <a:ln>
            <a:noFill/>
          </a:ln>
        </p:spPr>
      </p:pic>
      <p:pic>
        <p:nvPicPr>
          <p:cNvPr id="260" name="Google Shape;260;p42"/>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61" name="Google Shape;261;p42"/>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3"/>
          <p:cNvSpPr txBox="1"/>
          <p:nvPr/>
        </p:nvSpPr>
        <p:spPr>
          <a:xfrm>
            <a:off x="910800" y="-116825"/>
            <a:ext cx="2649300" cy="55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latin typeface="Century Gothic"/>
                <a:ea typeface="Century Gothic"/>
                <a:cs typeface="Century Gothic"/>
                <a:sym typeface="Century Gothic"/>
              </a:rPr>
              <a:t>Words Rule!</a:t>
            </a:r>
            <a:endParaRPr sz="30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table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apple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purple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circle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puzzle </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noodles </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cattle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struggle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paddle </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267" name="Google Shape;267;p43"/>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68" name="Google Shape;268;p43"/>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69" name="Google Shape;269;p43"/>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70" name="Google Shape;270;p43"/>
          <p:cNvPicPr preferRelativeResize="0"/>
          <p:nvPr/>
        </p:nvPicPr>
        <p:blipFill>
          <a:blip r:embed="rId5">
            <a:alphaModFix/>
          </a:blip>
          <a:stretch>
            <a:fillRect/>
          </a:stretch>
        </p:blipFill>
        <p:spPr>
          <a:xfrm>
            <a:off x="3229761" y="990598"/>
            <a:ext cx="5710913" cy="300256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4"/>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76" name="Google Shape;276;p4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77" name="Google Shape;277;p4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78" name="Google Shape;278;p4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79" name="Google Shape;279;p44"/>
          <p:cNvGraphicFramePr/>
          <p:nvPr>
            <p:extLst>
              <p:ext uri="{D42A27DB-BD31-4B8C-83A1-F6EECF244321}">
                <p14:modId xmlns:p14="http://schemas.microsoft.com/office/powerpoint/2010/main" val="1964221593"/>
              </p:ext>
            </p:extLst>
          </p:nvPr>
        </p:nvGraphicFramePr>
        <p:xfrm>
          <a:off x="4572000" y="19125"/>
          <a:ext cx="4328900" cy="4941495"/>
        </p:xfrm>
        <a:graphic>
          <a:graphicData uri="http://schemas.openxmlformats.org/drawingml/2006/table">
            <a:tbl>
              <a:tblPr>
                <a:noFill/>
                <a:tableStyleId>{D169C395-48F6-47C7-AE9E-610DB6F12623}</a:tableStyleId>
              </a:tblPr>
              <a:tblGrid>
                <a:gridCol w="537150">
                  <a:extLst>
                    <a:ext uri="{9D8B030D-6E8A-4147-A177-3AD203B41FA5}">
                      <a16:colId xmlns="" xmlns:a16="http://schemas.microsoft.com/office/drawing/2014/main" val="20000"/>
                    </a:ext>
                  </a:extLst>
                </a:gridCol>
                <a:gridCol w="3791750">
                  <a:extLst>
                    <a:ext uri="{9D8B030D-6E8A-4147-A177-3AD203B41FA5}">
                      <a16:colId xmlns=""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4"/>
                  </a:ext>
                </a:extLst>
              </a:tr>
            </a:tbl>
          </a:graphicData>
        </a:graphic>
      </p:graphicFrame>
      <p:pic>
        <p:nvPicPr>
          <p:cNvPr id="280" name="Google Shape;280;p44"/>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81" name="Google Shape;281;p4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82" name="Google Shape;282;p4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83" name="Google Shape;283;p44"/>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84" name="Google Shape;284;p4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T chart</a:t>
            </a:r>
            <a:endParaRPr sz="2000" dirty="0"/>
          </a:p>
          <a:p>
            <a:pPr marL="914400" lvl="1" indent="-355600" algn="l" rtl="0">
              <a:lnSpc>
                <a:spcPct val="115000"/>
              </a:lnSpc>
              <a:spcBef>
                <a:spcPts val="0"/>
              </a:spcBef>
              <a:spcAft>
                <a:spcPts val="0"/>
              </a:spcAft>
              <a:buClr>
                <a:schemeClr val="dk1"/>
              </a:buClr>
              <a:buSzPts val="2000"/>
              <a:buChar char="•"/>
            </a:pPr>
            <a:r>
              <a:rPr lang="en" sz="2000" dirty="0"/>
              <a:t>Cycle 14 Assessment (Optional)</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66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90" name="Google Shape;290;p45"/>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5" name="Picture 4"/>
          <p:cNvPicPr>
            <a:picLocks noChangeAspect="1"/>
          </p:cNvPicPr>
          <p:nvPr/>
        </p:nvPicPr>
        <p:blipFill rotWithShape="1">
          <a:blip r:embed="rId4"/>
          <a:srcRect l="4747" r="3607"/>
          <a:stretch/>
        </p:blipFill>
        <p:spPr>
          <a:xfrm>
            <a:off x="546249" y="97972"/>
            <a:ext cx="3240015" cy="49911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66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14 </a:t>
            </a:r>
            <a:r>
              <a:rPr lang="en">
                <a:solidFill>
                  <a:schemeClr val="dk1"/>
                </a:solidFill>
              </a:rPr>
              <a:t>Overview (pages </a:t>
            </a:r>
            <a:r>
              <a:rPr lang="en"/>
              <a:t>96-104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66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14: Lesson 66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with C-le using what I know about syllables and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20793" y="4318607"/>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182575" y="2454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81" name="Google Shape;181;p32"/>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cable</a:t>
            </a:r>
            <a:endParaRPr sz="3600"/>
          </a:p>
          <a:p>
            <a:pPr marL="0" lvl="0" indent="0" algn="l" rtl="0">
              <a:spcBef>
                <a:spcPts val="800"/>
              </a:spcBef>
              <a:spcAft>
                <a:spcPts val="0"/>
              </a:spcAft>
              <a:buNone/>
            </a:pPr>
            <a:r>
              <a:rPr lang="en" sz="3000"/>
              <a:t>			</a:t>
            </a:r>
            <a:endParaRPr sz="3000"/>
          </a:p>
        </p:txBody>
      </p:sp>
      <p:sp>
        <p:nvSpPr>
          <p:cNvPr id="182" name="Google Shape;182;p32"/>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p32"/>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c</a:t>
            </a:r>
            <a:r>
              <a:rPr lang="en" sz="3600" b="1"/>
              <a:t>a</a:t>
            </a:r>
            <a:r>
              <a:rPr lang="en" sz="3600"/>
              <a:t>bl</a:t>
            </a:r>
            <a:r>
              <a:rPr lang="en" sz="3600" b="1"/>
              <a:t>e</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84" name="Google Shape;184;p32"/>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ca</a:t>
            </a:r>
            <a:r>
              <a:rPr lang="en" sz="3600"/>
              <a:t> </a:t>
            </a:r>
            <a:r>
              <a:rPr lang="en" sz="3600" u="sng"/>
              <a:t>ble</a:t>
            </a:r>
            <a:endParaRPr sz="3600" u="sng"/>
          </a:p>
          <a:p>
            <a:pPr marL="0" lvl="0" indent="0" algn="l" rtl="0">
              <a:spcBef>
                <a:spcPts val="800"/>
              </a:spcBef>
              <a:spcAft>
                <a:spcPts val="0"/>
              </a:spcAft>
              <a:buNone/>
            </a:pPr>
            <a:r>
              <a:rPr lang="en" sz="3000"/>
              <a:t>			</a:t>
            </a:r>
            <a:endParaRPr sz="3000"/>
          </a:p>
        </p:txBody>
      </p:sp>
      <p:sp>
        <p:nvSpPr>
          <p:cNvPr id="185" name="Google Shape;185;p32"/>
          <p:cNvSpPr txBox="1"/>
          <p:nvPr/>
        </p:nvSpPr>
        <p:spPr>
          <a:xfrm>
            <a:off x="3866200" y="23457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86" name="Google Shape;186;p32"/>
          <p:cNvSpPr txBox="1"/>
          <p:nvPr/>
        </p:nvSpPr>
        <p:spPr>
          <a:xfrm>
            <a:off x="4572000"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gtEl>
                                        <p:attrNameLst>
                                          <p:attrName>style.visibility</p:attrName>
                                        </p:attrNameLst>
                                      </p:cBhvr>
                                      <p:to>
                                        <p:strVal val="visible"/>
                                      </p:to>
                                    </p:set>
                                    <p:animEffect transition="in" filter="fade">
                                      <p:cBhvr>
                                        <p:cTn id="17" dur="1000"/>
                                        <p:tgtEl>
                                          <p:spTgt spid="18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10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3"/>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92" name="Google Shape;192;p33"/>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Divide the word just before the consonant and “-le.”</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914400" lvl="1" indent="-342900" algn="l" rtl="0">
              <a:spcBef>
                <a:spcPts val="0"/>
              </a:spcBef>
              <a:spcAft>
                <a:spcPts val="0"/>
              </a:spcAft>
              <a:buSzPts val="1800"/>
              <a:buAutoNum type="alphaLcPeriod"/>
            </a:pPr>
            <a:r>
              <a:rPr lang="en" dirty="0"/>
              <a:t>C-le</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93" name="Google Shape;193;p33"/>
          <p:cNvSpPr txBox="1">
            <a:spLocks noGrp="1"/>
          </p:cNvSpPr>
          <p:nvPr>
            <p:ph type="body" idx="1"/>
          </p:nvPr>
        </p:nvSpPr>
        <p:spPr>
          <a:xfrm>
            <a:off x="5121368" y="462886"/>
            <a:ext cx="3190800" cy="3771657"/>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rgbClr val="000000"/>
              </a:buClr>
              <a:buSzPts val="1100"/>
              <a:buFont typeface="Arial"/>
              <a:buNone/>
            </a:pPr>
            <a:r>
              <a:rPr lang="en" sz="3000" dirty="0"/>
              <a:t>	</a:t>
            </a:r>
            <a:r>
              <a:rPr lang="en" sz="2600" b="1" dirty="0"/>
              <a:t>maple</a:t>
            </a:r>
            <a:endParaRPr sz="2600" b="1" dirty="0"/>
          </a:p>
          <a:p>
            <a:pPr marL="0" lvl="0" indent="0" algn="l" rtl="0">
              <a:spcBef>
                <a:spcPts val="800"/>
              </a:spcBef>
              <a:spcAft>
                <a:spcPts val="0"/>
              </a:spcAft>
              <a:buClr>
                <a:srgbClr val="000000"/>
              </a:buClr>
              <a:buSzPts val="1100"/>
              <a:buFont typeface="Arial"/>
              <a:buNone/>
            </a:pPr>
            <a:r>
              <a:rPr lang="en" sz="2600" b="1" dirty="0"/>
              <a:t>	bugle</a:t>
            </a:r>
            <a:endParaRPr sz="2600" b="1" dirty="0"/>
          </a:p>
          <a:p>
            <a:pPr marL="0" lvl="0" indent="0" algn="l" rtl="0">
              <a:spcBef>
                <a:spcPts val="800"/>
              </a:spcBef>
              <a:spcAft>
                <a:spcPts val="0"/>
              </a:spcAft>
              <a:buClr>
                <a:srgbClr val="000000"/>
              </a:buClr>
              <a:buSzPts val="1100"/>
              <a:buFont typeface="Arial"/>
              <a:buNone/>
            </a:pPr>
            <a:r>
              <a:rPr lang="en" sz="2600" b="1" dirty="0"/>
              <a:t>	cycle</a:t>
            </a:r>
            <a:endParaRPr sz="2600" b="1" dirty="0"/>
          </a:p>
          <a:p>
            <a:pPr marL="0" lvl="0" indent="0" algn="l" rtl="0">
              <a:spcBef>
                <a:spcPts val="800"/>
              </a:spcBef>
              <a:spcAft>
                <a:spcPts val="0"/>
              </a:spcAft>
              <a:buClr>
                <a:srgbClr val="000000"/>
              </a:buClr>
              <a:buSzPts val="1100"/>
              <a:buFont typeface="Arial"/>
              <a:buNone/>
            </a:pPr>
            <a:r>
              <a:rPr lang="en" sz="2600" b="1" dirty="0"/>
              <a:t>	puzzle</a:t>
            </a:r>
            <a:endParaRPr sz="2600" b="1" dirty="0"/>
          </a:p>
          <a:p>
            <a:pPr marL="0" lvl="0" indent="0" algn="l" rtl="0">
              <a:spcBef>
                <a:spcPts val="800"/>
              </a:spcBef>
              <a:spcAft>
                <a:spcPts val="0"/>
              </a:spcAft>
              <a:buClr>
                <a:srgbClr val="000000"/>
              </a:buClr>
              <a:buSzPts val="1100"/>
              <a:buFont typeface="Arial"/>
              <a:buNone/>
            </a:pPr>
            <a:r>
              <a:rPr lang="en" sz="2600" b="1" dirty="0"/>
              <a:t>	beetle</a:t>
            </a:r>
            <a:endParaRPr sz="2600" b="1" dirty="0"/>
          </a:p>
          <a:p>
            <a:pPr marL="0" lvl="0" indent="0" algn="l" rtl="0">
              <a:spcBef>
                <a:spcPts val="800"/>
              </a:spcBef>
              <a:spcAft>
                <a:spcPts val="0"/>
              </a:spcAft>
              <a:buClr>
                <a:srgbClr val="000000"/>
              </a:buClr>
              <a:buSzPts val="1100"/>
              <a:buFont typeface="Arial"/>
              <a:buNone/>
            </a:pPr>
            <a:r>
              <a:rPr lang="en" sz="2600" b="1" dirty="0"/>
              <a:t>	single</a:t>
            </a:r>
            <a:endParaRPr sz="2600" b="1" dirty="0"/>
          </a:p>
          <a:p>
            <a:pPr marL="0" lvl="0" indent="0" algn="l" rtl="0">
              <a:spcBef>
                <a:spcPts val="800"/>
              </a:spcBef>
              <a:spcAft>
                <a:spcPts val="0"/>
              </a:spcAft>
              <a:buClr>
                <a:srgbClr val="000000"/>
              </a:buClr>
              <a:buSzPts val="1100"/>
              <a:buFont typeface="Arial"/>
              <a:buNone/>
            </a:pPr>
            <a:r>
              <a:rPr lang="en" sz="2600" b="1" dirty="0"/>
              <a:t>	hizle</a:t>
            </a:r>
            <a:endParaRPr sz="2600" b="1" dirty="0"/>
          </a:p>
          <a:p>
            <a:pPr marL="0" lvl="0" indent="0" algn="l" rtl="0">
              <a:spcBef>
                <a:spcPts val="800"/>
              </a:spcBef>
              <a:spcAft>
                <a:spcPts val="0"/>
              </a:spcAft>
              <a:buClr>
                <a:srgbClr val="000000"/>
              </a:buClr>
              <a:buSzPts val="1100"/>
              <a:buFont typeface="Arial"/>
              <a:buNone/>
            </a:pP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63500" y="85450"/>
            <a:ext cx="2739900" cy="4515000"/>
          </a:xfrm>
          <a:prstGeom prst="rect">
            <a:avLst/>
          </a:prstGeom>
        </p:spPr>
        <p:txBody>
          <a:bodyPr spcFirstLastPara="1" wrap="square" lIns="68575" tIns="34275" rIns="68575" bIns="3427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2600"/>
              <a:t>maple</a:t>
            </a:r>
            <a:br>
              <a:rPr lang="en" sz="2600"/>
            </a:br>
            <a:r>
              <a:rPr lang="en" sz="2600"/>
              <a:t>bugle</a:t>
            </a:r>
            <a:br>
              <a:rPr lang="en" sz="2600"/>
            </a:br>
            <a:r>
              <a:rPr lang="en" sz="2600"/>
              <a:t>cycle</a:t>
            </a:r>
            <a:br>
              <a:rPr lang="en" sz="2600"/>
            </a:br>
            <a:r>
              <a:rPr lang="en" sz="2600"/>
              <a:t>puzzle</a:t>
            </a:r>
            <a:br>
              <a:rPr lang="en" sz="2600"/>
            </a:br>
            <a:r>
              <a:rPr lang="en" sz="2600"/>
              <a:t>beetle</a:t>
            </a:r>
            <a:br>
              <a:rPr lang="en" sz="2600"/>
            </a:br>
            <a:r>
              <a:rPr lang="en" sz="2600"/>
              <a:t>single</a:t>
            </a:r>
            <a:endParaRPr sz="2600"/>
          </a:p>
          <a:p>
            <a:pPr marL="0" lvl="0" indent="0" algn="ctr" rtl="0">
              <a:lnSpc>
                <a:spcPct val="115000"/>
              </a:lnSpc>
              <a:spcBef>
                <a:spcPts val="0"/>
              </a:spcBef>
              <a:spcAft>
                <a:spcPts val="0"/>
              </a:spcAft>
              <a:buClr>
                <a:schemeClr val="dk1"/>
              </a:buClr>
              <a:buSzPts val="1100"/>
              <a:buFont typeface="Arial"/>
              <a:buNone/>
            </a:pPr>
            <a:r>
              <a:rPr lang="en" sz="2600"/>
              <a:t>fooble</a:t>
            </a:r>
            <a:br>
              <a:rPr lang="en" sz="2600"/>
            </a:br>
            <a:r>
              <a:rPr lang="en" sz="2600"/>
              <a:t>hizle</a:t>
            </a:r>
            <a:br>
              <a:rPr lang="en" sz="2600"/>
            </a:br>
            <a:endParaRPr sz="2600"/>
          </a:p>
          <a:p>
            <a:pPr marL="457200" lvl="0" indent="0" algn="l" rtl="0">
              <a:lnSpc>
                <a:spcPct val="115000"/>
              </a:lnSpc>
              <a:spcBef>
                <a:spcPts val="0"/>
              </a:spcBef>
              <a:spcAft>
                <a:spcPts val="0"/>
              </a:spcAft>
              <a:buNone/>
            </a:pP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99" name="Google Shape;199;p34"/>
          <p:cNvSpPr txBox="1"/>
          <p:nvPr/>
        </p:nvSpPr>
        <p:spPr>
          <a:xfrm>
            <a:off x="3162675" y="0"/>
            <a:ext cx="2453700" cy="4515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2600">
                <a:solidFill>
                  <a:schemeClr val="dk1"/>
                </a:solidFill>
                <a:latin typeface="Century Gothic"/>
                <a:ea typeface="Century Gothic"/>
                <a:cs typeface="Century Gothic"/>
                <a:sym typeface="Century Gothic"/>
              </a:rPr>
              <a:t>m</a:t>
            </a:r>
            <a:r>
              <a:rPr lang="en" sz="2600" b="1">
                <a:solidFill>
                  <a:schemeClr val="dk1"/>
                </a:solidFill>
                <a:latin typeface="Century Gothic"/>
                <a:ea typeface="Century Gothic"/>
                <a:cs typeface="Century Gothic"/>
                <a:sym typeface="Century Gothic"/>
              </a:rPr>
              <a:t>a</a:t>
            </a:r>
            <a:r>
              <a:rPr lang="en" sz="2600">
                <a:solidFill>
                  <a:schemeClr val="dk1"/>
                </a:solidFill>
                <a:latin typeface="Century Gothic"/>
                <a:ea typeface="Century Gothic"/>
                <a:cs typeface="Century Gothic"/>
                <a:sym typeface="Century Gothic"/>
              </a:rPr>
              <a:t>pl</a:t>
            </a:r>
            <a:r>
              <a:rPr lang="en" sz="2600" b="1">
                <a:solidFill>
                  <a:schemeClr val="dk1"/>
                </a:solidFill>
                <a:latin typeface="Century Gothic"/>
                <a:ea typeface="Century Gothic"/>
                <a:cs typeface="Century Gothic"/>
                <a:sym typeface="Century Gothic"/>
              </a:rPr>
              <a:t>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b</a:t>
            </a:r>
            <a:r>
              <a:rPr lang="en" sz="2600" b="1">
                <a:solidFill>
                  <a:schemeClr val="dk1"/>
                </a:solidFill>
                <a:latin typeface="Century Gothic"/>
                <a:ea typeface="Century Gothic"/>
                <a:cs typeface="Century Gothic"/>
                <a:sym typeface="Century Gothic"/>
              </a:rPr>
              <a:t>u</a:t>
            </a:r>
            <a:r>
              <a:rPr lang="en" sz="2600">
                <a:solidFill>
                  <a:schemeClr val="dk1"/>
                </a:solidFill>
                <a:latin typeface="Century Gothic"/>
                <a:ea typeface="Century Gothic"/>
                <a:cs typeface="Century Gothic"/>
                <a:sym typeface="Century Gothic"/>
              </a:rPr>
              <a:t>gl</a:t>
            </a:r>
            <a:r>
              <a:rPr lang="en" sz="2600" b="1">
                <a:solidFill>
                  <a:schemeClr val="dk1"/>
                </a:solidFill>
                <a:latin typeface="Century Gothic"/>
                <a:ea typeface="Century Gothic"/>
                <a:cs typeface="Century Gothic"/>
                <a:sym typeface="Century Gothic"/>
              </a:rPr>
              <a:t>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c</a:t>
            </a:r>
            <a:r>
              <a:rPr lang="en" sz="2600" b="1">
                <a:solidFill>
                  <a:schemeClr val="dk1"/>
                </a:solidFill>
                <a:latin typeface="Century Gothic"/>
                <a:ea typeface="Century Gothic"/>
                <a:cs typeface="Century Gothic"/>
                <a:sym typeface="Century Gothic"/>
              </a:rPr>
              <a:t>y</a:t>
            </a:r>
            <a:r>
              <a:rPr lang="en" sz="2600">
                <a:solidFill>
                  <a:schemeClr val="dk1"/>
                </a:solidFill>
                <a:latin typeface="Century Gothic"/>
                <a:ea typeface="Century Gothic"/>
                <a:cs typeface="Century Gothic"/>
                <a:sym typeface="Century Gothic"/>
              </a:rPr>
              <a:t>cl</a:t>
            </a:r>
            <a:r>
              <a:rPr lang="en" sz="2600" b="1">
                <a:solidFill>
                  <a:schemeClr val="dk1"/>
                </a:solidFill>
                <a:latin typeface="Century Gothic"/>
                <a:ea typeface="Century Gothic"/>
                <a:cs typeface="Century Gothic"/>
                <a:sym typeface="Century Gothic"/>
              </a:rPr>
              <a:t>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p</a:t>
            </a:r>
            <a:r>
              <a:rPr lang="en" sz="2600" b="1">
                <a:solidFill>
                  <a:schemeClr val="dk1"/>
                </a:solidFill>
                <a:latin typeface="Century Gothic"/>
                <a:ea typeface="Century Gothic"/>
                <a:cs typeface="Century Gothic"/>
                <a:sym typeface="Century Gothic"/>
              </a:rPr>
              <a:t>u</a:t>
            </a:r>
            <a:r>
              <a:rPr lang="en" sz="2600">
                <a:solidFill>
                  <a:schemeClr val="dk1"/>
                </a:solidFill>
                <a:latin typeface="Century Gothic"/>
                <a:ea typeface="Century Gothic"/>
                <a:cs typeface="Century Gothic"/>
                <a:sym typeface="Century Gothic"/>
              </a:rPr>
              <a:t>zzl</a:t>
            </a:r>
            <a:r>
              <a:rPr lang="en" sz="2600" b="1">
                <a:solidFill>
                  <a:schemeClr val="dk1"/>
                </a:solidFill>
                <a:latin typeface="Century Gothic"/>
                <a:ea typeface="Century Gothic"/>
                <a:cs typeface="Century Gothic"/>
                <a:sym typeface="Century Gothic"/>
              </a:rPr>
              <a:t>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b</a:t>
            </a:r>
            <a:r>
              <a:rPr lang="en" sz="2600" b="1">
                <a:solidFill>
                  <a:schemeClr val="dk1"/>
                </a:solidFill>
                <a:latin typeface="Century Gothic"/>
                <a:ea typeface="Century Gothic"/>
                <a:cs typeface="Century Gothic"/>
                <a:sym typeface="Century Gothic"/>
              </a:rPr>
              <a:t>ee</a:t>
            </a:r>
            <a:r>
              <a:rPr lang="en" sz="2600">
                <a:solidFill>
                  <a:schemeClr val="dk1"/>
                </a:solidFill>
                <a:latin typeface="Century Gothic"/>
                <a:ea typeface="Century Gothic"/>
                <a:cs typeface="Century Gothic"/>
                <a:sym typeface="Century Gothic"/>
              </a:rPr>
              <a:t>tl</a:t>
            </a:r>
            <a:r>
              <a:rPr lang="en" sz="2600" b="1">
                <a:solidFill>
                  <a:schemeClr val="dk1"/>
                </a:solidFill>
                <a:latin typeface="Century Gothic"/>
                <a:ea typeface="Century Gothic"/>
                <a:cs typeface="Century Gothic"/>
                <a:sym typeface="Century Gothic"/>
              </a:rPr>
              <a:t>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s</a:t>
            </a:r>
            <a:r>
              <a:rPr lang="en" sz="2600" b="1">
                <a:solidFill>
                  <a:schemeClr val="dk1"/>
                </a:solidFill>
                <a:latin typeface="Century Gothic"/>
                <a:ea typeface="Century Gothic"/>
                <a:cs typeface="Century Gothic"/>
                <a:sym typeface="Century Gothic"/>
              </a:rPr>
              <a:t>i</a:t>
            </a:r>
            <a:r>
              <a:rPr lang="en" sz="2600">
                <a:solidFill>
                  <a:schemeClr val="dk1"/>
                </a:solidFill>
                <a:latin typeface="Century Gothic"/>
                <a:ea typeface="Century Gothic"/>
                <a:cs typeface="Century Gothic"/>
                <a:sym typeface="Century Gothic"/>
              </a:rPr>
              <a:t>ngl</a:t>
            </a:r>
            <a:r>
              <a:rPr lang="en" sz="2600" b="1">
                <a:solidFill>
                  <a:schemeClr val="dk1"/>
                </a:solidFill>
                <a:latin typeface="Century Gothic"/>
                <a:ea typeface="Century Gothic"/>
                <a:cs typeface="Century Gothic"/>
                <a:sym typeface="Century Gothic"/>
              </a:rPr>
              <a:t>e</a:t>
            </a:r>
            <a:endParaRPr sz="2600" b="1">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f</a:t>
            </a:r>
            <a:r>
              <a:rPr lang="en" sz="2600" b="1">
                <a:solidFill>
                  <a:schemeClr val="dk1"/>
                </a:solidFill>
                <a:latin typeface="Century Gothic"/>
                <a:ea typeface="Century Gothic"/>
                <a:cs typeface="Century Gothic"/>
                <a:sym typeface="Century Gothic"/>
              </a:rPr>
              <a:t>oo</a:t>
            </a:r>
            <a:r>
              <a:rPr lang="en" sz="2600">
                <a:solidFill>
                  <a:schemeClr val="dk1"/>
                </a:solidFill>
                <a:latin typeface="Century Gothic"/>
                <a:ea typeface="Century Gothic"/>
                <a:cs typeface="Century Gothic"/>
                <a:sym typeface="Century Gothic"/>
              </a:rPr>
              <a:t>bl</a:t>
            </a:r>
            <a:r>
              <a:rPr lang="en" sz="2600" b="1">
                <a:solidFill>
                  <a:schemeClr val="dk1"/>
                </a:solidFill>
                <a:latin typeface="Century Gothic"/>
                <a:ea typeface="Century Gothic"/>
                <a:cs typeface="Century Gothic"/>
                <a:sym typeface="Century Gothic"/>
              </a:rPr>
              <a:t>e</a:t>
            </a:r>
            <a:br>
              <a:rPr lang="en" sz="2600" b="1">
                <a:solidFill>
                  <a:schemeClr val="dk1"/>
                </a:solidFill>
                <a:latin typeface="Century Gothic"/>
                <a:ea typeface="Century Gothic"/>
                <a:cs typeface="Century Gothic"/>
                <a:sym typeface="Century Gothic"/>
              </a:rPr>
            </a:br>
            <a:r>
              <a:rPr lang="en" sz="2600">
                <a:solidFill>
                  <a:schemeClr val="dk1"/>
                </a:solidFill>
                <a:latin typeface="Century Gothic"/>
                <a:ea typeface="Century Gothic"/>
                <a:cs typeface="Century Gothic"/>
                <a:sym typeface="Century Gothic"/>
              </a:rPr>
              <a:t>h</a:t>
            </a:r>
            <a:r>
              <a:rPr lang="en" sz="2600" b="1">
                <a:solidFill>
                  <a:schemeClr val="dk1"/>
                </a:solidFill>
                <a:latin typeface="Century Gothic"/>
                <a:ea typeface="Century Gothic"/>
                <a:cs typeface="Century Gothic"/>
                <a:sym typeface="Century Gothic"/>
              </a:rPr>
              <a:t>i</a:t>
            </a:r>
            <a:r>
              <a:rPr lang="en" sz="2600">
                <a:solidFill>
                  <a:schemeClr val="dk1"/>
                </a:solidFill>
                <a:latin typeface="Century Gothic"/>
                <a:ea typeface="Century Gothic"/>
                <a:cs typeface="Century Gothic"/>
                <a:sym typeface="Century Gothic"/>
              </a:rPr>
              <a:t>zl</a:t>
            </a:r>
            <a:r>
              <a:rPr lang="en" sz="2600" b="1">
                <a:solidFill>
                  <a:schemeClr val="dk1"/>
                </a:solidFill>
                <a:latin typeface="Century Gothic"/>
                <a:ea typeface="Century Gothic"/>
                <a:cs typeface="Century Gothic"/>
                <a:sym typeface="Century Gothic"/>
              </a:rPr>
              <a:t>e</a:t>
            </a:r>
            <a:endParaRPr sz="2600" b="1">
              <a:latin typeface="Century Gothic"/>
              <a:ea typeface="Century Gothic"/>
              <a:cs typeface="Century Gothic"/>
              <a:sym typeface="Century Gothic"/>
            </a:endParaRPr>
          </a:p>
        </p:txBody>
      </p:sp>
      <p:sp>
        <p:nvSpPr>
          <p:cNvPr id="200" name="Google Shape;200;p34"/>
          <p:cNvSpPr txBox="1"/>
          <p:nvPr/>
        </p:nvSpPr>
        <p:spPr>
          <a:xfrm>
            <a:off x="5746500" y="0"/>
            <a:ext cx="3397500" cy="5032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2600" u="sng">
                <a:solidFill>
                  <a:schemeClr val="dk1"/>
                </a:solidFill>
                <a:latin typeface="Century Gothic"/>
                <a:ea typeface="Century Gothic"/>
                <a:cs typeface="Century Gothic"/>
                <a:sym typeface="Century Gothic"/>
              </a:rPr>
              <a:t>ma</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ple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bu</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gle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cy</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cle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puz</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zle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bee</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tle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sin</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gle</a:t>
            </a:r>
            <a:endParaRPr sz="26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 sz="2600" u="sng">
                <a:solidFill>
                  <a:schemeClr val="dk1"/>
                </a:solidFill>
                <a:latin typeface="Century Gothic"/>
                <a:ea typeface="Century Gothic"/>
                <a:cs typeface="Century Gothic"/>
                <a:sym typeface="Century Gothic"/>
              </a:rPr>
              <a:t>foo</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ble</a:t>
            </a:r>
            <a:r>
              <a:rPr lang="en" sz="2600">
                <a:solidFill>
                  <a:schemeClr val="dk1"/>
                </a:solidFill>
                <a:latin typeface="Century Gothic"/>
                <a:ea typeface="Century Gothic"/>
                <a:cs typeface="Century Gothic"/>
                <a:sym typeface="Century Gothic"/>
              </a:rPr>
              <a:t/>
            </a:r>
            <a:br>
              <a:rPr lang="en" sz="2600">
                <a:solidFill>
                  <a:schemeClr val="dk1"/>
                </a:solidFill>
                <a:latin typeface="Century Gothic"/>
                <a:ea typeface="Century Gothic"/>
                <a:cs typeface="Century Gothic"/>
                <a:sym typeface="Century Gothic"/>
              </a:rPr>
            </a:br>
            <a:r>
              <a:rPr lang="en" sz="2600" u="sng">
                <a:solidFill>
                  <a:schemeClr val="dk1"/>
                </a:solidFill>
                <a:latin typeface="Century Gothic"/>
                <a:ea typeface="Century Gothic"/>
                <a:cs typeface="Century Gothic"/>
                <a:sym typeface="Century Gothic"/>
              </a:rPr>
              <a:t>hi</a:t>
            </a:r>
            <a:r>
              <a:rPr lang="en" sz="2600">
                <a:solidFill>
                  <a:schemeClr val="dk1"/>
                </a:solidFill>
                <a:latin typeface="Century Gothic"/>
                <a:ea typeface="Century Gothic"/>
                <a:cs typeface="Century Gothic"/>
                <a:sym typeface="Century Gothic"/>
              </a:rPr>
              <a:t> </a:t>
            </a:r>
            <a:r>
              <a:rPr lang="en" sz="2600" u="sng">
                <a:solidFill>
                  <a:schemeClr val="dk1"/>
                </a:solidFill>
                <a:latin typeface="Century Gothic"/>
                <a:ea typeface="Century Gothic"/>
                <a:cs typeface="Century Gothic"/>
                <a:sym typeface="Century Gothic"/>
              </a:rPr>
              <a:t>zle</a:t>
            </a:r>
            <a:endParaRPr sz="2600" u="sng">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fade">
                                      <p:cBhvr>
                                        <p:cTn id="7" dur="1000"/>
                                        <p:tgtEl>
                                          <p:spTgt spid="1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0"/>
                                        </p:tgtEl>
                                        <p:attrNameLst>
                                          <p:attrName>style.visibility</p:attrName>
                                        </p:attrNameLst>
                                      </p:cBhvr>
                                      <p:to>
                                        <p:strVal val="visible"/>
                                      </p:to>
                                    </p:set>
                                    <p:animEffect transition="in" filter="fade">
                                      <p:cBhvr>
                                        <p:cTn id="12" dur="10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BE5759-9360-41B1-A449-B871213B2BA7}"/>
</file>

<file path=customXml/itemProps2.xml><?xml version="1.0" encoding="utf-8"?>
<ds:datastoreItem xmlns:ds="http://schemas.openxmlformats.org/officeDocument/2006/customXml" ds:itemID="{C7DF0EF3-CA5B-43F6-9716-E48B6CD27E30}"/>
</file>

<file path=customXml/itemProps3.xml><?xml version="1.0" encoding="utf-8"?>
<ds:datastoreItem xmlns:ds="http://schemas.openxmlformats.org/officeDocument/2006/customXml" ds:itemID="{99F6F093-FE7C-4182-8F6E-0DAA508725BC}"/>
</file>

<file path=docProps/app.xml><?xml version="1.0" encoding="utf-8"?>
<Properties xmlns="http://schemas.openxmlformats.org/officeDocument/2006/extended-properties" xmlns:vt="http://schemas.openxmlformats.org/officeDocument/2006/docPropsVTypes">
  <TotalTime>41</TotalTime>
  <Words>5335</Words>
  <Application>Microsoft Office PowerPoint</Application>
  <PresentationFormat>On-screen Show (16:9)</PresentationFormat>
  <Paragraphs>529</Paragraphs>
  <Slides>20</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Times New Roman</vt:lpstr>
      <vt:lpstr>Arial</vt:lpstr>
      <vt:lpstr>Courier New</vt:lpstr>
      <vt:lpstr>Calibri</vt:lpstr>
      <vt:lpstr>Century Gothic</vt:lpstr>
      <vt:lpstr>Office Theme</vt:lpstr>
      <vt:lpstr>Simple Light</vt:lpstr>
      <vt:lpstr>Grade 2: Module 3: Part 1: Cycle 14: Lesson 66 Teacher slide, before teaching.</vt:lpstr>
      <vt:lpstr>Grade 2: Module 3: Part 1: Cycle 14: Lesson 66 Teacher slide, before teaching.</vt:lpstr>
      <vt:lpstr>Grade 2: Module 3: Part 1: Cycle 14: Lesson 66 Teacher slide, before teaching.</vt:lpstr>
      <vt:lpstr>PowerPoint Presentation</vt:lpstr>
      <vt:lpstr>Transition Song</vt:lpstr>
      <vt:lpstr>Opening Learning Targets   </vt:lpstr>
      <vt:lpstr>Syllable Sleuth </vt:lpstr>
      <vt:lpstr>Syllable Sleuth Steps </vt:lpstr>
      <vt:lpstr>PowerPoint Presentation</vt:lpstr>
      <vt:lpstr>Transition Song</vt:lpstr>
      <vt:lpstr>Work Time Learning Targets   </vt:lpstr>
      <vt:lpstr>PowerPoint Presentation</vt:lpstr>
      <vt:lpstr>PowerPoint Presentation</vt:lpstr>
      <vt:lpstr>Reflection Time </vt:lpstr>
      <vt:lpstr>Transition Song</vt:lpstr>
      <vt:lpstr>Independent Work Learning Targets</vt:lpstr>
      <vt:lpstr>PowerPoint Presentation</vt:lpstr>
      <vt:lpstr>PowerPoint Presentation</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14: Lesson 66 Teacher slide, before teaching.</dc:title>
  <dc:creator>nbravo</dc:creator>
  <cp:lastModifiedBy>Nicole Bravo</cp:lastModifiedBy>
  <cp:revision>8</cp:revision>
  <dcterms:modified xsi:type="dcterms:W3CDTF">2019-01-02T23:24:18Z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