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0"/>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ole Bravo" initials="" lastIdx="1" clrIdx="0"/>
  <p:cmAuthor id="1" name="Ryan Ung"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DB477D-0B35-4FB8-AED7-6AFBA349D3E2}" v="12" dt="2018-10-09T14:07:00.484"/>
  </p1510:revLst>
</p1510:revInfo>
</file>

<file path=ppt/tableStyles.xml><?xml version="1.0" encoding="utf-8"?>
<a:tblStyleLst xmlns:a="http://schemas.openxmlformats.org/drawingml/2006/main" def="{ADFC66E8-CC96-4502-AECC-090E636D6230}">
  <a:tblStyle styleId="{ADFC66E8-CC96-4502-AECC-090E636D623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661" autoAdjust="0"/>
  </p:normalViewPr>
  <p:slideViewPr>
    <p:cSldViewPr snapToGrid="0">
      <p:cViewPr varScale="1">
        <p:scale>
          <a:sx n="86" d="100"/>
          <a:sy n="86" d="100"/>
        </p:scale>
        <p:origin x="720" y="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F8DB477D-0B35-4FB8-AED7-6AFBA349D3E2}"/>
    <pc:docChg chg="modSld modMainMaster">
      <pc:chgData name="Steven Benson" userId="7888f041-e9c4-484d-a793-6a135ed92492" providerId="ADAL" clId="{F8DB477D-0B35-4FB8-AED7-6AFBA349D3E2}" dt="2018-10-09T14:07:00.484" v="11" actId="1076"/>
      <pc:docMkLst>
        <pc:docMk/>
      </pc:docMkLst>
      <pc:sldChg chg="addSp modSp">
        <pc:chgData name="Steven Benson" userId="7888f041-e9c4-484d-a793-6a135ed92492" providerId="ADAL" clId="{F8DB477D-0B35-4FB8-AED7-6AFBA349D3E2}" dt="2018-10-09T14:06:43.779" v="7" actId="1076"/>
        <pc:sldMkLst>
          <pc:docMk/>
          <pc:sldMk cId="0" sldId="259"/>
        </pc:sldMkLst>
        <pc:picChg chg="add mod">
          <ac:chgData name="Steven Benson" userId="7888f041-e9c4-484d-a793-6a135ed92492" providerId="ADAL" clId="{F8DB477D-0B35-4FB8-AED7-6AFBA349D3E2}" dt="2018-10-09T14:06:43.779" v="7" actId="1076"/>
          <ac:picMkLst>
            <pc:docMk/>
            <pc:sldMk cId="0" sldId="259"/>
            <ac:picMk id="3" creationId="{0130979D-FD5E-470D-82E5-58BAD4F4BB45}"/>
          </ac:picMkLst>
        </pc:picChg>
      </pc:sldChg>
      <pc:sldChg chg="modSp">
        <pc:chgData name="Steven Benson" userId="7888f041-e9c4-484d-a793-6a135ed92492" providerId="ADAL" clId="{F8DB477D-0B35-4FB8-AED7-6AFBA349D3E2}" dt="2018-10-09T14:06:51.487" v="8" actId="1076"/>
        <pc:sldMkLst>
          <pc:docMk/>
          <pc:sldMk cId="0" sldId="263"/>
        </pc:sldMkLst>
        <pc:picChg chg="mod">
          <ac:chgData name="Steven Benson" userId="7888f041-e9c4-484d-a793-6a135ed92492" providerId="ADAL" clId="{F8DB477D-0B35-4FB8-AED7-6AFBA349D3E2}" dt="2018-10-09T14:06:51.487" v="8" actId="1076"/>
          <ac:picMkLst>
            <pc:docMk/>
            <pc:sldMk cId="0" sldId="263"/>
            <ac:picMk id="221" creationId="{00000000-0000-0000-0000-000000000000}"/>
          </ac:picMkLst>
        </pc:picChg>
      </pc:sldChg>
      <pc:sldChg chg="modSp">
        <pc:chgData name="Steven Benson" userId="7888f041-e9c4-484d-a793-6a135ed92492" providerId="ADAL" clId="{F8DB477D-0B35-4FB8-AED7-6AFBA349D3E2}" dt="2018-10-09T14:06:55.915" v="10" actId="1076"/>
        <pc:sldMkLst>
          <pc:docMk/>
          <pc:sldMk cId="0" sldId="264"/>
        </pc:sldMkLst>
        <pc:picChg chg="mod">
          <ac:chgData name="Steven Benson" userId="7888f041-e9c4-484d-a793-6a135ed92492" providerId="ADAL" clId="{F8DB477D-0B35-4FB8-AED7-6AFBA349D3E2}" dt="2018-10-09T14:06:55.915" v="10" actId="1076"/>
          <ac:picMkLst>
            <pc:docMk/>
            <pc:sldMk cId="0" sldId="264"/>
            <ac:picMk id="6" creationId="{00000000-0000-0000-0000-000000000000}"/>
          </ac:picMkLst>
        </pc:picChg>
        <pc:picChg chg="mod">
          <ac:chgData name="Steven Benson" userId="7888f041-e9c4-484d-a793-6a135ed92492" providerId="ADAL" clId="{F8DB477D-0B35-4FB8-AED7-6AFBA349D3E2}" dt="2018-10-09T14:06:54.660" v="9" actId="1076"/>
          <ac:picMkLst>
            <pc:docMk/>
            <pc:sldMk cId="0" sldId="264"/>
            <ac:picMk id="228" creationId="{00000000-0000-0000-0000-000000000000}"/>
          </ac:picMkLst>
        </pc:picChg>
      </pc:sldChg>
      <pc:sldChg chg="modSp">
        <pc:chgData name="Steven Benson" userId="7888f041-e9c4-484d-a793-6a135ed92492" providerId="ADAL" clId="{F8DB477D-0B35-4FB8-AED7-6AFBA349D3E2}" dt="2018-10-09T14:07:00.484" v="11" actId="1076"/>
        <pc:sldMkLst>
          <pc:docMk/>
          <pc:sldMk cId="0" sldId="266"/>
        </pc:sldMkLst>
        <pc:picChg chg="mod">
          <ac:chgData name="Steven Benson" userId="7888f041-e9c4-484d-a793-6a135ed92492" providerId="ADAL" clId="{F8DB477D-0B35-4FB8-AED7-6AFBA349D3E2}" dt="2018-10-09T14:07:00.484" v="11" actId="1076"/>
          <ac:picMkLst>
            <pc:docMk/>
            <pc:sldMk cId="0" sldId="266"/>
            <ac:picMk id="244" creationId="{00000000-0000-0000-0000-000000000000}"/>
          </ac:picMkLst>
        </pc:picChg>
      </pc:sldChg>
      <pc:sldMasterChg chg="addSp modSp">
        <pc:chgData name="Steven Benson" userId="7888f041-e9c4-484d-a793-6a135ed92492" providerId="ADAL" clId="{F8DB477D-0B35-4FB8-AED7-6AFBA349D3E2}" dt="2018-10-09T14:06:21.685" v="1" actId="1076"/>
        <pc:sldMasterMkLst>
          <pc:docMk/>
          <pc:sldMasterMk cId="0" sldId="2147483681"/>
        </pc:sldMasterMkLst>
        <pc:picChg chg="add mod">
          <ac:chgData name="Steven Benson" userId="7888f041-e9c4-484d-a793-6a135ed92492" providerId="ADAL" clId="{F8DB477D-0B35-4FB8-AED7-6AFBA349D3E2}" dt="2018-10-09T14:06:21.685" v="1" actId="1076"/>
          <ac:picMkLst>
            <pc:docMk/>
            <pc:sldMasterMk cId="0" sldId="2147483681"/>
            <ac:picMk id="5" creationId="{46BA56D1-13F5-4964-B390-AAC02E746DC2}"/>
          </ac:picMkLst>
        </pc:picChg>
        <pc:picChg chg="add mod">
          <ac:chgData name="Steven Benson" userId="7888f041-e9c4-484d-a793-6a135ed92492" providerId="ADAL" clId="{F8DB477D-0B35-4FB8-AED7-6AFBA349D3E2}" dt="2018-10-09T14:06:21.685" v="1" actId="1076"/>
          <ac:picMkLst>
            <pc:docMk/>
            <pc:sldMasterMk cId="0" sldId="2147483681"/>
            <ac:picMk id="9" creationId="{A9052AFA-33ED-4013-AD22-E3935D824F1B}"/>
          </ac:picMkLst>
        </pc:picChg>
        <pc:picChg chg="add mod">
          <ac:chgData name="Steven Benson" userId="7888f041-e9c4-484d-a793-6a135ed92492" providerId="ADAL" clId="{F8DB477D-0B35-4FB8-AED7-6AFBA349D3E2}" dt="2018-10-09T14:06:21.685" v="1" actId="1076"/>
          <ac:picMkLst>
            <pc:docMk/>
            <pc:sldMasterMk cId="0" sldId="2147483681"/>
            <ac:picMk id="10" creationId="{E7815B0B-65F0-47ED-8BFF-2D2713930B8E}"/>
          </ac:picMkLst>
        </pc:picChg>
      </pc:sldMasterChg>
      <pc:sldMasterChg chg="addSp modSp">
        <pc:chgData name="Steven Benson" userId="7888f041-e9c4-484d-a793-6a135ed92492" providerId="ADAL" clId="{F8DB477D-0B35-4FB8-AED7-6AFBA349D3E2}" dt="2018-10-09T14:06:28.321" v="3" actId="1076"/>
        <pc:sldMasterMkLst>
          <pc:docMk/>
          <pc:sldMasterMk cId="0" sldId="2147483682"/>
        </pc:sldMasterMkLst>
        <pc:picChg chg="add mod">
          <ac:chgData name="Steven Benson" userId="7888f041-e9c4-484d-a793-6a135ed92492" providerId="ADAL" clId="{F8DB477D-0B35-4FB8-AED7-6AFBA349D3E2}" dt="2018-10-09T14:06:28.321" v="3" actId="1076"/>
          <ac:picMkLst>
            <pc:docMk/>
            <pc:sldMasterMk cId="0" sldId="2147483682"/>
            <ac:picMk id="5" creationId="{46BA56D1-13F5-4964-B390-AAC02E746DC2}"/>
          </ac:picMkLst>
        </pc:picChg>
        <pc:picChg chg="add mod">
          <ac:chgData name="Steven Benson" userId="7888f041-e9c4-484d-a793-6a135ed92492" providerId="ADAL" clId="{F8DB477D-0B35-4FB8-AED7-6AFBA349D3E2}" dt="2018-10-09T14:06:28.321" v="3" actId="1076"/>
          <ac:picMkLst>
            <pc:docMk/>
            <pc:sldMasterMk cId="0" sldId="2147483682"/>
            <ac:picMk id="6" creationId="{A9052AFA-33ED-4013-AD22-E3935D824F1B}"/>
          </ac:picMkLst>
        </pc:picChg>
        <pc:picChg chg="add mod">
          <ac:chgData name="Steven Benson" userId="7888f041-e9c4-484d-a793-6a135ed92492" providerId="ADAL" clId="{F8DB477D-0B35-4FB8-AED7-6AFBA349D3E2}" dt="2018-10-09T14:06:28.321" v="3" actId="1076"/>
          <ac:picMkLst>
            <pc:docMk/>
            <pc:sldMasterMk cId="0" sldId="2147483682"/>
            <ac:picMk id="7" creationId="{E7815B0B-65F0-47ED-8BFF-2D2713930B8E}"/>
          </ac:picMkLst>
        </pc:picChg>
      </pc:sldMasterChg>
      <pc:sldMasterChg chg="addSp modSp">
        <pc:chgData name="Steven Benson" userId="7888f041-e9c4-484d-a793-6a135ed92492" providerId="ADAL" clId="{F8DB477D-0B35-4FB8-AED7-6AFBA349D3E2}" dt="2018-10-09T14:06:33.323" v="5" actId="1076"/>
        <pc:sldMasterMkLst>
          <pc:docMk/>
          <pc:sldMasterMk cId="0" sldId="2147483683"/>
        </pc:sldMasterMkLst>
        <pc:picChg chg="add mod">
          <ac:chgData name="Steven Benson" userId="7888f041-e9c4-484d-a793-6a135ed92492" providerId="ADAL" clId="{F8DB477D-0B35-4FB8-AED7-6AFBA349D3E2}" dt="2018-10-09T14:06:33.323" v="5" actId="1076"/>
          <ac:picMkLst>
            <pc:docMk/>
            <pc:sldMasterMk cId="0" sldId="2147483683"/>
            <ac:picMk id="7" creationId="{46BA56D1-13F5-4964-B390-AAC02E746DC2}"/>
          </ac:picMkLst>
        </pc:picChg>
        <pc:picChg chg="add mod">
          <ac:chgData name="Steven Benson" userId="7888f041-e9c4-484d-a793-6a135ed92492" providerId="ADAL" clId="{F8DB477D-0B35-4FB8-AED7-6AFBA349D3E2}" dt="2018-10-09T14:06:33.323" v="5" actId="1076"/>
          <ac:picMkLst>
            <pc:docMk/>
            <pc:sldMasterMk cId="0" sldId="2147483683"/>
            <ac:picMk id="8" creationId="{A9052AFA-33ED-4013-AD22-E3935D824F1B}"/>
          </ac:picMkLst>
        </pc:picChg>
        <pc:picChg chg="add mod">
          <ac:chgData name="Steven Benson" userId="7888f041-e9c4-484d-a793-6a135ed92492" providerId="ADAL" clId="{F8DB477D-0B35-4FB8-AED7-6AFBA349D3E2}" dt="2018-10-09T14:06:33.323" v="5" actId="1076"/>
          <ac:picMkLst>
            <pc:docMk/>
            <pc:sldMasterMk cId="0" sldId="2147483683"/>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175802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be6bbef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ebe6bbe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and Reviewing Learning Targets (10-15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World Café Preparation (15-18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World Café (20-25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Selected Response on the Golden Rule in Chapter 10 (5-7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Debriefing Learning Targets and Previewing Homework (3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(2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Chapter 11. Take notes using the Structured Notes graphic organizer. </a:t>
            </a:r>
            <a:endParaRPr sz="1200" dirty="0">
              <a:latin typeface="Calibri"/>
              <a:ea typeface="Calibri"/>
              <a:cs typeface="Calibri"/>
              <a:sym typeface="Calibri"/>
            </a:endParaRPr>
          </a:p>
        </p:txBody>
      </p:sp>
    </p:spTree>
    <p:extLst>
      <p:ext uri="{BB962C8B-B14F-4D97-AF65-F5344CB8AC3E}">
        <p14:creationId xmlns:p14="http://schemas.microsoft.com/office/powerpoint/2010/main" val="3533204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ebe6bbef7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ebe6bbef7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 Exit Ticket (5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a quick check for understanding of the learning target so that instruction can be adjusted or tailored to students’ needs before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Note: </a:t>
            </a:r>
            <a:r>
              <a:rPr lang="en" sz="1200" i="0" dirty="0">
                <a:solidFill>
                  <a:schemeClr val="dk1"/>
                </a:solidFill>
                <a:latin typeface="Calibri"/>
                <a:ea typeface="Calibri"/>
                <a:cs typeface="Calibri"/>
                <a:sym typeface="Calibri"/>
              </a:rPr>
              <a:t>Review exit tickets and prepare to address any confusion in following lessons.</a:t>
            </a:r>
            <a:endParaRPr sz="1200" i="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 and let students know they need to work on it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exit tickets to informally assess.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working independently to answer the question, citing the best evidence from the text in their response.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additional time for completing the exit ticket as needed.</a:t>
            </a:r>
            <a:endParaRPr dirty="0"/>
          </a:p>
        </p:txBody>
      </p:sp>
    </p:spTree>
    <p:extLst>
      <p:ext uri="{BB962C8B-B14F-4D97-AF65-F5344CB8AC3E}">
        <p14:creationId xmlns:p14="http://schemas.microsoft.com/office/powerpoint/2010/main" val="1025648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ebe6bbef7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ebe6bbef7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B. Debrief Learning Targets and Preview Homework </a:t>
            </a:r>
            <a:br>
              <a:rPr lang="en" sz="1200" b="1"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learning targets.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respond with a fist to five for how well they think they met each target.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 3 or higher for mastery of the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students who indicate mastery of just a 1 or 2; be prepared to confer with them in future lessons.</a:t>
            </a:r>
            <a:endParaRPr dirty="0"/>
          </a:p>
        </p:txBody>
      </p:sp>
    </p:spTree>
    <p:extLst>
      <p:ext uri="{BB962C8B-B14F-4D97-AF65-F5344CB8AC3E}">
        <p14:creationId xmlns:p14="http://schemas.microsoft.com/office/powerpoint/2010/main" val="1749641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ebe6bbef7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ebe6bbef7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Homework: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Structured Not</a:t>
            </a:r>
            <a:r>
              <a:rPr lang="en" sz="1200" dirty="0">
                <a:solidFill>
                  <a:schemeClr val="dk1"/>
                </a:solidFill>
                <a:latin typeface="Calibri"/>
                <a:ea typeface="Calibri"/>
                <a:cs typeface="Calibri"/>
                <a:sym typeface="Calibri"/>
              </a:rPr>
              <a:t>es</a:t>
            </a:r>
            <a:r>
              <a:rPr lang="en" sz="1200" b="1" dirty="0">
                <a:solidFill>
                  <a:schemeClr val="dk1"/>
                </a:solidFill>
                <a:latin typeface="Calibri"/>
                <a:ea typeface="Calibri"/>
                <a:cs typeface="Calibri"/>
                <a:sym typeface="Calibri"/>
              </a:rPr>
              <a:t>, Chapter 11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To Kill a Mockingbird Supported Structured Notes, Chapter 11 </a:t>
            </a:r>
            <a:r>
              <a:rPr lang="en" sz="1200" dirty="0">
                <a:solidFill>
                  <a:schemeClr val="dk1"/>
                </a:solidFill>
                <a:latin typeface="Calibri"/>
                <a:ea typeface="Calibri"/>
                <a:cs typeface="Calibri"/>
                <a:sym typeface="Calibri"/>
              </a:rPr>
              <a:t>and briefly preview the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assignment.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dirty="0">
              <a:solidFill>
                <a:schemeClr val="dk1"/>
              </a:solidFill>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512769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11126035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411126035e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255" name="Google Shape;255;g411126035e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5675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be6bbef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ebe6bbef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10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10 Note-catcher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11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11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 </a:t>
            </a:r>
            <a:r>
              <a:rPr lang="en" sz="1200" dirty="0">
                <a:solidFill>
                  <a:schemeClr val="dk1"/>
                </a:solidFill>
                <a:latin typeface="Calibri"/>
                <a:ea typeface="Calibri"/>
                <a:cs typeface="Calibri"/>
                <a:sym typeface="Calibri"/>
              </a:rPr>
              <a:t>(from Lesson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Structured Notes graphic organizers for Chapters 7–10 </a:t>
            </a:r>
            <a:r>
              <a:rPr lang="en" sz="1200" dirty="0">
                <a:solidFill>
                  <a:schemeClr val="dk1"/>
                </a:solidFill>
                <a:latin typeface="Calibri"/>
                <a:ea typeface="Calibri"/>
                <a:cs typeface="Calibri"/>
                <a:sym typeface="Calibri"/>
              </a:rPr>
              <a:t>(from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World Café Protocol Instruction Chart </a:t>
            </a:r>
            <a:r>
              <a:rPr lang="en" sz="1200" dirty="0">
                <a:solidFill>
                  <a:schemeClr val="dk1"/>
                </a:solidFill>
                <a:latin typeface="Calibri"/>
                <a:ea typeface="Calibri"/>
                <a:cs typeface="Calibri"/>
                <a:sym typeface="Calibri"/>
              </a:rPr>
              <a:t>(teacher created from Lesson 6)</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Determine student groupings for World Café. Consider using numbered post-it notes under student desks to determine groups.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World Café Instructions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7803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be6bbef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ebe6bbef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Chapter 10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t>
            </a:r>
            <a:r>
              <a:rPr lang="en" sz="1200" b="1" dirty="0">
                <a:solidFill>
                  <a:schemeClr val="dk1"/>
                </a:solidFill>
                <a:latin typeface="Calibri"/>
                <a:ea typeface="Calibri"/>
                <a:cs typeface="Calibri"/>
                <a:sym typeface="Calibri"/>
              </a:rPr>
              <a:t>Chapter 10 Note-catcher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World Café Protocol (see Appendix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4343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be6bbef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ebe6bbef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62300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be6bbef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3ebe6bbef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0428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be6bbef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ebe6bbef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10-12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Partners (Discussion Appointment)</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A. Engaging the Reader and Review Learning Targets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advance, determine which discussion partner students will be working with in this lesson.</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directions from the slide as students follow along with you.</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Monitor and circulate as students add to their handout.</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adding relevant details to their charts based on discussion with their partner.</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2982309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be6bbef7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ebe6bbef7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room for student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learning targets for the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859749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be6bbef7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ebe6bbef7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World Café Preparation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read-aloud builds a familiarity with the structure of a two voice poem in a way that hearing it read by one person or reading it silently cannot do.</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Chapter 10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Chapter 10. Read from the beginning of Chapter 10 to </a:t>
            </a:r>
            <a:r>
              <a:rPr lang="en" sz="1200" i="0" dirty="0">
                <a:solidFill>
                  <a:schemeClr val="dk1"/>
                </a:solidFill>
                <a:latin typeface="Calibri"/>
                <a:ea typeface="Calibri"/>
                <a:cs typeface="Calibri"/>
                <a:sym typeface="Calibri"/>
              </a:rPr>
              <a:t>“He sat in the living room and read?”</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ask students to open their books again and read along silently while you read aloud. Read from </a:t>
            </a:r>
            <a:r>
              <a:rPr lang="en" sz="1200" i="0" dirty="0">
                <a:solidFill>
                  <a:schemeClr val="dk1"/>
                </a:solidFill>
                <a:latin typeface="Calibri"/>
                <a:ea typeface="Calibri"/>
                <a:cs typeface="Calibri"/>
                <a:sym typeface="Calibri"/>
              </a:rPr>
              <a:t>“When he gave us our air-rifles …” to “That’s why it’s a sin to kill a mockingbird.</a:t>
            </a:r>
            <a:r>
              <a:rPr lang="en-US"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next to take notes on their Note-catcher for Round 2. Remind them again to leave space to add to their notes during the World Café.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read aloud an additional chunk of text as students read along silently. Begin with </a:t>
            </a:r>
            <a:r>
              <a:rPr lang="en" sz="1200" i="1" dirty="0">
                <a:solidFill>
                  <a:schemeClr val="dk1"/>
                </a:solidFill>
                <a:latin typeface="Calibri"/>
                <a:ea typeface="Calibri"/>
                <a:cs typeface="Calibri"/>
                <a:sym typeface="Calibri"/>
              </a:rPr>
              <a:t>“Miss Maudie grinned wickedly …”</a:t>
            </a:r>
            <a:r>
              <a:rPr lang="en" sz="1200" dirty="0">
                <a:solidFill>
                  <a:schemeClr val="dk1"/>
                </a:solidFill>
                <a:latin typeface="Calibri"/>
                <a:ea typeface="Calibri"/>
                <a:cs typeface="Calibri"/>
                <a:sym typeface="Calibri"/>
              </a:rPr>
              <a:t> and read through ‘</a:t>
            </a:r>
            <a:r>
              <a:rPr lang="en" sz="1200" i="1" dirty="0">
                <a:solidFill>
                  <a:schemeClr val="dk1"/>
                </a:solidFill>
                <a:latin typeface="Calibri"/>
                <a:ea typeface="Calibri"/>
                <a:cs typeface="Calibri"/>
                <a:sym typeface="Calibri"/>
              </a:rPr>
              <a:t>“People in their right minds never take pride in their talents,’ said Miss Maudie.”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notes on their Note-catcher to prepare for Round 3. Remind them to leave space to add to their notes later.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a minute or two to write, point them to the questions on the Note-catcher for Round 4.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consider what they know about Atticus in Chapter 10 and take notes on the two questions: </a:t>
            </a:r>
            <a:r>
              <a:rPr lang="en" sz="1200" i="0" dirty="0">
                <a:solidFill>
                  <a:schemeClr val="dk1"/>
                </a:solidFill>
                <a:latin typeface="Calibri"/>
                <a:ea typeface="Calibri"/>
                <a:cs typeface="Calibri"/>
                <a:sym typeface="Calibri"/>
              </a:rPr>
              <a:t>“What do you learn about Atticus in this chapter?”  and “Based on that, how does this chapter relate to Atticus taking a stand for Tom Robinson?”</a:t>
            </a:r>
            <a:br>
              <a:rPr lang="en" sz="1200" i="0" dirty="0">
                <a:solidFill>
                  <a:schemeClr val="dk1"/>
                </a:solidFill>
                <a:latin typeface="Calibri"/>
                <a:ea typeface="Calibri"/>
                <a:cs typeface="Calibri"/>
                <a:sym typeface="Calibri"/>
              </a:rPr>
            </a:br>
            <a:endParaRPr sz="1200" i="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read-aloud and recording their thinking independently.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a strong reader do the read aloud to provide students with a peer model.</a:t>
            </a:r>
            <a:endParaRPr dirty="0"/>
          </a:p>
        </p:txBody>
      </p:sp>
    </p:spTree>
    <p:extLst>
      <p:ext uri="{BB962C8B-B14F-4D97-AF65-F5344CB8AC3E}">
        <p14:creationId xmlns:p14="http://schemas.microsoft.com/office/powerpoint/2010/main" val="3212181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2b816c056b6200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2b816c056b6200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World Café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World Café instructions posted in the classroom for student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determine student groupings (i.e. post-its, etc.)</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the first leader predetermined as well to provide a strong start to the group work time.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ready for the World Café. Remind them that they will work in small groups to discuss the questions they just worked on individually. There will be four rounds, and after each round, the groups switch according to the protocol.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 class of the protocol and direct students to the posted directions: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Students are in groups of four.</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Each group selects a leader. The leader’s job is to facilitate the discussion and keep the group focused.</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teacher says the focus question for this round.</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group discusses the question for Round One and adds to their notes for 3 or 4 minutes.</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leader stays put; the rest of the group rotates to the next table. </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leader shares the major points of his or her group’s discussion with the new group members.</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Each table selects a new leader. </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Repeat the process until students have had the chance to discuss each question.</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move to their new groups and review the directions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check for understanding as groups meet and discuss each question, instructing them when to rotate to a new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protocol is over, refocus whole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Recognize positive behaviors that you noticed during the World Café (</a:t>
            </a:r>
            <a:r>
              <a:rPr lang="en" sz="1200" i="0" dirty="0">
                <a:solidFill>
                  <a:schemeClr val="dk1"/>
                </a:solidFill>
                <a:latin typeface="Calibri"/>
                <a:ea typeface="Calibri"/>
                <a:cs typeface="Calibri"/>
                <a:sym typeface="Calibri"/>
              </a:rPr>
              <a:t>showing leadership, referring often to their texts, asking each other questions to clarify ideas, etc.). </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from their Note-catchers.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continue revising or adding to the Note-catchers as appropriate during this time.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have the following responses: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1: </a:t>
            </a:r>
            <a:r>
              <a:rPr lang="en" sz="1200" b="1" dirty="0">
                <a:solidFill>
                  <a:schemeClr val="dk1"/>
                </a:solidFill>
                <a:latin typeface="Calibri"/>
                <a:ea typeface="Calibri"/>
                <a:cs typeface="Calibri"/>
                <a:sym typeface="Calibri"/>
              </a:rPr>
              <a:t>Feeble means “weak” or “ill.”/ They think Atticus is feeble because he is older than other fathers in the neighborhood, especially because he doesn’t play football. Instead, Atticus reads all the time and wears glasses.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2: </a:t>
            </a:r>
            <a:r>
              <a:rPr lang="en" sz="1200" b="1" dirty="0">
                <a:solidFill>
                  <a:schemeClr val="dk1"/>
                </a:solidFill>
                <a:latin typeface="Calibri"/>
                <a:ea typeface="Calibri"/>
                <a:cs typeface="Calibri"/>
                <a:sym typeface="Calibri"/>
              </a:rPr>
              <a:t>“It’s a sin to kill a mockingbird” means not to hurt innocent people, especially easy targets./ This relates to the title because the title is a metaphor for Atticus defending Tom Robinson. Students may also bring up other possible “mockingbirds” in the book, including Boo Radley, Atticus, Jem.</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3: </a:t>
            </a:r>
            <a:r>
              <a:rPr lang="en" sz="1200" b="1" dirty="0">
                <a:solidFill>
                  <a:schemeClr val="dk1"/>
                </a:solidFill>
                <a:latin typeface="Calibri"/>
                <a:ea typeface="Calibri"/>
                <a:cs typeface="Calibri"/>
                <a:sym typeface="Calibri"/>
              </a:rPr>
              <a:t>Miss Maudie means that people who are confident and know themselves don’t need to brag about what they can do.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Round 4: </a:t>
            </a:r>
            <a:r>
              <a:rPr lang="en" sz="1200" b="1" dirty="0">
                <a:solidFill>
                  <a:schemeClr val="dk1"/>
                </a:solidFill>
                <a:latin typeface="Calibri"/>
                <a:ea typeface="Calibri"/>
                <a:cs typeface="Calibri"/>
                <a:sym typeface="Calibri"/>
              </a:rPr>
              <a:t> Atticus is intellectual and humble. He knows how to shoot guns well. Jem says that Atticus is a gentleman. / Atticus telling the children not to shoot mockingbirds is a metaphor for Tom Robinson, a “mockingbird” in the novel. Miss Maudie says that mockingbirds are innocent, and we can tell Atticus thinks that Tom Robinson is innocent.</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Provide support to each group as necessary. See </a:t>
            </a:r>
            <a:r>
              <a:rPr lang="en" sz="1200" b="1" dirty="0">
                <a:latin typeface="Calibri"/>
                <a:ea typeface="Calibri"/>
                <a:cs typeface="Calibri"/>
                <a:sym typeface="Calibri"/>
              </a:rPr>
              <a:t>Chapter 10 Note-catcher (for Teacher Reference) </a:t>
            </a:r>
            <a:r>
              <a:rPr lang="en" sz="1200" dirty="0">
                <a:latin typeface="Calibri"/>
                <a:ea typeface="Calibri"/>
                <a:cs typeface="Calibri"/>
                <a:sym typeface="Calibri"/>
              </a:rPr>
              <a:t>for sample notes. As much as possible, address any confusion or misconceptions as groups are discussing. </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3706504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18</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Help students understand more fully why Atticus would take a stand for Tom Robinson which will prepare students for writing the argument essay for the </a:t>
            </a:r>
            <a:r>
              <a:rPr lang="en" sz="1600" b="1" dirty="0">
                <a:solidFill>
                  <a:schemeClr val="dk1"/>
                </a:solidFill>
              </a:rPr>
              <a:t>End of Unit 2 Assessment</a:t>
            </a:r>
            <a:r>
              <a:rPr lang="en-US"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Analyze Chapter 10 through the World Café protocol</a:t>
            </a:r>
            <a:r>
              <a:rPr lang="en-US" sz="1600" dirty="0">
                <a:solidFill>
                  <a:schemeClr val="dk1"/>
                </a:solidFill>
              </a:rPr>
              <a:t>.</a:t>
            </a:r>
          </a:p>
          <a:p>
            <a:pPr marL="127000" lvl="0" indent="0" rtl="0">
              <a:lnSpc>
                <a:spcPct val="90000"/>
              </a:lnSpc>
              <a:spcBef>
                <a:spcPts val="0"/>
              </a:spcBef>
              <a:spcAft>
                <a:spcPts val="0"/>
              </a:spcAft>
              <a:buClr>
                <a:schemeClr val="dk1"/>
              </a:buClr>
              <a:buSzPts val="1600"/>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support my inferences about Chapter 10 of </a:t>
            </a:r>
            <a:r>
              <a:rPr lang="en" sz="1600" i="1" dirty="0">
                <a:solidFill>
                  <a:schemeClr val="dk1"/>
                </a:solidFill>
              </a:rPr>
              <a:t>To Kill a Mockingbird</a:t>
            </a:r>
            <a:r>
              <a:rPr lang="en" sz="1600" dirty="0">
                <a:solidFill>
                  <a:schemeClr val="dk1"/>
                </a:solidFill>
              </a:rPr>
              <a:t> with the strongest evidence from the text.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the author draws on the theme of the Golden Rule in Chapter 10.</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Make Connections to Theme</a:t>
            </a:r>
            <a:endParaRPr/>
          </a:p>
        </p:txBody>
      </p:sp>
      <p:pic>
        <p:nvPicPr>
          <p:cNvPr id="235" name="Google Shape;235;p46"/>
          <p:cNvPicPr preferRelativeResize="0"/>
          <p:nvPr/>
        </p:nvPicPr>
        <p:blipFill>
          <a:blip r:embed="rId3">
            <a:alphaModFix/>
          </a:blip>
          <a:stretch>
            <a:fillRect/>
          </a:stretch>
        </p:blipFill>
        <p:spPr>
          <a:xfrm>
            <a:off x="4019549" y="1514475"/>
            <a:ext cx="4482193" cy="1814513"/>
          </a:xfrm>
          <a:prstGeom prst="rect">
            <a:avLst/>
          </a:prstGeom>
          <a:noFill/>
          <a:ln>
            <a:noFill/>
          </a:ln>
        </p:spPr>
      </p:pic>
      <p:sp>
        <p:nvSpPr>
          <p:cNvPr id="236" name="Google Shape;236;p46"/>
          <p:cNvSpPr txBox="1"/>
          <p:nvPr/>
        </p:nvSpPr>
        <p:spPr>
          <a:xfrm>
            <a:off x="4019548" y="1519238"/>
            <a:ext cx="4482193" cy="180975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37" name="Google Shape;237;p46"/>
          <p:cNvSpPr txBox="1"/>
          <p:nvPr/>
        </p:nvSpPr>
        <p:spPr>
          <a:xfrm>
            <a:off x="495300" y="1514475"/>
            <a:ext cx="3343200" cy="27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a:latin typeface="Century Gothic"/>
                <a:ea typeface="Century Gothic"/>
                <a:cs typeface="Century Gothic"/>
                <a:sym typeface="Century Gothic"/>
              </a:rPr>
              <a:t>Working independently, complete the exit ticket to show your understanding of the events in Chapter 10 and their relationship to the Golden Rule.</a:t>
            </a:r>
            <a:endParaRPr sz="18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Let’s Determine if We’ve Met Our Learning Targets</a:t>
            </a:r>
            <a:endParaRPr sz="2600"/>
          </a:p>
        </p:txBody>
      </p:sp>
      <p:sp>
        <p:nvSpPr>
          <p:cNvPr id="243" name="Google Shape;243;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support my inferences</a:t>
            </a:r>
            <a:r>
              <a:rPr lang="en" sz="2400" dirty="0">
                <a:solidFill>
                  <a:schemeClr val="dk1"/>
                </a:solidFill>
              </a:rPr>
              <a:t> about Chapter 10 of </a:t>
            </a:r>
            <a:r>
              <a:rPr lang="en" sz="2400" i="1" dirty="0">
                <a:solidFill>
                  <a:schemeClr val="dk1"/>
                </a:solidFill>
              </a:rPr>
              <a:t>To Kill a Mockingbird</a:t>
            </a:r>
            <a:r>
              <a:rPr lang="en" sz="2400" dirty="0">
                <a:solidFill>
                  <a:schemeClr val="dk1"/>
                </a:solidFill>
              </a:rPr>
              <a:t> with the </a:t>
            </a:r>
            <a:r>
              <a:rPr lang="en" sz="2400" i="1" dirty="0">
                <a:solidFill>
                  <a:schemeClr val="dk1"/>
                </a:solidFill>
              </a:rPr>
              <a:t>strongest evidence</a:t>
            </a:r>
            <a:r>
              <a:rPr lang="en" sz="2400" dirty="0">
                <a:solidFill>
                  <a:schemeClr val="dk1"/>
                </a:solidFill>
              </a:rPr>
              <a:t> from the text.</a:t>
            </a:r>
          </a:p>
          <a:p>
            <a:pPr marL="457200" lvl="0" indent="-381000" rtl="0">
              <a:lnSpc>
                <a:spcPct val="90000"/>
              </a:lnSpc>
              <a:spcBef>
                <a:spcPts val="1000"/>
              </a:spcBef>
              <a:spcAft>
                <a:spcPts val="0"/>
              </a:spcAft>
              <a:buClr>
                <a:schemeClr val="dk1"/>
              </a:buClr>
              <a:buSzPts val="2400"/>
              <a:buAutoNum type="arabicPeriod"/>
            </a:pPr>
            <a:endParaRPr lang="en" sz="2400" dirty="0">
              <a:solidFill>
                <a:schemeClr val="dk1"/>
              </a:solidFill>
            </a:endParaRPr>
          </a:p>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analyze how the author draws on the theme</a:t>
            </a:r>
            <a:r>
              <a:rPr lang="en" sz="2400" dirty="0">
                <a:solidFill>
                  <a:schemeClr val="dk1"/>
                </a:solidFill>
              </a:rPr>
              <a:t> of the Golden Rule in Chapter 10.</a:t>
            </a:r>
            <a:br>
              <a:rPr lang="en" sz="2400" dirty="0">
                <a:solidFill>
                  <a:schemeClr val="dk1"/>
                </a:solidFill>
              </a:rPr>
            </a:br>
            <a:endParaRPr sz="2400" dirty="0">
              <a:solidFill>
                <a:schemeClr val="dk1"/>
              </a:solidFill>
            </a:endParaRPr>
          </a:p>
          <a:p>
            <a:pPr marL="0" lvl="0" indent="0" rtl="0">
              <a:spcBef>
                <a:spcPts val="0"/>
              </a:spcBef>
              <a:spcAft>
                <a:spcPts val="0"/>
              </a:spcAft>
              <a:buNone/>
            </a:pPr>
            <a:endParaRPr dirty="0"/>
          </a:p>
        </p:txBody>
      </p:sp>
      <p:pic>
        <p:nvPicPr>
          <p:cNvPr id="244" name="Google Shape;244;p47"/>
          <p:cNvPicPr preferRelativeResize="0"/>
          <p:nvPr/>
        </p:nvPicPr>
        <p:blipFill>
          <a:blip r:embed="rId3">
            <a:alphaModFix/>
          </a:blip>
          <a:stretch>
            <a:fillRect/>
          </a:stretch>
        </p:blipFill>
        <p:spPr>
          <a:xfrm>
            <a:off x="8246869" y="4362473"/>
            <a:ext cx="708075" cy="572700"/>
          </a:xfrm>
          <a:prstGeom prst="rect">
            <a:avLst/>
          </a:prstGeom>
          <a:noFill/>
          <a:ln>
            <a:noFill/>
          </a:ln>
        </p:spPr>
      </p:pic>
      <p:pic>
        <p:nvPicPr>
          <p:cNvPr id="245" name="Google Shape;245;p47"/>
          <p:cNvPicPr preferRelativeResize="0"/>
          <p:nvPr/>
        </p:nvPicPr>
        <p:blipFill>
          <a:blip r:embed="rId4">
            <a:alphaModFix/>
          </a:blip>
          <a:stretch>
            <a:fillRect/>
          </a:stretch>
        </p:blipFill>
        <p:spPr>
          <a:xfrm>
            <a:off x="7826830" y="4459117"/>
            <a:ext cx="542682" cy="56773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51" name="Google Shape;251;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Complete a first read of Chapter 11, using structured notes. </a:t>
            </a:r>
            <a:endParaRPr sz="2400"/>
          </a:p>
          <a:p>
            <a:pPr marL="0" lvl="0" indent="0">
              <a:spcBef>
                <a:spcPts val="0"/>
              </a:spcBef>
              <a:spcAft>
                <a:spcPts val="0"/>
              </a:spcAft>
              <a:buNone/>
            </a:pPr>
            <a:endParaRPr sz="2400"/>
          </a:p>
          <a:p>
            <a:pPr marL="0" lvl="0" indent="0">
              <a:spcBef>
                <a:spcPts val="0"/>
              </a:spcBef>
              <a:spcAft>
                <a:spcPts val="0"/>
              </a:spcAft>
              <a:buNone/>
            </a:pPr>
            <a:r>
              <a:rPr lang="en" sz="2400"/>
              <a:t>Answer the focus question: </a:t>
            </a:r>
            <a:endParaRPr sz="2400"/>
          </a:p>
          <a:p>
            <a:pPr marL="0" lvl="0" indent="0" rtl="0">
              <a:spcBef>
                <a:spcPts val="0"/>
              </a:spcBef>
              <a:spcAft>
                <a:spcPts val="0"/>
              </a:spcAft>
              <a:buNone/>
            </a:pPr>
            <a:r>
              <a:rPr lang="en" sz="2400"/>
              <a:t>How is the Golden Rule illustrated in Chapter 11? Use the strongest evidence from the novel in your answer.</a:t>
            </a:r>
            <a:br>
              <a:rPr lang="en" sz="2400"/>
            </a:br>
            <a:br>
              <a:rPr lang="en"/>
            </a:b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58" name="Google Shape;258;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59" name="Google Shape;259;p49"/>
          <p:cNvGraphicFramePr/>
          <p:nvPr/>
        </p:nvGraphicFramePr>
        <p:xfrm>
          <a:off x="577216" y="1385887"/>
          <a:ext cx="7989600" cy="3230175"/>
        </p:xfrm>
        <a:graphic>
          <a:graphicData uri="http://schemas.openxmlformats.org/drawingml/2006/table">
            <a:tbl>
              <a:tblPr firstRow="1" bandRow="1">
                <a:noFill/>
                <a:tableStyleId>{ADFC66E8-CC96-4502-AECC-090E636D6230}</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a:t>
            </a:r>
            <a:r>
              <a:rPr lang="en"/>
              <a:t>18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18: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b="1" dirty="0">
                <a:solidFill>
                  <a:schemeClr val="dk1"/>
                </a:solidFill>
              </a:rPr>
              <a:t>Chapter 10 Note-catcher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Exit ticket (one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Structured Notes Graphic Organizer, Chapter 11 </a:t>
            </a:r>
            <a:r>
              <a:rPr lang="en" dirty="0">
                <a:solidFill>
                  <a:schemeClr val="dk1"/>
                </a:solidFill>
              </a:rPr>
              <a:t>(one per student)</a:t>
            </a:r>
            <a:br>
              <a:rPr lang="en" dirty="0">
                <a:solidFill>
                  <a:schemeClr val="dk1"/>
                </a:solidFill>
              </a:rPr>
            </a:b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18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18: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Chapter 10 of </a:t>
            </a:r>
            <a:r>
              <a:rPr lang="en" i="1" dirty="0">
                <a:solidFill>
                  <a:schemeClr val="dk1"/>
                </a:solidFill>
              </a:rPr>
              <a:t>To Kill a Mockingbird</a:t>
            </a:r>
            <a:endParaRPr i="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Chapter 10 Note-catcher (for teacher reference)</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World Café Protocol (see Appendix 1).</a:t>
            </a:r>
            <a:br>
              <a:rPr lang="en" dirty="0">
                <a:solidFill>
                  <a:schemeClr val="dk1"/>
                </a:solidFill>
              </a:rPr>
            </a:b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18</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World Café to Analyze Themes in </a:t>
            </a:r>
            <a:r>
              <a:rPr lang="en" sz="3000" i="1"/>
              <a:t>To Kill a Mockingbird</a:t>
            </a:r>
            <a:endParaRPr sz="3000" i="1"/>
          </a:p>
        </p:txBody>
      </p:sp>
      <p:pic>
        <p:nvPicPr>
          <p:cNvPr id="3" name="Picture 2">
            <a:extLst>
              <a:ext uri="{FF2B5EF4-FFF2-40B4-BE49-F238E27FC236}">
                <a16:creationId xmlns:a16="http://schemas.microsoft.com/office/drawing/2014/main" id="{0130979D-FD5E-470D-82E5-58BAD4F4BB45}"/>
              </a:ext>
            </a:extLst>
          </p:cNvPr>
          <p:cNvPicPr>
            <a:picLocks noChangeAspect="1"/>
          </p:cNvPicPr>
          <p:nvPr/>
        </p:nvPicPr>
        <p:blipFill>
          <a:blip r:embed="rId3"/>
          <a:stretch>
            <a:fillRect/>
          </a:stretch>
        </p:blipFill>
        <p:spPr>
          <a:xfrm>
            <a:off x="3387644" y="30153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000" dirty="0"/>
              <a:t>Today we will continue our work </a:t>
            </a:r>
            <a:r>
              <a:rPr lang="en-US" sz="2000" dirty="0"/>
              <a:t>on </a:t>
            </a:r>
            <a:r>
              <a:rPr lang="en" sz="2000" i="1" dirty="0"/>
              <a:t>To Kill a Mockingbird</a:t>
            </a:r>
            <a:r>
              <a:rPr lang="en" sz="2000" dirty="0"/>
              <a:t> with an in-depth study of Chapter 10. As we analyze the chapter, we will use the World Café protocol to share and discuss our thinking. </a:t>
            </a:r>
            <a:endParaRPr sz="2000" dirty="0"/>
          </a:p>
          <a:p>
            <a:pPr marL="0" lvl="0" indent="0" rtl="0">
              <a:lnSpc>
                <a:spcPct val="100000"/>
              </a:lnSpc>
              <a:spcBef>
                <a:spcPts val="0"/>
              </a:spcBef>
              <a:spcAft>
                <a:spcPts val="0"/>
              </a:spcAft>
              <a:buNone/>
            </a:pPr>
            <a:endParaRPr sz="2000" dirty="0"/>
          </a:p>
          <a:p>
            <a:pPr marL="0" lvl="0" indent="0" rtl="0">
              <a:spcBef>
                <a:spcPts val="0"/>
              </a:spcBef>
              <a:spcAft>
                <a:spcPts val="0"/>
              </a:spcAft>
              <a:buNone/>
            </a:pPr>
            <a:r>
              <a:rPr lang="en" sz="2000" dirty="0">
                <a:solidFill>
                  <a:schemeClr val="dk1"/>
                </a:solidFill>
              </a:rPr>
              <a:t>Here is what you’ll do today:</a:t>
            </a:r>
            <a:endParaRPr sz="2000" dirty="0">
              <a:solidFill>
                <a:schemeClr val="dk1"/>
              </a:solidFill>
            </a:endParaRPr>
          </a:p>
          <a:p>
            <a:pPr marL="457200" lvl="0" indent="-355600" rtl="0">
              <a:lnSpc>
                <a:spcPct val="100000"/>
              </a:lnSpc>
              <a:spcBef>
                <a:spcPts val="0"/>
              </a:spcBef>
              <a:spcAft>
                <a:spcPts val="0"/>
              </a:spcAft>
              <a:buSzPts val="2000"/>
              <a:buChar char="●"/>
            </a:pPr>
            <a:r>
              <a:rPr lang="en" sz="2000" dirty="0"/>
              <a:t>Analyze the character of Atticus with a partner</a:t>
            </a:r>
            <a:endParaRPr sz="2000" dirty="0"/>
          </a:p>
          <a:p>
            <a:pPr marL="457200" lvl="0" indent="-355600" rtl="0">
              <a:lnSpc>
                <a:spcPct val="100000"/>
              </a:lnSpc>
              <a:spcBef>
                <a:spcPts val="0"/>
              </a:spcBef>
              <a:spcAft>
                <a:spcPts val="0"/>
              </a:spcAft>
              <a:buSzPts val="2000"/>
              <a:buChar char="●"/>
            </a:pPr>
            <a:r>
              <a:rPr lang="en" sz="2000" dirty="0"/>
              <a:t>Reread excerpts from Chapter 10</a:t>
            </a:r>
            <a:endParaRPr sz="2000" dirty="0"/>
          </a:p>
          <a:p>
            <a:pPr marL="457200" lvl="0" indent="-355600" rtl="0">
              <a:lnSpc>
                <a:spcPct val="100000"/>
              </a:lnSpc>
              <a:spcBef>
                <a:spcPts val="0"/>
              </a:spcBef>
              <a:spcAft>
                <a:spcPts val="0"/>
              </a:spcAft>
              <a:buSzPts val="2000"/>
              <a:buChar char="●"/>
            </a:pPr>
            <a:r>
              <a:rPr lang="en" sz="2000" dirty="0"/>
              <a:t>Analyze Chapter 10 for word choice, character, and theme </a:t>
            </a:r>
            <a:endParaRPr sz="2000" dirty="0"/>
          </a:p>
          <a:p>
            <a:pPr marL="457200" lvl="0" indent="-355600" rtl="0">
              <a:lnSpc>
                <a:spcPct val="100000"/>
              </a:lnSpc>
              <a:spcBef>
                <a:spcPts val="0"/>
              </a:spcBef>
              <a:spcAft>
                <a:spcPts val="0"/>
              </a:spcAft>
              <a:buSzPts val="2000"/>
              <a:buChar char="●"/>
            </a:pPr>
            <a:r>
              <a:rPr lang="en" sz="2000" dirty="0"/>
              <a:t>Share your analysis through the World </a:t>
            </a:r>
            <a:r>
              <a:rPr lang="en" sz="2000" dirty="0">
                <a:solidFill>
                  <a:schemeClr val="dk1"/>
                </a:solidFill>
              </a:rPr>
              <a:t>Café</a:t>
            </a:r>
            <a:r>
              <a:rPr lang="en" sz="2000" dirty="0"/>
              <a:t> protocol</a:t>
            </a:r>
            <a:endParaRPr sz="2000" dirty="0"/>
          </a:p>
          <a:p>
            <a:pPr marL="457200" lvl="0" indent="-355600" rtl="0">
              <a:lnSpc>
                <a:spcPct val="100000"/>
              </a:lnSpc>
              <a:spcBef>
                <a:spcPts val="0"/>
              </a:spcBef>
              <a:spcAft>
                <a:spcPts val="0"/>
              </a:spcAft>
              <a:buSzPts val="2000"/>
              <a:buChar char="●"/>
            </a:pPr>
            <a:r>
              <a:rPr lang="en" sz="2000" dirty="0"/>
              <a:t>Connect events in Chapter 10 to the theme of the Golden Rule</a:t>
            </a:r>
            <a:endParaRP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Work Together to Analyze a Character</a:t>
            </a:r>
            <a:endParaRPr sz="3000"/>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Over the past few chapters you’ve been</a:t>
            </a:r>
            <a:endParaRPr dirty="0"/>
          </a:p>
          <a:p>
            <a:pPr marL="0" lvl="0" indent="0">
              <a:spcBef>
                <a:spcPts val="0"/>
              </a:spcBef>
              <a:spcAft>
                <a:spcPts val="0"/>
              </a:spcAft>
              <a:buNone/>
            </a:pPr>
            <a:r>
              <a:rPr lang="en" dirty="0"/>
              <a:t>learning more about the character of</a:t>
            </a:r>
            <a:endParaRPr dirty="0"/>
          </a:p>
          <a:p>
            <a:pPr marL="0" lvl="0" indent="0">
              <a:spcBef>
                <a:spcPts val="0"/>
              </a:spcBef>
              <a:spcAft>
                <a:spcPts val="0"/>
              </a:spcAft>
              <a:buNone/>
            </a:pPr>
            <a:r>
              <a:rPr lang="en" dirty="0"/>
              <a:t>Atticus.</a:t>
            </a:r>
            <a:endParaRPr dirty="0"/>
          </a:p>
          <a:p>
            <a:pPr marL="0" lvl="0" indent="0">
              <a:spcBef>
                <a:spcPts val="0"/>
              </a:spcBef>
              <a:spcAft>
                <a:spcPts val="0"/>
              </a:spcAft>
              <a:buNone/>
            </a:pPr>
            <a:endParaRPr dirty="0"/>
          </a:p>
          <a:p>
            <a:pPr marL="0" lvl="0" indent="0">
              <a:spcBef>
                <a:spcPts val="0"/>
              </a:spcBef>
              <a:spcAft>
                <a:spcPts val="0"/>
              </a:spcAft>
              <a:buNone/>
            </a:pPr>
            <a:r>
              <a:rPr lang="en" dirty="0"/>
              <a:t>Work with your Discussion Appointment, </a:t>
            </a:r>
            <a:endParaRPr dirty="0"/>
          </a:p>
          <a:p>
            <a:pPr marL="0" lvl="0" indent="0">
              <a:spcBef>
                <a:spcPts val="0"/>
              </a:spcBef>
              <a:spcAft>
                <a:spcPts val="0"/>
              </a:spcAft>
              <a:buNone/>
            </a:pPr>
            <a:r>
              <a:rPr lang="en" dirty="0"/>
              <a:t>to add more details from Chapters 7-10</a:t>
            </a:r>
            <a:endParaRPr dirty="0"/>
          </a:p>
          <a:p>
            <a:pPr marL="0" lvl="0" indent="0" rtl="0">
              <a:spcBef>
                <a:spcPts val="0"/>
              </a:spcBef>
              <a:spcAft>
                <a:spcPts val="0"/>
              </a:spcAft>
              <a:buNone/>
            </a:pPr>
            <a:r>
              <a:rPr lang="en" dirty="0"/>
              <a:t>to your </a:t>
            </a:r>
            <a:r>
              <a:rPr lang="en" b="1" dirty="0"/>
              <a:t>Atticus Note-Catcher</a:t>
            </a:r>
            <a:r>
              <a:rPr lang="en" dirty="0"/>
              <a:t>.</a:t>
            </a:r>
            <a:endParaRPr dirty="0"/>
          </a:p>
        </p:txBody>
      </p:sp>
      <p:pic>
        <p:nvPicPr>
          <p:cNvPr id="207" name="Google Shape;207;p42"/>
          <p:cNvPicPr preferRelativeResize="0"/>
          <p:nvPr/>
        </p:nvPicPr>
        <p:blipFill>
          <a:blip r:embed="rId3">
            <a:alphaModFix/>
          </a:blip>
          <a:stretch>
            <a:fillRect/>
          </a:stretch>
        </p:blipFill>
        <p:spPr>
          <a:xfrm>
            <a:off x="8501811" y="4584301"/>
            <a:ext cx="493776" cy="422225"/>
          </a:xfrm>
          <a:prstGeom prst="rect">
            <a:avLst/>
          </a:prstGeom>
          <a:noFill/>
          <a:ln>
            <a:noFill/>
          </a:ln>
        </p:spPr>
      </p:pic>
      <p:pic>
        <p:nvPicPr>
          <p:cNvPr id="1026" name="Picture 2" descr="https://lh5.googleusercontent.com/03g1jSblTyYqvXaP84pNehZvtknaqwFTowwhUuKVMhm1WWLTLgWcTKM6eQFWwuypqZKSmGUsZ7z3lPY5MnVrvY0TlL6vB-94h3Z2Vxc1e7kM2Qt2wgSvRccph1c8PW0TaJGOu4e4oPY"/>
          <p:cNvPicPr>
            <a:picLocks noChangeAspect="1" noChangeArrowheads="1"/>
          </p:cNvPicPr>
          <p:nvPr/>
        </p:nvPicPr>
        <p:blipFill rotWithShape="1">
          <a:blip r:embed="rId4">
            <a:extLst>
              <a:ext uri="{28A0092B-C50C-407E-A947-70E740481C1C}">
                <a14:useLocalDpi xmlns:a14="http://schemas.microsoft.com/office/drawing/2010/main" val="0"/>
              </a:ext>
            </a:extLst>
          </a:blip>
          <a:srcRect b="16578"/>
          <a:stretch/>
        </p:blipFill>
        <p:spPr bwMode="auto">
          <a:xfrm>
            <a:off x="5065518" y="1137049"/>
            <a:ext cx="3766782" cy="337658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support my inferences</a:t>
            </a:r>
            <a:r>
              <a:rPr lang="en" sz="2400" dirty="0">
                <a:solidFill>
                  <a:schemeClr val="dk1"/>
                </a:solidFill>
              </a:rPr>
              <a:t> about Chapter 10 of </a:t>
            </a:r>
            <a:r>
              <a:rPr lang="en" sz="2400" i="1" dirty="0">
                <a:solidFill>
                  <a:schemeClr val="dk1"/>
                </a:solidFill>
              </a:rPr>
              <a:t>To Kill a Mockingbird</a:t>
            </a:r>
            <a:r>
              <a:rPr lang="en" sz="2400" dirty="0">
                <a:solidFill>
                  <a:schemeClr val="dk1"/>
                </a:solidFill>
              </a:rPr>
              <a:t> with the </a:t>
            </a:r>
            <a:r>
              <a:rPr lang="en" sz="2400" i="1" dirty="0">
                <a:solidFill>
                  <a:schemeClr val="dk1"/>
                </a:solidFill>
              </a:rPr>
              <a:t>strongest evidence</a:t>
            </a:r>
            <a:r>
              <a:rPr lang="en" sz="2400" dirty="0">
                <a:solidFill>
                  <a:schemeClr val="dk1"/>
                </a:solidFill>
              </a:rPr>
              <a:t> from the text.</a:t>
            </a:r>
          </a:p>
          <a:p>
            <a:pPr marL="457200" lvl="0" indent="-381000" rtl="0">
              <a:lnSpc>
                <a:spcPct val="90000"/>
              </a:lnSpc>
              <a:spcBef>
                <a:spcPts val="1000"/>
              </a:spcBef>
              <a:spcAft>
                <a:spcPts val="0"/>
              </a:spcAft>
              <a:buClr>
                <a:schemeClr val="dk1"/>
              </a:buClr>
              <a:buSzPts val="2400"/>
              <a:buAutoNum type="arabicPeriod"/>
            </a:pPr>
            <a:endParaRPr lang="en" sz="2400" dirty="0">
              <a:solidFill>
                <a:schemeClr val="dk1"/>
              </a:solidFill>
            </a:endParaRPr>
          </a:p>
          <a:p>
            <a:pPr marL="457200" lvl="0" indent="-381000" rtl="0">
              <a:lnSpc>
                <a:spcPct val="90000"/>
              </a:lnSpc>
              <a:spcBef>
                <a:spcPts val="1000"/>
              </a:spcBef>
              <a:spcAft>
                <a:spcPts val="0"/>
              </a:spcAft>
              <a:buClr>
                <a:schemeClr val="dk1"/>
              </a:buClr>
              <a:buSzPts val="2400"/>
              <a:buAutoNum type="arabicPeriod"/>
            </a:pPr>
            <a:r>
              <a:rPr lang="en" sz="2400" dirty="0">
                <a:solidFill>
                  <a:schemeClr val="dk1"/>
                </a:solidFill>
              </a:rPr>
              <a:t>I can </a:t>
            </a:r>
            <a:r>
              <a:rPr lang="en" sz="2400" i="1" dirty="0">
                <a:solidFill>
                  <a:schemeClr val="dk1"/>
                </a:solidFill>
              </a:rPr>
              <a:t>analyze how the author draws on the theme</a:t>
            </a:r>
            <a:r>
              <a:rPr lang="en" sz="2400" dirty="0">
                <a:solidFill>
                  <a:schemeClr val="dk1"/>
                </a:solidFill>
              </a:rPr>
              <a:t> of the Golden Rule in Chapter 10.</a:t>
            </a:r>
            <a:br>
              <a:rPr lang="en" sz="2400" dirty="0">
                <a:solidFill>
                  <a:schemeClr val="dk1"/>
                </a:solidFill>
              </a:rPr>
            </a:br>
            <a:endParaRPr sz="2400" dirty="0"/>
          </a:p>
        </p:txBody>
      </p:sp>
      <p:pic>
        <p:nvPicPr>
          <p:cNvPr id="214" name="Google Shape;214;p43"/>
          <p:cNvPicPr preferRelativeResize="0"/>
          <p:nvPr/>
        </p:nvPicPr>
        <p:blipFill>
          <a:blip r:embed="rId3">
            <a:alphaModFix/>
          </a:blip>
          <a:stretch>
            <a:fillRect/>
          </a:stretch>
        </p:blipFill>
        <p:spPr>
          <a:xfrm>
            <a:off x="8304197" y="4415575"/>
            <a:ext cx="70807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Reread and Record Our Thinking</a:t>
            </a:r>
            <a:endParaRPr/>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As you analyze Chapter 10, you’ll be engaging in the World Cafe protocol from Lesson 6. But first, let’s prepare by rereading excerpts and recording our thinking.</a:t>
            </a:r>
            <a:endParaRPr/>
          </a:p>
          <a:p>
            <a:pPr marL="0" lvl="0" indent="0">
              <a:spcBef>
                <a:spcPts val="0"/>
              </a:spcBef>
              <a:spcAft>
                <a:spcPts val="0"/>
              </a:spcAft>
              <a:buNone/>
            </a:pPr>
            <a:endParaRPr/>
          </a:p>
          <a:p>
            <a:pPr marL="0" lvl="0" indent="0">
              <a:spcBef>
                <a:spcPts val="0"/>
              </a:spcBef>
              <a:spcAft>
                <a:spcPts val="0"/>
              </a:spcAft>
              <a:buNone/>
            </a:pPr>
            <a:r>
              <a:rPr lang="en"/>
              <a:t>For each round:</a:t>
            </a:r>
            <a:endParaRPr/>
          </a:p>
          <a:p>
            <a:pPr marL="457200" lvl="0" indent="-342900" rtl="0">
              <a:spcBef>
                <a:spcPts val="0"/>
              </a:spcBef>
              <a:spcAft>
                <a:spcPts val="0"/>
              </a:spcAft>
              <a:buSzPts val="1800"/>
              <a:buChar char="●"/>
            </a:pPr>
            <a:r>
              <a:rPr lang="en"/>
              <a:t>Read along silently in your novel as you hear the text read aloud.</a:t>
            </a:r>
            <a:endParaRPr/>
          </a:p>
          <a:p>
            <a:pPr marL="457200" lvl="0" indent="-342900" rtl="0">
              <a:spcBef>
                <a:spcPts val="0"/>
              </a:spcBef>
              <a:spcAft>
                <a:spcPts val="0"/>
              </a:spcAft>
              <a:buSzPts val="1800"/>
              <a:buChar char="●"/>
            </a:pPr>
            <a:r>
              <a:rPr lang="en"/>
              <a:t>Take 2 minutes to record notes on your Note-Catcher.</a:t>
            </a:r>
            <a:endParaRPr/>
          </a:p>
          <a:p>
            <a:pPr marL="457200" lvl="0" indent="-342900">
              <a:spcBef>
                <a:spcPts val="0"/>
              </a:spcBef>
              <a:spcAft>
                <a:spcPts val="0"/>
              </a:spcAft>
              <a:buSzPts val="1800"/>
              <a:buChar char="●"/>
            </a:pPr>
            <a:r>
              <a:rPr lang="en"/>
              <a:t>Be sure to leave some space to add to your notes during World Cafe.</a:t>
            </a:r>
            <a:endParaRPr/>
          </a:p>
          <a:p>
            <a:pPr marL="0" lvl="0" indent="0">
              <a:spcBef>
                <a:spcPts val="0"/>
              </a:spcBef>
              <a:spcAft>
                <a:spcPts val="0"/>
              </a:spcAft>
              <a:buNone/>
            </a:pPr>
            <a:endParaRPr/>
          </a:p>
          <a:p>
            <a:pPr marL="0" lvl="0" indent="0" rtl="0">
              <a:spcBef>
                <a:spcPts val="0"/>
              </a:spcBef>
              <a:spcAft>
                <a:spcPts val="0"/>
              </a:spcAft>
              <a:buNone/>
            </a:pPr>
            <a:endParaRPr/>
          </a:p>
        </p:txBody>
      </p:sp>
      <p:pic>
        <p:nvPicPr>
          <p:cNvPr id="221" name="Google Shape;221;p44"/>
          <p:cNvPicPr preferRelativeResize="0"/>
          <p:nvPr/>
        </p:nvPicPr>
        <p:blipFill>
          <a:blip r:embed="rId3">
            <a:alphaModFix/>
          </a:blip>
          <a:stretch>
            <a:fillRect/>
          </a:stretch>
        </p:blipFill>
        <p:spPr>
          <a:xfrm>
            <a:off x="8324751" y="4254550"/>
            <a:ext cx="619125" cy="628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2800"/>
              <a:t>Let’s Share Our Analysis of the Text</a:t>
            </a:r>
            <a:endParaRPr/>
          </a:p>
        </p:txBody>
      </p:sp>
      <p:sp>
        <p:nvSpPr>
          <p:cNvPr id="227" name="Google Shape;227;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Clr>
                <a:schemeClr val="dk1"/>
              </a:buClr>
              <a:buSzPts val="1400"/>
              <a:buChar char="●"/>
            </a:pPr>
            <a:r>
              <a:rPr lang="en" sz="1400">
                <a:solidFill>
                  <a:schemeClr val="dk1"/>
                </a:solidFill>
              </a:rPr>
              <a:t>In your small group, chose</a:t>
            </a:r>
            <a:endParaRPr sz="1400">
              <a:solidFill>
                <a:schemeClr val="dk1"/>
              </a:solidFill>
            </a:endParaRPr>
          </a:p>
          <a:p>
            <a:pPr marL="457200" lvl="0" indent="0" rtl="0">
              <a:spcBef>
                <a:spcPts val="0"/>
              </a:spcBef>
              <a:spcAft>
                <a:spcPts val="0"/>
              </a:spcAft>
              <a:buNone/>
            </a:pPr>
            <a:r>
              <a:rPr lang="en" sz="1400">
                <a:solidFill>
                  <a:schemeClr val="dk1"/>
                </a:solidFill>
              </a:rPr>
              <a:t>a leader. </a:t>
            </a:r>
            <a:br>
              <a:rPr lang="en" sz="1400">
                <a:solidFill>
                  <a:schemeClr val="dk1"/>
                </a:solidFill>
              </a:rPr>
            </a:br>
            <a:endParaRPr sz="1400">
              <a:solidFill>
                <a:schemeClr val="dk1"/>
              </a:solidFill>
            </a:endParaRPr>
          </a:p>
          <a:p>
            <a:pPr marL="457200" lvl="0" indent="-317500" rtl="0">
              <a:spcBef>
                <a:spcPts val="0"/>
              </a:spcBef>
              <a:spcAft>
                <a:spcPts val="0"/>
              </a:spcAft>
              <a:buClr>
                <a:schemeClr val="dk1"/>
              </a:buClr>
              <a:buSzPts val="1400"/>
              <a:buChar char="●"/>
            </a:pPr>
            <a:r>
              <a:rPr lang="en" sz="1400">
                <a:solidFill>
                  <a:schemeClr val="dk1"/>
                </a:solidFill>
              </a:rPr>
              <a:t>Take 4 minutes to discuss</a:t>
            </a:r>
            <a:endParaRPr sz="1400">
              <a:solidFill>
                <a:schemeClr val="dk1"/>
              </a:solidFill>
            </a:endParaRPr>
          </a:p>
          <a:p>
            <a:pPr marL="457200" lvl="0" indent="0" rtl="0">
              <a:spcBef>
                <a:spcPts val="0"/>
              </a:spcBef>
              <a:spcAft>
                <a:spcPts val="0"/>
              </a:spcAft>
              <a:buClr>
                <a:schemeClr val="dk1"/>
              </a:buClr>
              <a:buSzPts val="1100"/>
              <a:buFont typeface="Arial"/>
              <a:buNone/>
            </a:pPr>
            <a:r>
              <a:rPr lang="en" sz="1400">
                <a:solidFill>
                  <a:schemeClr val="dk1"/>
                </a:solidFill>
              </a:rPr>
              <a:t>the question with your group</a:t>
            </a:r>
            <a:endParaRPr sz="1400">
              <a:solidFill>
                <a:schemeClr val="dk1"/>
              </a:solidFill>
            </a:endParaRPr>
          </a:p>
          <a:p>
            <a:pPr marL="457200" lvl="0" indent="0" rtl="0">
              <a:spcBef>
                <a:spcPts val="0"/>
              </a:spcBef>
              <a:spcAft>
                <a:spcPts val="0"/>
              </a:spcAft>
              <a:buClr>
                <a:schemeClr val="dk1"/>
              </a:buClr>
              <a:buSzPts val="1100"/>
              <a:buFont typeface="Arial"/>
              <a:buNone/>
            </a:pPr>
            <a:r>
              <a:rPr lang="en" sz="1400">
                <a:solidFill>
                  <a:schemeClr val="dk1"/>
                </a:solidFill>
              </a:rPr>
              <a:t>with your leader guiding</a:t>
            </a:r>
            <a:br>
              <a:rPr lang="en" sz="1400">
                <a:solidFill>
                  <a:schemeClr val="dk1"/>
                </a:solidFill>
              </a:rPr>
            </a:br>
            <a:r>
              <a:rPr lang="en" sz="1400">
                <a:solidFill>
                  <a:schemeClr val="dk1"/>
                </a:solidFill>
              </a:rPr>
              <a:t>the discussion.</a:t>
            </a:r>
            <a:endParaRPr sz="1400">
              <a:solidFill>
                <a:schemeClr val="dk1"/>
              </a:solidFill>
            </a:endParaRPr>
          </a:p>
          <a:p>
            <a:pPr marL="457200" lvl="0" indent="0" rtl="0">
              <a:spcBef>
                <a:spcPts val="0"/>
              </a:spcBef>
              <a:spcAft>
                <a:spcPts val="0"/>
              </a:spcAft>
              <a:buClr>
                <a:schemeClr val="dk1"/>
              </a:buClr>
              <a:buSzPts val="1100"/>
              <a:buFont typeface="Arial"/>
              <a:buNone/>
            </a:pPr>
            <a:endParaRPr sz="1400">
              <a:solidFill>
                <a:schemeClr val="dk1"/>
              </a:solidFill>
            </a:endParaRPr>
          </a:p>
          <a:p>
            <a:pPr marL="457200" lvl="0" indent="-317500" rtl="0">
              <a:spcBef>
                <a:spcPts val="0"/>
              </a:spcBef>
              <a:spcAft>
                <a:spcPts val="0"/>
              </a:spcAft>
              <a:buClr>
                <a:schemeClr val="dk1"/>
              </a:buClr>
              <a:buSzPts val="1400"/>
              <a:buChar char="●"/>
            </a:pPr>
            <a:r>
              <a:rPr lang="en" sz="1400">
                <a:solidFill>
                  <a:schemeClr val="dk1"/>
                </a:solidFill>
              </a:rPr>
              <a:t>Revise and ddd details to your</a:t>
            </a:r>
            <a:br>
              <a:rPr lang="en" sz="1400">
                <a:solidFill>
                  <a:schemeClr val="dk1"/>
                </a:solidFill>
              </a:rPr>
            </a:br>
            <a:r>
              <a:rPr lang="en" sz="1400">
                <a:solidFill>
                  <a:schemeClr val="dk1"/>
                </a:solidFill>
              </a:rPr>
              <a:t>notes.</a:t>
            </a:r>
            <a:br>
              <a:rPr lang="en" sz="1400">
                <a:solidFill>
                  <a:schemeClr val="dk1"/>
                </a:solidFill>
              </a:rPr>
            </a:br>
            <a:endParaRPr sz="1400">
              <a:solidFill>
                <a:schemeClr val="dk1"/>
              </a:solidFill>
            </a:endParaRPr>
          </a:p>
          <a:p>
            <a:pPr marL="457200" lvl="0" indent="-317500" rtl="0">
              <a:spcBef>
                <a:spcPts val="0"/>
              </a:spcBef>
              <a:spcAft>
                <a:spcPts val="0"/>
              </a:spcAft>
              <a:buClr>
                <a:schemeClr val="dk1"/>
              </a:buClr>
              <a:buSzPts val="1400"/>
              <a:buChar char="●"/>
            </a:pPr>
            <a:r>
              <a:rPr lang="en" sz="1400">
                <a:solidFill>
                  <a:schemeClr val="dk1"/>
                </a:solidFill>
              </a:rPr>
              <a:t>While the leader stays put, </a:t>
            </a:r>
            <a:endParaRPr sz="1400">
              <a:solidFill>
                <a:schemeClr val="dk1"/>
              </a:solidFill>
            </a:endParaRPr>
          </a:p>
          <a:p>
            <a:pPr marL="0" lvl="0" indent="0" rtl="0">
              <a:spcBef>
                <a:spcPts val="0"/>
              </a:spcBef>
              <a:spcAft>
                <a:spcPts val="0"/>
              </a:spcAft>
              <a:buNone/>
            </a:pPr>
            <a:r>
              <a:rPr lang="en" sz="1400">
                <a:solidFill>
                  <a:schemeClr val="dk1"/>
                </a:solidFill>
              </a:rPr>
              <a:t>         rotate to a new group.</a:t>
            </a:r>
            <a:br>
              <a:rPr lang="en" sz="1400">
                <a:solidFill>
                  <a:schemeClr val="dk1"/>
                </a:solidFill>
              </a:rPr>
            </a:br>
            <a:endParaRPr sz="1400">
              <a:solidFill>
                <a:schemeClr val="dk1"/>
              </a:solidFill>
            </a:endParaRPr>
          </a:p>
          <a:p>
            <a:pPr marL="457200" lvl="0" indent="-317500" rtl="0">
              <a:spcBef>
                <a:spcPts val="0"/>
              </a:spcBef>
              <a:spcAft>
                <a:spcPts val="0"/>
              </a:spcAft>
              <a:buClr>
                <a:schemeClr val="dk1"/>
              </a:buClr>
              <a:buSzPts val="1400"/>
              <a:buChar char="●"/>
            </a:pPr>
            <a:r>
              <a:rPr lang="en" sz="1400">
                <a:solidFill>
                  <a:schemeClr val="dk1"/>
                </a:solidFill>
              </a:rPr>
              <a:t>The leader shares with the new </a:t>
            </a:r>
            <a:endParaRPr sz="1400">
              <a:solidFill>
                <a:schemeClr val="dk1"/>
              </a:solidFill>
            </a:endParaRPr>
          </a:p>
          <a:p>
            <a:pPr marL="457200" lvl="0" indent="0" rtl="0">
              <a:spcBef>
                <a:spcPts val="0"/>
              </a:spcBef>
              <a:spcAft>
                <a:spcPts val="0"/>
              </a:spcAft>
              <a:buNone/>
            </a:pPr>
            <a:r>
              <a:rPr lang="en" sz="1400">
                <a:solidFill>
                  <a:schemeClr val="dk1"/>
                </a:solidFill>
              </a:rPr>
              <a:t>group members then the process</a:t>
            </a:r>
            <a:br>
              <a:rPr lang="en" sz="1400">
                <a:solidFill>
                  <a:schemeClr val="dk1"/>
                </a:solidFill>
              </a:rPr>
            </a:br>
            <a:r>
              <a:rPr lang="en" sz="1400">
                <a:solidFill>
                  <a:schemeClr val="dk1"/>
                </a:solidFill>
              </a:rPr>
              <a:t>repeats.</a:t>
            </a:r>
            <a:endParaRPr sz="1400">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sz="1600">
              <a:solidFill>
                <a:schemeClr val="dk1"/>
              </a:solidFill>
            </a:endParaRPr>
          </a:p>
          <a:p>
            <a:pPr marL="0" lvl="0" indent="0" rtl="0">
              <a:spcBef>
                <a:spcPts val="0"/>
              </a:spcBef>
              <a:spcAft>
                <a:spcPts val="0"/>
              </a:spcAft>
              <a:buNone/>
            </a:pPr>
            <a:endParaRPr>
              <a:solidFill>
                <a:schemeClr val="dk1"/>
              </a:solidFill>
            </a:endParaRPr>
          </a:p>
          <a:p>
            <a:pPr marL="45720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pic>
        <p:nvPicPr>
          <p:cNvPr id="228" name="Google Shape;228;p45"/>
          <p:cNvPicPr preferRelativeResize="0"/>
          <p:nvPr/>
        </p:nvPicPr>
        <p:blipFill>
          <a:blip r:embed="rId3">
            <a:alphaModFix/>
          </a:blip>
          <a:stretch>
            <a:fillRect/>
          </a:stretch>
        </p:blipFill>
        <p:spPr>
          <a:xfrm>
            <a:off x="4348075" y="998146"/>
            <a:ext cx="4484225" cy="3284225"/>
          </a:xfrm>
          <a:prstGeom prst="rect">
            <a:avLst/>
          </a:prstGeom>
          <a:noFill/>
          <a:ln>
            <a:noFill/>
          </a:ln>
        </p:spPr>
      </p:pic>
      <p:pic>
        <p:nvPicPr>
          <p:cNvPr id="6" name="Google Shape;221;p44"/>
          <p:cNvPicPr preferRelativeResize="0"/>
          <p:nvPr/>
        </p:nvPicPr>
        <p:blipFill>
          <a:blip r:embed="rId4">
            <a:alphaModFix/>
          </a:blip>
          <a:stretch>
            <a:fillRect/>
          </a:stretch>
        </p:blipFill>
        <p:spPr>
          <a:xfrm>
            <a:off x="8361922" y="4335904"/>
            <a:ext cx="619125" cy="6286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34D8D67-5795-4401-B75E-3A67006BD0EA}">
  <ds:schemaRefs>
    <ds:schemaRef ds:uri="http://schemas.microsoft.com/sharepoint/v3/contenttype/forms"/>
  </ds:schemaRefs>
</ds:datastoreItem>
</file>

<file path=customXml/itemProps2.xml><?xml version="1.0" encoding="utf-8"?>
<ds:datastoreItem xmlns:ds="http://schemas.openxmlformats.org/officeDocument/2006/customXml" ds:itemID="{A902F29A-DE99-4358-8125-C8FF9C2D8C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734F89-90C6-4EBB-8D6E-4957EC498D39}">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39</TotalTime>
  <Words>1744</Words>
  <Application>Microsoft Office PowerPoint</Application>
  <PresentationFormat>On-screen Show (16:9)</PresentationFormat>
  <Paragraphs>293</Paragraphs>
  <Slides>13</Slides>
  <Notes>13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13</vt:i4>
      </vt:variant>
    </vt:vector>
  </HeadingPairs>
  <TitlesOfParts>
    <vt:vector size="20" baseType="lpstr">
      <vt:lpstr>Arial</vt:lpstr>
      <vt:lpstr>Overlock</vt:lpstr>
      <vt:lpstr>Century Gothic</vt:lpstr>
      <vt:lpstr>Calibri</vt:lpstr>
      <vt:lpstr>Simple Light</vt:lpstr>
      <vt:lpstr>Simple Light</vt:lpstr>
      <vt:lpstr>Office Theme</vt:lpstr>
      <vt:lpstr>Grade 8: Module 2: Unit 1: Lesson 18 Teacher slide, before teaching.</vt:lpstr>
      <vt:lpstr>Grade 8: Module 2: Unit 1: Lesson 18 Teacher slide, before teaching.</vt:lpstr>
      <vt:lpstr>Grade 8: Module 2: Unit 1: Lesson 18 Teacher slide, before teaching.</vt:lpstr>
      <vt:lpstr>World Café to Analyze Themes in To Kill a Mockingbird</vt:lpstr>
      <vt:lpstr>Hello, Students!</vt:lpstr>
      <vt:lpstr>Let’s Work Together to Analyze a Character</vt:lpstr>
      <vt:lpstr>Let’s Review Our Learning Targets</vt:lpstr>
      <vt:lpstr>Let’s Reread and Record Our Thinking</vt:lpstr>
      <vt:lpstr>Let’s Share Our Analysis of the Text</vt:lpstr>
      <vt:lpstr>Let’s Make Connections to Theme</vt:lpstr>
      <vt:lpstr>Let’s Determine if We’ve Met Our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18 Teacher slide, before teaching.</dc:title>
  <dc:creator>nbravo</dc:creator>
  <cp:lastModifiedBy>Steven Benson</cp:lastModifiedBy>
  <cp:revision>4</cp:revision>
  <dcterms:modified xsi:type="dcterms:W3CDTF">2018-10-09T14:07:08Z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