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Overlock"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82B8DC-87EC-4990-AC00-639BE629F48E}" v="25" dt="2018-09-02T17:54:41.2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585" autoAdjust="0"/>
  </p:normalViewPr>
  <p:slideViewPr>
    <p:cSldViewPr snapToGrid="0">
      <p:cViewPr varScale="1">
        <p:scale>
          <a:sx n="83" d="100"/>
          <a:sy n="83" d="100"/>
        </p:scale>
        <p:origin x="79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AC82B8DC-87EC-4990-AC00-639BE629F48E}"/>
    <pc:docChg chg="modSld modMainMaster">
      <pc:chgData name="Natalie Ivey" userId="2c81a4b0-7596-4a42-b4da-e7aac4dfeff9" providerId="ADAL" clId="{AC82B8DC-87EC-4990-AC00-639BE629F48E}" dt="2018-09-02T17:54:41.267" v="24" actId="14100"/>
      <pc:docMkLst>
        <pc:docMk/>
      </pc:docMkLst>
      <pc:sldChg chg="addSp modSp">
        <pc:chgData name="Natalie Ivey" userId="2c81a4b0-7596-4a42-b4da-e7aac4dfeff9" providerId="ADAL" clId="{AC82B8DC-87EC-4990-AC00-639BE629F48E}" dt="2018-09-02T17:53:53.348" v="13" actId="14100"/>
        <pc:sldMkLst>
          <pc:docMk/>
          <pc:sldMk cId="0" sldId="260"/>
        </pc:sldMkLst>
        <pc:spChg chg="mod">
          <ac:chgData name="Natalie Ivey" userId="2c81a4b0-7596-4a42-b4da-e7aac4dfeff9" providerId="ADAL" clId="{AC82B8DC-87EC-4990-AC00-639BE629F48E}" dt="2018-09-02T17:53:43.058" v="11" actId="14100"/>
          <ac:spMkLst>
            <pc:docMk/>
            <pc:sldMk cId="0" sldId="260"/>
            <ac:spMk id="161" creationId="{00000000-0000-0000-0000-000000000000}"/>
          </ac:spMkLst>
        </pc:spChg>
        <pc:picChg chg="add mod">
          <ac:chgData name="Natalie Ivey" userId="2c81a4b0-7596-4a42-b4da-e7aac4dfeff9" providerId="ADAL" clId="{AC82B8DC-87EC-4990-AC00-639BE629F48E}" dt="2018-09-02T17:53:53.348" v="13" actId="14100"/>
          <ac:picMkLst>
            <pc:docMk/>
            <pc:sldMk cId="0" sldId="260"/>
            <ac:picMk id="3" creationId="{9AB7E119-B1A1-4613-A454-0F818D455601}"/>
          </ac:picMkLst>
        </pc:picChg>
      </pc:sldChg>
      <pc:sldChg chg="addSp modSp">
        <pc:chgData name="Natalie Ivey" userId="2c81a4b0-7596-4a42-b4da-e7aac4dfeff9" providerId="ADAL" clId="{AC82B8DC-87EC-4990-AC00-639BE629F48E}" dt="2018-09-02T17:54:41.267" v="24" actId="14100"/>
        <pc:sldMkLst>
          <pc:docMk/>
          <pc:sldMk cId="798572108" sldId="266"/>
        </pc:sldMkLst>
        <pc:spChg chg="mod">
          <ac:chgData name="Natalie Ivey" userId="2c81a4b0-7596-4a42-b4da-e7aac4dfeff9" providerId="ADAL" clId="{AC82B8DC-87EC-4990-AC00-639BE629F48E}" dt="2018-09-02T17:54:25.124" v="20" actId="14100"/>
          <ac:spMkLst>
            <pc:docMk/>
            <pc:sldMk cId="798572108" sldId="266"/>
            <ac:spMk id="130" creationId="{00000000-0000-0000-0000-000000000000}"/>
          </ac:spMkLst>
        </pc:spChg>
        <pc:spChg chg="mod">
          <ac:chgData name="Natalie Ivey" userId="2c81a4b0-7596-4a42-b4da-e7aac4dfeff9" providerId="ADAL" clId="{AC82B8DC-87EC-4990-AC00-639BE629F48E}" dt="2018-09-02T17:54:10.259" v="15" actId="1076"/>
          <ac:spMkLst>
            <pc:docMk/>
            <pc:sldMk cId="798572108" sldId="266"/>
            <ac:spMk id="131" creationId="{00000000-0000-0000-0000-000000000000}"/>
          </ac:spMkLst>
        </pc:spChg>
        <pc:picChg chg="add mod">
          <ac:chgData name="Natalie Ivey" userId="2c81a4b0-7596-4a42-b4da-e7aac4dfeff9" providerId="ADAL" clId="{AC82B8DC-87EC-4990-AC00-639BE629F48E}" dt="2018-09-02T17:54:41.267" v="24" actId="14100"/>
          <ac:picMkLst>
            <pc:docMk/>
            <pc:sldMk cId="798572108" sldId="266"/>
            <ac:picMk id="3" creationId="{3CF04DA1-65D6-4326-B704-DD308A6DFE75}"/>
          </ac:picMkLst>
        </pc:picChg>
      </pc:sldChg>
      <pc:sldMasterChg chg="addSp modSp">
        <pc:chgData name="Natalie Ivey" userId="2c81a4b0-7596-4a42-b4da-e7aac4dfeff9" providerId="ADAL" clId="{AC82B8DC-87EC-4990-AC00-639BE629F48E}" dt="2018-09-02T17:53:07.436" v="6" actId="1076"/>
        <pc:sldMasterMkLst>
          <pc:docMk/>
          <pc:sldMasterMk cId="0" sldId="2147483671"/>
        </pc:sldMasterMkLst>
        <pc:picChg chg="add mod">
          <ac:chgData name="Natalie Ivey" userId="2c81a4b0-7596-4a42-b4da-e7aac4dfeff9" providerId="ADAL" clId="{AC82B8DC-87EC-4990-AC00-639BE629F48E}" dt="2018-09-02T17:52:42" v="1" actId="1076"/>
          <ac:picMkLst>
            <pc:docMk/>
            <pc:sldMasterMk cId="0" sldId="2147483671"/>
            <ac:picMk id="3" creationId="{8559A6CC-E3E6-4428-80B4-C7EAC1A56B7E}"/>
          </ac:picMkLst>
        </pc:picChg>
        <pc:picChg chg="add mod">
          <ac:chgData name="Natalie Ivey" userId="2c81a4b0-7596-4a42-b4da-e7aac4dfeff9" providerId="ADAL" clId="{AC82B8DC-87EC-4990-AC00-639BE629F48E}" dt="2018-09-02T17:52:53.597" v="4" actId="1076"/>
          <ac:picMkLst>
            <pc:docMk/>
            <pc:sldMasterMk cId="0" sldId="2147483671"/>
            <ac:picMk id="5" creationId="{0C3D1CEB-17E8-43D7-97AC-D12CB2347BAE}"/>
          </ac:picMkLst>
        </pc:picChg>
        <pc:picChg chg="add mod">
          <ac:chgData name="Natalie Ivey" userId="2c81a4b0-7596-4a42-b4da-e7aac4dfeff9" providerId="ADAL" clId="{AC82B8DC-87EC-4990-AC00-639BE629F48E}" dt="2018-09-02T17:53:07.436" v="6" actId="1076"/>
          <ac:picMkLst>
            <pc:docMk/>
            <pc:sldMasterMk cId="0" sldId="2147483671"/>
            <ac:picMk id="10" creationId="{B1E4C6C5-3ED3-4502-ACDC-784084D03D38}"/>
          </ac:picMkLst>
        </pc:picChg>
      </pc:sldMasterChg>
    </pc:docChg>
  </pc:docChgLst>
  <pc:docChgLst>
    <pc:chgData clId="Web-{37CA8148-F6E4-43CD-B269-2AB81A53B831}"/>
    <pc:docChg chg="modSld">
      <pc:chgData name="" userId="" providerId="" clId="Web-{37CA8148-F6E4-43CD-B269-2AB81A53B831}" dt="2018-08-11T20:02:18.182" v="9" actId="14100"/>
      <pc:docMkLst>
        <pc:docMk/>
      </pc:docMkLst>
      <pc:sldChg chg="addSp modSp">
        <pc:chgData name="" userId="" providerId="" clId="Web-{37CA8148-F6E4-43CD-B269-2AB81A53B831}" dt="2018-08-11T20:01:13.635" v="3" actId="14100"/>
        <pc:sldMkLst>
          <pc:docMk/>
          <pc:sldMk cId="0" sldId="262"/>
        </pc:sldMkLst>
        <pc:spChg chg="mod">
          <ac:chgData name="" userId="" providerId="" clId="Web-{37CA8148-F6E4-43CD-B269-2AB81A53B831}" dt="2018-08-11T20:01:04.822" v="0" actId="14100"/>
          <ac:spMkLst>
            <pc:docMk/>
            <pc:sldMk cId="0" sldId="262"/>
            <ac:spMk id="176" creationId="{00000000-0000-0000-0000-000000000000}"/>
          </ac:spMkLst>
        </pc:spChg>
        <pc:picChg chg="add mod">
          <ac:chgData name="" userId="" providerId="" clId="Web-{37CA8148-F6E4-43CD-B269-2AB81A53B831}" dt="2018-08-11T20:01:13.635" v="3" actId="14100"/>
          <ac:picMkLst>
            <pc:docMk/>
            <pc:sldMk cId="0" sldId="262"/>
            <ac:picMk id="2" creationId="{077A6B53-B472-45C3-9685-B45033A08132}"/>
          </ac:picMkLst>
        </pc:picChg>
      </pc:sldChg>
      <pc:sldChg chg="addSp modSp">
        <pc:chgData name="" userId="" providerId="" clId="Web-{37CA8148-F6E4-43CD-B269-2AB81A53B831}" dt="2018-08-11T20:01:47.916" v="6" actId="14100"/>
        <pc:sldMkLst>
          <pc:docMk/>
          <pc:sldMk cId="0" sldId="264"/>
        </pc:sldMkLst>
        <pc:picChg chg="add mod">
          <ac:chgData name="" userId="" providerId="" clId="Web-{37CA8148-F6E4-43CD-B269-2AB81A53B831}" dt="2018-08-11T20:01:47.916" v="6" actId="14100"/>
          <ac:picMkLst>
            <pc:docMk/>
            <pc:sldMk cId="0" sldId="264"/>
            <ac:picMk id="2" creationId="{9156E106-F3BC-4212-BC4A-936FC335B680}"/>
          </ac:picMkLst>
        </pc:picChg>
      </pc:sldChg>
      <pc:sldChg chg="addSp modSp">
        <pc:chgData name="" userId="" providerId="" clId="Web-{37CA8148-F6E4-43CD-B269-2AB81A53B831}" dt="2018-08-11T20:02:18.182" v="9" actId="14100"/>
        <pc:sldMkLst>
          <pc:docMk/>
          <pc:sldMk cId="2579042388" sldId="269"/>
        </pc:sldMkLst>
        <pc:picChg chg="add mod">
          <ac:chgData name="" userId="" providerId="" clId="Web-{37CA8148-F6E4-43CD-B269-2AB81A53B831}" dt="2018-08-11T20:02:18.182" v="9" actId="14100"/>
          <ac:picMkLst>
            <pc:docMk/>
            <pc:sldMk cId="2579042388" sldId="269"/>
            <ac:picMk id="2" creationId="{8F90DEFC-7400-4907-ADCD-5636AA86C35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405235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1.    Opening</a:t>
            </a:r>
            <a:endParaRPr sz="1200" dirty="0">
              <a:latin typeface="Calibri"/>
              <a:ea typeface="Calibri"/>
              <a:cs typeface="Calibri"/>
              <a:sym typeface="Calibri"/>
            </a:endParaRPr>
          </a:p>
          <a:p>
            <a:pPr marL="0" lvl="0" indent="457200" rtl="0">
              <a:spcBef>
                <a:spcPts val="0"/>
              </a:spcBef>
              <a:spcAft>
                <a:spcPts val="0"/>
              </a:spcAft>
              <a:buNone/>
            </a:pPr>
            <a:r>
              <a:rPr lang="en" sz="1200" dirty="0">
                <a:latin typeface="Calibri"/>
                <a:ea typeface="Calibri"/>
                <a:cs typeface="Calibri"/>
                <a:sym typeface="Calibri"/>
              </a:rPr>
              <a:t>A.   Engaging the Reader: Gallery Walk about “Who Is Ha?” (15-18 minutes)</a:t>
            </a:r>
            <a:endParaRPr sz="1200"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2.    Work Time</a:t>
            </a:r>
            <a:endParaRPr sz="1200" dirty="0">
              <a:latin typeface="Calibri"/>
              <a:ea typeface="Calibri"/>
              <a:cs typeface="Calibri"/>
              <a:sym typeface="Calibri"/>
            </a:endParaRPr>
          </a:p>
          <a:p>
            <a:pPr marL="0" lvl="0" indent="457200" rtl="0">
              <a:spcBef>
                <a:spcPts val="0"/>
              </a:spcBef>
              <a:spcAft>
                <a:spcPts val="0"/>
              </a:spcAft>
              <a:buNone/>
            </a:pPr>
            <a:r>
              <a:rPr lang="en" sz="1200" dirty="0">
                <a:latin typeface="Calibri"/>
                <a:ea typeface="Calibri"/>
                <a:cs typeface="Calibri"/>
                <a:sym typeface="Calibri"/>
              </a:rPr>
              <a:t>A. Mid-Unit 1 Assessment: Getting to Know a Character: What Details in the Text Help Us Understand Ha? (30-35 minutes)</a:t>
            </a:r>
            <a:endParaRPr sz="1200"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3.    Closing and Assessment</a:t>
            </a:r>
            <a:endParaRPr sz="1200" dirty="0">
              <a:latin typeface="Calibri"/>
              <a:ea typeface="Calibri"/>
              <a:cs typeface="Calibri"/>
              <a:sym typeface="Calibri"/>
            </a:endParaRPr>
          </a:p>
          <a:p>
            <a:pPr marL="0" lvl="0" indent="457200" rtl="0">
              <a:spcBef>
                <a:spcPts val="0"/>
              </a:spcBef>
              <a:spcAft>
                <a:spcPts val="0"/>
              </a:spcAft>
              <a:buNone/>
            </a:pPr>
            <a:r>
              <a:rPr lang="en" sz="1200" dirty="0">
                <a:latin typeface="Calibri"/>
                <a:ea typeface="Calibri"/>
                <a:cs typeface="Calibri"/>
                <a:sym typeface="Calibri"/>
              </a:rPr>
              <a:t>A. Debrief (2-5 minutes)</a:t>
            </a: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4.    Homework: Read pages 22–41 and keep adding details about Ha to your notes</a:t>
            </a:r>
            <a:r>
              <a:rPr lang="en-US" sz="1200" dirty="0">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2011511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Shape 19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the next lesson, review students’ QuickWrite 2 to identify a strong example to show. If you don’t have a strong enough model, write a model to use.  At the start of Lesson 6 you will use this as a model of supporting ideas with evidence from text. After getting the student’s permission to share (with name removed), you will highlight how the author of the model uses specific details to support his or her ideas and the way this student has woven evidence into the paragraph.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Lesson 9, review students’ Mid-Unit Assessments. Provide specific feedback; time is allocated in Lesson 9 to share this feedback with students.</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Preview the homework with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6689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6232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6020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3654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5128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7606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074711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Mid-Unit 1 Assessment: Getting to Know a Character: What Details in the Text Help Us Understand Ha?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Getting to Know a Character: What Details in the Text Help Us Understand Ha? </a:t>
            </a:r>
            <a:r>
              <a:rPr lang="en" sz="1200" dirty="0">
                <a:solidFill>
                  <a:schemeClr val="dk1"/>
                </a:solidFill>
                <a:latin typeface="Calibri"/>
                <a:ea typeface="Calibri"/>
                <a:cs typeface="Calibri"/>
                <a:sym typeface="Calibri"/>
              </a:rPr>
              <a:t>(Answers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2 point rubric: writing from sources/short response (for teacher reference to score students’ assessments)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where all students can see them.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post students’ </a:t>
            </a:r>
            <a:r>
              <a:rPr lang="en" sz="1200" b="1" dirty="0">
                <a:solidFill>
                  <a:schemeClr val="dk1"/>
                </a:solidFill>
                <a:latin typeface="Calibri"/>
                <a:ea typeface="Calibri"/>
                <a:cs typeface="Calibri"/>
                <a:sym typeface="Calibri"/>
              </a:rPr>
              <a:t>Who Is Ha? anchor charts</a:t>
            </a:r>
            <a:r>
              <a:rPr lang="en" sz="1200" dirty="0">
                <a:solidFill>
                  <a:schemeClr val="dk1"/>
                </a:solidFill>
                <a:latin typeface="Calibri"/>
                <a:ea typeface="Calibri"/>
                <a:cs typeface="Calibri"/>
                <a:sym typeface="Calibri"/>
              </a:rPr>
              <a:t> around the room.</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4; student-created in their small groups)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 model (from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QuickWrite anchor chart </a:t>
            </a:r>
            <a:r>
              <a:rPr lang="en" sz="1200" dirty="0">
                <a:solidFill>
                  <a:schemeClr val="dk1"/>
                </a:solidFill>
                <a:latin typeface="Calibri"/>
                <a:ea typeface="Calibri"/>
                <a:cs typeface="Calibri"/>
                <a:sym typeface="Calibri"/>
              </a:rPr>
              <a:t>posted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(three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Markers (four per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3435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Getting to Know a Character: What Details in the Text Help Us Understand Ha? </a:t>
            </a:r>
            <a:r>
              <a:rPr lang="en" sz="1200" dirty="0">
                <a:solidFill>
                  <a:schemeClr val="dk1"/>
                </a:solidFill>
                <a:latin typeface="Calibri"/>
                <a:ea typeface="Calibri"/>
                <a:cs typeface="Calibri"/>
                <a:sym typeface="Calibri"/>
              </a:rPr>
              <a:t>(Answers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2 point rubric: writing from sources/short response (for teacher reference to score students’ assessments)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both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069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Shape 151"/>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i="0" u="none" strike="noStrike" cap="none">
              <a:solidFill>
                <a:schemeClr val="dk1"/>
              </a:solidFill>
              <a:latin typeface="Calibri"/>
              <a:ea typeface="Calibri"/>
              <a:cs typeface="Calibri"/>
              <a:sym typeface="Calibri"/>
            </a:endParaRPr>
          </a:p>
        </p:txBody>
      </p:sp>
      <p:sp>
        <p:nvSpPr>
          <p:cNvPr id="152" name="Shape 152"/>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4180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Mid-Unit Assessment</a:t>
            </a:r>
            <a:endParaRPr sz="1200" b="1"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Getting to Know a Character: Which Details in the Text Help Us Understand Ha?</a:t>
            </a:r>
            <a:endParaRPr sz="1200" dirty="0">
              <a:latin typeface="Calibri"/>
              <a:ea typeface="Calibri"/>
              <a:cs typeface="Calibri"/>
              <a:sym typeface="Calibri"/>
            </a:endParaRPr>
          </a:p>
        </p:txBody>
      </p:sp>
    </p:spTree>
    <p:extLst>
      <p:ext uri="{BB962C8B-B14F-4D97-AF65-F5344CB8AC3E}">
        <p14:creationId xmlns:p14="http://schemas.microsoft.com/office/powerpoint/2010/main" val="2553009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students up for success (and help reduce possible anxiety about the assessment) by reminding students of all of the models and references they have had up to this point, and the importance of using those tools! (e.g., QuickWrite model, anchor charts, graphic organizers, small group work)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0041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15-18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Independent/Small Group</a:t>
            </a:r>
            <a:endParaRPr sz="1200" b="1" dirty="0">
              <a:latin typeface="Calibri" panose="020F0502020204030204" pitchFamily="34" charset="0"/>
              <a:ea typeface="Calibri"/>
              <a:cs typeface="Calibri"/>
              <a:sym typeface="Calibri"/>
            </a:endParaRPr>
          </a:p>
          <a:p>
            <a:pPr marL="0" lvl="0" indent="0" rtl="0">
              <a:spcBef>
                <a:spcPts val="0"/>
              </a:spcBef>
              <a:spcAft>
                <a:spcPts val="0"/>
              </a:spcAft>
              <a:buNone/>
            </a:pPr>
            <a:endParaRPr sz="1200" b="1" dirty="0">
              <a:latin typeface="Calibri" panose="020F0502020204030204" pitchFamily="34" charset="0"/>
              <a:ea typeface="Calibri"/>
              <a:cs typeface="Calibri"/>
              <a:sym typeface="Calibri"/>
            </a:endParaRPr>
          </a:p>
          <a:p>
            <a:pPr marL="0" lvl="0" indent="0" rtl="0">
              <a:spcBef>
                <a:spcPts val="0"/>
              </a:spcBef>
              <a:spcAft>
                <a:spcPts val="0"/>
              </a:spcAft>
              <a:buNone/>
            </a:pPr>
            <a:r>
              <a:rPr lang="en" sz="1200" b="1" dirty="0">
                <a:latin typeface="Calibri" panose="020F0502020204030204" pitchFamily="34" charset="0"/>
                <a:ea typeface="Calibri"/>
                <a:cs typeface="Calibri"/>
                <a:sym typeface="Calibri"/>
              </a:rPr>
              <a:t>Opening A. Engaging the Reader: Gallery Walk about Who is Ha?</a:t>
            </a:r>
            <a:endParaRPr sz="1200" b="1" dirty="0">
              <a:latin typeface="Calibri" panose="020F0502020204030204" pitchFamily="34" charset="0"/>
              <a:ea typeface="Calibri"/>
              <a:cs typeface="Calibri"/>
              <a:sym typeface="Calibri"/>
            </a:endParaRPr>
          </a:p>
          <a:p>
            <a:pPr marL="0" lvl="0" indent="0" rtl="0">
              <a:spcBef>
                <a:spcPts val="0"/>
              </a:spcBef>
              <a:spcAft>
                <a:spcPts val="0"/>
              </a:spcAft>
              <a:buNone/>
            </a:pPr>
            <a:endParaRPr sz="1200" b="1" dirty="0">
              <a:latin typeface="Calibri" panose="020F0502020204030204" pitchFamily="34" charset="0"/>
              <a:ea typeface="Calibri"/>
              <a:cs typeface="Calibri"/>
              <a:sym typeface="Calibri"/>
            </a:endParaRPr>
          </a:p>
          <a:p>
            <a:pPr marL="0" lvl="0" indent="0" rtl="0">
              <a:spcBef>
                <a:spcPts val="0"/>
              </a:spcBef>
              <a:spcAft>
                <a:spcPts val="0"/>
              </a:spcAft>
              <a:buNone/>
            </a:pPr>
            <a:r>
              <a:rPr lang="en" sz="1200" dirty="0">
                <a:latin typeface="Calibri" panose="020F0502020204030204" pitchFamily="34" charset="0"/>
                <a:ea typeface="Calibri"/>
                <a:cs typeface="Calibri"/>
                <a:sym typeface="Calibri"/>
              </a:rPr>
              <a:t>Teaching Notes: </a:t>
            </a:r>
            <a:endParaRPr sz="1200" dirty="0">
              <a:latin typeface="Calibri" panose="020F0502020204030204" pitchFamily="34" charset="0"/>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ea typeface="Calibri"/>
                <a:cs typeface="Calibri"/>
                <a:sym typeface="Calibri"/>
              </a:rPr>
              <a:t>Based on class size and/or physical space, you may consider using the alternative for moving around the room detailed in student supports below. </a:t>
            </a:r>
            <a:endParaRPr sz="1200" dirty="0">
              <a:latin typeface="Calibri" panose="020F0502020204030204" pitchFamily="34" charset="0"/>
              <a:ea typeface="Calibri"/>
              <a:cs typeface="Calibri"/>
              <a:sym typeface="Calibri"/>
            </a:endParaRPr>
          </a:p>
          <a:p>
            <a:pPr marL="457200" marR="76200" lvl="0" indent="-304800" rtl="0">
              <a:lnSpc>
                <a:spcPct val="115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Prepare to share some strong examples from the Gallery Walk during the review of learning targets.</a:t>
            </a:r>
            <a:endParaRPr sz="1200" dirty="0">
              <a:latin typeface="Calibri" panose="020F0502020204030204" pitchFamily="34" charset="0"/>
              <a:sym typeface="Calibri"/>
            </a:endParaRPr>
          </a:p>
          <a:p>
            <a:pPr marL="0" lvl="0" indent="0" rtl="0">
              <a:spcBef>
                <a:spcPts val="50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the posted </a:t>
            </a:r>
            <a:r>
              <a:rPr lang="en" sz="1200" b="1" dirty="0">
                <a:latin typeface="Calibri"/>
                <a:ea typeface="Calibri"/>
                <a:cs typeface="Calibri"/>
                <a:sym typeface="Calibri"/>
              </a:rPr>
              <a:t>Who Is Ha? anchor charts </a:t>
            </a:r>
            <a:r>
              <a:rPr lang="en" sz="1200" dirty="0">
                <a:latin typeface="Calibri"/>
                <a:ea typeface="Calibri"/>
                <a:cs typeface="Calibri"/>
                <a:sym typeface="Calibri"/>
              </a:rPr>
              <a:t>created in Lesson 4.</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Briefly review the Gallery Walk protocol.</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sticky notes to each student.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Review class norms as needed to ensure that students will be able to circulate to look at one another’s charts in a quiet and respectful manner.</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Begin the Gallery Walk: give students just 8 minutes to walk around, read other groups’ charts, and jot their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Then ask students to gather with their own small group next to their own anchor chart. Ask students to share their sticky notes:</a:t>
            </a:r>
            <a:endParaRPr sz="1200" dirty="0">
              <a:latin typeface="Calibri"/>
              <a:ea typeface="Calibri"/>
              <a:cs typeface="Calibri"/>
              <a:sym typeface="Calibri"/>
            </a:endParaRPr>
          </a:p>
          <a:p>
            <a:pPr marL="0" lvl="0" indent="457200" rtl="0">
              <a:spcBef>
                <a:spcPts val="0"/>
              </a:spcBef>
              <a:spcAft>
                <a:spcPts val="0"/>
              </a:spcAft>
              <a:buNone/>
            </a:pPr>
            <a:r>
              <a:rPr lang="en" sz="1200" b="0" i="1" dirty="0">
                <a:latin typeface="Calibri"/>
                <a:ea typeface="Calibri"/>
                <a:cs typeface="Calibri"/>
                <a:sym typeface="Calibri"/>
              </a:rPr>
              <a:t>“What new details did you gather about Ha and her situation?”</a:t>
            </a:r>
            <a:endParaRPr sz="1200" b="0" i="1" dirty="0">
              <a:latin typeface="Calibri"/>
              <a:ea typeface="Calibri"/>
              <a:cs typeface="Calibri"/>
              <a:sym typeface="Calibri"/>
            </a:endParaRPr>
          </a:p>
          <a:p>
            <a:pPr marL="457200" lvl="0" indent="-304800" rtl="0">
              <a:spcBef>
                <a:spcPts val="0"/>
              </a:spcBef>
              <a:spcAft>
                <a:spcPts val="0"/>
              </a:spcAft>
              <a:buClr>
                <a:srgbClr val="000000"/>
              </a:buClr>
              <a:buSzPts val="1200"/>
              <a:buFont typeface="+mj-lt"/>
              <a:buAutoNum type="arabicPeriod" startAt="7"/>
            </a:pPr>
            <a:r>
              <a:rPr lang="en" sz="1200" dirty="0">
                <a:latin typeface="Calibri"/>
                <a:ea typeface="Calibri"/>
                <a:cs typeface="Calibri"/>
                <a:sym typeface="Calibri"/>
              </a:rPr>
              <a:t>Give each group markers, and encourage them to add to their anchor chart. Specifically ask that each pair to add one new piece of evidence from the text to their chart.</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are moving quietly and are engaged in the Gallery Walk with a partner from their group.</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The sticky notes are actively being used.</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Small groups add at least one new piece of evidence to their anchor chart.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are actively looking back in the novel for additional details.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Commend students for finding specific evidence from the texts to support their thinking.</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Listen for a few strong examples when students refer to specific details from the novel that reveal Ha’s character. (Prepare to share these strong examples after the Gallery Walk</a:t>
            </a:r>
            <a:r>
              <a:rPr lang="en-US" sz="1200" dirty="0">
                <a:latin typeface="Calibri"/>
                <a:ea typeface="Calibri"/>
                <a:cs typeface="Calibri"/>
                <a:sym typeface="Calibri"/>
              </a:rPr>
              <a:t>.</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b="0" dirty="0">
                <a:latin typeface="Calibri"/>
                <a:ea typeface="Calibri"/>
                <a:cs typeface="Calibri"/>
                <a:sym typeface="Calibri"/>
              </a:rPr>
              <a:t>Possible alternative to moving around the room in a Gallery Walk: </a:t>
            </a:r>
            <a:r>
              <a:rPr lang="en" sz="1200" dirty="0">
                <a:latin typeface="Calibri"/>
                <a:ea typeface="Calibri"/>
                <a:cs typeface="Calibri"/>
                <a:sym typeface="Calibri"/>
              </a:rPr>
              <a:t>Display each </a:t>
            </a:r>
            <a:r>
              <a:rPr lang="en" sz="1200" b="1" dirty="0">
                <a:latin typeface="Calibri"/>
                <a:ea typeface="Calibri"/>
                <a:cs typeface="Calibri"/>
                <a:sym typeface="Calibri"/>
              </a:rPr>
              <a:t>Who is Ha?</a:t>
            </a:r>
            <a:r>
              <a:rPr lang="en-US" sz="1200" b="1" baseline="0" dirty="0">
                <a:latin typeface="Calibri"/>
                <a:ea typeface="Calibri"/>
                <a:cs typeface="Calibri"/>
                <a:sym typeface="Calibri"/>
              </a:rPr>
              <a:t> </a:t>
            </a:r>
            <a:r>
              <a:rPr lang="en" sz="1200" b="1" dirty="0">
                <a:latin typeface="Calibri"/>
                <a:ea typeface="Calibri"/>
                <a:cs typeface="Calibri"/>
                <a:sym typeface="Calibri"/>
              </a:rPr>
              <a:t>anchor chart </a:t>
            </a:r>
            <a:r>
              <a:rPr lang="en" sz="1200" dirty="0">
                <a:latin typeface="Calibri"/>
                <a:ea typeface="Calibri"/>
                <a:cs typeface="Calibri"/>
                <a:sym typeface="Calibri"/>
              </a:rPr>
              <a:t>from Lesson 4 one at a time to the whole group, or have groups trade anchor charts. Without discussion, students will jot down on their sticky notes. Arrange student seating so that small groups are already together. Small groups will then get their own anchor chart back to revise using the sticky notes.</a:t>
            </a:r>
            <a:endParaRPr sz="1200" dirty="0">
              <a:latin typeface="Calibri"/>
              <a:ea typeface="Calibri"/>
              <a:cs typeface="Calibri"/>
              <a:sym typeface="Calibri"/>
            </a:endParaRPr>
          </a:p>
        </p:txBody>
      </p:sp>
    </p:spTree>
    <p:extLst>
      <p:ext uri="{BB962C8B-B14F-4D97-AF65-F5344CB8AC3E}">
        <p14:creationId xmlns:p14="http://schemas.microsoft.com/office/powerpoint/2010/main" val="3380574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Shape 18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30-35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Mid-Unit Assessment: Getting to Know a Character: What Details in the Text Help Us Understand Ha?</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assessment, consider rearranging seats so students are not in their groups.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finish early may reread earlier portions of the novel or read in their independent reading book for this unit.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 following materials: a pen or pencil, Inside Out &amp; Back Again, the QuickWrite model (from Lesson 3)</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Mid-Unit 1 Assessment: Getting to Know a Character: What Details in the Text Help Us Understand Ha?</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as students read in their heads: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i="1" dirty="0">
                <a:solidFill>
                  <a:schemeClr val="dk1"/>
                </a:solidFill>
                <a:latin typeface="Calibri"/>
                <a:ea typeface="Calibri"/>
                <a:cs typeface="Calibri"/>
                <a:sym typeface="Calibri"/>
              </a:rPr>
              <a:t>Read “Birthday Wishes” (pages 30–31). </a:t>
            </a:r>
            <a:endParaRPr sz="1200" i="1" dirty="0">
              <a:solidFill>
                <a:schemeClr val="dk1"/>
              </a:solidFill>
              <a:latin typeface="Calibri"/>
              <a:ea typeface="Calibri"/>
              <a:cs typeface="Calibri"/>
              <a:sym typeface="Calibri"/>
            </a:endParaRPr>
          </a:p>
          <a:p>
            <a:pPr marL="457200" lvl="0" indent="0" rtl="0">
              <a:spcBef>
                <a:spcPts val="0"/>
              </a:spcBef>
              <a:spcAft>
                <a:spcPts val="0"/>
              </a:spcAft>
              <a:buNone/>
            </a:pPr>
            <a:r>
              <a:rPr lang="en" sz="1200" i="1" dirty="0">
                <a:solidFill>
                  <a:schemeClr val="dk1"/>
                </a:solidFill>
                <a:latin typeface="Calibri"/>
                <a:ea typeface="Calibri"/>
                <a:cs typeface="Calibri"/>
                <a:sym typeface="Calibri"/>
              </a:rPr>
              <a:t>Think about the questions. Reread the text with the questions in mind. Look for details. </a:t>
            </a:r>
            <a:endParaRPr sz="1200" i="1" dirty="0">
              <a:solidFill>
                <a:schemeClr val="dk1"/>
              </a:solidFill>
              <a:latin typeface="Calibri"/>
              <a:ea typeface="Calibri"/>
              <a:cs typeface="Calibri"/>
              <a:sym typeface="Calibri"/>
            </a:endParaRPr>
          </a:p>
          <a:p>
            <a:pPr marL="457200" lvl="0" indent="0" rtl="0">
              <a:spcBef>
                <a:spcPts val="0"/>
              </a:spcBef>
              <a:spcAft>
                <a:spcPts val="0"/>
              </a:spcAft>
              <a:buNone/>
            </a:pPr>
            <a:r>
              <a:rPr lang="en" sz="1200" i="1" dirty="0">
                <a:solidFill>
                  <a:schemeClr val="dk1"/>
                </a:solidFill>
                <a:latin typeface="Calibri"/>
                <a:ea typeface="Calibri"/>
                <a:cs typeface="Calibri"/>
                <a:sym typeface="Calibri"/>
              </a:rPr>
              <a:t>Write your answers, using specific evidence from the text to support your thinking.</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Reassure students that they’ve been practicing reading the text, learning about Ha’s character from words and phrases the author uses, and been doing this kind of thinking in the QuickWrites- They’ll just be putting this learning into their own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30 minutes to complete the assessment. Set a visual timer for pacing.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assessments from students.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the novel and other resources available to them to complete the 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assessment, provide all appropriate accommodations (i.e., extra time) for ELLs and students with special needs. </a:t>
            </a:r>
            <a:endParaRPr sz="1200" dirty="0">
              <a:latin typeface="Calibri"/>
              <a:ea typeface="Calibri"/>
              <a:cs typeface="Calibri"/>
              <a:sym typeface="Calibri"/>
            </a:endParaRPr>
          </a:p>
        </p:txBody>
      </p:sp>
    </p:spTree>
    <p:extLst>
      <p:ext uri="{BB962C8B-B14F-4D97-AF65-F5344CB8AC3E}">
        <p14:creationId xmlns:p14="http://schemas.microsoft.com/office/powerpoint/2010/main" val="814860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Shape 18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Debrief</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76200" lvl="0" indent="-304800" rtl="0">
              <a:lnSpc>
                <a:spcPct val="115000"/>
              </a:lnSpc>
              <a:spcBef>
                <a:spcPts val="500"/>
              </a:spcBef>
              <a:spcAft>
                <a:spcPts val="0"/>
              </a:spcAft>
              <a:buSzPts val="1200"/>
              <a:buFont typeface="Calibri"/>
              <a:buChar char="●"/>
            </a:pPr>
            <a:r>
              <a:rPr lang="en" dirty="0">
                <a:sym typeface="Calibri"/>
              </a:rPr>
              <a:t>Prepare to share some strong examples from the Gallery Walk during the review of learning targets.</a:t>
            </a:r>
            <a:endParaRPr dirty="0">
              <a:sym typeface="Calibri"/>
            </a:endParaRPr>
          </a:p>
          <a:p>
            <a:pPr marL="0" lvl="0" indent="0" rtl="0">
              <a:spcBef>
                <a:spcPts val="500"/>
              </a:spcBef>
              <a:spcAft>
                <a:spcPts val="0"/>
              </a:spcAft>
              <a:buNone/>
            </a:pPr>
            <a:endParaRPr lang="en" sz="1200" dirty="0">
              <a:latin typeface="Calibri"/>
              <a:ea typeface="Calibri"/>
              <a:cs typeface="Calibri"/>
              <a:sym typeface="Calibri"/>
            </a:endParaRPr>
          </a:p>
          <a:p>
            <a:pPr marL="0" lvl="0" indent="0" rtl="0">
              <a:spcBef>
                <a:spcPts val="50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with the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how they thought they did in terms of understanding Ha’s character and connecting details from the book to what they noticed.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with a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Fist to Five.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the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Fist-to-Five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protocol for any students who are holding up less than 3- make notes for possible additional supports.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being able to circle 1-5 for each target to make it more concrete and usable by the teacher.</a:t>
            </a:r>
            <a:endParaRPr sz="1200" dirty="0">
              <a:latin typeface="Calibri"/>
              <a:ea typeface="Calibri"/>
              <a:cs typeface="Calibri"/>
              <a:sym typeface="Calibri"/>
            </a:endParaRPr>
          </a:p>
        </p:txBody>
      </p:sp>
    </p:spTree>
    <p:extLst>
      <p:ext uri="{BB962C8B-B14F-4D97-AF65-F5344CB8AC3E}">
        <p14:creationId xmlns:p14="http://schemas.microsoft.com/office/powerpoint/2010/main" val="3036055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42030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559A6CC-E3E6-4428-80B4-C7EAC1A56B7E}"/>
              </a:ext>
            </a:extLst>
          </p:cNvPr>
          <p:cNvPicPr>
            <a:picLocks noChangeAspect="1"/>
          </p:cNvPicPr>
          <p:nvPr userDrawn="1"/>
        </p:nvPicPr>
        <p:blipFill>
          <a:blip r:embed="rId15"/>
          <a:stretch>
            <a:fillRect/>
          </a:stretch>
        </p:blipFill>
        <p:spPr>
          <a:xfrm>
            <a:off x="8365808" y="4975931"/>
            <a:ext cx="762000" cy="142875"/>
          </a:xfrm>
          <a:prstGeom prst="rect">
            <a:avLst/>
          </a:prstGeom>
        </p:spPr>
      </p:pic>
      <p:pic>
        <p:nvPicPr>
          <p:cNvPr id="5" name="Picture 4">
            <a:extLst>
              <a:ext uri="{FF2B5EF4-FFF2-40B4-BE49-F238E27FC236}">
                <a16:creationId xmlns:a16="http://schemas.microsoft.com/office/drawing/2014/main" id="{0C3D1CEB-17E8-43D7-97AC-D12CB2347BAE}"/>
              </a:ext>
            </a:extLst>
          </p:cNvPr>
          <p:cNvPicPr>
            <a:picLocks noChangeAspect="1"/>
          </p:cNvPicPr>
          <p:nvPr userDrawn="1"/>
        </p:nvPicPr>
        <p:blipFill>
          <a:blip r:embed="rId16"/>
          <a:stretch>
            <a:fillRect/>
          </a:stretch>
        </p:blipFill>
        <p:spPr>
          <a:xfrm>
            <a:off x="4143163" y="4428772"/>
            <a:ext cx="857674" cy="714728"/>
          </a:xfrm>
          <a:prstGeom prst="rect">
            <a:avLst/>
          </a:prstGeom>
        </p:spPr>
      </p:pic>
      <p:pic>
        <p:nvPicPr>
          <p:cNvPr id="10" name="Picture 9">
            <a:extLst>
              <a:ext uri="{FF2B5EF4-FFF2-40B4-BE49-F238E27FC236}">
                <a16:creationId xmlns:a16="http://schemas.microsoft.com/office/drawing/2014/main" id="{B1E4C6C5-3ED3-4502-ACDC-784084D03D38}"/>
              </a:ext>
            </a:extLst>
          </p:cNvPr>
          <p:cNvPicPr>
            <a:picLocks noChangeAspect="1"/>
          </p:cNvPicPr>
          <p:nvPr userDrawn="1"/>
        </p:nvPicPr>
        <p:blipFill>
          <a:blip r:embed="rId17"/>
          <a:stretch>
            <a:fillRect/>
          </a:stretch>
        </p:blipFill>
        <p:spPr>
          <a:xfrm>
            <a:off x="0" y="456402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169400"/>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1</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6" name="Shape 136"/>
          <p:cNvSpPr txBox="1">
            <a:spLocks noGrp="1"/>
          </p:cNvSpPr>
          <p:nvPr>
            <p:ph type="body" idx="1"/>
          </p:nvPr>
        </p:nvSpPr>
        <p:spPr>
          <a:xfrm>
            <a:off x="311700" y="1093750"/>
            <a:ext cx="8520600" cy="4049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500">
                <a:solidFill>
                  <a:schemeClr val="dk1"/>
                </a:solidFill>
              </a:rPr>
              <a:t>This lesson will take 50-60 minutes to complete. </a:t>
            </a:r>
            <a:endParaRPr sz="1500">
              <a:solidFill>
                <a:schemeClr val="dk1"/>
              </a:solidFill>
            </a:endParaRPr>
          </a:p>
          <a:p>
            <a:pPr marL="0" lvl="0" indent="0" rtl="0">
              <a:lnSpc>
                <a:spcPct val="90000"/>
              </a:lnSpc>
              <a:spcBef>
                <a:spcPts val="0"/>
              </a:spcBef>
              <a:spcAft>
                <a:spcPts val="0"/>
              </a:spcAft>
              <a:buClr>
                <a:schemeClr val="dk1"/>
              </a:buClr>
              <a:buSzPts val="2400"/>
              <a:buFont typeface="Arial"/>
              <a:buNone/>
            </a:pPr>
            <a:endParaRPr sz="1500">
              <a:solidFill>
                <a:schemeClr val="dk1"/>
              </a:solidFill>
            </a:endParaRPr>
          </a:p>
          <a:p>
            <a:pPr marL="0" lvl="0" indent="0" rtl="0">
              <a:lnSpc>
                <a:spcPct val="90000"/>
              </a:lnSpc>
              <a:spcBef>
                <a:spcPts val="0"/>
              </a:spcBef>
              <a:spcAft>
                <a:spcPts val="0"/>
              </a:spcAft>
              <a:buClr>
                <a:schemeClr val="dk1"/>
              </a:buClr>
              <a:buSzPts val="3200"/>
              <a:buFont typeface="Arial"/>
              <a:buNone/>
            </a:pPr>
            <a:endParaRPr sz="15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a:solidFill>
                  <a:schemeClr val="dk1"/>
                </a:solidFill>
              </a:rPr>
              <a:t>The purpose of today’s lesson is to first </a:t>
            </a:r>
            <a:r>
              <a:rPr lang="en" sz="1500" b="1">
                <a:solidFill>
                  <a:schemeClr val="dk1"/>
                </a:solidFill>
              </a:rPr>
              <a:t>activate students’ background knowledge</a:t>
            </a:r>
            <a:r>
              <a:rPr lang="en" sz="1500">
                <a:solidFill>
                  <a:schemeClr val="dk1"/>
                </a:solidFill>
              </a:rPr>
              <a:t> to help them prepare for today’s assessment. Students will then </a:t>
            </a:r>
            <a:r>
              <a:rPr lang="en" sz="1500" b="1">
                <a:solidFill>
                  <a:schemeClr val="dk1"/>
                </a:solidFill>
              </a:rPr>
              <a:t>complete the assessment.</a:t>
            </a:r>
            <a:r>
              <a:rPr lang="en" sz="1500">
                <a:solidFill>
                  <a:schemeClr val="dk1"/>
                </a:solidFill>
              </a:rPr>
              <a:t> Consider the assessment data collected from this first assessment as a </a:t>
            </a:r>
            <a:r>
              <a:rPr lang="en" sz="1500" b="1">
                <a:solidFill>
                  <a:schemeClr val="dk1"/>
                </a:solidFill>
              </a:rPr>
              <a:t>“baseline” </a:t>
            </a:r>
            <a:r>
              <a:rPr lang="en" sz="1500">
                <a:solidFill>
                  <a:schemeClr val="dk1"/>
                </a:solidFill>
              </a:rPr>
              <a:t>for where students are with using evidence from text to support their thinking. </a:t>
            </a:r>
            <a:endParaRPr sz="1500">
              <a:solidFill>
                <a:schemeClr val="dk1"/>
              </a:solidFill>
            </a:endParaRPr>
          </a:p>
          <a:p>
            <a:pPr marL="0" lvl="0" indent="0" rtl="0">
              <a:lnSpc>
                <a:spcPct val="90000"/>
              </a:lnSpc>
              <a:spcBef>
                <a:spcPts val="0"/>
              </a:spcBef>
              <a:spcAft>
                <a:spcPts val="0"/>
              </a:spcAft>
              <a:buClr>
                <a:schemeClr val="dk1"/>
              </a:buClr>
              <a:buSzPts val="3200"/>
              <a:buFont typeface="Arial"/>
              <a:buNone/>
            </a:pPr>
            <a:endParaRPr sz="1500">
              <a:solidFill>
                <a:schemeClr val="dk1"/>
              </a:solidFill>
            </a:endParaRPr>
          </a:p>
          <a:p>
            <a:pPr marL="0" lvl="0" indent="0" rtl="0">
              <a:lnSpc>
                <a:spcPct val="90000"/>
              </a:lnSpc>
              <a:spcBef>
                <a:spcPts val="0"/>
              </a:spcBef>
              <a:spcAft>
                <a:spcPts val="0"/>
              </a:spcAft>
              <a:buClr>
                <a:schemeClr val="dk1"/>
              </a:buClr>
              <a:buSzPts val="3200"/>
              <a:buFont typeface="Arial"/>
              <a:buNone/>
            </a:pPr>
            <a:endParaRPr sz="15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a:solidFill>
                  <a:schemeClr val="dk1"/>
                </a:solidFill>
              </a:rPr>
              <a:t>The Learning Targets for students today are:</a:t>
            </a:r>
            <a:endParaRPr sz="1500">
              <a:solidFill>
                <a:schemeClr val="dk1"/>
              </a:solidFill>
            </a:endParaRPr>
          </a:p>
          <a:p>
            <a:pPr marL="457200" lvl="0" indent="-323850" rtl="0">
              <a:lnSpc>
                <a:spcPct val="90000"/>
              </a:lnSpc>
              <a:spcBef>
                <a:spcPts val="1000"/>
              </a:spcBef>
              <a:spcAft>
                <a:spcPts val="0"/>
              </a:spcAft>
              <a:buClr>
                <a:schemeClr val="dk1"/>
              </a:buClr>
              <a:buSzPts val="1500"/>
              <a:buAutoNum type="arabicPeriod"/>
            </a:pPr>
            <a:r>
              <a:rPr lang="en" sz="1500">
                <a:solidFill>
                  <a:schemeClr val="dk1"/>
                </a:solidFill>
              </a:rPr>
              <a:t>I can make inferences that deepen my understanding of </a:t>
            </a:r>
            <a:r>
              <a:rPr lang="en" sz="1500" i="1">
                <a:solidFill>
                  <a:schemeClr val="dk1"/>
                </a:solidFill>
              </a:rPr>
              <a:t>Inside Out &amp; Back Again</a:t>
            </a:r>
            <a:r>
              <a:rPr lang="en" sz="1500">
                <a:solidFill>
                  <a:schemeClr val="dk1"/>
                </a:solidFill>
              </a:rPr>
              <a:t>.</a:t>
            </a:r>
            <a:endParaRPr sz="150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a:solidFill>
                  <a:schemeClr val="dk1"/>
                </a:solidFill>
              </a:rPr>
              <a:t>I can analyze how critical incidents in the novel reveal aspects of Ha’s character.</a:t>
            </a:r>
            <a:endParaRPr sz="150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a:solidFill>
                  <a:schemeClr val="dk1"/>
                </a:solidFill>
              </a:rPr>
              <a:t>I can cite evidence from the text in my writing that supports my analysis.</a:t>
            </a:r>
            <a:endParaRPr sz="150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a:solidFill>
                  <a:schemeClr val="dk1"/>
                </a:solidFill>
              </a:rPr>
              <a:t>I can participate in discussions about the text with a partner, small group, and the whole class.</a:t>
            </a:r>
            <a:endParaRPr sz="15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199" name="Shape 199"/>
          <p:cNvSpPr txBox="1">
            <a:spLocks noGrp="1"/>
          </p:cNvSpPr>
          <p:nvPr>
            <p:ph type="body" idx="1"/>
          </p:nvPr>
        </p:nvSpPr>
        <p:spPr>
          <a:xfrm>
            <a:off x="311700" y="1506675"/>
            <a:ext cx="8520600" cy="3062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Complete a first reading of pages 22–41, from “Unknown Father” through “Promises.” </a:t>
            </a:r>
            <a:endParaRPr/>
          </a:p>
          <a:p>
            <a:pPr marL="0" lvl="0" indent="0">
              <a:spcBef>
                <a:spcPts val="0"/>
              </a:spcBef>
              <a:spcAft>
                <a:spcPts val="0"/>
              </a:spcAft>
              <a:buNone/>
            </a:pPr>
            <a:endParaRPr/>
          </a:p>
          <a:p>
            <a:pPr marL="0" lvl="0" indent="0">
              <a:spcBef>
                <a:spcPts val="0"/>
              </a:spcBef>
              <a:spcAft>
                <a:spcPts val="0"/>
              </a:spcAft>
              <a:buNone/>
            </a:pPr>
            <a:r>
              <a:rPr lang="en"/>
              <a:t>Keep noticing what the critical incidents and key details are helping us learn about Ha. </a:t>
            </a:r>
            <a:endParaRPr/>
          </a:p>
          <a:p>
            <a:pPr marL="0" lvl="0" indent="0">
              <a:spcBef>
                <a:spcPts val="0"/>
              </a:spcBef>
              <a:spcAft>
                <a:spcPts val="0"/>
              </a:spcAft>
              <a:buNone/>
            </a:pPr>
            <a:endParaRPr/>
          </a:p>
          <a:p>
            <a:pPr marL="0" lvl="0" indent="0">
              <a:spcBef>
                <a:spcPts val="0"/>
              </a:spcBef>
              <a:spcAft>
                <a:spcPts val="0"/>
              </a:spcAft>
              <a:buClr>
                <a:schemeClr val="dk1"/>
              </a:buClr>
              <a:buSzPts val="1100"/>
              <a:buFont typeface="Arial"/>
              <a:buNone/>
            </a:pPr>
            <a:r>
              <a:rPr lang="en"/>
              <a:t>Use your journal to record your notes.</a:t>
            </a:r>
            <a:endParaRPr/>
          </a:p>
          <a:p>
            <a:pPr marL="0" lvl="0" indent="0">
              <a:spcBef>
                <a:spcPts val="0"/>
              </a:spcBef>
              <a:spcAft>
                <a:spcPts val="0"/>
              </a:spcAft>
              <a:buNone/>
            </a:pPr>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42663"/>
            <a:ext cx="7886700" cy="717631"/>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62177"/>
            <a:ext cx="7886700" cy="383562"/>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3CF04DA1-65D6-4326-B704-DD308A6DFE75}"/>
              </a:ext>
            </a:extLst>
          </p:cNvPr>
          <p:cNvPicPr>
            <a:picLocks noChangeAspect="1"/>
          </p:cNvPicPr>
          <p:nvPr/>
        </p:nvPicPr>
        <p:blipFill>
          <a:blip r:embed="rId3"/>
          <a:stretch>
            <a:fillRect/>
          </a:stretch>
        </p:blipFill>
        <p:spPr>
          <a:xfrm>
            <a:off x="3585044" y="300541"/>
            <a:ext cx="1940077" cy="891651"/>
          </a:xfrm>
          <a:prstGeom prst="rect">
            <a:avLst/>
          </a:prstGeom>
        </p:spPr>
      </p:pic>
    </p:spTree>
    <p:extLst>
      <p:ext uri="{BB962C8B-B14F-4D97-AF65-F5344CB8AC3E}">
        <p14:creationId xmlns:p14="http://schemas.microsoft.com/office/powerpoint/2010/main" val="798572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599618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872236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8F90DEFC-7400-4907-ADCD-5636AA86C353}"/>
              </a:ext>
            </a:extLst>
          </p:cNvPr>
          <p:cNvPicPr>
            <a:picLocks noChangeAspect="1"/>
          </p:cNvPicPr>
          <p:nvPr/>
        </p:nvPicPr>
        <p:blipFill>
          <a:blip r:embed="rId3"/>
          <a:stretch>
            <a:fillRect/>
          </a:stretch>
        </p:blipFill>
        <p:spPr>
          <a:xfrm>
            <a:off x="8251045" y="4406899"/>
            <a:ext cx="620503" cy="620503"/>
          </a:xfrm>
          <a:prstGeom prst="rect">
            <a:avLst/>
          </a:prstGeom>
        </p:spPr>
      </p:pic>
    </p:spTree>
    <p:extLst>
      <p:ext uri="{BB962C8B-B14F-4D97-AF65-F5344CB8AC3E}">
        <p14:creationId xmlns:p14="http://schemas.microsoft.com/office/powerpoint/2010/main" val="2579042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480135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13111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Shape 142"/>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This is an “open book” assessment: students will need their texts, and may use their journals, QuickWrites, and the anchor charts posted around the room.</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In the opening of this lesson, students revisit the Who Is Ha? </a:t>
            </a:r>
            <a:r>
              <a:rPr lang="en-US" dirty="0">
                <a:solidFill>
                  <a:schemeClr val="dk1"/>
                </a:solidFill>
              </a:rPr>
              <a:t>S</a:t>
            </a:r>
            <a:r>
              <a:rPr lang="en" dirty="0">
                <a:solidFill>
                  <a:schemeClr val="dk1"/>
                </a:solidFill>
              </a:rPr>
              <a:t>mall</a:t>
            </a:r>
            <a:r>
              <a:rPr lang="en-US" dirty="0">
                <a:solidFill>
                  <a:schemeClr val="dk1"/>
                </a:solidFill>
              </a:rPr>
              <a:t> G</a:t>
            </a:r>
            <a:r>
              <a:rPr lang="en" dirty="0">
                <a:solidFill>
                  <a:schemeClr val="dk1"/>
                </a:solidFill>
              </a:rPr>
              <a:t>roup anchor charts from Lesson 4. This helps prepare them for the assessment, by activating their background knowledge and seeing models of how peers inferred about Ha based on evidence.</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Shape 14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Students will complete a Gallery Walk of their anchor charts from Lesson 4. This is a great opportunity for students to see what others are thinking and revise their inferences and evidence prior to the assessment, setting students up for success!</a:t>
            </a:r>
            <a:endParaRPr dirty="0">
              <a:solidFill>
                <a:schemeClr val="dk1"/>
              </a:solidFill>
            </a:endParaRPr>
          </a:p>
          <a:p>
            <a:pPr marL="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The assessment is in a QuickWrite format, so be sure to be clear on the criteria of an effective QuickWrite.</a:t>
            </a:r>
          </a:p>
          <a:p>
            <a:pPr>
              <a:lnSpc>
                <a:spcPct val="90000"/>
              </a:lnSpc>
              <a:buClr>
                <a:schemeClr val="dk1"/>
              </a:buClr>
            </a:pPr>
            <a:endParaRPr lang="en-US" dirty="0">
              <a:solidFill>
                <a:schemeClr val="dk1"/>
              </a:solidFill>
            </a:endParaRPr>
          </a:p>
          <a:p>
            <a:pPr>
              <a:lnSpc>
                <a:spcPct val="90000"/>
              </a:lnSpc>
              <a:buClr>
                <a:schemeClr val="dk1"/>
              </a:buClr>
            </a:pPr>
            <a:r>
              <a:rPr lang="en-US" dirty="0">
                <a:solidFill>
                  <a:schemeClr val="dk1"/>
                </a:solidFill>
              </a:rPr>
              <a:t>Review the Small Group Block procedures as needed (starting with slide 11). These are the same as yesterday’s lesson, and will stay the same for a few weeks.</a:t>
            </a:r>
            <a:endParaRPr lang="en-US" dirty="0"/>
          </a:p>
          <a:p>
            <a:pPr marL="114300" lvl="0" indent="0" rtl="0">
              <a:lnSpc>
                <a:spcPct val="90000"/>
              </a:lnSpc>
              <a:spcBef>
                <a:spcPts val="0"/>
              </a:spcBef>
              <a:spcAft>
                <a:spcPts val="0"/>
              </a:spcAft>
              <a:buClr>
                <a:schemeClr val="dk1"/>
              </a:buClr>
              <a:buSzPts val="1800"/>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body" idx="1"/>
          </p:nvPr>
        </p:nvSpPr>
        <p:spPr>
          <a:xfrm>
            <a:off x="530138" y="1350380"/>
            <a:ext cx="8207100" cy="33141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For all of </a:t>
            </a:r>
            <a:r>
              <a:rPr lang="en" sz="1700" dirty="0">
                <a:latin typeface="Century Gothic"/>
                <a:ea typeface="Century Gothic"/>
                <a:cs typeface="Century Gothic"/>
                <a:sym typeface="Century Gothic"/>
              </a:rPr>
              <a:t>M</a:t>
            </a:r>
            <a:r>
              <a:rPr lang="en" sz="1700" i="0" u="none" strike="noStrike" cap="none" dirty="0">
                <a:solidFill>
                  <a:schemeClr val="dk1"/>
                </a:solidFill>
                <a:latin typeface="Century Gothic"/>
                <a:ea typeface="Century Gothic"/>
                <a:cs typeface="Century Gothic"/>
                <a:sym typeface="Century Gothic"/>
              </a:rPr>
              <a:t>odule one, Small Group Block will be focused on improving reading fluency. There will be some days the </a:t>
            </a:r>
            <a:r>
              <a:rPr lang="en" sz="1700" dirty="0">
                <a:latin typeface="Century Gothic"/>
                <a:ea typeface="Century Gothic"/>
                <a:cs typeface="Century Gothic"/>
                <a:sym typeface="Century Gothic"/>
              </a:rPr>
              <a:t>M</a:t>
            </a:r>
            <a:r>
              <a:rPr lang="en" sz="1700" i="0" u="none" strike="noStrike" cap="none" dirty="0">
                <a:solidFill>
                  <a:schemeClr val="dk1"/>
                </a:solidFill>
                <a:latin typeface="Century Gothic"/>
                <a:ea typeface="Century Gothic"/>
                <a:cs typeface="Century Gothic"/>
                <a:sym typeface="Century Gothic"/>
              </a:rPr>
              <a:t>odule lesson goes through both periods. Don’t worry, this will get better! </a:t>
            </a:r>
            <a:endParaRPr sz="17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endParaRPr sz="17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After students get used to practicing fluency AND can feel themselves improving, it may be possible to give up the “dot procedure” – that’s just to get kids to stay with you to get the accurate modeling from a fluent reader. But always have children track where you are with the back of a pencil or some pointer. </a:t>
            </a:r>
            <a:endParaRPr sz="17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endParaRPr sz="17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Since the real purpose of fluency is understanding (!!), it will be important to keep in place a partner discussion of gist, then a full group debrief</a:t>
            </a:r>
            <a:r>
              <a:rPr lang="en-US" sz="1700" i="0" u="none" strike="noStrike" cap="none" dirty="0">
                <a:solidFill>
                  <a:schemeClr val="dk1"/>
                </a:solidFill>
                <a:latin typeface="Century Gothic"/>
                <a:ea typeface="Century Gothic"/>
                <a:cs typeface="Century Gothic"/>
                <a:sym typeface="Century Gothic"/>
              </a:rPr>
              <a:t>.</a:t>
            </a:r>
            <a:endParaRPr sz="1700" i="0" u="none" strike="noStrike" cap="none" dirty="0">
              <a:solidFill>
                <a:schemeClr val="dk1"/>
              </a:solidFill>
              <a:latin typeface="Century Gothic"/>
              <a:ea typeface="Century Gothic"/>
              <a:cs typeface="Century Gothic"/>
              <a:sym typeface="Century Gothic"/>
            </a:endParaRPr>
          </a:p>
        </p:txBody>
      </p:sp>
      <p:sp>
        <p:nvSpPr>
          <p:cNvPr id="155" name="Shape 155"/>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Small Group Block</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5</a:t>
            </a:r>
            <a:endParaRPr sz="4000" b="1">
              <a:solidFill>
                <a:srgbClr val="000000"/>
              </a:solidFill>
              <a:latin typeface="Overlock"/>
              <a:ea typeface="Overlock"/>
              <a:cs typeface="Overlock"/>
              <a:sym typeface="Overlock"/>
            </a:endParaRPr>
          </a:p>
        </p:txBody>
      </p:sp>
      <p:sp>
        <p:nvSpPr>
          <p:cNvPr id="161" name="Shape 161"/>
          <p:cNvSpPr txBox="1">
            <a:spLocks noGrp="1"/>
          </p:cNvSpPr>
          <p:nvPr>
            <p:ph type="title"/>
          </p:nvPr>
        </p:nvSpPr>
        <p:spPr>
          <a:xfrm>
            <a:off x="311700" y="810227"/>
            <a:ext cx="8520600" cy="79865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Mid-Unit Assessment</a:t>
            </a:r>
            <a:endParaRPr dirty="0"/>
          </a:p>
        </p:txBody>
      </p:sp>
      <p:pic>
        <p:nvPicPr>
          <p:cNvPr id="3" name="Picture 2">
            <a:extLst>
              <a:ext uri="{FF2B5EF4-FFF2-40B4-BE49-F238E27FC236}">
                <a16:creationId xmlns:a16="http://schemas.microsoft.com/office/drawing/2014/main" id="{9AB7E119-B1A1-4613-A454-0F818D455601}"/>
              </a:ext>
            </a:extLst>
          </p:cNvPr>
          <p:cNvPicPr>
            <a:picLocks noChangeAspect="1"/>
          </p:cNvPicPr>
          <p:nvPr/>
        </p:nvPicPr>
        <p:blipFill>
          <a:blip r:embed="rId3"/>
          <a:stretch>
            <a:fillRect/>
          </a:stretch>
        </p:blipFill>
        <p:spPr>
          <a:xfrm>
            <a:off x="3968443" y="66582"/>
            <a:ext cx="1471658" cy="67636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67" name="Shape 167"/>
          <p:cNvSpPr txBox="1">
            <a:spLocks noGrp="1"/>
          </p:cNvSpPr>
          <p:nvPr>
            <p:ph type="body" idx="1"/>
          </p:nvPr>
        </p:nvSpPr>
        <p:spPr>
          <a:xfrm>
            <a:off x="311700" y="9068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Today you’re going to get to show your progress towards our </a:t>
            </a:r>
            <a:endParaRPr/>
          </a:p>
          <a:p>
            <a:pPr marL="0" lvl="0" indent="0">
              <a:lnSpc>
                <a:spcPct val="100000"/>
              </a:lnSpc>
              <a:spcBef>
                <a:spcPts val="0"/>
              </a:spcBef>
              <a:spcAft>
                <a:spcPts val="0"/>
              </a:spcAft>
              <a:buNone/>
            </a:pPr>
            <a:r>
              <a:rPr lang="en"/>
              <a:t>Learning Targets!</a:t>
            </a:r>
            <a:endParaRPr/>
          </a:p>
        </p:txBody>
      </p:sp>
      <p:pic>
        <p:nvPicPr>
          <p:cNvPr id="168"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169" name="Shape 169"/>
          <p:cNvPicPr preferRelativeResize="0"/>
          <p:nvPr/>
        </p:nvPicPr>
        <p:blipFill>
          <a:blip r:embed="rId4">
            <a:alphaModFix/>
          </a:blip>
          <a:stretch>
            <a:fillRect/>
          </a:stretch>
        </p:blipFill>
        <p:spPr>
          <a:xfrm>
            <a:off x="311700" y="1932450"/>
            <a:ext cx="4953025" cy="2495550"/>
          </a:xfrm>
          <a:prstGeom prst="rect">
            <a:avLst/>
          </a:prstGeom>
          <a:noFill/>
          <a:ln w="28575" cap="flat" cmpd="sng">
            <a:solidFill>
              <a:schemeClr val="dk2"/>
            </a:solidFill>
            <a:prstDash val="solid"/>
            <a:round/>
            <a:headEnd type="none" w="sm" len="sm"/>
            <a:tailEnd type="none" w="sm" len="sm"/>
          </a:ln>
        </p:spPr>
      </p:pic>
      <p:sp>
        <p:nvSpPr>
          <p:cNvPr id="170" name="Shape 170"/>
          <p:cNvSpPr txBox="1"/>
          <p:nvPr/>
        </p:nvSpPr>
        <p:spPr>
          <a:xfrm>
            <a:off x="5282025" y="1361775"/>
            <a:ext cx="3654000" cy="3636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600" dirty="0">
                <a:latin typeface="Century Gothic"/>
                <a:ea typeface="Century Gothic"/>
                <a:cs typeface="Century Gothic"/>
                <a:sym typeface="Century Gothic"/>
              </a:rPr>
              <a:t>Here’s what you’ll do in today’s lesson:</a:t>
            </a: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Char char="●"/>
            </a:pPr>
            <a:r>
              <a:rPr lang="en" sz="1600" dirty="0">
                <a:latin typeface="Century Gothic"/>
                <a:ea typeface="Century Gothic"/>
                <a:cs typeface="Century Gothic"/>
                <a:sym typeface="Century Gothic"/>
              </a:rPr>
              <a:t>Do a Gallery Walk to refresh your thinking and look at what other groups did.</a:t>
            </a:r>
            <a:endParaRPr sz="1600" dirty="0">
              <a:latin typeface="Century Gothic"/>
              <a:ea typeface="Century Gothic"/>
              <a:cs typeface="Century Gothic"/>
              <a:sym typeface="Century Gothic"/>
            </a:endParaRPr>
          </a:p>
          <a:p>
            <a:pPr marL="0" lvl="0" indent="0" rtl="0">
              <a:spcBef>
                <a:spcPts val="0"/>
              </a:spcBef>
              <a:spcAft>
                <a:spcPts val="0"/>
              </a:spcAft>
              <a:buNone/>
            </a:pP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Complete the Mid-Unit 1 Assessment (Part of it is a QuickWrite, so you’ve seen this before!)</a:t>
            </a:r>
            <a:endParaRPr sz="1600" dirty="0">
              <a:latin typeface="Century Gothic"/>
              <a:ea typeface="Century Gothic"/>
              <a:cs typeface="Century Gothic"/>
              <a:sym typeface="Century Gothic"/>
            </a:endParaRPr>
          </a:p>
          <a:p>
            <a:pPr marL="0" lvl="0" indent="0" rtl="0">
              <a:spcBef>
                <a:spcPts val="0"/>
              </a:spcBef>
              <a:spcAft>
                <a:spcPts val="0"/>
              </a:spcAft>
              <a:buNone/>
            </a:pPr>
            <a:endParaRPr sz="1600" dirty="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Char char="●"/>
            </a:pPr>
            <a:r>
              <a:rPr lang="en" sz="1600" dirty="0">
                <a:latin typeface="Century Gothic"/>
                <a:ea typeface="Century Gothic"/>
                <a:cs typeface="Century Gothic"/>
                <a:sym typeface="Century Gothic"/>
              </a:rPr>
              <a:t>Use Fist-to-Five to think about your progress.</a:t>
            </a:r>
            <a:endParaRPr sz="1600" dirty="0">
              <a:latin typeface="Century Gothic"/>
              <a:ea typeface="Century Gothic"/>
              <a:cs typeface="Century Gothic"/>
              <a:sym typeface="Century Gothic"/>
            </a:endParaRPr>
          </a:p>
        </p:txBody>
      </p:sp>
      <p:pic>
        <p:nvPicPr>
          <p:cNvPr id="1026" name="Picture 2" descr="https://lh4.googleusercontent.com/CMzpGKT1Y09eHOmAqEi0rfhYPmuHrsvbruU7X-kzjYZf74mQKGoHi_1TwrEaWzV3buGcW_SLN0_yVwYTwNIPPMnVkqhBe8GxuBGTGIZuVuSUckE0oAz9VkRb--cL1pEi76j04ux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6900" y="4428000"/>
            <a:ext cx="619125" cy="6191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4.googleusercontent.com/18oqRELKtNKGQ2ConcSnowPRWOr5juh-f-7EdDuhVIbAJbJi2o1dJXFtKJMpUs8Q9mEQI3EOuR152o6ATPyWXwmqdv6u6NJ0dwoTAXLziUUefSuN6zatgDmp_mLZGI1FTmgBhnx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47632" y="4451399"/>
            <a:ext cx="571500" cy="5715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311700" y="192369"/>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Gallery Walk about “Who is Ha?”</a:t>
            </a:r>
            <a:endParaRPr dirty="0"/>
          </a:p>
        </p:txBody>
      </p:sp>
      <p:sp>
        <p:nvSpPr>
          <p:cNvPr id="176" name="Shape 176"/>
          <p:cNvSpPr txBox="1">
            <a:spLocks noGrp="1"/>
          </p:cNvSpPr>
          <p:nvPr>
            <p:ph type="body" idx="1"/>
          </p:nvPr>
        </p:nvSpPr>
        <p:spPr>
          <a:xfrm>
            <a:off x="1534886" y="908372"/>
            <a:ext cx="7072178" cy="3980752"/>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700" dirty="0">
                <a:solidFill>
                  <a:schemeClr val="dk1"/>
                </a:solidFill>
              </a:rPr>
              <a:t>Let’s get ready to do our best on this first assessment by </a:t>
            </a:r>
            <a:endParaRPr sz="1700" dirty="0">
              <a:solidFill>
                <a:schemeClr val="dk1"/>
              </a:solidFill>
            </a:endParaRPr>
          </a:p>
          <a:p>
            <a:pPr marL="0" lvl="0" indent="0" rtl="0">
              <a:spcBef>
                <a:spcPts val="0"/>
              </a:spcBef>
              <a:spcAft>
                <a:spcPts val="0"/>
              </a:spcAft>
              <a:buNone/>
            </a:pPr>
            <a:r>
              <a:rPr lang="en" sz="1700" dirty="0">
                <a:solidFill>
                  <a:schemeClr val="dk1"/>
                </a:solidFill>
              </a:rPr>
              <a:t>peeking at the work of other groups!</a:t>
            </a:r>
            <a:endParaRPr sz="1700" dirty="0">
              <a:solidFill>
                <a:schemeClr val="dk1"/>
              </a:solidFill>
            </a:endParaRPr>
          </a:p>
          <a:p>
            <a:pPr marL="0" lvl="0" indent="0" rtl="0">
              <a:spcBef>
                <a:spcPts val="0"/>
              </a:spcBef>
              <a:spcAft>
                <a:spcPts val="0"/>
              </a:spcAft>
              <a:buNone/>
            </a:pPr>
            <a:endParaRPr sz="1700" dirty="0">
              <a:solidFill>
                <a:schemeClr val="dk1"/>
              </a:solidFill>
            </a:endParaRPr>
          </a:p>
          <a:p>
            <a:pPr marL="457200" lvl="0" indent="-342900" rtl="0">
              <a:spcBef>
                <a:spcPts val="0"/>
              </a:spcBef>
              <a:spcAft>
                <a:spcPts val="0"/>
              </a:spcAft>
              <a:buClr>
                <a:schemeClr val="dk1"/>
              </a:buClr>
              <a:buSzPts val="1800"/>
              <a:buChar char="●"/>
            </a:pPr>
            <a:r>
              <a:rPr lang="en" sz="1700" dirty="0">
                <a:solidFill>
                  <a:schemeClr val="dk1"/>
                </a:solidFill>
              </a:rPr>
              <a:t>The purpose of this Gallery Walk  is to quickly see other groups’ thinking. </a:t>
            </a:r>
            <a:endParaRPr sz="1700" dirty="0">
              <a:solidFill>
                <a:schemeClr val="dk1"/>
              </a:solidFill>
            </a:endParaRPr>
          </a:p>
          <a:p>
            <a:pPr marL="0" lvl="0" indent="0" rtl="0">
              <a:spcBef>
                <a:spcPts val="0"/>
              </a:spcBef>
              <a:spcAft>
                <a:spcPts val="0"/>
              </a:spcAft>
              <a:buNone/>
            </a:pPr>
            <a:endParaRPr sz="1700" dirty="0">
              <a:solidFill>
                <a:schemeClr val="dk1"/>
              </a:solidFill>
            </a:endParaRPr>
          </a:p>
          <a:p>
            <a:pPr marL="457200" lvl="0" indent="-342900" rtl="0">
              <a:spcBef>
                <a:spcPts val="0"/>
              </a:spcBef>
              <a:spcAft>
                <a:spcPts val="0"/>
              </a:spcAft>
              <a:buClr>
                <a:schemeClr val="dk1"/>
              </a:buClr>
              <a:buSzPts val="1800"/>
              <a:buChar char="●"/>
            </a:pPr>
            <a:r>
              <a:rPr lang="en" sz="1700" dirty="0">
                <a:solidFill>
                  <a:schemeClr val="dk1"/>
                </a:solidFill>
              </a:rPr>
              <a:t>Look at the other charts and jot down, on your sticky notes, details about Ha’s character, and evidence other groups have used.</a:t>
            </a:r>
            <a:endParaRPr sz="1700" dirty="0">
              <a:solidFill>
                <a:schemeClr val="dk1"/>
              </a:solidFill>
            </a:endParaRPr>
          </a:p>
          <a:p>
            <a:pPr marL="0" lvl="0" indent="0" rtl="0">
              <a:spcBef>
                <a:spcPts val="0"/>
              </a:spcBef>
              <a:spcAft>
                <a:spcPts val="0"/>
              </a:spcAft>
              <a:buNone/>
            </a:pPr>
            <a:endParaRPr sz="1700" dirty="0">
              <a:solidFill>
                <a:schemeClr val="dk1"/>
              </a:solidFill>
            </a:endParaRPr>
          </a:p>
          <a:p>
            <a:pPr marL="457200" lvl="0" indent="-342900" rtl="0">
              <a:spcBef>
                <a:spcPts val="0"/>
              </a:spcBef>
              <a:spcAft>
                <a:spcPts val="0"/>
              </a:spcAft>
              <a:buClr>
                <a:schemeClr val="dk1"/>
              </a:buClr>
              <a:buSzPts val="1800"/>
              <a:buChar char="●"/>
            </a:pPr>
            <a:r>
              <a:rPr lang="en" sz="1700" dirty="0">
                <a:solidFill>
                  <a:schemeClr val="dk1"/>
                </a:solidFill>
              </a:rPr>
              <a:t>You will get to add these sticky notes to your own small-group charts. </a:t>
            </a:r>
            <a:endParaRPr sz="1700" dirty="0">
              <a:solidFill>
                <a:schemeClr val="dk1"/>
              </a:solidFill>
            </a:endParaRPr>
          </a:p>
          <a:p>
            <a:pPr marL="0" lvl="0" indent="0" rtl="0">
              <a:spcBef>
                <a:spcPts val="0"/>
              </a:spcBef>
              <a:spcAft>
                <a:spcPts val="0"/>
              </a:spcAft>
              <a:buNone/>
            </a:pPr>
            <a:endParaRPr sz="1700" dirty="0">
              <a:solidFill>
                <a:schemeClr val="dk1"/>
              </a:solidFill>
            </a:endParaRPr>
          </a:p>
          <a:p>
            <a:pPr marL="457200" lvl="0" indent="-342900" rtl="0">
              <a:spcBef>
                <a:spcPts val="0"/>
              </a:spcBef>
              <a:spcAft>
                <a:spcPts val="0"/>
              </a:spcAft>
              <a:buClr>
                <a:schemeClr val="dk1"/>
              </a:buClr>
              <a:buSzPts val="1800"/>
              <a:buChar char="●"/>
            </a:pPr>
            <a:r>
              <a:rPr lang="en" sz="1700" dirty="0">
                <a:solidFill>
                  <a:schemeClr val="dk1"/>
                </a:solidFill>
              </a:rPr>
              <a:t>Split into two pairs, and walk with a partner so you can look at as many different charts as possible.</a:t>
            </a:r>
            <a:endParaRPr sz="1700" dirty="0">
              <a:solidFill>
                <a:schemeClr val="dk1"/>
              </a:solidFill>
            </a:endParaRPr>
          </a:p>
          <a:p>
            <a:pPr marL="0" lvl="0" indent="0" rtl="0">
              <a:spcBef>
                <a:spcPts val="0"/>
              </a:spcBef>
              <a:spcAft>
                <a:spcPts val="0"/>
              </a:spcAft>
              <a:buNone/>
            </a:pPr>
            <a:endParaRPr dirty="0">
              <a:solidFill>
                <a:schemeClr val="dk1"/>
              </a:solidFill>
            </a:endParaRPr>
          </a:p>
        </p:txBody>
      </p:sp>
      <p:pic>
        <p:nvPicPr>
          <p:cNvPr id="178" name="Shape 178"/>
          <p:cNvPicPr preferRelativeResize="0"/>
          <p:nvPr/>
        </p:nvPicPr>
        <p:blipFill>
          <a:blip r:embed="rId3">
            <a:alphaModFix/>
          </a:blip>
          <a:stretch>
            <a:fillRect/>
          </a:stretch>
        </p:blipFill>
        <p:spPr>
          <a:xfrm rot="5400000">
            <a:off x="-221034" y="2227892"/>
            <a:ext cx="2215092" cy="1492675"/>
          </a:xfrm>
          <a:prstGeom prst="rect">
            <a:avLst/>
          </a:prstGeom>
          <a:noFill/>
          <a:ln>
            <a:noFill/>
          </a:ln>
        </p:spPr>
      </p:pic>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7" name="Picture 2" descr="https://lh4.googleusercontent.com/CMzpGKT1Y09eHOmAqEi0rfhYPmuHrsvbruU7X-kzjYZf74mQKGoHi_1TwrEaWzV3buGcW_SLN0_yVwYTwNIPPMnVkqhBe8GxuBGTGIZuVuSUckE0oAz9VkRb--cL1pEi76j04ux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6900" y="4428000"/>
            <a:ext cx="619125" cy="619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Mid-Unit 1 Assessment</a:t>
            </a:r>
            <a:endParaRPr/>
          </a:p>
        </p:txBody>
      </p:sp>
      <p:sp>
        <p:nvSpPr>
          <p:cNvPr id="184" name="Shape 184"/>
          <p:cNvSpPr txBox="1">
            <a:spLocks noGrp="1"/>
          </p:cNvSpPr>
          <p:nvPr>
            <p:ph type="body" idx="1"/>
          </p:nvPr>
        </p:nvSpPr>
        <p:spPr>
          <a:xfrm>
            <a:off x="311700" y="1045425"/>
            <a:ext cx="8070300" cy="3959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solidFill>
                  <a:schemeClr val="dk1"/>
                </a:solidFill>
              </a:rPr>
              <a:t>Now is the time to use all of the reading and writing skills you have been learning and practicing. You’ll just be putting this learning into </a:t>
            </a:r>
            <a:r>
              <a:rPr lang="en-US" dirty="0">
                <a:solidFill>
                  <a:schemeClr val="dk1"/>
                </a:solidFill>
              </a:rPr>
              <a:t>your </a:t>
            </a:r>
            <a:r>
              <a:rPr lang="en" dirty="0">
                <a:solidFill>
                  <a:schemeClr val="dk1"/>
                </a:solidFill>
              </a:rPr>
              <a:t>own words!</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    Read for the gist: </a:t>
            </a:r>
            <a:r>
              <a:rPr lang="en-US" dirty="0">
                <a:solidFill>
                  <a:schemeClr val="dk1"/>
                </a:solidFill>
              </a:rPr>
              <a:t>W</a:t>
            </a:r>
            <a:r>
              <a:rPr lang="en" dirty="0">
                <a:solidFill>
                  <a:schemeClr val="dk1"/>
                </a:solidFill>
              </a:rPr>
              <a:t>hat do you think the text is mostly about?</a:t>
            </a:r>
            <a:endParaRPr dirty="0">
              <a:solidFill>
                <a:schemeClr val="dk1"/>
              </a:solidFill>
            </a:endParaRPr>
          </a:p>
          <a:p>
            <a:pPr marL="0" lvl="0" indent="0" rtl="0">
              <a:spcBef>
                <a:spcPts val="0"/>
              </a:spcBef>
              <a:spcAft>
                <a:spcPts val="0"/>
              </a:spcAft>
              <a:buClr>
                <a:schemeClr val="dk1"/>
              </a:buClr>
              <a:buSzPts val="1100"/>
              <a:buFont typeface="Arial"/>
              <a:buNone/>
            </a:pPr>
            <a:r>
              <a:rPr lang="en" dirty="0">
                <a:solidFill>
                  <a:schemeClr val="dk1"/>
                </a:solidFill>
              </a:rPr>
              <a:t>–    Think about the questions.</a:t>
            </a:r>
            <a:endParaRPr dirty="0">
              <a:solidFill>
                <a:schemeClr val="dk1"/>
              </a:solidFill>
            </a:endParaRPr>
          </a:p>
          <a:p>
            <a:pPr marL="0" lvl="0" indent="0" rtl="0">
              <a:spcBef>
                <a:spcPts val="0"/>
              </a:spcBef>
              <a:spcAft>
                <a:spcPts val="0"/>
              </a:spcAft>
              <a:buClr>
                <a:schemeClr val="dk1"/>
              </a:buClr>
              <a:buSzPts val="1100"/>
              <a:buFont typeface="Arial"/>
              <a:buNone/>
            </a:pPr>
            <a:r>
              <a:rPr lang="en" dirty="0">
                <a:solidFill>
                  <a:schemeClr val="dk1"/>
                </a:solidFill>
              </a:rPr>
              <a:t>–    Reread the text with the questions in mind. Look for details.</a:t>
            </a:r>
            <a:endParaRPr dirty="0">
              <a:solidFill>
                <a:schemeClr val="dk1"/>
              </a:solidFill>
            </a:endParaRPr>
          </a:p>
          <a:p>
            <a:pPr marL="0" lvl="0" indent="0" rtl="0">
              <a:spcBef>
                <a:spcPts val="0"/>
              </a:spcBef>
              <a:spcAft>
                <a:spcPts val="0"/>
              </a:spcAft>
              <a:buNone/>
            </a:pPr>
            <a:r>
              <a:rPr lang="en" dirty="0">
                <a:solidFill>
                  <a:schemeClr val="dk1"/>
                </a:solidFill>
              </a:rPr>
              <a:t>–    Write your answers, using specific evidence from the text to support.</a:t>
            </a:r>
            <a:endParaRPr dirty="0">
              <a:solidFill>
                <a:schemeClr val="dk1"/>
              </a:solidFill>
            </a:endParaRPr>
          </a:p>
          <a:p>
            <a:pPr marL="0" lvl="0" indent="0" rtl="0">
              <a:spcBef>
                <a:spcPts val="0"/>
              </a:spcBef>
              <a:spcAft>
                <a:spcPts val="0"/>
              </a:spcAft>
              <a:buClr>
                <a:schemeClr val="dk1"/>
              </a:buClr>
              <a:buSzPts val="1100"/>
              <a:buFont typeface="Arial"/>
              <a:buNone/>
            </a:pPr>
            <a:endParaRPr dirty="0">
              <a:solidFill>
                <a:schemeClr val="dk1"/>
              </a:solidFill>
            </a:endParaRPr>
          </a:p>
          <a:p>
            <a:pPr marL="0" lvl="0" indent="0">
              <a:spcBef>
                <a:spcPts val="0"/>
              </a:spcBef>
              <a:spcAft>
                <a:spcPts val="0"/>
              </a:spcAft>
              <a:buClr>
                <a:schemeClr val="dk1"/>
              </a:buClr>
              <a:buSzPts val="1100"/>
              <a:buFont typeface="Arial"/>
              <a:buNone/>
            </a:pPr>
            <a:r>
              <a:rPr lang="en" dirty="0"/>
              <a:t>You will have </a:t>
            </a:r>
            <a:r>
              <a:rPr lang="en" b="1" dirty="0"/>
              <a:t>30 minutes</a:t>
            </a:r>
            <a:r>
              <a:rPr lang="en" dirty="0"/>
              <a:t> to complete this “open book” assessment. You should use the novel, and may use your  journal, QuickWrite model, and the anchor charts posted around the room.</a:t>
            </a:r>
            <a:endParaRPr dirty="0"/>
          </a:p>
          <a:p>
            <a:pPr marL="0" lvl="0" indent="0" rtl="0">
              <a:spcBef>
                <a:spcPts val="0"/>
              </a:spcBef>
              <a:spcAft>
                <a:spcPts val="0"/>
              </a:spcAft>
              <a:buNone/>
            </a:pPr>
            <a:endParaRPr sz="1600"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title"/>
          </p:nvPr>
        </p:nvSpPr>
        <p:spPr>
          <a:xfrm>
            <a:off x="311700" y="334175"/>
            <a:ext cx="7464300" cy="1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How did you do with connecting details to what you noticed?</a:t>
            </a:r>
            <a:endParaRPr/>
          </a:p>
        </p:txBody>
      </p:sp>
      <p:sp>
        <p:nvSpPr>
          <p:cNvPr id="191" name="Shape 191"/>
          <p:cNvSpPr txBox="1">
            <a:spLocks noGrp="1"/>
          </p:cNvSpPr>
          <p:nvPr>
            <p:ph type="body" idx="1"/>
          </p:nvPr>
        </p:nvSpPr>
        <p:spPr>
          <a:xfrm>
            <a:off x="3584825" y="1621175"/>
            <a:ext cx="5337300" cy="34164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make inferences to deepen my understanding of </a:t>
            </a:r>
            <a:r>
              <a:rPr lang="en" i="1">
                <a:solidFill>
                  <a:schemeClr val="dk1"/>
                </a:solidFill>
              </a:rPr>
              <a:t>Inside Out &amp; Back Again</a:t>
            </a:r>
            <a:r>
              <a:rPr lang="en">
                <a:solidFill>
                  <a:schemeClr val="dk1"/>
                </a:solidFill>
              </a:rPr>
              <a:t>.</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cite evidence from the novel to explain how incidents reveal aspects of Ha’s character.</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use context clues to figure out word meanings.</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participate in discussions about the text with a partner, small group, and the whole class.</a:t>
            </a:r>
            <a:endParaRPr>
              <a:solidFill>
                <a:schemeClr val="dk1"/>
              </a:solidFill>
            </a:endParaRPr>
          </a:p>
          <a:p>
            <a:pPr marL="0" lvl="0" indent="0" rtl="0">
              <a:spcBef>
                <a:spcPts val="0"/>
              </a:spcBef>
              <a:spcAft>
                <a:spcPts val="0"/>
              </a:spcAft>
              <a:buNone/>
            </a:pPr>
            <a:endParaRPr/>
          </a:p>
        </p:txBody>
      </p:sp>
      <p:pic>
        <p:nvPicPr>
          <p:cNvPr id="193" name="Shape 193"/>
          <p:cNvPicPr preferRelativeResize="0"/>
          <p:nvPr/>
        </p:nvPicPr>
        <p:blipFill>
          <a:blip r:embed="rId3">
            <a:alphaModFix/>
          </a:blip>
          <a:stretch>
            <a:fillRect/>
          </a:stretch>
        </p:blipFill>
        <p:spPr>
          <a:xfrm>
            <a:off x="398325" y="1621173"/>
            <a:ext cx="2982475" cy="3416401"/>
          </a:xfrm>
          <a:prstGeom prst="rect">
            <a:avLst/>
          </a:prstGeom>
          <a:noFill/>
          <a:ln>
            <a:noFill/>
          </a:ln>
        </p:spPr>
      </p:pic>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2" name="Picture 2" descr="A picture containing handwear&#10;&#10;Description generated with very high confidence">
            <a:extLst>
              <a:ext uri="{FF2B5EF4-FFF2-40B4-BE49-F238E27FC236}">
                <a16:creationId xmlns:a16="http://schemas.microsoft.com/office/drawing/2014/main" id="{9156E106-F3BC-4212-BC4A-936FC335B680}"/>
              </a:ext>
            </a:extLst>
          </p:cNvPr>
          <p:cNvPicPr>
            <a:picLocks noChangeAspect="1"/>
          </p:cNvPicPr>
          <p:nvPr/>
        </p:nvPicPr>
        <p:blipFill>
          <a:blip r:embed="rId5"/>
          <a:stretch>
            <a:fillRect/>
          </a:stretch>
        </p:blipFill>
        <p:spPr>
          <a:xfrm>
            <a:off x="8441132" y="4507454"/>
            <a:ext cx="537593" cy="53012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3FF48F-7790-4781-8811-061D1BC887D8}">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F4D5BA88-FC27-438B-A2A8-504DBAC30948}">
  <ds:schemaRefs>
    <ds:schemaRef ds:uri="http://schemas.microsoft.com/sharepoint/v3/contenttype/forms"/>
  </ds:schemaRefs>
</ds:datastoreItem>
</file>

<file path=customXml/itemProps3.xml><?xml version="1.0" encoding="utf-8"?>
<ds:datastoreItem xmlns:ds="http://schemas.openxmlformats.org/officeDocument/2006/customXml" ds:itemID="{92DA2466-489B-48DB-96E0-3FA13219C2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TotalTime>
  <Words>3391</Words>
  <Application>Microsoft Office PowerPoint</Application>
  <PresentationFormat>On-screen Show (16:9)</PresentationFormat>
  <Paragraphs>316</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Overlock</vt:lpstr>
      <vt:lpstr>Century Gothic</vt:lpstr>
      <vt:lpstr>Calibri</vt:lpstr>
      <vt:lpstr>Simple Light</vt:lpstr>
      <vt:lpstr>Grade 8: Module 1: Unit 1: Lesson 5 Teacher slide, before teaching.</vt:lpstr>
      <vt:lpstr>Grade 8: Module 1: Unit 1: Lesson 5 Teacher slide, before teaching.</vt:lpstr>
      <vt:lpstr>Grade 8: Module 1: Unit 1: Lesson 5 Teacher slide, before teaching.</vt:lpstr>
      <vt:lpstr>Small Group Block Teacher slide, before teaching.</vt:lpstr>
      <vt:lpstr>Mid-Unit Assessment</vt:lpstr>
      <vt:lpstr>Hello, Students!</vt:lpstr>
      <vt:lpstr>Gallery Walk about “Who is Ha?”</vt:lpstr>
      <vt:lpstr>Mid-Unit 1 Assessment</vt:lpstr>
      <vt:lpstr>How did you do with connecting details to what you noticed?</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5 Teacher slide, before teaching.</dc:title>
  <dc:creator>nbravo</dc:creator>
  <cp:lastModifiedBy>Natalie Ivey</cp:lastModifiedBy>
  <cp:revision>13</cp:revision>
  <dcterms:modified xsi:type="dcterms:W3CDTF">2018-09-02T17:54:51Z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