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slides/slide16.xml" ContentType="application/vnd.openxmlformats-officedocument.presentationml.slide+xml"/>
  <Override PartName="/ppt/presentation.xml" ContentType="application/vnd.openxmlformats-officedocument.presentationml.presentation.main+xml"/>
  <Override PartName="/ppt/slides/slide15.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1.xml" ContentType="application/vnd.openxmlformats-officedocument.presentationml.slide+xml"/>
  <Override PartName="/ppt/slides/slide8.xml" ContentType="application/vnd.openxmlformats-officedocument.presentationml.slide+xml"/>
  <Override PartName="/ppt/slides/slide12.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Masters/slideMaster4.xml" ContentType="application/vnd.openxmlformats-officedocument.presentationml.slideMaster+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slideMasters/slideMaster5.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1.xml" ContentType="application/vnd.openxmlformats-officedocument.presentationml.slideMaster+xml"/>
  <Override PartName="/ppt/notesSlides/notesSlide13.xml" ContentType="application/vnd.openxmlformats-officedocument.presentationml.notesSlide+xml"/>
  <Override PartName="/ppt/slideLayouts/slideLayout1.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notesSlides/notesSlide12.xml" ContentType="application/vnd.openxmlformats-officedocument.presentationml.notesSlid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9.xml" ContentType="application/vnd.openxmlformats-officedocument.presentationml.slideLayout+xml"/>
  <Override PartName="/ppt/slideLayouts/slideLayout38.xml" ContentType="application/vnd.openxmlformats-officedocument.presentationml.slideLayout+xml"/>
  <Override PartName="/ppt/slideLayouts/slideLayout37.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40.xml" ContentType="application/vnd.openxmlformats-officedocument.presentationml.slideLayout+xml"/>
  <Override PartName="/ppt/slideLayouts/slideLayout30.xml" ContentType="application/vnd.openxmlformats-officedocument.presentationml.slideLayout+xml"/>
  <Override PartName="/ppt/slideLayouts/slideLayout42.xml" ContentType="application/vnd.openxmlformats-officedocument.presentationml.slideLayout+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55.xml" ContentType="application/vnd.openxmlformats-officedocument.presentationml.slideLayou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slideLayouts/slideLayout54.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47.xml" ContentType="application/vnd.openxmlformats-officedocument.presentationml.slideLayout+xml"/>
  <Override PartName="/ppt/slideLayouts/slideLayout46.xml" ContentType="application/vnd.openxmlformats-officedocument.presentationml.slideLayout+xml"/>
  <Override PartName="/ppt/slideLayouts/slideLayout45.xml" ContentType="application/vnd.openxmlformats-officedocument.presentationml.slideLayout+xml"/>
  <Override PartName="/ppt/slideLayouts/slideLayout53.xml" ContentType="application/vnd.openxmlformats-officedocument.presentationml.slideLayout+xml"/>
  <Override PartName="/ppt/slideLayouts/slideLayout43.xml" ContentType="application/vnd.openxmlformats-officedocument.presentationml.slideLayout+xml"/>
  <Override PartName="/ppt/slideLayouts/slideLayout48.xml" ContentType="application/vnd.openxmlformats-officedocument.presentationml.slideLayout+xml"/>
  <Override PartName="/ppt/slideLayouts/slideLayout44.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commentAuthors.xml" ContentType="application/vnd.openxmlformats-officedocument.presentationml.commentAuthors+xml"/>
  <Override PartName="/ppt/theme/theme1.xml" ContentType="application/vnd.openxmlformats-officedocument.theme+xml"/>
  <Override PartName="/ppt/notesMasters/notesMaster1.xml" ContentType="application/vnd.openxmlformats-officedocument.presentationml.notesMaster+xml"/>
  <Override PartName="/ppt/theme/theme4.xml" ContentType="application/vnd.openxmlformats-officedocument.theme+xml"/>
  <Override PartName="/ppt/theme/theme2.xml" ContentType="application/vnd.openxmlformats-officedocument.theme+xml"/>
  <Override PartName="/ppt/theme/theme6.xml" ContentType="application/vnd.openxmlformats-officedocument.theme+xml"/>
  <Override PartName="/ppt/theme/theme3.xml" ContentType="application/vnd.openxmlformats-officedocument.theme+xml"/>
  <Override PartName="/ppt/theme/theme5.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03" r:id="rId1"/>
    <p:sldMasterId id="2147483704" r:id="rId2"/>
    <p:sldMasterId id="2147483705" r:id="rId3"/>
    <p:sldMasterId id="2147483706" r:id="rId4"/>
    <p:sldMasterId id="2147483707" r:id="rId5"/>
  </p:sldMasterIdLst>
  <p:notesMasterIdLst>
    <p:notesMasterId r:id="rId22"/>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x="9144000" cy="5143500" type="screen16x9"/>
  <p:notesSz cx="6858000" cy="9144000"/>
  <p:embeddedFontLst>
    <p:embeddedFont>
      <p:font typeface="Calibri" panose="020F0502020204030204" pitchFamily="34" charset="0"/>
      <p:regular r:id="rId23"/>
      <p:bold r:id="rId24"/>
      <p:italic r:id="rId25"/>
      <p:boldItalic r:id="rId26"/>
    </p:embeddedFont>
    <p:embeddedFont>
      <p:font typeface="Century Gothic" panose="020B0502020202020204" pitchFamily="34" charset="0"/>
      <p:regular r:id="rId27"/>
      <p:bold r:id="rId28"/>
      <p:italic r:id="rId29"/>
      <p:boldItalic r:id="rId30"/>
    </p:embeddedFont>
    <p:embeddedFont>
      <p:font typeface="Georgia" panose="02040502050405020303" pitchFamily="18" charset="0"/>
      <p:regular r:id="rId31"/>
      <p:bold r:id="rId32"/>
      <p:italic r:id="rId33"/>
      <p:boldItalic r:id="rId3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B42B13C-2EE8-4676-8B23-30D8F774756A}">
  <a:tblStyle styleId="{AB42B13C-2EE8-4676-8B23-30D8F774756A}"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inimized">
    <p:restoredLeft sz="15809" autoAdjust="0"/>
    <p:restoredTop sz="27648" autoAdjust="0"/>
  </p:normalViewPr>
  <p:slideViewPr>
    <p:cSldViewPr snapToGrid="0">
      <p:cViewPr varScale="1">
        <p:scale>
          <a:sx n="22" d="100"/>
          <a:sy n="22" d="100"/>
        </p:scale>
        <p:origin x="2010" y="30"/>
      </p:cViewPr>
      <p:guideLst>
        <p:guide orient="horz" pos="1620"/>
        <p:guide pos="2880"/>
      </p:guideLst>
    </p:cSldViewPr>
  </p:slideViewPr>
  <p:notesTextViewPr>
    <p:cViewPr>
      <p:scale>
        <a:sx n="1" d="1"/>
        <a:sy n="1" d="1"/>
      </p:scale>
      <p:origin x="0" y="-432"/>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4.fntdata"/><Relationship Id="rId39" Type="http://schemas.openxmlformats.org/officeDocument/2006/relationships/tableStyles" Target="tableStyles.xml"/><Relationship Id="rId21" Type="http://schemas.openxmlformats.org/officeDocument/2006/relationships/slide" Target="slides/slide16.xml"/><Relationship Id="rId34" Type="http://schemas.openxmlformats.org/officeDocument/2006/relationships/font" Target="fonts/font12.fntdata"/><Relationship Id="rId42" Type="http://schemas.openxmlformats.org/officeDocument/2006/relationships/customXml" Target="../customXml/item3.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7.fntdata"/><Relationship Id="rId41"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viewProps" Target="viewProps.xml"/><Relationship Id="rId40" Type="http://schemas.openxmlformats.org/officeDocument/2006/relationships/customXml" Target="../customXml/item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9.fntdata"/><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commentAuthors" Target="commentAuthors.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28269612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curriculum.eleducation.org/curriculum/ela/grade-4/module-4"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urriculum.eleducation.org/curriculum/ela/grade-4/module-4/unit-3/lesson-4" TargetMode="External"/><Relationship Id="rId7" Type="http://schemas.openxmlformats.org/officeDocument/2006/relationships/hyperlink" Target="https://eleducation.org/resources/independent-reading-sample-plans" TargetMode="External"/><Relationship Id="rId2" Type="http://schemas.openxmlformats.org/officeDocument/2006/relationships/slide" Target="../slides/slide2.xml"/><Relationship Id="rId1" Type="http://schemas.openxmlformats.org/officeDocument/2006/relationships/notesMaster" Target="../notesMasters/notesMaster1.xml"/><Relationship Id="rId6" Type="http://schemas.openxmlformats.org/officeDocument/2006/relationships/hyperlink" Target="https://eleducation.org/resources/fourth-grade-writing-rubrics-and-checklists" TargetMode="External"/><Relationship Id="rId5" Type="http://schemas.openxmlformats.org/officeDocument/2006/relationships/hyperlink" Target="https://eleducation.org/resources/el-education-classroom-protocols" TargetMode="External"/><Relationship Id="rId4" Type="http://schemas.openxmlformats.org/officeDocument/2006/relationships/hyperlink" Target="https://eleducation.org/resources/general-protocols-and-strategies-from-management-in-the-active-classroom"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leducation.org/resources/el-education-classroom-protocol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0" name="Google Shape;370;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 sz="1200" i="0" u="none" strike="noStrike" cap="none" dirty="0">
                <a:solidFill>
                  <a:srgbClr val="000000"/>
                </a:solidFill>
                <a:latin typeface="Calibri"/>
                <a:ea typeface="Calibri"/>
                <a:cs typeface="Calibri"/>
                <a:sym typeface="Calibri"/>
              </a:rPr>
              <a:t>This module uses literature and informational texts to introduce students to gender and racial inequality issues in the United States in the first half of the 20th century, and to recognize how the process of ratifying the 19th Amendment can teach us about how people were responding to gender and racial inequality at that time.</a:t>
            </a:r>
            <a:endParaRPr sz="1200" dirty="0">
              <a:latin typeface="Calibri"/>
              <a:ea typeface="Calibri"/>
              <a:cs typeface="Calibri"/>
              <a:sym typeface="Calibri"/>
            </a:endParaRPr>
          </a:p>
          <a:p>
            <a:pPr marL="158750" lvl="0" indent="0" algn="l" rtl="0">
              <a:lnSpc>
                <a:spcPct val="100000"/>
              </a:lnSpc>
              <a:spcBef>
                <a:spcPts val="0"/>
              </a:spcBef>
              <a:spcAft>
                <a:spcPts val="0"/>
              </a:spcAft>
              <a:buSzPts val="1100"/>
              <a:buNone/>
            </a:pPr>
            <a:endParaRPr sz="1200" i="0" u="none" strike="noStrike" cap="none" dirty="0">
              <a:solidFill>
                <a:srgbClr val="000000"/>
              </a:solidFill>
              <a:latin typeface="Calibri"/>
              <a:ea typeface="Calibri"/>
              <a:cs typeface="Calibri"/>
              <a:sym typeface="Calibri"/>
            </a:endParaRPr>
          </a:p>
          <a:p>
            <a:pPr marL="158750" lvl="0" indent="0" algn="l" rtl="0">
              <a:lnSpc>
                <a:spcPct val="100000"/>
              </a:lnSpc>
              <a:spcBef>
                <a:spcPts val="0"/>
              </a:spcBef>
              <a:spcAft>
                <a:spcPts val="0"/>
              </a:spcAft>
              <a:buSzPts val="1100"/>
              <a:buNone/>
            </a:pPr>
            <a:r>
              <a:rPr lang="en" sz="1200" i="0" u="none" strike="noStrike" cap="none" dirty="0">
                <a:solidFill>
                  <a:srgbClr val="000000"/>
                </a:solidFill>
                <a:latin typeface="Calibri"/>
                <a:ea typeface="Calibri"/>
                <a:cs typeface="Calibri"/>
                <a:sym typeface="Calibri"/>
              </a:rPr>
              <a:t>In Unit 3, students connect their learning about the process of ratifying the 19th Amendment to their own lives. Recognizing that Violet and the other characters in </a:t>
            </a:r>
            <a:r>
              <a:rPr lang="en" sz="1200" b="0" i="1" u="none" strike="noStrike" cap="none" dirty="0">
                <a:solidFill>
                  <a:srgbClr val="000000"/>
                </a:solidFill>
                <a:latin typeface="Calibri"/>
                <a:ea typeface="Calibri"/>
                <a:cs typeface="Calibri"/>
                <a:sym typeface="Calibri"/>
              </a:rPr>
              <a:t>The Hope Chest </a:t>
            </a:r>
            <a:r>
              <a:rPr lang="en" sz="1200" i="0" u="none" strike="noStrike" cap="none" dirty="0">
                <a:solidFill>
                  <a:srgbClr val="000000"/>
                </a:solidFill>
                <a:latin typeface="Calibri"/>
                <a:ea typeface="Calibri"/>
                <a:cs typeface="Calibri"/>
                <a:sym typeface="Calibri"/>
              </a:rPr>
              <a:t>took action against inequality to cause social change, students focus on how kids can make a difference. In the first half of the unit, students read informational texts and watch videos to research how kids around the United States have addressed issues in their communities and made a difference. As they research, they learn about issues people face around the country and see real-life examples of how kids contributed to a better world. For the </a:t>
            </a:r>
            <a:r>
              <a:rPr lang="en" sz="1200" b="1" i="0" u="none" strike="noStrike" cap="none" dirty="0">
                <a:solidFill>
                  <a:srgbClr val="000000"/>
                </a:solidFill>
                <a:latin typeface="Calibri"/>
                <a:ea typeface="Calibri"/>
                <a:cs typeface="Calibri"/>
                <a:sym typeface="Calibri"/>
              </a:rPr>
              <a:t>mid-unit assessment</a:t>
            </a:r>
            <a:r>
              <a:rPr lang="en" sz="1200" i="0" u="none" strike="noStrike" cap="none" dirty="0">
                <a:solidFill>
                  <a:srgbClr val="000000"/>
                </a:solidFill>
                <a:latin typeface="Calibri"/>
                <a:ea typeface="Calibri"/>
                <a:cs typeface="Calibri"/>
                <a:sym typeface="Calibri"/>
              </a:rPr>
              <a:t>, students read a new text and watch a new video to add to their research.</a:t>
            </a:r>
            <a:endParaRPr sz="1200" dirty="0">
              <a:latin typeface="Calibri"/>
              <a:ea typeface="Calibri"/>
              <a:cs typeface="Calibri"/>
              <a:sym typeface="Calibri"/>
            </a:endParaRPr>
          </a:p>
          <a:p>
            <a:pPr marL="158750" lvl="0" indent="0" algn="l" rtl="0">
              <a:lnSpc>
                <a:spcPct val="100000"/>
              </a:lnSpc>
              <a:spcBef>
                <a:spcPts val="0"/>
              </a:spcBef>
              <a:spcAft>
                <a:spcPts val="0"/>
              </a:spcAft>
              <a:buSzPts val="1100"/>
              <a:buNone/>
            </a:pPr>
            <a:endParaRPr sz="1200" i="0" u="none" strike="noStrike" cap="none" dirty="0">
              <a:solidFill>
                <a:srgbClr val="000000"/>
              </a:solidFill>
              <a:latin typeface="Calibri"/>
              <a:ea typeface="Calibri"/>
              <a:cs typeface="Calibri"/>
              <a:sym typeface="Calibri"/>
            </a:endParaRPr>
          </a:p>
          <a:p>
            <a:pPr marL="158750" lvl="0" indent="0" algn="l" rtl="0">
              <a:lnSpc>
                <a:spcPct val="100000"/>
              </a:lnSpc>
              <a:spcBef>
                <a:spcPts val="0"/>
              </a:spcBef>
              <a:spcAft>
                <a:spcPts val="0"/>
              </a:spcAft>
              <a:buSzPts val="1100"/>
              <a:buNone/>
            </a:pPr>
            <a:r>
              <a:rPr lang="en" sz="1200" dirty="0">
                <a:latin typeface="Calibri"/>
                <a:ea typeface="Calibri"/>
                <a:cs typeface="Calibri"/>
                <a:sym typeface="Calibri"/>
              </a:rPr>
              <a:t/>
            </a:r>
            <a:br>
              <a:rPr lang="en" sz="1200" dirty="0">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15875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6679877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30 - 40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Individuals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This slide refers specifically to </a:t>
            </a:r>
            <a:r>
              <a:rPr lang="en" sz="1200" b="1" dirty="0">
                <a:latin typeface="Calibri"/>
                <a:ea typeface="Calibri"/>
                <a:cs typeface="Calibri"/>
                <a:sym typeface="Calibri"/>
              </a:rPr>
              <a:t>Close Readers Do These Things anchor chart</a:t>
            </a:r>
            <a:r>
              <a:rPr lang="en" sz="1200" dirty="0">
                <a:latin typeface="Calibri"/>
                <a:ea typeface="Calibri"/>
                <a:cs typeface="Calibri"/>
                <a:sym typeface="Calibri"/>
              </a:rPr>
              <a:t> and </a:t>
            </a:r>
            <a:r>
              <a:rPr lang="en" sz="1200" b="1" dirty="0">
                <a:latin typeface="Calibri"/>
                <a:ea typeface="Calibri"/>
                <a:cs typeface="Calibri"/>
                <a:sym typeface="Calibri"/>
              </a:rPr>
              <a:t>Strategies to Answer Selected Response Questions anchor chart</a:t>
            </a:r>
            <a:r>
              <a:rPr lang="en" sz="1200" dirty="0">
                <a:latin typeface="Calibri"/>
                <a:ea typeface="Calibri"/>
                <a:cs typeface="Calibri"/>
                <a:sym typeface="Calibri"/>
              </a:rPr>
              <a:t> but doesn’t display these anchor charts.  Have them ready to show to students during step 4 of this slide.</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AutoNum type="arabicPeriod"/>
            </a:pPr>
            <a:r>
              <a:rPr lang="en" sz="1200" dirty="0">
                <a:latin typeface="Calibri"/>
                <a:ea typeface="Calibri"/>
                <a:cs typeface="Calibri"/>
                <a:sym typeface="Calibri"/>
              </a:rPr>
              <a:t>Distribute the </a:t>
            </a:r>
            <a:r>
              <a:rPr lang="en" sz="1200" b="1" dirty="0">
                <a:latin typeface="Calibri"/>
                <a:ea typeface="Calibri"/>
                <a:cs typeface="Calibri"/>
                <a:sym typeface="Calibri"/>
              </a:rPr>
              <a:t>Mid-Unit 3 Assessment: Researching How Kids Have Taken Action</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for this assessment, they will watch a new video and read a new text about how kids have made a difference and add to their research notes.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follow along, reading silently in their heads, while you read the directions for each part of the assessment aloud. Answer clarifying questions.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following anchor charts: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Close Readers Do These Things anchor chart</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Strategies to Answer Selected Response Questions anchor chart</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to refer to these anchor charts as they read the assessment text and answer the assessment questions.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that because this is an assessment, they should complete it independently in silence. Focus them on the </a:t>
            </a:r>
            <a:r>
              <a:rPr lang="en" sz="1200" b="1" dirty="0">
                <a:latin typeface="Calibri"/>
                <a:ea typeface="Calibri"/>
                <a:cs typeface="Calibri"/>
                <a:sym typeface="Calibri"/>
              </a:rPr>
              <a:t>Working to Become Effective Learners anchor chart</a:t>
            </a:r>
            <a:r>
              <a:rPr lang="en" sz="1200" dirty="0">
                <a:latin typeface="Calibri"/>
                <a:ea typeface="Calibri"/>
                <a:cs typeface="Calibri"/>
                <a:sym typeface="Calibri"/>
              </a:rPr>
              <a:t> and review what </a:t>
            </a:r>
            <a:r>
              <a:rPr lang="en" sz="1200" i="1" dirty="0">
                <a:latin typeface="Calibri"/>
                <a:ea typeface="Calibri"/>
                <a:cs typeface="Calibri"/>
                <a:sym typeface="Calibri"/>
              </a:rPr>
              <a:t>perseverance</a:t>
            </a:r>
            <a:r>
              <a:rPr lang="en" sz="1200" dirty="0">
                <a:latin typeface="Calibri"/>
                <a:ea typeface="Calibri"/>
                <a:cs typeface="Calibri"/>
                <a:sym typeface="Calibri"/>
              </a:rPr>
              <a:t> looks and sounds like. Remind students that because they will be reading and answering questions independently for the assessment, they may need to practice </a:t>
            </a:r>
            <a:r>
              <a:rPr lang="en" sz="1200" i="1" dirty="0">
                <a:latin typeface="Calibri"/>
                <a:ea typeface="Calibri"/>
                <a:cs typeface="Calibri"/>
                <a:sym typeface="Calibri"/>
              </a:rPr>
              <a:t>perseverance</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Play </a:t>
            </a:r>
            <a:r>
              <a:rPr lang="en" sz="1200" dirty="0" smtClean="0">
                <a:latin typeface="Calibri"/>
                <a:ea typeface="Calibri"/>
                <a:cs typeface="Calibri"/>
                <a:sym typeface="Calibri"/>
              </a:rPr>
              <a:t>“Kayla</a:t>
            </a:r>
            <a:r>
              <a:rPr lang="en" sz="1200" baseline="0" dirty="0" smtClean="0">
                <a:latin typeface="Calibri"/>
                <a:ea typeface="Calibri"/>
                <a:cs typeface="Calibri"/>
                <a:sym typeface="Calibri"/>
              </a:rPr>
              <a:t> Abramowitz Speech” </a:t>
            </a:r>
            <a:r>
              <a:rPr lang="en" sz="1200" dirty="0" smtClean="0">
                <a:latin typeface="Calibri"/>
                <a:ea typeface="Calibri"/>
                <a:cs typeface="Calibri"/>
                <a:sym typeface="Calibri"/>
              </a:rPr>
              <a:t>(</a:t>
            </a:r>
            <a:r>
              <a:rPr lang="en-US" sz="1200" dirty="0" smtClean="0">
                <a:latin typeface="Calibri"/>
                <a:ea typeface="Calibri"/>
                <a:cs typeface="Calibri"/>
                <a:sym typeface="Calibri"/>
              </a:rPr>
              <a:t>https://www.youtube.com/watch?v=LbYlvGe0h2w) </a:t>
            </a:r>
            <a:r>
              <a:rPr lang="en" sz="1200" dirty="0" smtClean="0">
                <a:latin typeface="Calibri"/>
                <a:ea typeface="Calibri"/>
                <a:cs typeface="Calibri"/>
                <a:sym typeface="Calibri"/>
              </a:rPr>
              <a:t>inviting </a:t>
            </a:r>
            <a:r>
              <a:rPr lang="en" sz="1200" dirty="0">
                <a:latin typeface="Calibri"/>
                <a:ea typeface="Calibri"/>
                <a:cs typeface="Calibri"/>
                <a:sym typeface="Calibri"/>
              </a:rPr>
              <a:t>students to watch and listen, thinking about the gist.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Briefly review the directions for Part I of the assessment. Play the video a second time, inviting students to take notes as they watch.</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complete the remainder of Part I and Part II of the assessment.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While they are taking the assessment, circulate to monitor and document their test-taking skills</a:t>
            </a:r>
            <a:r>
              <a:rPr lang="en" sz="1200" dirty="0" smtClean="0">
                <a:latin typeface="Calibri"/>
                <a:ea typeface="Calibri"/>
                <a:cs typeface="Calibri"/>
                <a:sym typeface="Calibri"/>
              </a:rPr>
              <a:t>.</a:t>
            </a:r>
            <a:endParaRPr lang="en-US" sz="1200" dirty="0" smtClean="0">
              <a:latin typeface="Calibri"/>
              <a:ea typeface="Calibri"/>
              <a:cs typeface="Calibri"/>
              <a:sym typeface="Calibri"/>
            </a:endParaRPr>
          </a:p>
          <a:p>
            <a:pPr marL="152400" lvl="0" indent="0" algn="l" rtl="0">
              <a:lnSpc>
                <a:spcPct val="100000"/>
              </a:lnSpc>
              <a:spcBef>
                <a:spcPts val="0"/>
              </a:spcBef>
              <a:spcAft>
                <a:spcPts val="0"/>
              </a:spcAft>
              <a:buSzPts val="1200"/>
              <a:buFont typeface="Calibri"/>
              <a:buNone/>
            </a:pPr>
            <a:endParaRPr sz="1200" dirty="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actively participating in listening to the video and completing the</a:t>
            </a:r>
            <a:r>
              <a:rPr lang="en" sz="1200" b="1" dirty="0">
                <a:solidFill>
                  <a:schemeClr val="dk1"/>
                </a:solidFill>
                <a:latin typeface="Calibri"/>
                <a:ea typeface="Calibri"/>
                <a:cs typeface="Calibri"/>
                <a:sym typeface="Calibri"/>
              </a:rPr>
              <a:t> Mid-Unit 3 Assessment</a:t>
            </a:r>
            <a:r>
              <a:rPr lang="en" sz="1200"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auditory processing: (Assessment Map</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While explaining, display a “map” of the assessment.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comprehension: (Reading Aloud and Monitoring Assessment</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Read aloud the entire assessment. Rephrase directions. Monitor to see that students correctly complete the assessment.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sustained effort: (Stopping to Take Notes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During the second viewing of the video, consider stopping the video several times to give students time to take notes about the section they just watched. Recall that this allows students to focus on one task at a time and listen carefully to each section. Remind students that it is not necessary to write in complete sentences when taking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visual processing: (Rephrasing Selected Response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rephrase selected response questions—and answer them—before they read each answer choice. </a:t>
            </a:r>
            <a:endParaRPr sz="1200" dirty="0">
              <a:latin typeface="Calibri"/>
              <a:ea typeface="Calibri"/>
              <a:cs typeface="Calibri"/>
              <a:sym typeface="Calibri"/>
            </a:endParaRPr>
          </a:p>
        </p:txBody>
      </p:sp>
      <p:sp>
        <p:nvSpPr>
          <p:cNvPr id="438" name="Google Shape;438;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13269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4"/>
        <p:cNvGrpSpPr/>
        <p:nvPr/>
      </p:nvGrpSpPr>
      <p:grpSpPr>
        <a:xfrm>
          <a:off x="0" y="0"/>
          <a:ext cx="0" cy="0"/>
          <a:chOff x="0" y="0"/>
          <a:chExt cx="0" cy="0"/>
        </a:xfrm>
      </p:grpSpPr>
      <p:sp>
        <p:nvSpPr>
          <p:cNvPr id="445" name="Google Shape;445;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46" name="Google Shape;446;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3 - 5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a:t>
            </a:r>
            <a:r>
              <a:rPr lang="en" sz="1200" dirty="0">
                <a:latin typeface="Calibri"/>
                <a:ea typeface="Calibri"/>
                <a:cs typeface="Calibri"/>
                <a:sym typeface="Calibri"/>
              </a:rPr>
              <a:t>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Direct students’ attention to the learning targets and read </a:t>
            </a:r>
            <a:r>
              <a:rPr lang="en-US" sz="1200" dirty="0" smtClean="0">
                <a:latin typeface="Calibri"/>
                <a:ea typeface="Calibri"/>
                <a:cs typeface="Calibri"/>
                <a:sym typeface="Calibri"/>
              </a:rPr>
              <a:t>them </a:t>
            </a:r>
            <a:r>
              <a:rPr lang="en" sz="1200" dirty="0" smtClean="0">
                <a:latin typeface="Calibri"/>
                <a:ea typeface="Calibri"/>
                <a:cs typeface="Calibri"/>
                <a:sym typeface="Calibri"/>
              </a:rPr>
              <a:t>aloud</a:t>
            </a:r>
            <a:r>
              <a:rPr lang="en" sz="1200" dirty="0">
                <a:latin typeface="Calibri"/>
                <a:ea typeface="Calibri"/>
                <a:cs typeface="Calibri"/>
                <a:sym typeface="Calibri"/>
              </a:rPr>
              <a:t>:</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“I can identify the reasons and evidence Kayla Abramowitz gives to support the point that kids can be heroes.”</a:t>
            </a:r>
            <a:endParaRPr sz="1200" i="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“I can cite evidence from the text to support answers to my questions.”</a:t>
            </a:r>
            <a:endParaRPr sz="1200" i="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“I can take notes and organize my research into categories.”</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Thumb-O-Meter checking for understanding technique for students to indicate their understanding of these targets.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inviting students to self-assess against how well they </a:t>
            </a:r>
            <a:r>
              <a:rPr lang="en" sz="1200" i="1" dirty="0">
                <a:solidFill>
                  <a:schemeClr val="dk1"/>
                </a:solidFill>
                <a:latin typeface="Calibri"/>
                <a:ea typeface="Calibri"/>
                <a:cs typeface="Calibri"/>
                <a:sym typeface="Calibri"/>
              </a:rPr>
              <a:t>persevered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learning targets and their self-assessment of them.</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(Working toward Same Learning Target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one way they worked toward each learning target in the previous lesson.</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03254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2"/>
        <p:cNvGrpSpPr/>
        <p:nvPr/>
      </p:nvGrpSpPr>
      <p:grpSpPr>
        <a:xfrm>
          <a:off x="0" y="0"/>
          <a:ext cx="0" cy="0"/>
          <a:chOff x="0" y="0"/>
          <a:chExt cx="0" cy="0"/>
        </a:xfrm>
      </p:grpSpPr>
      <p:sp>
        <p:nvSpPr>
          <p:cNvPr id="453" name="Google Shape;453;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4" name="Google Shape;454;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Individuals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 </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Give students specific, positive feedback on their completion of the </a:t>
            </a:r>
            <a:r>
              <a:rPr lang="en" sz="1200" b="1" dirty="0">
                <a:latin typeface="Calibri"/>
                <a:ea typeface="Calibri"/>
                <a:cs typeface="Calibri"/>
                <a:sym typeface="Calibri"/>
              </a:rPr>
              <a:t>Mid-Unit 3 Assessment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Georgia"/>
              <a:buAutoNum type="arabicPeriod"/>
            </a:pPr>
            <a:r>
              <a:rPr lang="en" sz="1200" dirty="0">
                <a:latin typeface="Calibri"/>
                <a:ea typeface="Calibri"/>
                <a:cs typeface="Calibri"/>
                <a:sym typeface="Calibri"/>
              </a:rPr>
              <a:t>Distribute </a:t>
            </a:r>
            <a:r>
              <a:rPr lang="en" sz="1200" b="1" dirty="0">
                <a:latin typeface="Calibri"/>
                <a:ea typeface="Calibri"/>
                <a:cs typeface="Calibri"/>
                <a:sym typeface="Calibri"/>
              </a:rPr>
              <a:t>Tracking Progress folders, Tracking Progress: Research, </a:t>
            </a:r>
            <a:r>
              <a:rPr lang="en" sz="1200" dirty="0">
                <a:latin typeface="Calibri"/>
                <a:ea typeface="Calibri"/>
                <a:cs typeface="Calibri"/>
                <a:sym typeface="Calibri"/>
              </a:rPr>
              <a:t>and </a:t>
            </a:r>
            <a:r>
              <a:rPr lang="en" sz="1200" b="0" dirty="0">
                <a:latin typeface="Calibri"/>
                <a:ea typeface="Calibri"/>
                <a:cs typeface="Calibri"/>
                <a:sym typeface="Calibri"/>
              </a:rPr>
              <a:t>sticky notes.</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b="0" dirty="0">
                <a:latin typeface="Calibri"/>
                <a:ea typeface="Calibri"/>
                <a:cs typeface="Calibri"/>
                <a:sym typeface="Calibri"/>
              </a:rPr>
              <a:t>Guide students through completing the form.</a:t>
            </a:r>
            <a:endParaRPr sz="1200" b="0" dirty="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endParaRPr lang="en" sz="1200" dirty="0" smtClean="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smtClean="0">
                <a:solidFill>
                  <a:schemeClr val="dk1"/>
                </a:solidFill>
                <a:latin typeface="Calibri"/>
                <a:ea typeface="Calibri"/>
                <a:cs typeface="Calibri"/>
                <a:sym typeface="Calibri"/>
              </a:rPr>
              <a:t>Student </a:t>
            </a:r>
            <a:r>
              <a:rPr lang="en" sz="1200" dirty="0">
                <a:solidFill>
                  <a:schemeClr val="dk1"/>
                </a:solidFill>
                <a:latin typeface="Calibri"/>
                <a:ea typeface="Calibri"/>
                <a:cs typeface="Calibri"/>
                <a:sym typeface="Calibri"/>
              </a:rPr>
              <a:t>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self-assessment using the </a:t>
            </a:r>
            <a:r>
              <a:rPr lang="en" sz="1200" b="1" dirty="0">
                <a:solidFill>
                  <a:schemeClr val="dk1"/>
                </a:solidFill>
                <a:latin typeface="Calibri"/>
                <a:ea typeface="Calibri"/>
                <a:cs typeface="Calibri"/>
                <a:sym typeface="Calibri"/>
              </a:rPr>
              <a:t>Tracking Progress: </a:t>
            </a:r>
            <a:r>
              <a:rPr lang="en" sz="1200" b="1" dirty="0" smtClean="0">
                <a:solidFill>
                  <a:schemeClr val="dk1"/>
                </a:solidFill>
                <a:latin typeface="Calibri"/>
                <a:ea typeface="Calibri"/>
                <a:cs typeface="Calibri"/>
                <a:sym typeface="Calibri"/>
              </a:rPr>
              <a:t>Research</a:t>
            </a:r>
            <a:r>
              <a:rPr lang="en" sz="1200"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form</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a:t>
            </a:r>
            <a:r>
              <a:rPr lang="en" sz="1200" dirty="0">
                <a:latin typeface="Calibri"/>
                <a:ea typeface="Calibri"/>
                <a:cs typeface="Calibri"/>
                <a:sym typeface="Calibri"/>
              </a:rPr>
              <a: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(Self-Assessment</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Self-assessment may be an unfamiliar concept for some students. Tell students that thinking about how well they did will help them do even better next time.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students who may need additional support with monitoring their own learning: Invite students to explain why self-assessment is important for learning.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students who may need additional support with comprehension: Consider highlighting key phrases on the </a:t>
            </a:r>
            <a:r>
              <a:rPr lang="en" sz="1200" b="1" dirty="0">
                <a:latin typeface="Calibri"/>
                <a:ea typeface="Calibri"/>
                <a:cs typeface="Calibri"/>
                <a:sym typeface="Calibri"/>
              </a:rPr>
              <a:t>Tracking Progress sheet </a:t>
            </a:r>
            <a:r>
              <a:rPr lang="en" sz="1200" dirty="0">
                <a:latin typeface="Calibri"/>
                <a:ea typeface="Calibri"/>
                <a:cs typeface="Calibri"/>
                <a:sym typeface="Calibri"/>
              </a:rPr>
              <a:t>to lift up the focus for each criterion. </a:t>
            </a:r>
            <a:endParaRPr sz="1200" dirty="0">
              <a:latin typeface="Calibri"/>
              <a:ea typeface="Calibri"/>
              <a:cs typeface="Calibri"/>
              <a:sym typeface="Calibri"/>
            </a:endParaRPr>
          </a:p>
          <a:p>
            <a:pPr marL="0" lvl="0" indent="0" algn="l" rtl="0">
              <a:lnSpc>
                <a:spcPct val="100000"/>
              </a:lnSpc>
              <a:spcBef>
                <a:spcPts val="1800"/>
              </a:spcBef>
              <a:spcAft>
                <a:spcPts val="0"/>
              </a:spcAft>
              <a:buSzPts val="1100"/>
              <a:buNone/>
            </a:pPr>
            <a:endParaRPr dirty="0"/>
          </a:p>
        </p:txBody>
      </p:sp>
    </p:spTree>
    <p:extLst>
      <p:ext uri="{BB962C8B-B14F-4D97-AF65-F5344CB8AC3E}">
        <p14:creationId xmlns:p14="http://schemas.microsoft.com/office/powerpoint/2010/main" val="3414059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1" name="Google Shape;461;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10</a:t>
            </a:r>
            <a:r>
              <a:rPr lang="en-US" sz="1200" b="1" dirty="0" smtClean="0">
                <a:solidFill>
                  <a:schemeClr val="dk1"/>
                </a:solidFill>
                <a:latin typeface="Calibri"/>
                <a:ea typeface="Calibri"/>
                <a:cs typeface="Calibri"/>
                <a:sym typeface="Calibri"/>
              </a:rPr>
              <a:t>-12</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Georgia"/>
              <a:buAutoNum type="arabicPeriod"/>
            </a:pPr>
            <a:r>
              <a:rPr lang="en" sz="1200" dirty="0">
                <a:latin typeface="Calibri"/>
                <a:ea typeface="Calibri"/>
                <a:cs typeface="Calibri"/>
                <a:sym typeface="Calibri"/>
              </a:rPr>
              <a:t>Invite students to take out their </a:t>
            </a:r>
            <a:r>
              <a:rPr lang="en" sz="1200" b="1" dirty="0">
                <a:latin typeface="Calibri"/>
                <a:ea typeface="Calibri"/>
                <a:cs typeface="Calibri"/>
                <a:sym typeface="Calibri"/>
              </a:rPr>
              <a:t>Taking Action Research note-catchers</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Turn and Talk:</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“How did Kayla Abramowitz take action to make a difference? What evidence, from the video, makes you think so?” </a:t>
            </a:r>
            <a:r>
              <a:rPr lang="en" sz="1200" b="1" dirty="0">
                <a:latin typeface="Calibri"/>
                <a:ea typeface="Calibri"/>
                <a:cs typeface="Calibri"/>
                <a:sym typeface="Calibri"/>
              </a:rPr>
              <a:t>(She started an organization that collects entertainment and educational items for kids and donates them to children’s hospitals.)</a:t>
            </a:r>
            <a:endParaRPr sz="1200" b="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“How did Jessica Carscadden take action to make a difference? What evidence, from the text, makes you think so?” </a:t>
            </a:r>
            <a:r>
              <a:rPr lang="en" sz="1200" b="1" dirty="0">
                <a:latin typeface="Calibri"/>
                <a:ea typeface="Calibri"/>
                <a:cs typeface="Calibri"/>
                <a:sym typeface="Calibri"/>
              </a:rPr>
              <a:t>(She collects stuffed animals for fire stations so firefighters can use them to help comfort children in crisis.)</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record their ideas in the appropriate spots on </a:t>
            </a:r>
            <a:r>
              <a:rPr lang="en" sz="1200" b="0" dirty="0">
                <a:latin typeface="Calibri"/>
                <a:ea typeface="Calibri"/>
                <a:cs typeface="Calibri"/>
                <a:sym typeface="Calibri"/>
              </a:rPr>
              <a:t>their note-catchers</a:t>
            </a:r>
            <a:r>
              <a:rPr lang="en" sz="1200" dirty="0">
                <a:latin typeface="Calibri"/>
                <a:ea typeface="Calibri"/>
                <a:cs typeface="Calibri"/>
                <a:sym typeface="Calibri"/>
              </a:rPr>
              <a:t>. Refer to </a:t>
            </a:r>
            <a:r>
              <a:rPr lang="en" sz="1200" b="1" dirty="0">
                <a:latin typeface="Calibri"/>
                <a:ea typeface="Calibri"/>
                <a:cs typeface="Calibri"/>
                <a:sym typeface="Calibri"/>
              </a:rPr>
              <a:t>Taking Action Research note-catcher (example,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Focus students on the question at the bottom of </a:t>
            </a:r>
            <a:r>
              <a:rPr lang="en" sz="1200" b="0" dirty="0">
                <a:latin typeface="Calibri"/>
                <a:ea typeface="Calibri"/>
                <a:cs typeface="Calibri"/>
                <a:sym typeface="Calibri"/>
              </a:rPr>
              <a:t>the note-catcher </a:t>
            </a:r>
            <a:r>
              <a:rPr lang="en" sz="1200" dirty="0">
                <a:latin typeface="Calibri"/>
                <a:ea typeface="Calibri"/>
                <a:cs typeface="Calibri"/>
                <a:sym typeface="Calibri"/>
              </a:rPr>
              <a:t>and invite students to read it chorally with you:</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b="1" i="1" dirty="0">
                <a:latin typeface="Calibri"/>
                <a:ea typeface="Calibri"/>
                <a:cs typeface="Calibri"/>
                <a:sym typeface="Calibri"/>
              </a:rPr>
              <a:t>“Why is it important for kids to try to take action? Give at least two reasons. Support each reason with at least one specific example from your research.”</a:t>
            </a:r>
            <a:endParaRPr sz="1200" b="1"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Turn and Talk:</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“Based on your research, why is it important for kids to try to take action?” </a:t>
            </a:r>
            <a:r>
              <a:rPr lang="en" sz="1200" b="1" dirty="0">
                <a:latin typeface="Calibri"/>
                <a:ea typeface="Calibri"/>
                <a:cs typeface="Calibri"/>
                <a:sym typeface="Calibri"/>
              </a:rPr>
              <a:t>(Responses will vary, but may include: It is important to try to improve our communities and contribute to a better world; it is important to make sure everyone has access to basic human rights.)</a:t>
            </a:r>
            <a:endParaRPr sz="1200" b="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0" dirty="0">
                <a:latin typeface="Calibri"/>
                <a:ea typeface="Calibri"/>
                <a:cs typeface="Calibri"/>
                <a:sym typeface="Calibri"/>
              </a:rPr>
              <a:t>Conversation Cue: </a:t>
            </a:r>
            <a:r>
              <a:rPr lang="en" sz="1200" i="1" dirty="0">
                <a:latin typeface="Calibri"/>
                <a:ea typeface="Calibri"/>
                <a:cs typeface="Calibri"/>
                <a:sym typeface="Calibri"/>
              </a:rPr>
              <a:t>“How is what _____ said the same as/different from what ______ said?”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Select students to share out. Invite students to record their ideas in the appropriate spot on </a:t>
            </a:r>
            <a:r>
              <a:rPr lang="en" sz="1200" b="0" dirty="0">
                <a:latin typeface="Calibri"/>
                <a:ea typeface="Calibri"/>
                <a:cs typeface="Calibri"/>
                <a:sym typeface="Calibri"/>
              </a:rPr>
              <a:t>their note-catchers</a:t>
            </a:r>
            <a:r>
              <a:rPr lang="en" sz="1200" dirty="0">
                <a:latin typeface="Calibri"/>
                <a:ea typeface="Calibri"/>
                <a:cs typeface="Calibri"/>
                <a:sym typeface="Calibri"/>
              </a:rPr>
              <a:t>. Continue to refer to </a:t>
            </a:r>
            <a:r>
              <a:rPr lang="en" sz="1200" b="1" dirty="0">
                <a:latin typeface="Calibri"/>
                <a:ea typeface="Calibri"/>
                <a:cs typeface="Calibri"/>
                <a:sym typeface="Calibri"/>
              </a:rPr>
              <a:t>Taking Action Research note-catcher (example, for teacher reference)</a:t>
            </a:r>
            <a:r>
              <a:rPr lang="en" sz="1200" dirty="0">
                <a:latin typeface="Calibri"/>
                <a:ea typeface="Calibri"/>
                <a:cs typeface="Calibri"/>
                <a:sym typeface="Calibri"/>
              </a:rPr>
              <a:t>.</a:t>
            </a:r>
            <a:endParaRPr sz="1200" dirty="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endParaRPr lang="en" sz="1200" dirty="0" smtClean="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smtClean="0">
                <a:solidFill>
                  <a:schemeClr val="dk1"/>
                </a:solidFill>
                <a:latin typeface="Calibri"/>
                <a:ea typeface="Calibri"/>
                <a:cs typeface="Calibri"/>
                <a:sym typeface="Calibri"/>
              </a:rPr>
              <a:t>Student </a:t>
            </a:r>
            <a:r>
              <a:rPr lang="en" sz="1200" dirty="0">
                <a:solidFill>
                  <a:schemeClr val="dk1"/>
                </a:solidFill>
                <a:latin typeface="Calibri"/>
                <a:ea typeface="Calibri"/>
                <a:cs typeface="Calibri"/>
                <a:sym typeface="Calibri"/>
              </a:rPr>
              <a:t>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discussion during Turn and Talk, as well as completion of the </a:t>
            </a:r>
            <a:r>
              <a:rPr lang="en" sz="1200" b="1" dirty="0">
                <a:solidFill>
                  <a:schemeClr val="dk1"/>
                </a:solidFill>
                <a:latin typeface="Calibri"/>
                <a:ea typeface="Calibri"/>
                <a:cs typeface="Calibri"/>
                <a:sym typeface="Calibri"/>
              </a:rPr>
              <a:t>Taking Action Research Note-catcher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(Providing Reasons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For heavier support, consider providing several reasons why it’s important for kids to take action. Students can then choose two reasons and support each one with examples from their research.</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and students who may need additional support with organizing ideas for written expression: (Verbal Writing Practice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Allow students to discuss and rehearse their sentences before writing.</a:t>
            </a:r>
            <a:endParaRPr dirty="0"/>
          </a:p>
        </p:txBody>
      </p:sp>
    </p:spTree>
    <p:extLst>
      <p:ext uri="{BB962C8B-B14F-4D97-AF65-F5344CB8AC3E}">
        <p14:creationId xmlns:p14="http://schemas.microsoft.com/office/powerpoint/2010/main" val="8648638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7"/>
        <p:cNvGrpSpPr/>
        <p:nvPr/>
      </p:nvGrpSpPr>
      <p:grpSpPr>
        <a:xfrm>
          <a:off x="0" y="0"/>
          <a:ext cx="0" cy="0"/>
          <a:chOff x="0" y="0"/>
          <a:chExt cx="0" cy="0"/>
        </a:xfrm>
      </p:grpSpPr>
      <p:sp>
        <p:nvSpPr>
          <p:cNvPr id="468" name="Google Shape;468;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latin typeface="Calibri"/>
                <a:ea typeface="Calibri"/>
                <a:cs typeface="Calibri"/>
                <a:sym typeface="Calibri"/>
              </a:rPr>
              <a:t>Grouping</a:t>
            </a:r>
            <a:r>
              <a:rPr lang="en" sz="1200" b="1" dirty="0">
                <a:latin typeface="Calibri"/>
                <a:ea typeface="Calibri"/>
                <a:cs typeface="Calibri"/>
                <a:sym typeface="Calibri"/>
              </a:rPr>
              <a:t>: Whole Group</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Prompts for the Accountable Research Reading are on the following </a:t>
            </a:r>
            <a:r>
              <a:rPr lang="en" sz="1200" dirty="0" smtClean="0">
                <a:latin typeface="Calibri"/>
                <a:ea typeface="Calibri"/>
                <a:cs typeface="Calibri"/>
                <a:sym typeface="Calibri"/>
              </a:rPr>
              <a:t>slide.</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Read homework assignment aloud and ask students if they have any questions about the assignments.</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
        <p:nvSpPr>
          <p:cNvPr id="469" name="Google Shape;469;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782082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6" name="Google Shape;476;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latin typeface="Calibri"/>
                <a:ea typeface="Calibri"/>
                <a:cs typeface="Calibri"/>
                <a:sym typeface="Calibri"/>
              </a:rPr>
              <a:t>Grouping</a:t>
            </a:r>
            <a:r>
              <a:rPr lang="en" sz="1200" b="1" dirty="0">
                <a:latin typeface="Calibri"/>
                <a:ea typeface="Calibri"/>
                <a:cs typeface="Calibri"/>
                <a:sym typeface="Calibri"/>
              </a:rPr>
              <a:t>: Whole Group</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take out their Independent Reading Journals.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Read homework assignment aloud and ask students if they have any questions about the assignments.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Direct </a:t>
            </a:r>
            <a:r>
              <a:rPr lang="en" sz="1200" dirty="0" smtClean="0">
                <a:latin typeface="Calibri"/>
                <a:ea typeface="Calibri"/>
                <a:cs typeface="Calibri"/>
                <a:sym typeface="Calibri"/>
              </a:rPr>
              <a:t>student</a:t>
            </a:r>
            <a:r>
              <a:rPr lang="en-US" sz="1200" dirty="0" smtClean="0">
                <a:latin typeface="Calibri"/>
                <a:ea typeface="Calibri"/>
                <a:cs typeface="Calibri"/>
                <a:sym typeface="Calibri"/>
              </a:rPr>
              <a:t>s</a:t>
            </a:r>
            <a:r>
              <a:rPr lang="en" sz="1200" dirty="0" smtClean="0">
                <a:latin typeface="Calibri"/>
                <a:ea typeface="Calibri"/>
                <a:cs typeface="Calibri"/>
                <a:sym typeface="Calibri"/>
              </a:rPr>
              <a:t> </a:t>
            </a:r>
            <a:r>
              <a:rPr lang="en" sz="1200" dirty="0">
                <a:latin typeface="Calibri"/>
                <a:ea typeface="Calibri"/>
                <a:cs typeface="Calibri"/>
                <a:sym typeface="Calibri"/>
              </a:rPr>
              <a:t>to select a prompt and write it in the front of their Independent Reading Journal.</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2210313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1"/>
        <p:cNvGrpSpPr/>
        <p:nvPr/>
      </p:nvGrpSpPr>
      <p:grpSpPr>
        <a:xfrm>
          <a:off x="0" y="0"/>
          <a:ext cx="0" cy="0"/>
          <a:chOff x="0" y="0"/>
          <a:chExt cx="0" cy="0"/>
        </a:xfrm>
      </p:grpSpPr>
      <p:sp>
        <p:nvSpPr>
          <p:cNvPr id="482" name="Google Shape;482;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3" name="Google Shape;483;p1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can be customized with the group assignments for ALL block for today’s </a:t>
            </a:r>
            <a:r>
              <a:rPr lang="en" sz="1200" dirty="0" smtClean="0">
                <a:solidFill>
                  <a:schemeClr val="dk1"/>
                </a:solidFill>
                <a:latin typeface="Calibri"/>
                <a:ea typeface="Calibri"/>
                <a:cs typeface="Calibri"/>
                <a:sym typeface="Calibri"/>
              </a:rPr>
              <a:t>lesson</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a:t>
            </a:r>
            <a:r>
              <a:rPr lang="en" sz="1200" b="1" dirty="0">
                <a:solidFill>
                  <a:schemeClr val="dk1"/>
                </a:solidFill>
                <a:latin typeface="Calibri"/>
                <a:ea typeface="Calibri"/>
                <a:cs typeface="Calibri"/>
                <a:sym typeface="Calibri"/>
              </a:rPr>
              <a:t>ALL Block Teacher Guide </a:t>
            </a:r>
            <a:r>
              <a:rPr lang="en" sz="1200" b="0" dirty="0">
                <a:solidFill>
                  <a:schemeClr val="dk1"/>
                </a:solidFill>
                <a:latin typeface="Calibri"/>
                <a:ea typeface="Calibri"/>
                <a:cs typeface="Calibri"/>
                <a:sym typeface="Calibri"/>
              </a:rPr>
              <a:t>and</a:t>
            </a:r>
            <a:r>
              <a:rPr lang="en" sz="1200" b="1" dirty="0">
                <a:solidFill>
                  <a:schemeClr val="dk1"/>
                </a:solidFill>
                <a:latin typeface="Calibri"/>
                <a:ea typeface="Calibri"/>
                <a:cs typeface="Calibri"/>
                <a:sym typeface="Calibri"/>
              </a:rPr>
              <a:t> Supporting Materials document </a:t>
            </a:r>
            <a:r>
              <a:rPr lang="en" sz="1200" dirty="0">
                <a:solidFill>
                  <a:schemeClr val="dk1"/>
                </a:solidFill>
                <a:latin typeface="Calibri"/>
                <a:ea typeface="Calibri"/>
                <a:cs typeface="Calibri"/>
                <a:sym typeface="Calibri"/>
              </a:rPr>
              <a:t>found here: </a:t>
            </a:r>
            <a:endParaRPr sz="1200" dirty="0">
              <a:solidFill>
                <a:schemeClr val="dk1"/>
              </a:solidFill>
              <a:highlight>
                <a:srgbClr val="FFFF00"/>
              </a:highlight>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Grade 4 M4 U3: </a:t>
            </a:r>
            <a:r>
              <a:rPr lang="en" sz="1200" u="sng" dirty="0">
                <a:solidFill>
                  <a:schemeClr val="hlink"/>
                </a:solidFill>
                <a:latin typeface="Calibri"/>
                <a:ea typeface="Calibri"/>
                <a:cs typeface="Calibri"/>
                <a:sym typeface="Calibri"/>
                <a:hlinkClick r:id="rId3"/>
              </a:rPr>
              <a:t>https://curriculum.eleducation.org/curriculum/ela/grade-4/module-4</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p:txBody>
      </p:sp>
      <p:sp>
        <p:nvSpPr>
          <p:cNvPr id="484" name="Google Shape;484;p1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042008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6" name="Google Shape;376;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Teacher </a:t>
            </a:r>
            <a:r>
              <a:rPr lang="en" sz="1200" dirty="0">
                <a:solidFill>
                  <a:schemeClr val="dk1"/>
                </a:solidFill>
                <a:latin typeface="Calibri"/>
                <a:ea typeface="Calibri"/>
                <a:cs typeface="Calibri"/>
                <a:sym typeface="Calibri"/>
              </a:rPr>
              <a:t>Supporting Materials Document for this lesson can be found here: </a:t>
            </a:r>
            <a:r>
              <a:rPr lang="en" sz="1200" u="sng" dirty="0" smtClean="0">
                <a:solidFill>
                  <a:schemeClr val="hlink"/>
                </a:solidFill>
                <a:latin typeface="Calibri"/>
                <a:ea typeface="Calibri"/>
                <a:cs typeface="Calibri"/>
                <a:sym typeface="Calibri"/>
                <a:hlinkClick r:id="rId3"/>
              </a:rPr>
              <a:t>https</a:t>
            </a:r>
            <a:r>
              <a:rPr lang="en" sz="1200" u="sng" dirty="0">
                <a:solidFill>
                  <a:schemeClr val="hlink"/>
                </a:solidFill>
                <a:latin typeface="Calibri"/>
                <a:ea typeface="Calibri"/>
                <a:cs typeface="Calibri"/>
                <a:sym typeface="Calibri"/>
                <a:hlinkClick r:id="rId3"/>
              </a:rPr>
              <a:t>://curriculum.eleducation.org/curriculum/ela/grade-4/module-4/unit-3/lesson-4</a:t>
            </a:r>
            <a:r>
              <a:rPr lang="en" sz="1200" dirty="0">
                <a:solidFill>
                  <a:srgbClr val="0000FF"/>
                </a:solidFill>
                <a:latin typeface="Calibri"/>
                <a:ea typeface="Calibri"/>
                <a:cs typeface="Calibri"/>
                <a:sym typeface="Calibri"/>
              </a:rPr>
              <a:t> </a:t>
            </a:r>
            <a:endParaRPr sz="1200" dirty="0">
              <a:highlight>
                <a:srgbClr val="FFFF00"/>
              </a:highlight>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Char char="●"/>
            </a:pPr>
            <a:r>
              <a:rPr lang="en" sz="1200" dirty="0">
                <a:latin typeface="Calibri"/>
                <a:ea typeface="Calibri"/>
                <a:cs typeface="Calibri"/>
                <a:sym typeface="Calibri"/>
              </a:rPr>
              <a:t>Note that questions related to RI.4.4 and L.4.4 are included on the </a:t>
            </a:r>
            <a:r>
              <a:rPr lang="en" sz="1200" b="1" dirty="0">
                <a:latin typeface="Calibri"/>
                <a:ea typeface="Calibri"/>
                <a:cs typeface="Calibri"/>
                <a:sym typeface="Calibri"/>
              </a:rPr>
              <a:t>mid-unit assessment</a:t>
            </a:r>
            <a:r>
              <a:rPr lang="en" sz="1200" dirty="0">
                <a:latin typeface="Calibri"/>
                <a:ea typeface="Calibri"/>
                <a:cs typeface="Calibri"/>
                <a:sym typeface="Calibri"/>
              </a:rPr>
              <a:t>. Although these standards were not explicitly addressed in this unit, the questions have been included as a scaffold for students to understand the assessment text.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 this lesson, students focus on working to become effective learners by reading and answering questions independently for the</a:t>
            </a:r>
            <a:r>
              <a:rPr lang="en" sz="1200" b="1" dirty="0">
                <a:latin typeface="Calibri"/>
                <a:ea typeface="Calibri"/>
                <a:cs typeface="Calibri"/>
                <a:sym typeface="Calibri"/>
              </a:rPr>
              <a:t> mid-unit assessment</a:t>
            </a:r>
            <a:r>
              <a:rPr lang="en" sz="1200" dirty="0" smtClean="0">
                <a:latin typeface="Calibri"/>
                <a:ea typeface="Calibri"/>
                <a:cs typeface="Calibri"/>
                <a:sym typeface="Calibri"/>
              </a:rPr>
              <a:t>.</a:t>
            </a:r>
            <a:endParaRPr lang="en-US" sz="1200" dirty="0" smtClean="0">
              <a:latin typeface="Calibri"/>
              <a:ea typeface="Calibri"/>
              <a:cs typeface="Calibri"/>
              <a:sym typeface="Calibri"/>
            </a:endParaRPr>
          </a:p>
          <a:p>
            <a:pPr marL="152400" lvl="0" indent="0" algn="l" rtl="0">
              <a:lnSpc>
                <a:spcPct val="100000"/>
              </a:lnSpc>
              <a:spcBef>
                <a:spcPts val="0"/>
              </a:spcBef>
              <a:spcAft>
                <a:spcPts val="0"/>
              </a:spcAft>
              <a:buSzPts val="1200"/>
              <a:buFont typeface="Calibri"/>
              <a:buNone/>
            </a:pPr>
            <a:endParaRPr sz="1200" dirty="0">
              <a:latin typeface="Calibri"/>
              <a:ea typeface="Calibri"/>
              <a:cs typeface="Calibri"/>
              <a:sym typeface="Calibri"/>
            </a:endParaRPr>
          </a:p>
          <a:p>
            <a:pPr marL="0" lvl="0" indent="0" algn="l" rtl="0">
              <a:lnSpc>
                <a:spcPct val="100000"/>
              </a:lnSpc>
              <a:spcBef>
                <a:spcPts val="1800"/>
              </a:spcBef>
              <a:spcAft>
                <a:spcPts val="0"/>
              </a:spcAft>
              <a:buSzPts val="1100"/>
              <a:buNone/>
            </a:pPr>
            <a:r>
              <a:rPr lang="en" sz="1200" dirty="0">
                <a:latin typeface="Calibri"/>
                <a:ea typeface="Calibri"/>
                <a:cs typeface="Calibri"/>
                <a:sym typeface="Calibri"/>
              </a:rPr>
              <a:t>Additional Teacher Resources:</a:t>
            </a:r>
            <a:endParaRPr sz="1200" dirty="0">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Throughout </a:t>
            </a:r>
            <a:r>
              <a:rPr lang="en" sz="1200" dirty="0">
                <a:solidFill>
                  <a:schemeClr val="dk1"/>
                </a:solidFill>
                <a:latin typeface="Calibri"/>
                <a:ea typeface="Calibri"/>
                <a:cs typeface="Calibri"/>
                <a:sym typeface="Calibri"/>
              </a:rPr>
              <a:t>the first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u="sng" dirty="0">
                <a:solidFill>
                  <a:schemeClr val="hlink"/>
                </a:solidFill>
                <a:latin typeface="Calibri"/>
                <a:ea typeface="Calibri"/>
                <a:cs typeface="Calibri"/>
                <a:sym typeface="Calibri"/>
                <a:hlinkClick r:id="rId4"/>
              </a:rPr>
              <a:t>https://eleducation.org/resources/general-protocols-and-strategies-from-management-in-the-active-classroom</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Protocol </a:t>
            </a:r>
            <a:r>
              <a:rPr lang="en" sz="1200" dirty="0">
                <a:solidFill>
                  <a:schemeClr val="dk1"/>
                </a:solidFill>
                <a:latin typeface="Calibri"/>
                <a:ea typeface="Calibri"/>
                <a:cs typeface="Calibri"/>
                <a:sym typeface="Calibri"/>
              </a:rPr>
              <a:t>descriptions and videos can be found here: </a:t>
            </a:r>
            <a:r>
              <a:rPr lang="en" sz="1200" u="sng" dirty="0">
                <a:solidFill>
                  <a:schemeClr val="hlink"/>
                </a:solidFill>
                <a:latin typeface="Calibri"/>
                <a:ea typeface="Calibri"/>
                <a:cs typeface="Calibri"/>
                <a:sym typeface="Calibri"/>
                <a:hlinkClick r:id="rId5"/>
              </a:rPr>
              <a:t>https://eleducation.org/resources/el-education-classroom-protocols</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Rubrics </a:t>
            </a:r>
            <a:r>
              <a:rPr lang="en" sz="1200" dirty="0">
                <a:solidFill>
                  <a:schemeClr val="dk1"/>
                </a:solidFill>
                <a:latin typeface="Calibri"/>
                <a:ea typeface="Calibri"/>
                <a:cs typeface="Calibri"/>
                <a:sym typeface="Calibri"/>
              </a:rPr>
              <a:t>and checklists for writing can be found here: </a:t>
            </a:r>
            <a:r>
              <a:rPr lang="en" sz="1200" u="sng" dirty="0">
                <a:solidFill>
                  <a:schemeClr val="hlink"/>
                </a:solidFill>
                <a:latin typeface="Calibri"/>
                <a:ea typeface="Calibri"/>
                <a:cs typeface="Calibri"/>
                <a:sym typeface="Calibri"/>
                <a:hlinkClick r:id="rId6"/>
              </a:rPr>
              <a:t>https://eleducation.org/resources/fourth-grade-writing-rubrics-and-checklists</a:t>
            </a:r>
            <a:endParaRPr sz="1200" dirty="0">
              <a:highlight>
                <a:srgbClr val="FFFF00"/>
              </a:highlight>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highlight>
                <a:srgbClr val="FFFF00"/>
              </a:highligh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Independent Reading: Sample Plans can be found here: </a:t>
            </a:r>
            <a:r>
              <a:rPr lang="en" sz="1200" u="sng" dirty="0">
                <a:solidFill>
                  <a:schemeClr val="hlink"/>
                </a:solidFill>
                <a:latin typeface="Calibri"/>
                <a:ea typeface="Calibri"/>
                <a:cs typeface="Calibri"/>
                <a:sym typeface="Calibri"/>
                <a:hlinkClick r:id="rId7"/>
              </a:rPr>
              <a:t>https://eleducation.org/resources/independent-reading-sample-plans</a:t>
            </a:r>
            <a:endParaRPr sz="1200" dirty="0">
              <a:highlight>
                <a:srgbClr val="FFFF00"/>
              </a:highlight>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37538215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2" name="Google Shape;382;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0" dirty="0" smtClean="0">
                <a:latin typeface="Calibri"/>
                <a:ea typeface="Calibri"/>
                <a:cs typeface="Calibri"/>
                <a:sym typeface="Calibri"/>
              </a:rPr>
              <a:t>“Kayla</a:t>
            </a:r>
            <a:r>
              <a:rPr lang="en" sz="1200" b="0" baseline="0" dirty="0" smtClean="0">
                <a:latin typeface="Calibri"/>
                <a:ea typeface="Calibri"/>
                <a:cs typeface="Calibri"/>
                <a:sym typeface="Calibri"/>
              </a:rPr>
              <a:t> Abramowitz Speech” </a:t>
            </a:r>
            <a:r>
              <a:rPr lang="en" sz="1200" dirty="0" smtClean="0">
                <a:latin typeface="Calibri"/>
                <a:ea typeface="Calibri"/>
                <a:cs typeface="Calibri"/>
                <a:sym typeface="Calibri"/>
              </a:rPr>
              <a:t>(</a:t>
            </a:r>
            <a:r>
              <a:rPr lang="en-US" sz="1200" dirty="0" smtClean="0">
                <a:latin typeface="Calibri"/>
                <a:ea typeface="Calibri"/>
                <a:cs typeface="Calibri"/>
                <a:sym typeface="Calibri"/>
              </a:rPr>
              <a:t>https://www.youtube.com/watch?v=LbYlvGe0h2w) </a:t>
            </a:r>
            <a:r>
              <a:rPr lang="en" sz="1200" dirty="0" smtClean="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video; play in entirety; see Technology and Multimedia)</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Mid-Unit 3 Assessment: Researching How Kids Have Taken Action</a:t>
            </a:r>
            <a:r>
              <a:rPr lang="en" sz="1200" dirty="0">
                <a:solidFill>
                  <a:schemeClr val="dk1"/>
                </a:solidFill>
                <a:latin typeface="Calibri"/>
                <a:ea typeface="Calibri"/>
                <a:cs typeface="Calibri"/>
                <a:sym typeface="Calibri"/>
              </a:rPr>
              <a:t> (one per student; see Assessment Overview and Resources)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Tracking Progress: Research</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Sticky notes </a:t>
            </a:r>
            <a:r>
              <a:rPr lang="en" sz="1200" dirty="0">
                <a:solidFill>
                  <a:schemeClr val="dk1"/>
                </a:solidFill>
                <a:latin typeface="Calibri"/>
                <a:ea typeface="Calibri"/>
                <a:cs typeface="Calibri"/>
                <a:sym typeface="Calibri"/>
              </a:rPr>
              <a:t>(three per student</a:t>
            </a:r>
            <a:r>
              <a:rPr lang="en" sz="1200" dirty="0" smtClean="0">
                <a:solidFill>
                  <a:schemeClr val="dk1"/>
                </a:solidFill>
                <a:latin typeface="Calibri"/>
                <a:ea typeface="Calibri"/>
                <a:cs typeface="Calibri"/>
                <a:sym typeface="Calibri"/>
              </a:rPr>
              <a:t>)</a:t>
            </a:r>
            <a:endParaRPr lang="en-US" sz="1200" dirty="0" smtClean="0">
              <a:solidFill>
                <a:schemeClr val="dk1"/>
              </a:solidFill>
              <a:latin typeface="Calibri"/>
              <a:ea typeface="Calibri"/>
              <a:cs typeface="Calibri"/>
              <a:sym typeface="Calibri"/>
            </a:endParaRPr>
          </a:p>
          <a:p>
            <a:pPr marL="152400" lvl="0" indent="0"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End-of-Unit 2 Assessments</a:t>
            </a:r>
            <a:r>
              <a:rPr lang="en" sz="1200" dirty="0">
                <a:solidFill>
                  <a:schemeClr val="dk1"/>
                </a:solidFill>
                <a:latin typeface="Calibri"/>
                <a:ea typeface="Calibri"/>
                <a:cs typeface="Calibri"/>
                <a:sym typeface="Calibri"/>
              </a:rPr>
              <a:t> (from Unit 2, Lesson 14; one per student; returned with feedback during Opening A)</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Strategies to Answer Selected Response Questions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Tracking Progress folders</a:t>
            </a:r>
            <a:r>
              <a:rPr lang="en" sz="1200" dirty="0">
                <a:solidFill>
                  <a:schemeClr val="dk1"/>
                </a:solidFill>
                <a:latin typeface="Calibri"/>
                <a:ea typeface="Calibri"/>
                <a:cs typeface="Calibri"/>
                <a:sym typeface="Calibri"/>
              </a:rPr>
              <a:t> (from Module 1; one per student)</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Taking Action Research note-catcher</a:t>
            </a:r>
            <a:r>
              <a:rPr lang="en" sz="1200" dirty="0">
                <a:solidFill>
                  <a:schemeClr val="dk1"/>
                </a:solidFill>
                <a:latin typeface="Calibri"/>
                <a:ea typeface="Calibri"/>
                <a:cs typeface="Calibri"/>
                <a:sym typeface="Calibri"/>
              </a:rPr>
              <a:t> (begun in Lesson 2; added to during the Closing; one per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Taking Action Research note-catcher (from Lesson 2; example, for teacher reference</a:t>
            </a:r>
            <a:r>
              <a:rPr lang="en" sz="1200" b="1" dirty="0" smtClean="0">
                <a:solidFill>
                  <a:schemeClr val="dk1"/>
                </a:solidFill>
                <a:latin typeface="Calibri"/>
                <a:ea typeface="Calibri"/>
                <a:cs typeface="Calibri"/>
                <a:sym typeface="Calibri"/>
              </a:rPr>
              <a:t>)</a:t>
            </a:r>
            <a:endParaRPr lang="en-US" sz="1200" b="1" dirty="0" smtClean="0">
              <a:solidFill>
                <a:schemeClr val="dk1"/>
              </a:solidFill>
              <a:latin typeface="Calibri"/>
              <a:ea typeface="Calibri"/>
              <a:cs typeface="Calibri"/>
              <a:sym typeface="Calibri"/>
            </a:endParaRPr>
          </a:p>
          <a:p>
            <a:pPr marL="152400" lvl="0" indent="0" algn="l" rtl="0">
              <a:lnSpc>
                <a:spcPct val="100000"/>
              </a:lnSpc>
              <a:spcBef>
                <a:spcPts val="0"/>
              </a:spcBef>
              <a:spcAft>
                <a:spcPts val="0"/>
              </a:spcAft>
              <a:buClr>
                <a:schemeClr val="dk1"/>
              </a:buClr>
              <a:buSzPts val="1200"/>
              <a:buFont typeface="Calibri"/>
              <a:buNone/>
            </a:pPr>
            <a:endParaRPr sz="1200" b="1" dirty="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a:t>
            </a:r>
            <a:r>
              <a:rPr lang="en" sz="1200" dirty="0">
                <a:latin typeface="Calibri"/>
                <a:ea typeface="Calibri"/>
                <a:cs typeface="Calibri"/>
                <a:sym typeface="Calibri"/>
              </a:rPr>
              <a:t>stems for active learning:</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444444"/>
              </a:buClr>
              <a:buSzPts val="1200"/>
              <a:buFont typeface="Calibri"/>
              <a:buChar char="●"/>
            </a:pPr>
            <a:r>
              <a:rPr lang="en" sz="1200" dirty="0">
                <a:latin typeface="Calibri"/>
                <a:ea typeface="Calibri"/>
                <a:cs typeface="Calibri"/>
                <a:sym typeface="Calibri"/>
              </a:rPr>
              <a:t>Work Time A: Prepare technology to play “Kayla Abramowitz Speech”:</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AutoNum type="alphaLcPeriod"/>
            </a:pPr>
            <a:r>
              <a:rPr lang="en" sz="1200" dirty="0" smtClean="0">
                <a:latin typeface="Calibri"/>
                <a:ea typeface="Calibri"/>
                <a:cs typeface="Calibri"/>
                <a:sym typeface="Calibri"/>
              </a:rPr>
              <a:t>“Kayla</a:t>
            </a:r>
            <a:r>
              <a:rPr lang="en" sz="1200" baseline="0" dirty="0" smtClean="0">
                <a:latin typeface="Calibri"/>
                <a:ea typeface="Calibri"/>
                <a:cs typeface="Calibri"/>
                <a:sym typeface="Calibri"/>
              </a:rPr>
              <a:t> Abramowitz Speech.” </a:t>
            </a:r>
            <a:r>
              <a:rPr lang="en" sz="1200" dirty="0" smtClean="0">
                <a:latin typeface="Calibri"/>
                <a:ea typeface="Calibri"/>
                <a:cs typeface="Calibri"/>
                <a:sym typeface="Calibri"/>
              </a:rPr>
              <a:t>Kids </a:t>
            </a:r>
            <a:r>
              <a:rPr lang="en" sz="1200" dirty="0">
                <a:latin typeface="Calibri"/>
                <a:ea typeface="Calibri"/>
                <a:cs typeface="Calibri"/>
                <a:sym typeface="Calibri"/>
              </a:rPr>
              <a:t>Are Heroes. YouTube. Web. Accessed on 30 Dec, 2016.</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Consider that YouTube, social media video sites, and other website links may incorporate inappropriate content via comment banks and ads. Although some lessons include these links as the most efficient means to view content in preparation for the lesson, teachers should preview them and/or </a:t>
            </a:r>
            <a:r>
              <a:rPr lang="en" sz="1200">
                <a:latin typeface="Calibri"/>
                <a:ea typeface="Calibri"/>
                <a:cs typeface="Calibri"/>
                <a:sym typeface="Calibri"/>
              </a:rPr>
              <a:t>use </a:t>
            </a:r>
            <a:r>
              <a:rPr lang="en" sz="1200" smtClean="0">
                <a:latin typeface="Calibri"/>
                <a:ea typeface="Calibri"/>
                <a:cs typeface="Calibri"/>
                <a:sym typeface="Calibri"/>
              </a:rPr>
              <a:t>a filter service </a:t>
            </a:r>
            <a:r>
              <a:rPr lang="en" sz="1200" dirty="0">
                <a:latin typeface="Calibri"/>
                <a:ea typeface="Calibri"/>
                <a:cs typeface="Calibri"/>
                <a:sym typeface="Calibri"/>
              </a:rPr>
              <a:t>to view the links in the classroom.</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444444"/>
              </a:buClr>
              <a:buSzPts val="1200"/>
              <a:buFont typeface="Calibri"/>
              <a:buChar char="●"/>
            </a:pPr>
            <a:r>
              <a:rPr lang="en" sz="1200" dirty="0">
                <a:latin typeface="Calibri"/>
                <a:ea typeface="Calibri"/>
                <a:cs typeface="Calibri"/>
                <a:sym typeface="Calibri"/>
              </a:rPr>
              <a:t>Provide feedback on students’ </a:t>
            </a:r>
            <a:r>
              <a:rPr lang="en" sz="1200" b="1" dirty="0">
                <a:latin typeface="Calibri"/>
                <a:ea typeface="Calibri"/>
                <a:cs typeface="Calibri"/>
                <a:sym typeface="Calibri"/>
              </a:rPr>
              <a:t>End-of-Unit 2 assessments</a:t>
            </a:r>
            <a:r>
              <a:rPr lang="en" sz="1200" dirty="0">
                <a:latin typeface="Calibri"/>
                <a:ea typeface="Calibri"/>
                <a:cs typeface="Calibri"/>
                <a:sym typeface="Calibri"/>
              </a:rPr>
              <a:t> in preparation for returning them in Opening A.</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Post: Learning targets and applicable anchor charts (see materials list).</a:t>
            </a:r>
            <a:endParaRPr sz="1200" dirty="0">
              <a:latin typeface="Calibri"/>
              <a:ea typeface="Calibri"/>
              <a:cs typeface="Calibri"/>
              <a:sym typeface="Calibri"/>
            </a:endParaRPr>
          </a:p>
        </p:txBody>
      </p:sp>
    </p:spTree>
    <p:extLst>
      <p:ext uri="{BB962C8B-B14F-4D97-AF65-F5344CB8AC3E}">
        <p14:creationId xmlns:p14="http://schemas.microsoft.com/office/powerpoint/2010/main" val="1632122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Turn and Talk</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Ongoing Assessment</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Thumb-O-Meter.</a:t>
            </a:r>
            <a:endParaRPr sz="1200" dirty="0">
              <a:solidFill>
                <a:schemeClr val="dk1"/>
              </a:solidFill>
              <a:latin typeface="Calibri"/>
              <a:ea typeface="Calibri"/>
              <a:cs typeface="Calibri"/>
              <a:sym typeface="Calibri"/>
            </a:endParaRPr>
          </a:p>
          <a:p>
            <a:pPr marL="0" lvl="0" indent="457200" algn="l" rtl="0">
              <a:lnSpc>
                <a:spcPct val="100000"/>
              </a:lnSpc>
              <a:spcBef>
                <a:spcPts val="0"/>
              </a:spcBef>
              <a:spcAft>
                <a:spcPts val="0"/>
              </a:spcAft>
              <a:buClr>
                <a:schemeClr val="dk1"/>
              </a:buClr>
              <a:buSzPts val="1100"/>
              <a:buFont typeface="Arial"/>
              <a:buNone/>
            </a:pPr>
            <a:r>
              <a:rPr lang="en" sz="1200" u="sng" dirty="0" smtClean="0">
                <a:solidFill>
                  <a:schemeClr val="hlink"/>
                </a:solidFill>
                <a:latin typeface="Calibri"/>
                <a:ea typeface="Calibri"/>
                <a:cs typeface="Calibri"/>
                <a:sym typeface="Calibri"/>
                <a:hlinkClick r:id="rId3"/>
              </a:rPr>
              <a:t>https</a:t>
            </a:r>
            <a:r>
              <a:rPr lang="en" sz="1200" u="sng" dirty="0">
                <a:solidFill>
                  <a:schemeClr val="hlink"/>
                </a:solidFill>
                <a:latin typeface="Calibri"/>
                <a:ea typeface="Calibri"/>
                <a:cs typeface="Calibri"/>
                <a:sym typeface="Calibri"/>
                <a:hlinkClick r:id="rId3"/>
              </a:rPr>
              <a:t>://eleducation.org/resources/el-education-classroom-protocols</a:t>
            </a:r>
            <a:endParaRPr sz="1200" dirty="0">
              <a:latin typeface="Calibri"/>
              <a:ea typeface="Calibri"/>
              <a:cs typeface="Calibri"/>
              <a:sym typeface="Calibri"/>
            </a:endParaRPr>
          </a:p>
        </p:txBody>
      </p:sp>
      <p:sp>
        <p:nvSpPr>
          <p:cNvPr id="388" name="Google Shape;388;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820752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97" name="Google Shape;397;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Additional Support Considerations:</a:t>
            </a: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i="1" dirty="0">
                <a:solidFill>
                  <a:schemeClr val="dk1"/>
                </a:solidFill>
                <a:latin typeface="Calibri"/>
                <a:ea typeface="Calibri"/>
                <a:cs typeface="Calibri"/>
                <a:sym typeface="Calibri"/>
              </a:rPr>
              <a:t>For lighter suppo</a:t>
            </a:r>
            <a:r>
              <a:rPr lang="en" sz="1200" i="1" dirty="0">
                <a:latin typeface="Calibri"/>
                <a:ea typeface="Calibri"/>
                <a:cs typeface="Calibri"/>
                <a:sym typeface="Calibri"/>
              </a:rPr>
              <a:t>rt:</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Ensure ELLs and students who may require more support understand the assessment directions. Answer their questions, refraining from supplying answers to the assessment questions themselves (see additional support in the lesson).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After the assessment, ask students to discuss which assessment task was easiest and which was most difficult, and why.</a:t>
            </a:r>
            <a:endParaRPr sz="1200" dirty="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endParaRPr lang="en" sz="1200" i="1" dirty="0" smtClean="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i="1" dirty="0" smtClean="0">
                <a:latin typeface="Calibri"/>
                <a:ea typeface="Calibri"/>
                <a:cs typeface="Calibri"/>
                <a:sym typeface="Calibri"/>
              </a:rPr>
              <a:t>For </a:t>
            </a:r>
            <a:r>
              <a:rPr lang="en" sz="1200" i="1" dirty="0">
                <a:latin typeface="Calibri"/>
                <a:ea typeface="Calibri"/>
                <a:cs typeface="Calibri"/>
                <a:sym typeface="Calibri"/>
              </a:rPr>
              <a:t>heavier support:  </a:t>
            </a:r>
            <a:r>
              <a:rPr lang="en" sz="1200" dirty="0">
                <a:latin typeface="Calibri"/>
                <a:ea typeface="Calibri"/>
                <a:cs typeface="Calibri"/>
                <a:sym typeface="Calibri"/>
              </a:rPr>
              <a:t>None.</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6672086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9" name="Google Shape;409;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837470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18" name="Google Shape;418;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Review slide and build excitement for the module, unit and lesson.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480333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3-</a:t>
            </a:r>
            <a:r>
              <a:rPr lang="en" sz="1200" b="1" i="0" u="none" strike="noStrike" cap="none" dirty="0" smtClean="0">
                <a:solidFill>
                  <a:schemeClr val="dk1"/>
                </a:solidFill>
                <a:latin typeface="Calibri"/>
                <a:ea typeface="Calibri"/>
                <a:cs typeface="Calibri"/>
                <a:sym typeface="Calibri"/>
              </a:rPr>
              <a:t>5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 and Independent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Return students’</a:t>
            </a:r>
            <a:r>
              <a:rPr lang="en" sz="1200" b="1" i="0" u="none" strike="noStrike" cap="none" dirty="0">
                <a:solidFill>
                  <a:srgbClr val="000000"/>
                </a:solidFill>
                <a:latin typeface="Calibri"/>
                <a:ea typeface="Calibri"/>
                <a:cs typeface="Calibri"/>
                <a:sym typeface="Calibri"/>
              </a:rPr>
              <a:t> </a:t>
            </a:r>
            <a:r>
              <a:rPr lang="en" sz="1200" b="1" dirty="0">
                <a:latin typeface="Calibri"/>
                <a:ea typeface="Calibri"/>
                <a:cs typeface="Calibri"/>
                <a:sym typeface="Calibri"/>
              </a:rPr>
              <a:t>End-of-Unit 2</a:t>
            </a:r>
            <a:r>
              <a:rPr lang="en" sz="1200" b="1" i="0" u="none" strike="noStrike" cap="none" dirty="0">
                <a:solidFill>
                  <a:srgbClr val="000000"/>
                </a:solidFill>
                <a:latin typeface="Calibri"/>
                <a:ea typeface="Calibri"/>
                <a:cs typeface="Calibri"/>
                <a:sym typeface="Calibri"/>
              </a:rPr>
              <a:t> Assessment </a:t>
            </a:r>
            <a:r>
              <a:rPr lang="en" sz="1200" b="0" i="0" u="none" strike="noStrike" cap="none" dirty="0">
                <a:solidFill>
                  <a:srgbClr val="000000"/>
                </a:solidFill>
                <a:latin typeface="Calibri"/>
                <a:ea typeface="Calibri"/>
                <a:cs typeface="Calibri"/>
                <a:sym typeface="Calibri"/>
              </a:rPr>
              <a:t>with feedback and follow the same routine established in Modules 1–2 for students to review feedback and write their names on the board if they require teacher support (see routine established from Module 1, Unit 2 below).</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spend a few minutes reading the feedback. If they require teacher support to understand the feedback, encourage them to write their names on the board so you can visit with them in this lesson.</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Look-for students who are actively reading through their feedback and reflecting on their work.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Continue promoting an accepting and supportive environment by reminding students that everyone is working toward individual goals and that learning is about continued growth and development. </a:t>
            </a:r>
            <a:endParaRPr sz="1200" dirty="0">
              <a:latin typeface="Calibri"/>
              <a:ea typeface="Calibri"/>
              <a:cs typeface="Calibri"/>
              <a:sym typeface="Calibri"/>
            </a:endParaRPr>
          </a:p>
        </p:txBody>
      </p:sp>
      <p:sp>
        <p:nvSpPr>
          <p:cNvPr id="424" name="Google Shape;42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477332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Google Shape;429;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learning targets and read them aloud: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“I can identify the reasons and evidence Kayla Abramowitz gives to support the point that kids can be heroes.”</a:t>
            </a:r>
            <a:endParaRPr sz="1200" i="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“I can cite evidence from the text to support answers to my questions.”</a:t>
            </a:r>
            <a:endParaRPr sz="1200" i="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“I can take notes and organize my research into categories.”</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that they have seen these learning targets in the previous lessons, and review the following vocabulary as needed: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Reasons </a:t>
            </a:r>
            <a:r>
              <a:rPr lang="en" sz="1200" b="1" dirty="0">
                <a:latin typeface="Calibri"/>
                <a:ea typeface="Calibri"/>
                <a:cs typeface="Calibri"/>
                <a:sym typeface="Calibri"/>
              </a:rPr>
              <a:t>(explanations for why an author thinks something is true)</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Evidence</a:t>
            </a:r>
            <a:r>
              <a:rPr lang="en" sz="1200" dirty="0">
                <a:latin typeface="Calibri"/>
                <a:ea typeface="Calibri"/>
                <a:cs typeface="Calibri"/>
                <a:sym typeface="Calibri"/>
              </a:rPr>
              <a:t> </a:t>
            </a:r>
            <a:r>
              <a:rPr lang="en" sz="1200" b="1" dirty="0">
                <a:latin typeface="Calibri"/>
                <a:ea typeface="Calibri"/>
                <a:cs typeface="Calibri"/>
                <a:sym typeface="Calibri"/>
              </a:rPr>
              <a:t>(facts or details based on research or observation that support a reason)</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Categories</a:t>
            </a:r>
            <a:r>
              <a:rPr lang="en" sz="1200" dirty="0">
                <a:latin typeface="Calibri"/>
                <a:ea typeface="Calibri"/>
                <a:cs typeface="Calibri"/>
                <a:sym typeface="Calibri"/>
              </a:rPr>
              <a:t> </a:t>
            </a:r>
            <a:r>
              <a:rPr lang="en" sz="1200" b="1" dirty="0">
                <a:latin typeface="Calibri"/>
                <a:ea typeface="Calibri"/>
                <a:cs typeface="Calibri"/>
                <a:sym typeface="Calibri"/>
              </a:rPr>
              <a:t>(groups of things with shared characteristics).</a:t>
            </a:r>
            <a:endParaRPr sz="1200" b="1" dirty="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endParaRPr lang="en" sz="1200" dirty="0" smtClean="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smtClean="0">
                <a:solidFill>
                  <a:schemeClr val="dk1"/>
                </a:solidFill>
                <a:latin typeface="Calibri"/>
                <a:ea typeface="Calibri"/>
                <a:cs typeface="Calibri"/>
                <a:sym typeface="Calibri"/>
              </a:rPr>
              <a:t>Student </a:t>
            </a:r>
            <a:r>
              <a:rPr lang="en" sz="1200" dirty="0">
                <a:solidFill>
                  <a:schemeClr val="dk1"/>
                </a:solidFill>
                <a:latin typeface="Calibri"/>
                <a:ea typeface="Calibri"/>
                <a:cs typeface="Calibri"/>
                <a:sym typeface="Calibri"/>
              </a:rPr>
              <a:t>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discussion about the learning targets.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and students who may need additional support with motivation: (Recalling Prior Work: Learning Targets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discuss how they previously worked toward each learning target.</a:t>
            </a:r>
            <a:endParaRPr sz="1200" dirty="0">
              <a:latin typeface="Calibri"/>
              <a:ea typeface="Calibri"/>
              <a:cs typeface="Calibri"/>
              <a:sym typeface="Calibri"/>
            </a:endParaRPr>
          </a:p>
        </p:txBody>
      </p:sp>
      <p:sp>
        <p:nvSpPr>
          <p:cNvPr id="430" name="Google Shape;430;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27536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7" name="Google Shape;97;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3" name="Google Shape;103;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7" name="Google Shape;107;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8" name="Google Shape;108;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9" name="Google Shape;109;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0"/>
        <p:cNvGrpSpPr/>
        <p:nvPr/>
      </p:nvGrpSpPr>
      <p:grpSpPr>
        <a:xfrm>
          <a:off x="0" y="0"/>
          <a:ext cx="0" cy="0"/>
          <a:chOff x="0" y="0"/>
          <a:chExt cx="0" cy="0"/>
        </a:xfrm>
      </p:grpSpPr>
      <p:sp>
        <p:nvSpPr>
          <p:cNvPr id="111" name="Google Shape;111;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2" name="Google Shape;112;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3" name="Google Shape;113;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4" name="Google Shape;114;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5" name="Google Shape;115;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6"/>
        <p:cNvGrpSpPr/>
        <p:nvPr/>
      </p:nvGrpSpPr>
      <p:grpSpPr>
        <a:xfrm>
          <a:off x="0" y="0"/>
          <a:ext cx="0" cy="0"/>
          <a:chOff x="0" y="0"/>
          <a:chExt cx="0" cy="0"/>
        </a:xfrm>
      </p:grpSpPr>
      <p:sp>
        <p:nvSpPr>
          <p:cNvPr id="117" name="Google Shape;117;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8" name="Google Shape;118;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0" name="Google Shape;120;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1" name="Google Shape;121;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2" name="Google Shape;122;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5" name="Google Shape;125;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7"/>
        <p:cNvGrpSpPr/>
        <p:nvPr/>
      </p:nvGrpSpPr>
      <p:grpSpPr>
        <a:xfrm>
          <a:off x="0" y="0"/>
          <a:ext cx="0" cy="0"/>
          <a:chOff x="0" y="0"/>
          <a:chExt cx="0" cy="0"/>
        </a:xfrm>
      </p:grpSpPr>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3" name="Google Shape;143;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6" name="Google Shape;146;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8"/>
        <p:cNvGrpSpPr/>
        <p:nvPr/>
      </p:nvGrpSpPr>
      <p:grpSpPr>
        <a:xfrm>
          <a:off x="0" y="0"/>
          <a:ext cx="0" cy="0"/>
          <a:chOff x="0" y="0"/>
          <a:chExt cx="0" cy="0"/>
        </a:xfrm>
      </p:grpSpPr>
      <p:sp>
        <p:nvSpPr>
          <p:cNvPr id="149" name="Google Shape;149;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0" name="Google Shape;150;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2" name="Google Shape;152;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5"/>
        <p:cNvGrpSpPr/>
        <p:nvPr/>
      </p:nvGrpSpPr>
      <p:grpSpPr>
        <a:xfrm>
          <a:off x="0" y="0"/>
          <a:ext cx="0" cy="0"/>
          <a:chOff x="0" y="0"/>
          <a:chExt cx="0" cy="0"/>
        </a:xfrm>
      </p:grpSpPr>
      <p:sp>
        <p:nvSpPr>
          <p:cNvPr id="156" name="Google Shape;156;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1"/>
        <p:cNvGrpSpPr/>
        <p:nvPr/>
      </p:nvGrpSpPr>
      <p:grpSpPr>
        <a:xfrm>
          <a:off x="0" y="0"/>
          <a:ext cx="0" cy="0"/>
          <a:chOff x="0" y="0"/>
          <a:chExt cx="0" cy="0"/>
        </a:xfrm>
      </p:grpSpPr>
      <p:sp>
        <p:nvSpPr>
          <p:cNvPr id="162" name="Google Shape;162;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3" name="Google Shape;163;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6"/>
        <p:cNvGrpSpPr/>
        <p:nvPr/>
      </p:nvGrpSpPr>
      <p:grpSpPr>
        <a:xfrm>
          <a:off x="0" y="0"/>
          <a:ext cx="0" cy="0"/>
          <a:chOff x="0" y="0"/>
          <a:chExt cx="0" cy="0"/>
        </a:xfrm>
      </p:grpSpPr>
      <p:sp>
        <p:nvSpPr>
          <p:cNvPr id="177" name="Google Shape;177;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78" name="Google Shape;178;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79" name="Google Shape;179;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0" name="Google Shape;180;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1" name="Google Shape;181;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2"/>
        <p:cNvGrpSpPr/>
        <p:nvPr/>
      </p:nvGrpSpPr>
      <p:grpSpPr>
        <a:xfrm>
          <a:off x="0" y="0"/>
          <a:ext cx="0" cy="0"/>
          <a:chOff x="0" y="0"/>
          <a:chExt cx="0" cy="0"/>
        </a:xfrm>
      </p:grpSpPr>
      <p:sp>
        <p:nvSpPr>
          <p:cNvPr id="183" name="Google Shape;183;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84" name="Google Shape;184;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85" name="Google Shape;185;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7" name="Google Shape;187;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88" name="Google Shape;188;p27"/>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89" name="Google Shape;189;p27"/>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90" name="Google Shape;190;p27"/>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91"/>
        <p:cNvGrpSpPr/>
        <p:nvPr/>
      </p:nvGrpSpPr>
      <p:grpSpPr>
        <a:xfrm>
          <a:off x="0" y="0"/>
          <a:ext cx="0" cy="0"/>
          <a:chOff x="0" y="0"/>
          <a:chExt cx="0" cy="0"/>
        </a:xfrm>
      </p:grpSpPr>
      <p:sp>
        <p:nvSpPr>
          <p:cNvPr id="192" name="Google Shape;192;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93" name="Google Shape;193;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94" name="Google Shape;194;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5" name="Google Shape;195;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6" name="Google Shape;196;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97"/>
        <p:cNvGrpSpPr/>
        <p:nvPr/>
      </p:nvGrpSpPr>
      <p:grpSpPr>
        <a:xfrm>
          <a:off x="0" y="0"/>
          <a:ext cx="0" cy="0"/>
          <a:chOff x="0" y="0"/>
          <a:chExt cx="0" cy="0"/>
        </a:xfrm>
      </p:grpSpPr>
      <p:sp>
        <p:nvSpPr>
          <p:cNvPr id="198" name="Google Shape;198;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99" name="Google Shape;199;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0" name="Google Shape;200;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1" name="Google Shape;201;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2" name="Google Shape;202;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3" name="Google Shape;203;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04"/>
        <p:cNvGrpSpPr/>
        <p:nvPr/>
      </p:nvGrpSpPr>
      <p:grpSpPr>
        <a:xfrm>
          <a:off x="0" y="0"/>
          <a:ext cx="0" cy="0"/>
          <a:chOff x="0" y="0"/>
          <a:chExt cx="0" cy="0"/>
        </a:xfrm>
      </p:grpSpPr>
      <p:sp>
        <p:nvSpPr>
          <p:cNvPr id="205" name="Google Shape;205;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06" name="Google Shape;206;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07" name="Google Shape;207;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8" name="Google Shape;208;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09" name="Google Shape;209;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0" name="Google Shape;210;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1" name="Google Shape;211;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2" name="Google Shape;212;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13"/>
        <p:cNvGrpSpPr/>
        <p:nvPr/>
      </p:nvGrpSpPr>
      <p:grpSpPr>
        <a:xfrm>
          <a:off x="0" y="0"/>
          <a:ext cx="0" cy="0"/>
          <a:chOff x="0" y="0"/>
          <a:chExt cx="0" cy="0"/>
        </a:xfrm>
      </p:grpSpPr>
      <p:sp>
        <p:nvSpPr>
          <p:cNvPr id="214" name="Google Shape;214;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15" name="Google Shape;215;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6" name="Google Shape;216;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7" name="Google Shape;217;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8"/>
        <p:cNvGrpSpPr/>
        <p:nvPr/>
      </p:nvGrpSpPr>
      <p:grpSpPr>
        <a:xfrm>
          <a:off x="0" y="0"/>
          <a:ext cx="0" cy="0"/>
          <a:chOff x="0" y="0"/>
          <a:chExt cx="0" cy="0"/>
        </a:xfrm>
      </p:grpSpPr>
      <p:sp>
        <p:nvSpPr>
          <p:cNvPr id="219" name="Google Shape;219;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0" name="Google Shape;220;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1" name="Google Shape;221;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22"/>
        <p:cNvGrpSpPr/>
        <p:nvPr/>
      </p:nvGrpSpPr>
      <p:grpSpPr>
        <a:xfrm>
          <a:off x="0" y="0"/>
          <a:ext cx="0" cy="0"/>
          <a:chOff x="0" y="0"/>
          <a:chExt cx="0" cy="0"/>
        </a:xfrm>
      </p:grpSpPr>
      <p:sp>
        <p:nvSpPr>
          <p:cNvPr id="223" name="Google Shape;223;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24" name="Google Shape;224;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25" name="Google Shape;225;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26" name="Google Shape;226;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7" name="Google Shape;227;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8" name="Google Shape;228;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29"/>
        <p:cNvGrpSpPr/>
        <p:nvPr/>
      </p:nvGrpSpPr>
      <p:grpSpPr>
        <a:xfrm>
          <a:off x="0" y="0"/>
          <a:ext cx="0" cy="0"/>
          <a:chOff x="0" y="0"/>
          <a:chExt cx="0" cy="0"/>
        </a:xfrm>
      </p:grpSpPr>
      <p:sp>
        <p:nvSpPr>
          <p:cNvPr id="230" name="Google Shape;230;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31" name="Google Shape;231;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32" name="Google Shape;232;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33" name="Google Shape;233;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4" name="Google Shape;234;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5" name="Google Shape;235;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36"/>
        <p:cNvGrpSpPr/>
        <p:nvPr/>
      </p:nvGrpSpPr>
      <p:grpSpPr>
        <a:xfrm>
          <a:off x="0" y="0"/>
          <a:ext cx="0" cy="0"/>
          <a:chOff x="0" y="0"/>
          <a:chExt cx="0" cy="0"/>
        </a:xfrm>
      </p:grpSpPr>
      <p:sp>
        <p:nvSpPr>
          <p:cNvPr id="237" name="Google Shape;237;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38" name="Google Shape;238;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39" name="Google Shape;239;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0" name="Google Shape;240;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1" name="Google Shape;241;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42"/>
        <p:cNvGrpSpPr/>
        <p:nvPr/>
      </p:nvGrpSpPr>
      <p:grpSpPr>
        <a:xfrm>
          <a:off x="0" y="0"/>
          <a:ext cx="0" cy="0"/>
          <a:chOff x="0" y="0"/>
          <a:chExt cx="0" cy="0"/>
        </a:xfrm>
      </p:grpSpPr>
      <p:sp>
        <p:nvSpPr>
          <p:cNvPr id="243" name="Google Shape;243;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44" name="Google Shape;244;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45" name="Google Shape;245;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6" name="Google Shape;246;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7" name="Google Shape;247;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52"/>
        <p:cNvGrpSpPr/>
        <p:nvPr/>
      </p:nvGrpSpPr>
      <p:grpSpPr>
        <a:xfrm>
          <a:off x="0" y="0"/>
          <a:ext cx="0" cy="0"/>
          <a:chOff x="0" y="0"/>
          <a:chExt cx="0" cy="0"/>
        </a:xfrm>
      </p:grpSpPr>
      <p:sp>
        <p:nvSpPr>
          <p:cNvPr id="253" name="Google Shape;253;p3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54" name="Google Shape;254;p38"/>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255" name="Google Shape;255;p38"/>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256" name="Google Shape;256;p3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57"/>
        <p:cNvGrpSpPr/>
        <p:nvPr/>
      </p:nvGrpSpPr>
      <p:grpSpPr>
        <a:xfrm>
          <a:off x="0" y="0"/>
          <a:ext cx="0" cy="0"/>
          <a:chOff x="0" y="0"/>
          <a:chExt cx="0" cy="0"/>
        </a:xfrm>
      </p:grpSpPr>
      <p:sp>
        <p:nvSpPr>
          <p:cNvPr id="258" name="Google Shape;258;p39"/>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259" name="Google Shape;259;p39"/>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260" name="Google Shape;260;p3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61"/>
        <p:cNvGrpSpPr/>
        <p:nvPr/>
      </p:nvGrpSpPr>
      <p:grpSpPr>
        <a:xfrm>
          <a:off x="0" y="0"/>
          <a:ext cx="0" cy="0"/>
          <a:chOff x="0" y="0"/>
          <a:chExt cx="0" cy="0"/>
        </a:xfrm>
      </p:grpSpPr>
      <p:sp>
        <p:nvSpPr>
          <p:cNvPr id="262" name="Google Shape;262;p40"/>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263" name="Google Shape;263;p4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64"/>
        <p:cNvGrpSpPr/>
        <p:nvPr/>
      </p:nvGrpSpPr>
      <p:grpSpPr>
        <a:xfrm>
          <a:off x="0" y="0"/>
          <a:ext cx="0" cy="0"/>
          <a:chOff x="0" y="0"/>
          <a:chExt cx="0" cy="0"/>
        </a:xfrm>
      </p:grpSpPr>
      <p:sp>
        <p:nvSpPr>
          <p:cNvPr id="265" name="Google Shape;265;p4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lgn="l">
              <a:lnSpc>
                <a:spcPct val="100000"/>
              </a:lnSpc>
              <a:spcBef>
                <a:spcPts val="0"/>
              </a:spcBef>
              <a:spcAft>
                <a:spcPts val="0"/>
              </a:spcAft>
              <a:buSzPts val="3400"/>
              <a:buNone/>
              <a:defRPr sz="34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66" name="Google Shape;266;p4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gn="l">
              <a:lnSpc>
                <a:spcPct val="100000"/>
              </a:lnSpc>
              <a:spcBef>
                <a:spcPts val="0"/>
              </a:spcBef>
              <a:spcAft>
                <a:spcPts val="0"/>
              </a:spcAft>
              <a:buSzPts val="1800"/>
              <a:buChar char="●"/>
              <a:defRPr/>
            </a:lvl1pPr>
            <a:lvl2pPr marL="914400" lvl="1" indent="-317500" algn="l">
              <a:lnSpc>
                <a:spcPct val="100000"/>
              </a:lnSpc>
              <a:spcBef>
                <a:spcPts val="0"/>
              </a:spcBef>
              <a:spcAft>
                <a:spcPts val="0"/>
              </a:spcAft>
              <a:buSzPts val="1400"/>
              <a:buChar char="○"/>
              <a:defRPr/>
            </a:lvl2pPr>
            <a:lvl3pPr marL="1371600" lvl="2" indent="-317500" algn="l">
              <a:lnSpc>
                <a:spcPct val="100000"/>
              </a:lnSpc>
              <a:spcBef>
                <a:spcPts val="0"/>
              </a:spcBef>
              <a:spcAft>
                <a:spcPts val="0"/>
              </a:spcAft>
              <a:buSzPts val="1400"/>
              <a:buChar char="■"/>
              <a:defRPr/>
            </a:lvl3pPr>
            <a:lvl4pPr marL="1828800" lvl="3" indent="-317500" algn="l">
              <a:lnSpc>
                <a:spcPct val="100000"/>
              </a:lnSpc>
              <a:spcBef>
                <a:spcPts val="0"/>
              </a:spcBef>
              <a:spcAft>
                <a:spcPts val="0"/>
              </a:spcAft>
              <a:buSzPts val="1400"/>
              <a:buChar char="●"/>
              <a:defRPr/>
            </a:lvl4pPr>
            <a:lvl5pPr marL="2286000" lvl="4" indent="-317500" algn="l">
              <a:lnSpc>
                <a:spcPct val="100000"/>
              </a:lnSpc>
              <a:spcBef>
                <a:spcPts val="0"/>
              </a:spcBef>
              <a:spcAft>
                <a:spcPts val="0"/>
              </a:spcAft>
              <a:buSzPts val="1400"/>
              <a:buChar char="○"/>
              <a:defRPr/>
            </a:lvl5pPr>
            <a:lvl6pPr marL="2743200" lvl="5" indent="-317500" algn="l">
              <a:lnSpc>
                <a:spcPct val="100000"/>
              </a:lnSpc>
              <a:spcBef>
                <a:spcPts val="0"/>
              </a:spcBef>
              <a:spcAft>
                <a:spcPts val="0"/>
              </a:spcAft>
              <a:buSzPts val="1400"/>
              <a:buChar char="■"/>
              <a:defRPr/>
            </a:lvl6pPr>
            <a:lvl7pPr marL="3200400" lvl="6" indent="-317500" algn="l">
              <a:lnSpc>
                <a:spcPct val="100000"/>
              </a:lnSpc>
              <a:spcBef>
                <a:spcPts val="0"/>
              </a:spcBef>
              <a:spcAft>
                <a:spcPts val="0"/>
              </a:spcAft>
              <a:buSzPts val="1400"/>
              <a:buChar char="●"/>
              <a:defRPr/>
            </a:lvl7pPr>
            <a:lvl8pPr marL="3657600" lvl="7" indent="-317500" algn="l">
              <a:lnSpc>
                <a:spcPct val="100000"/>
              </a:lnSpc>
              <a:spcBef>
                <a:spcPts val="0"/>
              </a:spcBef>
              <a:spcAft>
                <a:spcPts val="0"/>
              </a:spcAft>
              <a:buSzPts val="1400"/>
              <a:buChar char="○"/>
              <a:defRPr/>
            </a:lvl8pPr>
            <a:lvl9pPr marL="4114800" lvl="8" indent="-317500" algn="l">
              <a:lnSpc>
                <a:spcPct val="100000"/>
              </a:lnSpc>
              <a:spcBef>
                <a:spcPts val="0"/>
              </a:spcBef>
              <a:spcAft>
                <a:spcPts val="0"/>
              </a:spcAft>
              <a:buSzPts val="1400"/>
              <a:buChar char="■"/>
              <a:defRPr/>
            </a:lvl9pPr>
          </a:lstStyle>
          <a:p>
            <a:endParaRPr/>
          </a:p>
        </p:txBody>
      </p:sp>
      <p:sp>
        <p:nvSpPr>
          <p:cNvPr id="267" name="Google Shape;267;p4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68"/>
        <p:cNvGrpSpPr/>
        <p:nvPr/>
      </p:nvGrpSpPr>
      <p:grpSpPr>
        <a:xfrm>
          <a:off x="0" y="0"/>
          <a:ext cx="0" cy="0"/>
          <a:chOff x="0" y="0"/>
          <a:chExt cx="0" cy="0"/>
        </a:xfrm>
      </p:grpSpPr>
      <p:sp>
        <p:nvSpPr>
          <p:cNvPr id="269" name="Google Shape;269;p4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70" name="Google Shape;270;p4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71"/>
        <p:cNvGrpSpPr/>
        <p:nvPr/>
      </p:nvGrpSpPr>
      <p:grpSpPr>
        <a:xfrm>
          <a:off x="0" y="0"/>
          <a:ext cx="0" cy="0"/>
          <a:chOff x="0" y="0"/>
          <a:chExt cx="0" cy="0"/>
        </a:xfrm>
      </p:grpSpPr>
      <p:sp>
        <p:nvSpPr>
          <p:cNvPr id="272" name="Google Shape;272;p43"/>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273" name="Google Shape;273;p43"/>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274" name="Google Shape;274;p4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75"/>
        <p:cNvGrpSpPr/>
        <p:nvPr/>
      </p:nvGrpSpPr>
      <p:grpSpPr>
        <a:xfrm>
          <a:off x="0" y="0"/>
          <a:ext cx="0" cy="0"/>
          <a:chOff x="0" y="0"/>
          <a:chExt cx="0" cy="0"/>
        </a:xfrm>
      </p:grpSpPr>
      <p:sp>
        <p:nvSpPr>
          <p:cNvPr id="276" name="Google Shape;276;p44"/>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277" name="Google Shape;277;p4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8"/>
        <p:cNvGrpSpPr/>
        <p:nvPr/>
      </p:nvGrpSpPr>
      <p:grpSpPr>
        <a:xfrm>
          <a:off x="0" y="0"/>
          <a:ext cx="0" cy="0"/>
          <a:chOff x="0" y="0"/>
          <a:chExt cx="0" cy="0"/>
        </a:xfrm>
      </p:grpSpPr>
      <p:sp>
        <p:nvSpPr>
          <p:cNvPr id="279" name="Google Shape;279;p45"/>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0" name="Google Shape;280;p45"/>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281" name="Google Shape;281;p45"/>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282" name="Google Shape;282;p45"/>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283" name="Google Shape;283;p4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84"/>
        <p:cNvGrpSpPr/>
        <p:nvPr/>
      </p:nvGrpSpPr>
      <p:grpSpPr>
        <a:xfrm>
          <a:off x="0" y="0"/>
          <a:ext cx="0" cy="0"/>
          <a:chOff x="0" y="0"/>
          <a:chExt cx="0" cy="0"/>
        </a:xfrm>
      </p:grpSpPr>
      <p:sp>
        <p:nvSpPr>
          <p:cNvPr id="285" name="Google Shape;285;p46"/>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lvl="0" indent="-228600" algn="l">
              <a:lnSpc>
                <a:spcPct val="100000"/>
              </a:lnSpc>
              <a:spcBef>
                <a:spcPts val="0"/>
              </a:spcBef>
              <a:spcAft>
                <a:spcPts val="0"/>
              </a:spcAft>
              <a:buSzPts val="1800"/>
              <a:buNone/>
              <a:defRPr/>
            </a:lvl1pPr>
          </a:lstStyle>
          <a:p>
            <a:endParaRPr/>
          </a:p>
        </p:txBody>
      </p:sp>
      <p:sp>
        <p:nvSpPr>
          <p:cNvPr id="286" name="Google Shape;286;p4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87"/>
        <p:cNvGrpSpPr/>
        <p:nvPr/>
      </p:nvGrpSpPr>
      <p:grpSpPr>
        <a:xfrm>
          <a:off x="0" y="0"/>
          <a:ext cx="0" cy="0"/>
          <a:chOff x="0" y="0"/>
          <a:chExt cx="0" cy="0"/>
        </a:xfrm>
      </p:grpSpPr>
      <p:sp>
        <p:nvSpPr>
          <p:cNvPr id="288" name="Google Shape;288;p47"/>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289" name="Google Shape;289;p47"/>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290" name="Google Shape;290;p4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91"/>
        <p:cNvGrpSpPr/>
        <p:nvPr/>
      </p:nvGrpSpPr>
      <p:grpSpPr>
        <a:xfrm>
          <a:off x="0" y="0"/>
          <a:ext cx="0" cy="0"/>
          <a:chOff x="0" y="0"/>
          <a:chExt cx="0" cy="0"/>
        </a:xfrm>
      </p:grpSpPr>
      <p:sp>
        <p:nvSpPr>
          <p:cNvPr id="292" name="Google Shape;292;p4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99"/>
        <p:cNvGrpSpPr/>
        <p:nvPr/>
      </p:nvGrpSpPr>
      <p:grpSpPr>
        <a:xfrm>
          <a:off x="0" y="0"/>
          <a:ext cx="0" cy="0"/>
          <a:chOff x="0" y="0"/>
          <a:chExt cx="0" cy="0"/>
        </a:xfrm>
      </p:grpSpPr>
      <p:sp>
        <p:nvSpPr>
          <p:cNvPr id="300" name="Google Shape;300;p5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01" name="Google Shape;301;p5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02" name="Google Shape;302;p5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03" name="Google Shape;303;p5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04" name="Google Shape;304;p5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305"/>
        <p:cNvGrpSpPr/>
        <p:nvPr/>
      </p:nvGrpSpPr>
      <p:grpSpPr>
        <a:xfrm>
          <a:off x="0" y="0"/>
          <a:ext cx="0" cy="0"/>
          <a:chOff x="0" y="0"/>
          <a:chExt cx="0" cy="0"/>
        </a:xfrm>
      </p:grpSpPr>
      <p:sp>
        <p:nvSpPr>
          <p:cNvPr id="306" name="Google Shape;306;p51"/>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07" name="Google Shape;307;p51"/>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308" name="Google Shape;308;p5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09" name="Google Shape;309;p5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10" name="Google Shape;310;p5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1"/>
        <p:cNvGrpSpPr/>
        <p:nvPr/>
      </p:nvGrpSpPr>
      <p:grpSpPr>
        <a:xfrm>
          <a:off x="0" y="0"/>
          <a:ext cx="0" cy="0"/>
          <a:chOff x="0" y="0"/>
          <a:chExt cx="0" cy="0"/>
        </a:xfrm>
      </p:grpSpPr>
      <p:sp>
        <p:nvSpPr>
          <p:cNvPr id="312" name="Google Shape;312;p52"/>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13" name="Google Shape;313;p52"/>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14" name="Google Shape;314;p5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15" name="Google Shape;315;p5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16" name="Google Shape;316;p5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17"/>
        <p:cNvGrpSpPr/>
        <p:nvPr/>
      </p:nvGrpSpPr>
      <p:grpSpPr>
        <a:xfrm>
          <a:off x="0" y="0"/>
          <a:ext cx="0" cy="0"/>
          <a:chOff x="0" y="0"/>
          <a:chExt cx="0" cy="0"/>
        </a:xfrm>
      </p:grpSpPr>
      <p:sp>
        <p:nvSpPr>
          <p:cNvPr id="318" name="Google Shape;318;p5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19" name="Google Shape;319;p53"/>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20" name="Google Shape;320;p53"/>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21" name="Google Shape;321;p5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22" name="Google Shape;322;p5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23" name="Google Shape;323;p5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24"/>
        <p:cNvGrpSpPr/>
        <p:nvPr/>
      </p:nvGrpSpPr>
      <p:grpSpPr>
        <a:xfrm>
          <a:off x="0" y="0"/>
          <a:ext cx="0" cy="0"/>
          <a:chOff x="0" y="0"/>
          <a:chExt cx="0" cy="0"/>
        </a:xfrm>
      </p:grpSpPr>
      <p:sp>
        <p:nvSpPr>
          <p:cNvPr id="325" name="Google Shape;325;p54"/>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26" name="Google Shape;326;p54"/>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327" name="Google Shape;327;p54"/>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28" name="Google Shape;328;p54"/>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329" name="Google Shape;329;p54"/>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30" name="Google Shape;330;p5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1" name="Google Shape;331;p5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2" name="Google Shape;332;p5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33"/>
        <p:cNvGrpSpPr/>
        <p:nvPr/>
      </p:nvGrpSpPr>
      <p:grpSpPr>
        <a:xfrm>
          <a:off x="0" y="0"/>
          <a:ext cx="0" cy="0"/>
          <a:chOff x="0" y="0"/>
          <a:chExt cx="0" cy="0"/>
        </a:xfrm>
      </p:grpSpPr>
      <p:sp>
        <p:nvSpPr>
          <p:cNvPr id="334" name="Google Shape;334;p5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35" name="Google Shape;335;p5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6" name="Google Shape;336;p5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7" name="Google Shape;337;p5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38"/>
        <p:cNvGrpSpPr/>
        <p:nvPr/>
      </p:nvGrpSpPr>
      <p:grpSpPr>
        <a:xfrm>
          <a:off x="0" y="0"/>
          <a:ext cx="0" cy="0"/>
          <a:chOff x="0" y="0"/>
          <a:chExt cx="0" cy="0"/>
        </a:xfrm>
      </p:grpSpPr>
      <p:sp>
        <p:nvSpPr>
          <p:cNvPr id="339" name="Google Shape;339;p5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0" name="Google Shape;340;p5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1" name="Google Shape;341;p5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42"/>
        <p:cNvGrpSpPr/>
        <p:nvPr/>
      </p:nvGrpSpPr>
      <p:grpSpPr>
        <a:xfrm>
          <a:off x="0" y="0"/>
          <a:ext cx="0" cy="0"/>
          <a:chOff x="0" y="0"/>
          <a:chExt cx="0" cy="0"/>
        </a:xfrm>
      </p:grpSpPr>
      <p:sp>
        <p:nvSpPr>
          <p:cNvPr id="343" name="Google Shape;343;p57"/>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44" name="Google Shape;344;p57"/>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345" name="Google Shape;345;p57"/>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346" name="Google Shape;346;p5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7" name="Google Shape;347;p5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8" name="Google Shape;348;p5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49"/>
        <p:cNvGrpSpPr/>
        <p:nvPr/>
      </p:nvGrpSpPr>
      <p:grpSpPr>
        <a:xfrm>
          <a:off x="0" y="0"/>
          <a:ext cx="0" cy="0"/>
          <a:chOff x="0" y="0"/>
          <a:chExt cx="0" cy="0"/>
        </a:xfrm>
      </p:grpSpPr>
      <p:sp>
        <p:nvSpPr>
          <p:cNvPr id="350" name="Google Shape;350;p58"/>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51" name="Google Shape;351;p58"/>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352" name="Google Shape;352;p58"/>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353" name="Google Shape;353;p5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54" name="Google Shape;354;p5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55" name="Google Shape;355;p5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356"/>
        <p:cNvGrpSpPr/>
        <p:nvPr/>
      </p:nvGrpSpPr>
      <p:grpSpPr>
        <a:xfrm>
          <a:off x="0" y="0"/>
          <a:ext cx="0" cy="0"/>
          <a:chOff x="0" y="0"/>
          <a:chExt cx="0" cy="0"/>
        </a:xfrm>
      </p:grpSpPr>
      <p:sp>
        <p:nvSpPr>
          <p:cNvPr id="357" name="Google Shape;357;p5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58" name="Google Shape;358;p59"/>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59" name="Google Shape;359;p5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60" name="Google Shape;360;p5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61" name="Google Shape;361;p5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362"/>
        <p:cNvGrpSpPr/>
        <p:nvPr/>
      </p:nvGrpSpPr>
      <p:grpSpPr>
        <a:xfrm>
          <a:off x="0" y="0"/>
          <a:ext cx="0" cy="0"/>
          <a:chOff x="0" y="0"/>
          <a:chExt cx="0" cy="0"/>
        </a:xfrm>
      </p:grpSpPr>
      <p:sp>
        <p:nvSpPr>
          <p:cNvPr id="363" name="Google Shape;363;p60"/>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64" name="Google Shape;364;p60"/>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65" name="Google Shape;365;p6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66" name="Google Shape;366;p6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67" name="Google Shape;367;p6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3.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3"/>
          <p:cNvPicPr preferRelativeResize="0"/>
          <p:nvPr/>
        </p:nvPicPr>
        <p:blipFill rotWithShape="1">
          <a:blip r:embed="rId13">
            <a:alphaModFix/>
          </a:blip>
          <a:srcRect/>
          <a:stretch/>
        </p:blipFill>
        <p:spPr>
          <a:xfrm>
            <a:off x="4274861" y="4632722"/>
            <a:ext cx="594279" cy="495232"/>
          </a:xfrm>
          <a:prstGeom prst="rect">
            <a:avLst/>
          </a:prstGeom>
          <a:noFill/>
          <a:ln>
            <a:noFill/>
          </a:ln>
        </p:spPr>
      </p:pic>
      <p:pic>
        <p:nvPicPr>
          <p:cNvPr id="93" name="Google Shape;93;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94" name="Google Shape;94;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67"/>
        <p:cNvGrpSpPr/>
        <p:nvPr/>
      </p:nvGrpSpPr>
      <p:grpSpPr>
        <a:xfrm>
          <a:off x="0" y="0"/>
          <a:ext cx="0" cy="0"/>
          <a:chOff x="0" y="0"/>
          <a:chExt cx="0" cy="0"/>
        </a:xfrm>
      </p:grpSpPr>
      <p:sp>
        <p:nvSpPr>
          <p:cNvPr id="168" name="Google Shape;168;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9" name="Google Shape;169;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1" name="Google Shape;171;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2" name="Google Shape;172;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73" name="Google Shape;173;p25"/>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74" name="Google Shape;174;p25"/>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75" name="Google Shape;175;p25"/>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248"/>
        <p:cNvGrpSpPr/>
        <p:nvPr/>
      </p:nvGrpSpPr>
      <p:grpSpPr>
        <a:xfrm>
          <a:off x="0" y="0"/>
          <a:ext cx="0" cy="0"/>
          <a:chOff x="0" y="0"/>
          <a:chExt cx="0" cy="0"/>
        </a:xfrm>
      </p:grpSpPr>
      <p:sp>
        <p:nvSpPr>
          <p:cNvPr id="249" name="Google Shape;249;p3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250" name="Google Shape;250;p3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251" name="Google Shape;251;p3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93"/>
        <p:cNvGrpSpPr/>
        <p:nvPr/>
      </p:nvGrpSpPr>
      <p:grpSpPr>
        <a:xfrm>
          <a:off x="0" y="0"/>
          <a:ext cx="0" cy="0"/>
          <a:chOff x="0" y="0"/>
          <a:chExt cx="0" cy="0"/>
        </a:xfrm>
      </p:grpSpPr>
      <p:sp>
        <p:nvSpPr>
          <p:cNvPr id="294" name="Google Shape;294;p4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95" name="Google Shape;295;p4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96" name="Google Shape;296;p4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97" name="Google Shape;297;p4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98" name="Google Shape;298;p4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3.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3.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3.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5.xml"/></Relationships>
</file>

<file path=ppt/slides/_rels/slide2.xml.rels><?xml version="1.0" encoding="UTF-8" standalone="yes"?>
<Relationships xmlns="http://schemas.openxmlformats.org/package/2006/relationships"><Relationship Id="rId3" Type="http://schemas.openxmlformats.org/officeDocument/2006/relationships/hyperlink" Target="https://curriculum.eleducation.org/curriculum/ela/grade-4/module-4/unit-3/lesson-4"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61"/>
          <p:cNvSpPr txBox="1">
            <a:spLocks noGrp="1"/>
          </p:cNvSpPr>
          <p:nvPr>
            <p:ph type="title"/>
          </p:nvPr>
        </p:nvSpPr>
        <p:spPr>
          <a:xfrm>
            <a:off x="628650" y="82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4</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373" name="Google Shape;373;p61"/>
          <p:cNvSpPr txBox="1">
            <a:spLocks noGrp="1"/>
          </p:cNvSpPr>
          <p:nvPr>
            <p:ph type="body" idx="1"/>
          </p:nvPr>
        </p:nvSpPr>
        <p:spPr>
          <a:xfrm>
            <a:off x="628650" y="940050"/>
            <a:ext cx="7886700" cy="37665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This lesson will take approximately 60-86 minutes to complete. </a:t>
            </a:r>
            <a:endParaRPr sz="18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3200"/>
              <a:buFont typeface="Arial"/>
              <a:buNone/>
            </a:pPr>
            <a:r>
              <a:rPr lang="en" sz="1800" dirty="0">
                <a:latin typeface="Century Gothic"/>
                <a:ea typeface="Century Gothic"/>
                <a:cs typeface="Century Gothic"/>
                <a:sym typeface="Century Gothic"/>
              </a:rPr>
              <a:t>The purpose of today’s lesson is to:</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3200"/>
              <a:buFont typeface="Arial"/>
              <a:buNone/>
            </a:pPr>
            <a:r>
              <a:rPr lang="en" sz="1400" dirty="0">
                <a:solidFill>
                  <a:srgbClr val="000000"/>
                </a:solidFill>
                <a:latin typeface="Century Gothic"/>
                <a:ea typeface="Century Gothic"/>
                <a:cs typeface="Century Gothic"/>
                <a:sym typeface="Century Gothic"/>
              </a:rPr>
              <a:t>In Opening A, students’ </a:t>
            </a:r>
            <a:r>
              <a:rPr lang="en" sz="1400" b="1" dirty="0">
                <a:solidFill>
                  <a:srgbClr val="000000"/>
                </a:solidFill>
                <a:latin typeface="Century Gothic"/>
                <a:ea typeface="Century Gothic"/>
                <a:cs typeface="Century Gothic"/>
                <a:sym typeface="Century Gothic"/>
              </a:rPr>
              <a:t>End-of-Unit 2 Assessments </a:t>
            </a:r>
            <a:r>
              <a:rPr lang="en" sz="1400" dirty="0">
                <a:solidFill>
                  <a:srgbClr val="000000"/>
                </a:solidFill>
                <a:latin typeface="Century Gothic"/>
                <a:ea typeface="Century Gothic"/>
                <a:cs typeface="Century Gothic"/>
                <a:sym typeface="Century Gothic"/>
              </a:rPr>
              <a:t>are returned with feedback. This gives students the opportunity to see how they performed in order to improve in their next assessment and to ask questions if they don’t understand the feedback.</a:t>
            </a:r>
            <a:endParaRPr sz="1400"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3200"/>
              <a:buFont typeface="Arial"/>
              <a:buNone/>
            </a:pPr>
            <a:endParaRPr sz="1400"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3200"/>
              <a:buFont typeface="Arial"/>
              <a:buNone/>
            </a:pPr>
            <a:r>
              <a:rPr lang="en" sz="1400" dirty="0">
                <a:solidFill>
                  <a:srgbClr val="000000"/>
                </a:solidFill>
                <a:latin typeface="Century Gothic"/>
                <a:ea typeface="Century Gothic"/>
                <a:cs typeface="Century Gothic"/>
                <a:sym typeface="Century Gothic"/>
              </a:rPr>
              <a:t>In this lesson, students watch a new video and read a new text to add to their research about how kids can take action to make a difference for the </a:t>
            </a:r>
            <a:r>
              <a:rPr lang="en" sz="1400" b="1" dirty="0">
                <a:solidFill>
                  <a:srgbClr val="000000"/>
                </a:solidFill>
                <a:latin typeface="Century Gothic"/>
                <a:ea typeface="Century Gothic"/>
                <a:cs typeface="Century Gothic"/>
                <a:sym typeface="Century Gothic"/>
              </a:rPr>
              <a:t>mid-unit assessment</a:t>
            </a:r>
            <a:r>
              <a:rPr lang="en" sz="1400" dirty="0">
                <a:solidFill>
                  <a:srgbClr val="000000"/>
                </a:solidFill>
                <a:latin typeface="Century Gothic"/>
                <a:ea typeface="Century Gothic"/>
                <a:cs typeface="Century Gothic"/>
                <a:sym typeface="Century Gothic"/>
              </a:rPr>
              <a:t>.</a:t>
            </a:r>
            <a:endParaRPr sz="1400"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3200"/>
              <a:buFont typeface="Arial"/>
              <a:buNone/>
            </a:pPr>
            <a:endParaRPr sz="1400"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r>
              <a:rPr lang="en" sz="1800" dirty="0">
                <a:latin typeface="Century Gothic"/>
                <a:ea typeface="Century Gothic"/>
                <a:cs typeface="Century Gothic"/>
                <a:sym typeface="Century Gothic"/>
              </a:rPr>
              <a:t>The Learning Targets for students today are:</a:t>
            </a:r>
            <a:endParaRPr sz="1400" dirty="0">
              <a:latin typeface="Century Gothic"/>
              <a:ea typeface="Century Gothic"/>
              <a:cs typeface="Century Gothic"/>
              <a:sym typeface="Century Gothic"/>
            </a:endParaRPr>
          </a:p>
          <a:p>
            <a:pPr marL="457200" lvl="0" indent="-317500" algn="l" rtl="0">
              <a:lnSpc>
                <a:spcPct val="100000"/>
              </a:lnSpc>
              <a:spcBef>
                <a:spcPts val="1800"/>
              </a:spcBef>
              <a:spcAft>
                <a:spcPts val="0"/>
              </a:spcAft>
              <a:buSzPts val="1400"/>
              <a:buFont typeface="Century Gothic"/>
              <a:buAutoNum type="arabicPeriod"/>
            </a:pPr>
            <a:r>
              <a:rPr lang="en" sz="1400" dirty="0">
                <a:latin typeface="Century Gothic"/>
                <a:ea typeface="Century Gothic"/>
                <a:cs typeface="Century Gothic"/>
                <a:sym typeface="Century Gothic"/>
              </a:rPr>
              <a:t>I can identify the reasons and evidence Kayla Abramowitz gives to support the point that kids can be heroes.</a:t>
            </a:r>
            <a:endParaRPr sz="1400" dirty="0">
              <a:latin typeface="Century Gothic"/>
              <a:ea typeface="Century Gothic"/>
              <a:cs typeface="Century Gothic"/>
              <a:sym typeface="Century Gothic"/>
            </a:endParaRPr>
          </a:p>
          <a:p>
            <a:pPr marL="457200" lvl="0" indent="-317500" algn="l" rtl="0">
              <a:lnSpc>
                <a:spcPct val="100000"/>
              </a:lnSpc>
              <a:spcBef>
                <a:spcPts val="0"/>
              </a:spcBef>
              <a:spcAft>
                <a:spcPts val="0"/>
              </a:spcAft>
              <a:buSzPts val="1400"/>
              <a:buFont typeface="Century Gothic"/>
              <a:buAutoNum type="arabicPeriod"/>
            </a:pPr>
            <a:r>
              <a:rPr lang="en" sz="1400" dirty="0">
                <a:latin typeface="Century Gothic"/>
                <a:ea typeface="Century Gothic"/>
                <a:cs typeface="Century Gothic"/>
                <a:sym typeface="Century Gothic"/>
              </a:rPr>
              <a:t>I can cite evidence from the text to support answers to my questions.</a:t>
            </a:r>
            <a:endParaRPr sz="1400" dirty="0">
              <a:latin typeface="Century Gothic"/>
              <a:ea typeface="Century Gothic"/>
              <a:cs typeface="Century Gothic"/>
              <a:sym typeface="Century Gothic"/>
            </a:endParaRPr>
          </a:p>
          <a:p>
            <a:pPr marL="457200" lvl="0" indent="-317500" algn="l" rtl="0">
              <a:lnSpc>
                <a:spcPct val="100000"/>
              </a:lnSpc>
              <a:spcBef>
                <a:spcPts val="0"/>
              </a:spcBef>
              <a:spcAft>
                <a:spcPts val="0"/>
              </a:spcAft>
              <a:buSzPts val="1400"/>
              <a:buFont typeface="Century Gothic"/>
              <a:buAutoNum type="arabicPeriod"/>
            </a:pPr>
            <a:r>
              <a:rPr lang="en" sz="1400" dirty="0">
                <a:latin typeface="Century Gothic"/>
                <a:ea typeface="Century Gothic"/>
                <a:cs typeface="Century Gothic"/>
                <a:sym typeface="Century Gothic"/>
              </a:rPr>
              <a:t>I can take notes and organize my research into categories.</a:t>
            </a:r>
            <a:endParaRPr sz="1400" dirty="0">
              <a:latin typeface="Century Gothic"/>
              <a:ea typeface="Century Gothic"/>
              <a:cs typeface="Century Gothic"/>
              <a:sym typeface="Century Gothic"/>
            </a:endParaRPr>
          </a:p>
          <a:p>
            <a:pPr marL="0" lvl="0" indent="0" algn="l" rtl="0">
              <a:lnSpc>
                <a:spcPct val="100000"/>
              </a:lnSpc>
              <a:spcBef>
                <a:spcPts val="800"/>
              </a:spcBef>
              <a:spcAft>
                <a:spcPts val="0"/>
              </a:spcAft>
              <a:buSzPts val="2100"/>
              <a:buNone/>
            </a:pPr>
            <a:endParaRPr sz="12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440" name="Google Shape;440;p70"/>
          <p:cNvSpPr txBox="1">
            <a:spLocks noGrp="1"/>
          </p:cNvSpPr>
          <p:nvPr>
            <p:ph type="title"/>
          </p:nvPr>
        </p:nvSpPr>
        <p:spPr>
          <a:xfrm>
            <a:off x="628650" y="-6"/>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000" b="1" dirty="0">
                <a:latin typeface="Century Gothic"/>
                <a:ea typeface="Century Gothic"/>
                <a:cs typeface="Century Gothic"/>
                <a:sym typeface="Century Gothic"/>
              </a:rPr>
              <a:t>Mid-Unit 3 Assessment:  Researching How Kids Have Taken Action</a:t>
            </a:r>
            <a:endParaRPr sz="2000" b="1" u="none" strike="noStrike" cap="none" dirty="0">
              <a:solidFill>
                <a:schemeClr val="dk1"/>
              </a:solidFill>
              <a:latin typeface="Century Gothic"/>
              <a:ea typeface="Century Gothic"/>
              <a:cs typeface="Century Gothic"/>
              <a:sym typeface="Century Gothic"/>
            </a:endParaRPr>
          </a:p>
        </p:txBody>
      </p:sp>
      <p:pic>
        <p:nvPicPr>
          <p:cNvPr id="441" name="Google Shape;441;p70"/>
          <p:cNvPicPr preferRelativeResize="0"/>
          <p:nvPr/>
        </p:nvPicPr>
        <p:blipFill rotWithShape="1">
          <a:blip r:embed="rId3">
            <a:alphaModFix/>
          </a:blip>
          <a:srcRect/>
          <a:stretch/>
        </p:blipFill>
        <p:spPr>
          <a:xfrm>
            <a:off x="152400" y="1146594"/>
            <a:ext cx="4484500" cy="3324250"/>
          </a:xfrm>
          <a:prstGeom prst="rect">
            <a:avLst/>
          </a:prstGeom>
          <a:noFill/>
          <a:ln w="9525" cap="flat" cmpd="sng">
            <a:solidFill>
              <a:schemeClr val="dk2"/>
            </a:solidFill>
            <a:prstDash val="solid"/>
            <a:round/>
            <a:headEnd type="none" w="sm" len="sm"/>
            <a:tailEnd type="none" w="sm" len="sm"/>
          </a:ln>
        </p:spPr>
      </p:pic>
      <p:pic>
        <p:nvPicPr>
          <p:cNvPr id="442" name="Google Shape;442;p70"/>
          <p:cNvPicPr preferRelativeResize="0"/>
          <p:nvPr/>
        </p:nvPicPr>
        <p:blipFill rotWithShape="1">
          <a:blip r:embed="rId4">
            <a:alphaModFix/>
          </a:blip>
          <a:srcRect/>
          <a:stretch/>
        </p:blipFill>
        <p:spPr>
          <a:xfrm>
            <a:off x="5102600" y="886469"/>
            <a:ext cx="3120695" cy="3844506"/>
          </a:xfrm>
          <a:prstGeom prst="rect">
            <a:avLst/>
          </a:prstGeom>
          <a:noFill/>
          <a:ln w="9525" cap="flat" cmpd="sng">
            <a:solidFill>
              <a:schemeClr val="dk2"/>
            </a:solidFill>
            <a:prstDash val="solid"/>
            <a:round/>
            <a:headEnd type="none" w="sm" len="sm"/>
            <a:tailEnd type="none" w="sm" len="sm"/>
          </a:ln>
        </p:spPr>
      </p:pic>
      <p:pic>
        <p:nvPicPr>
          <p:cNvPr id="443" name="Google Shape;443;p70"/>
          <p:cNvPicPr preferRelativeResize="0"/>
          <p:nvPr/>
        </p:nvPicPr>
        <p:blipFill rotWithShape="1">
          <a:blip r:embed="rId5">
            <a:alphaModFix/>
          </a:blip>
          <a:srcRect/>
          <a:stretch/>
        </p:blipFill>
        <p:spPr>
          <a:xfrm>
            <a:off x="8418920" y="4361665"/>
            <a:ext cx="609600" cy="5429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sp>
        <p:nvSpPr>
          <p:cNvPr id="448" name="Google Shape;448;p7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Reviewing the Learning Targets</a:t>
            </a:r>
            <a:endParaRPr/>
          </a:p>
        </p:txBody>
      </p:sp>
      <p:sp>
        <p:nvSpPr>
          <p:cNvPr id="449" name="Google Shape;449;p7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lnSpc>
                <a:spcPct val="90000"/>
              </a:lnSpc>
              <a:spcBef>
                <a:spcPts val="0"/>
              </a:spcBef>
              <a:spcAft>
                <a:spcPts val="0"/>
              </a:spcAft>
              <a:buSzPts val="2400"/>
              <a:buFont typeface="Century Gothic"/>
              <a:buAutoNum type="arabicPeriod"/>
            </a:pPr>
            <a:r>
              <a:rPr lang="en" sz="2400"/>
              <a:t>I can identify the reasons and evidence Kayla Abramowitz gives to support the point that kids can be heroes.</a:t>
            </a:r>
            <a:endParaRPr sz="2400"/>
          </a:p>
          <a:p>
            <a:pPr marL="457200" lvl="0" indent="-381000" algn="l" rtl="0">
              <a:lnSpc>
                <a:spcPct val="90000"/>
              </a:lnSpc>
              <a:spcBef>
                <a:spcPts val="0"/>
              </a:spcBef>
              <a:spcAft>
                <a:spcPts val="0"/>
              </a:spcAft>
              <a:buSzPts val="2400"/>
              <a:buFont typeface="Century Gothic"/>
              <a:buAutoNum type="arabicPeriod"/>
            </a:pPr>
            <a:r>
              <a:rPr lang="en" sz="2400"/>
              <a:t>I can cite evidence from the text to support answers to my questions.</a:t>
            </a:r>
            <a:endParaRPr sz="2400"/>
          </a:p>
          <a:p>
            <a:pPr marL="457200" lvl="0" indent="-381000" algn="l" rtl="0">
              <a:lnSpc>
                <a:spcPct val="90000"/>
              </a:lnSpc>
              <a:spcBef>
                <a:spcPts val="0"/>
              </a:spcBef>
              <a:spcAft>
                <a:spcPts val="0"/>
              </a:spcAft>
              <a:buSzPts val="2400"/>
              <a:buFont typeface="Century Gothic"/>
              <a:buAutoNum type="arabicPeriod"/>
            </a:pPr>
            <a:r>
              <a:rPr lang="en" sz="2400"/>
              <a:t>I can take notes and organize my research into categories.</a:t>
            </a:r>
            <a:endParaRPr sz="2400"/>
          </a:p>
          <a:p>
            <a:pPr marL="0" lvl="0" indent="0" algn="l" rtl="0">
              <a:lnSpc>
                <a:spcPct val="90000"/>
              </a:lnSpc>
              <a:spcBef>
                <a:spcPts val="800"/>
              </a:spcBef>
              <a:spcAft>
                <a:spcPts val="0"/>
              </a:spcAft>
              <a:buSzPts val="2100"/>
              <a:buNone/>
            </a:pPr>
            <a:endParaRPr sz="2400"/>
          </a:p>
        </p:txBody>
      </p:sp>
      <p:pic>
        <p:nvPicPr>
          <p:cNvPr id="450" name="Google Shape;450;p71"/>
          <p:cNvPicPr preferRelativeResize="0"/>
          <p:nvPr/>
        </p:nvPicPr>
        <p:blipFill rotWithShape="1">
          <a:blip r:embed="rId3">
            <a:alphaModFix/>
          </a:blip>
          <a:srcRect/>
          <a:stretch/>
        </p:blipFill>
        <p:spPr>
          <a:xfrm>
            <a:off x="8480625" y="4293420"/>
            <a:ext cx="575109" cy="583159"/>
          </a:xfrm>
          <a:prstGeom prst="rect">
            <a:avLst/>
          </a:prstGeom>
          <a:noFill/>
          <a:ln>
            <a:noFill/>
          </a:ln>
        </p:spPr>
      </p:pic>
      <p:pic>
        <p:nvPicPr>
          <p:cNvPr id="451" name="Google Shape;451;p71"/>
          <p:cNvPicPr preferRelativeResize="0"/>
          <p:nvPr/>
        </p:nvPicPr>
        <p:blipFill rotWithShape="1">
          <a:blip r:embed="rId4">
            <a:alphaModFix/>
          </a:blip>
          <a:srcRect/>
          <a:stretch/>
        </p:blipFill>
        <p:spPr>
          <a:xfrm>
            <a:off x="7816480" y="4260195"/>
            <a:ext cx="698870" cy="649607"/>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55"/>
        <p:cNvGrpSpPr/>
        <p:nvPr/>
      </p:nvGrpSpPr>
      <p:grpSpPr>
        <a:xfrm>
          <a:off x="0" y="0"/>
          <a:ext cx="0" cy="0"/>
          <a:chOff x="0" y="0"/>
          <a:chExt cx="0" cy="0"/>
        </a:xfrm>
      </p:grpSpPr>
      <p:sp>
        <p:nvSpPr>
          <p:cNvPr id="456" name="Google Shape;456;p72"/>
          <p:cNvSpPr txBox="1">
            <a:spLocks noGrp="1"/>
          </p:cNvSpPr>
          <p:nvPr>
            <p:ph type="title"/>
          </p:nvPr>
        </p:nvSpPr>
        <p:spPr>
          <a:xfrm>
            <a:off x="576425" y="-6"/>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90000"/>
              </a:lnSpc>
              <a:spcBef>
                <a:spcPts val="0"/>
              </a:spcBef>
              <a:spcAft>
                <a:spcPts val="0"/>
              </a:spcAft>
              <a:buSzPts val="3400"/>
              <a:buNone/>
            </a:pPr>
            <a:r>
              <a:rPr lang="en"/>
              <a:t>Tracking Progress</a:t>
            </a:r>
            <a:endParaRPr/>
          </a:p>
        </p:txBody>
      </p:sp>
      <p:pic>
        <p:nvPicPr>
          <p:cNvPr id="457" name="Google Shape;457;p72"/>
          <p:cNvPicPr preferRelativeResize="0"/>
          <p:nvPr/>
        </p:nvPicPr>
        <p:blipFill rotWithShape="1">
          <a:blip r:embed="rId3">
            <a:alphaModFix/>
          </a:blip>
          <a:srcRect/>
          <a:stretch/>
        </p:blipFill>
        <p:spPr>
          <a:xfrm>
            <a:off x="2145900" y="820244"/>
            <a:ext cx="4852207" cy="3844506"/>
          </a:xfrm>
          <a:prstGeom prst="rect">
            <a:avLst/>
          </a:prstGeom>
          <a:noFill/>
          <a:ln w="9525" cap="flat" cmpd="sng">
            <a:solidFill>
              <a:schemeClr val="dk2"/>
            </a:solidFill>
            <a:prstDash val="solid"/>
            <a:round/>
            <a:headEnd type="none" w="sm" len="sm"/>
            <a:tailEnd type="none" w="sm" len="sm"/>
          </a:ln>
        </p:spPr>
      </p:pic>
      <p:pic>
        <p:nvPicPr>
          <p:cNvPr id="458" name="Google Shape;458;p72"/>
          <p:cNvPicPr preferRelativeResize="0"/>
          <p:nvPr/>
        </p:nvPicPr>
        <p:blipFill rotWithShape="1">
          <a:blip r:embed="rId4">
            <a:alphaModFix/>
          </a:blip>
          <a:srcRect/>
          <a:stretch/>
        </p:blipFill>
        <p:spPr>
          <a:xfrm>
            <a:off x="8463125" y="4366367"/>
            <a:ext cx="609600" cy="5429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sp>
        <p:nvSpPr>
          <p:cNvPr id="463" name="Google Shape;463;p7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Debriefing</a:t>
            </a:r>
            <a:endParaRPr/>
          </a:p>
        </p:txBody>
      </p:sp>
      <p:pic>
        <p:nvPicPr>
          <p:cNvPr id="464" name="Google Shape;464;p73"/>
          <p:cNvPicPr preferRelativeResize="0"/>
          <p:nvPr/>
        </p:nvPicPr>
        <p:blipFill rotWithShape="1">
          <a:blip r:embed="rId3">
            <a:alphaModFix/>
          </a:blip>
          <a:srcRect/>
          <a:stretch/>
        </p:blipFill>
        <p:spPr>
          <a:xfrm>
            <a:off x="628650" y="1268044"/>
            <a:ext cx="4229100" cy="3152775"/>
          </a:xfrm>
          <a:prstGeom prst="rect">
            <a:avLst/>
          </a:prstGeom>
          <a:noFill/>
          <a:ln w="9525" cap="flat" cmpd="sng">
            <a:solidFill>
              <a:schemeClr val="dk2"/>
            </a:solidFill>
            <a:prstDash val="solid"/>
            <a:round/>
            <a:headEnd type="none" w="sm" len="sm"/>
            <a:tailEnd type="none" w="sm" len="sm"/>
          </a:ln>
        </p:spPr>
      </p:pic>
      <p:pic>
        <p:nvPicPr>
          <p:cNvPr id="465" name="Google Shape;465;p73"/>
          <p:cNvPicPr preferRelativeResize="0"/>
          <p:nvPr/>
        </p:nvPicPr>
        <p:blipFill rotWithShape="1">
          <a:blip r:embed="rId4">
            <a:alphaModFix/>
          </a:blip>
          <a:srcRect/>
          <a:stretch/>
        </p:blipFill>
        <p:spPr>
          <a:xfrm>
            <a:off x="8461094" y="4375231"/>
            <a:ext cx="575479" cy="566811"/>
          </a:xfrm>
          <a:prstGeom prst="rect">
            <a:avLst/>
          </a:prstGeom>
          <a:noFill/>
          <a:ln>
            <a:noFill/>
          </a:ln>
        </p:spPr>
      </p:pic>
      <p:sp>
        <p:nvSpPr>
          <p:cNvPr id="466" name="Google Shape;466;p73"/>
          <p:cNvSpPr txBox="1"/>
          <p:nvPr/>
        </p:nvSpPr>
        <p:spPr>
          <a:xfrm>
            <a:off x="5156550" y="1273638"/>
            <a:ext cx="3041700" cy="3141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Century Gothic"/>
                <a:ea typeface="Century Gothic"/>
                <a:cs typeface="Century Gothic"/>
                <a:sym typeface="Century Gothic"/>
              </a:rPr>
              <a:t>Turn and Talk:</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How did Kayla Abramowitz take action to make a difference?  What evidence, from the video, makes you think so?</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How did Jessica Carscadden take action to make a difference?  What evidence, from the text, makes you think so?</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Based on your research, why is it important for kids to try to take action?</a:t>
            </a:r>
            <a:endParaRPr sz="14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70"/>
        <p:cNvGrpSpPr/>
        <p:nvPr/>
      </p:nvGrpSpPr>
      <p:grpSpPr>
        <a:xfrm>
          <a:off x="0" y="0"/>
          <a:ext cx="0" cy="0"/>
          <a:chOff x="0" y="0"/>
          <a:chExt cx="0" cy="0"/>
        </a:xfrm>
      </p:grpSpPr>
      <p:sp>
        <p:nvSpPr>
          <p:cNvPr id="471" name="Google Shape;471;p74"/>
          <p:cNvSpPr txBox="1">
            <a:spLocks noGrp="1"/>
          </p:cNvSpPr>
          <p:nvPr>
            <p:ph type="title"/>
          </p:nvPr>
        </p:nvSpPr>
        <p:spPr>
          <a:xfrm>
            <a:off x="628650" y="273844"/>
            <a:ext cx="3198283"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Homework</a:t>
            </a:r>
            <a:endParaRPr sz="3300" i="0" u="none" strike="noStrike" cap="none">
              <a:solidFill>
                <a:schemeClr val="dk1"/>
              </a:solidFill>
              <a:latin typeface="Century Gothic"/>
              <a:ea typeface="Century Gothic"/>
              <a:cs typeface="Century Gothic"/>
              <a:sym typeface="Century Gothic"/>
            </a:endParaRPr>
          </a:p>
        </p:txBody>
      </p:sp>
      <p:sp>
        <p:nvSpPr>
          <p:cNvPr id="472" name="Google Shape;472;p74"/>
          <p:cNvSpPr txBox="1"/>
          <p:nvPr/>
        </p:nvSpPr>
        <p:spPr>
          <a:xfrm>
            <a:off x="311700" y="1032650"/>
            <a:ext cx="4065600" cy="3198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Tx/>
              <a:buSzPts val="1800"/>
              <a:buFont typeface="Century Gothic"/>
              <a:buAutoNum type="alphaUcPeriod"/>
            </a:pPr>
            <a:r>
              <a:rPr lang="en" sz="1800" b="0" i="0" u="none" strike="noStrike" cap="none" dirty="0">
                <a:solidFill>
                  <a:schemeClr val="tx1"/>
                </a:solidFill>
                <a:latin typeface="Century Gothic"/>
                <a:ea typeface="Century Gothic"/>
                <a:cs typeface="Century Gothic"/>
                <a:sym typeface="Century Gothic"/>
              </a:rPr>
              <a:t>Accountable 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1000"/>
              </a:spcBef>
              <a:spcAft>
                <a:spcPts val="0"/>
              </a:spcAft>
              <a:buClr>
                <a:schemeClr val="dk1"/>
              </a:buClr>
              <a:buSzPts val="2100"/>
              <a:buFont typeface="Arial"/>
              <a:buNone/>
            </a:pPr>
            <a:endParaRPr sz="1800" b="0" i="0" u="none" strike="noStrike" cap="none" dirty="0">
              <a:solidFill>
                <a:srgbClr val="444444"/>
              </a:solidFill>
              <a:latin typeface="Calibri"/>
              <a:ea typeface="Calibri"/>
              <a:cs typeface="Calibri"/>
              <a:sym typeface="Calibri"/>
            </a:endParaRPr>
          </a:p>
        </p:txBody>
      </p:sp>
      <p:sp>
        <p:nvSpPr>
          <p:cNvPr id="473" name="Google Shape;473;p74"/>
          <p:cNvSpPr txBox="1"/>
          <p:nvPr/>
        </p:nvSpPr>
        <p:spPr>
          <a:xfrm>
            <a:off x="4572000" y="334175"/>
            <a:ext cx="4260300" cy="4181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Module 4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1400" b="0" i="0" u="none" strike="noStrike" cap="none">
              <a:solidFill>
                <a:srgbClr val="000000"/>
              </a:solidFill>
              <a:latin typeface="Arial"/>
              <a:ea typeface="Arial"/>
              <a:cs typeface="Arial"/>
              <a:sym typeface="Arial"/>
            </a:endParaRPr>
          </a:p>
          <a:p>
            <a:pPr marL="0" marR="0" lvl="0" indent="-114300" algn="l" rtl="0">
              <a:lnSpc>
                <a:spcPct val="90000"/>
              </a:lnSpc>
              <a:spcBef>
                <a:spcPts val="340"/>
              </a:spcBef>
              <a:spcAft>
                <a:spcPts val="0"/>
              </a:spcAft>
              <a:buClr>
                <a:schemeClr val="dk1"/>
              </a:buClr>
              <a:buSzPts val="1800"/>
              <a:buFont typeface="Arial"/>
              <a:buChar char="•"/>
            </a:pPr>
            <a:r>
              <a:rPr lang="en" sz="2000" b="0" i="0" u="none" strike="noStrike" cap="none">
                <a:solidFill>
                  <a:srgbClr val="000000"/>
                </a:solidFill>
                <a:latin typeface="Century Gothic"/>
                <a:ea typeface="Century Gothic"/>
                <a:cs typeface="Century Gothic"/>
                <a:sym typeface="Century Gothic"/>
              </a:rPr>
              <a:t>What can we learn from the process of ratifying the 19</a:t>
            </a:r>
            <a:r>
              <a:rPr lang="en" sz="2000" b="0" i="0" u="none" strike="noStrike" cap="none" baseline="30000">
                <a:solidFill>
                  <a:srgbClr val="000000"/>
                </a:solidFill>
                <a:latin typeface="Century Gothic"/>
                <a:ea typeface="Century Gothic"/>
                <a:cs typeface="Century Gothic"/>
                <a:sym typeface="Century Gothic"/>
              </a:rPr>
              <a:t>th</a:t>
            </a:r>
            <a:r>
              <a:rPr lang="en" sz="2000" b="0" i="0" u="none" strike="noStrike" cap="none">
                <a:solidFill>
                  <a:srgbClr val="000000"/>
                </a:solidFill>
                <a:latin typeface="Century Gothic"/>
                <a:ea typeface="Century Gothic"/>
                <a:cs typeface="Century Gothic"/>
                <a:sym typeface="Century Gothic"/>
              </a:rPr>
              <a:t> Amendment?</a:t>
            </a:r>
            <a:endParaRPr sz="1400" b="0" i="0" u="none" strike="noStrike" cap="none">
              <a:solidFill>
                <a:srgbClr val="000000"/>
              </a:solidFill>
              <a:latin typeface="Arial"/>
              <a:ea typeface="Arial"/>
              <a:cs typeface="Arial"/>
              <a:sym typeface="Arial"/>
            </a:endParaRPr>
          </a:p>
          <a:p>
            <a:pPr marL="0" marR="0" lvl="0" indent="-114300" algn="l" rtl="0">
              <a:lnSpc>
                <a:spcPct val="90000"/>
              </a:lnSpc>
              <a:spcBef>
                <a:spcPts val="340"/>
              </a:spcBef>
              <a:spcAft>
                <a:spcPts val="0"/>
              </a:spcAft>
              <a:buClr>
                <a:schemeClr val="dk1"/>
              </a:buClr>
              <a:buSzPts val="1800"/>
              <a:buFont typeface="Arial"/>
              <a:buChar char="•"/>
            </a:pPr>
            <a:r>
              <a:rPr lang="en" sz="2000" b="0" i="0" u="none" strike="noStrike" cap="none">
                <a:solidFill>
                  <a:schemeClr val="dk1"/>
                </a:solidFill>
                <a:latin typeface="Century Gothic"/>
                <a:ea typeface="Century Gothic"/>
                <a:cs typeface="Century Gothic"/>
                <a:sym typeface="Century Gothic"/>
              </a:rPr>
              <a:t>How can stories inspire us to take action to contribute to a better world?</a:t>
            </a:r>
            <a:endParaRPr sz="1400" b="0" i="0" u="none" strike="noStrike" cap="none">
              <a:solidFill>
                <a:srgbClr val="000000"/>
              </a:solidFill>
              <a:latin typeface="Arial"/>
              <a:ea typeface="Arial"/>
              <a:cs typeface="Arial"/>
              <a:sym typeface="Arial"/>
            </a:endParaRPr>
          </a:p>
          <a:p>
            <a:pPr marL="0" marR="0" lvl="0" indent="-114300" algn="l" rtl="0">
              <a:lnSpc>
                <a:spcPct val="90000"/>
              </a:lnSpc>
              <a:spcBef>
                <a:spcPts val="340"/>
              </a:spcBef>
              <a:spcAft>
                <a:spcPts val="0"/>
              </a:spcAft>
              <a:buClr>
                <a:schemeClr val="dk1"/>
              </a:buClr>
              <a:buSzPts val="1800"/>
              <a:buFont typeface="Arial"/>
              <a:buChar char="•"/>
            </a:pPr>
            <a:r>
              <a:rPr lang="en" sz="2000" b="0" i="0" u="none" strike="noStrike" cap="none">
                <a:solidFill>
                  <a:schemeClr val="dk1"/>
                </a:solidFill>
                <a:latin typeface="Century Gothic"/>
                <a:ea typeface="Century Gothic"/>
                <a:cs typeface="Century Gothic"/>
                <a:sym typeface="Century Gothic"/>
              </a:rPr>
              <a:t>How and why can we encourage and support others to contribute to a better world?</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478" name="Google Shape;478;p7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3600"/>
              <a:buNone/>
            </a:pPr>
            <a:r>
              <a:rPr lang="en" sz="3000"/>
              <a:t>Homework: Accountable Research Reading</a:t>
            </a:r>
            <a:endParaRPr sz="3000"/>
          </a:p>
        </p:txBody>
      </p:sp>
      <p:sp>
        <p:nvSpPr>
          <p:cNvPr id="479" name="Google Shape;479;p75"/>
          <p:cNvSpPr txBox="1">
            <a:spLocks noGrp="1"/>
          </p:cNvSpPr>
          <p:nvPr>
            <p:ph type="body" idx="1"/>
          </p:nvPr>
        </p:nvSpPr>
        <p:spPr>
          <a:xfrm>
            <a:off x="466675" y="935188"/>
            <a:ext cx="6255900" cy="8952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AutoNum type="arabicPeriod"/>
            </a:pPr>
            <a:r>
              <a:rPr lang="en" sz="1100"/>
              <a:t>Take out Independent Reading Journal.</a:t>
            </a:r>
            <a:endParaRPr sz="1100"/>
          </a:p>
          <a:p>
            <a:pPr marL="457200" lvl="0" indent="-298450" algn="l" rtl="0">
              <a:lnSpc>
                <a:spcPct val="100000"/>
              </a:lnSpc>
              <a:spcBef>
                <a:spcPts val="0"/>
              </a:spcBef>
              <a:spcAft>
                <a:spcPts val="0"/>
              </a:spcAft>
              <a:buSzPts val="1100"/>
              <a:buAutoNum type="arabicPeriod"/>
            </a:pPr>
            <a:r>
              <a:rPr lang="en" sz="1100"/>
              <a:t>Select a prompt.</a:t>
            </a:r>
            <a:endParaRPr sz="1100"/>
          </a:p>
          <a:p>
            <a:pPr marL="457200" lvl="0" indent="-298450" algn="l" rtl="0">
              <a:lnSpc>
                <a:spcPct val="100000"/>
              </a:lnSpc>
              <a:spcBef>
                <a:spcPts val="0"/>
              </a:spcBef>
              <a:spcAft>
                <a:spcPts val="0"/>
              </a:spcAft>
              <a:buSzPts val="1100"/>
              <a:buAutoNum type="arabicPeriod"/>
            </a:pPr>
            <a:r>
              <a:rPr lang="en" sz="1100"/>
              <a:t>Copy prompt into front of independent reading journal.</a:t>
            </a:r>
            <a:endParaRPr sz="1100"/>
          </a:p>
          <a:p>
            <a:pPr marL="457200" lvl="0" indent="-298450" algn="l" rtl="0">
              <a:lnSpc>
                <a:spcPct val="100000"/>
              </a:lnSpc>
              <a:spcBef>
                <a:spcPts val="0"/>
              </a:spcBef>
              <a:spcAft>
                <a:spcPts val="0"/>
              </a:spcAft>
              <a:buSzPts val="1100"/>
              <a:buAutoNum type="arabicPeriod"/>
            </a:pPr>
            <a:r>
              <a:rPr lang="en" sz="1100"/>
              <a:t>Respond to prompt for HW.</a:t>
            </a:r>
            <a:endParaRPr sz="1100"/>
          </a:p>
          <a:p>
            <a:pPr marL="0" lvl="0" indent="0" algn="l" rtl="0">
              <a:lnSpc>
                <a:spcPct val="100000"/>
              </a:lnSpc>
              <a:spcBef>
                <a:spcPts val="0"/>
              </a:spcBef>
              <a:spcAft>
                <a:spcPts val="0"/>
              </a:spcAft>
              <a:buSzPts val="1400"/>
              <a:buNone/>
            </a:pPr>
            <a:endParaRPr sz="1100"/>
          </a:p>
          <a:p>
            <a:pPr marL="0" lvl="0" indent="0" algn="l" rtl="0">
              <a:lnSpc>
                <a:spcPct val="100000"/>
              </a:lnSpc>
              <a:spcBef>
                <a:spcPts val="0"/>
              </a:spcBef>
              <a:spcAft>
                <a:spcPts val="0"/>
              </a:spcAft>
              <a:buSzPts val="1400"/>
              <a:buNone/>
            </a:pPr>
            <a:endParaRPr sz="1100">
              <a:solidFill>
                <a:srgbClr val="444444"/>
              </a:solidFill>
            </a:endParaRPr>
          </a:p>
        </p:txBody>
      </p:sp>
      <p:sp>
        <p:nvSpPr>
          <p:cNvPr id="480" name="Google Shape;480;p75"/>
          <p:cNvSpPr txBox="1">
            <a:spLocks noGrp="1"/>
          </p:cNvSpPr>
          <p:nvPr>
            <p:ph type="body" idx="2"/>
          </p:nvPr>
        </p:nvSpPr>
        <p:spPr>
          <a:xfrm>
            <a:off x="466675" y="1697300"/>
            <a:ext cx="8620500" cy="26061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Clr>
                <a:schemeClr val="dk1"/>
              </a:buClr>
              <a:buSzPts val="1400"/>
              <a:buFont typeface="Arial"/>
              <a:buNone/>
            </a:pPr>
            <a:r>
              <a:rPr lang="en" sz="1300" b="1" dirty="0"/>
              <a:t>Module 4: Journal Prompts</a:t>
            </a:r>
            <a:endParaRPr sz="1300" b="1" dirty="0"/>
          </a:p>
          <a:p>
            <a:pPr marL="457200" lvl="0" indent="-311150" algn="l" rtl="0">
              <a:lnSpc>
                <a:spcPct val="115000"/>
              </a:lnSpc>
              <a:spcBef>
                <a:spcPts val="900"/>
              </a:spcBef>
              <a:spcAft>
                <a:spcPts val="0"/>
              </a:spcAft>
              <a:buSzPts val="1300"/>
              <a:buChar char="●"/>
            </a:pPr>
            <a:r>
              <a:rPr lang="en" sz="1300" dirty="0"/>
              <a:t>What is the theme or main idea of the text? What are some of the key details, and how</a:t>
            </a:r>
            <a:br>
              <a:rPr lang="en" sz="1300" dirty="0"/>
            </a:br>
            <a:r>
              <a:rPr lang="en" sz="1300" dirty="0"/>
              <a:t>do they support the main idea?</a:t>
            </a:r>
            <a:endParaRPr sz="1300" dirty="0"/>
          </a:p>
          <a:p>
            <a:pPr marL="457200" lvl="0" indent="-311150" algn="l" rtl="0">
              <a:lnSpc>
                <a:spcPct val="115000"/>
              </a:lnSpc>
              <a:spcBef>
                <a:spcPts val="0"/>
              </a:spcBef>
              <a:spcAft>
                <a:spcPts val="0"/>
              </a:spcAft>
              <a:buSzPts val="1300"/>
              <a:buChar char="●"/>
            </a:pPr>
            <a:r>
              <a:rPr lang="en" sz="1300" dirty="0"/>
              <a:t>What do the illustrations tell you? How do they help you understand the words?</a:t>
            </a:r>
            <a:endParaRPr sz="1300" dirty="0"/>
          </a:p>
          <a:p>
            <a:pPr marL="457200" lvl="0" indent="-311150" algn="l" rtl="0">
              <a:lnSpc>
                <a:spcPct val="115000"/>
              </a:lnSpc>
              <a:spcBef>
                <a:spcPts val="0"/>
              </a:spcBef>
              <a:spcAft>
                <a:spcPts val="0"/>
              </a:spcAft>
              <a:buSzPts val="1300"/>
              <a:buChar char="●"/>
            </a:pPr>
            <a:r>
              <a:rPr lang="en" sz="1300" dirty="0"/>
              <a:t>What questions do you now have after reading? What would you like to learn more</a:t>
            </a:r>
            <a:br>
              <a:rPr lang="en" sz="1300" dirty="0"/>
            </a:br>
            <a:r>
              <a:rPr lang="en" sz="1300" dirty="0"/>
              <a:t>about? Why?</a:t>
            </a:r>
            <a:endParaRPr sz="1300" dirty="0"/>
          </a:p>
          <a:p>
            <a:pPr marL="457200" lvl="0" indent="-311150" algn="l" rtl="0">
              <a:lnSpc>
                <a:spcPct val="115000"/>
              </a:lnSpc>
              <a:spcBef>
                <a:spcPts val="0"/>
              </a:spcBef>
              <a:spcAft>
                <a:spcPts val="0"/>
              </a:spcAft>
              <a:buSzPts val="1300"/>
              <a:buChar char="●"/>
            </a:pPr>
            <a:r>
              <a:rPr lang="en" sz="1300" dirty="0"/>
              <a:t>What are the most important facts you learned from reading?</a:t>
            </a:r>
            <a:endParaRPr sz="1300" dirty="0"/>
          </a:p>
          <a:p>
            <a:pPr marL="457200" lvl="0" indent="-311150" algn="l" rtl="0">
              <a:lnSpc>
                <a:spcPct val="115000"/>
              </a:lnSpc>
              <a:spcBef>
                <a:spcPts val="0"/>
              </a:spcBef>
              <a:spcAft>
                <a:spcPts val="0"/>
              </a:spcAft>
              <a:buSzPts val="1300"/>
              <a:buChar char="●"/>
            </a:pPr>
            <a:r>
              <a:rPr lang="en" sz="1300" dirty="0"/>
              <a:t>What is the most interesting fact you learned today? Why?</a:t>
            </a:r>
            <a:endParaRPr sz="1300" dirty="0"/>
          </a:p>
          <a:p>
            <a:pPr marL="457200" lvl="0" indent="-311150" algn="l" rtl="0">
              <a:lnSpc>
                <a:spcPct val="115000"/>
              </a:lnSpc>
              <a:spcBef>
                <a:spcPts val="0"/>
              </a:spcBef>
              <a:spcAft>
                <a:spcPts val="0"/>
              </a:spcAft>
              <a:buSzPts val="1300"/>
              <a:buChar char="●"/>
            </a:pPr>
            <a:r>
              <a:rPr lang="en" sz="1300" dirty="0"/>
              <a:t>How does what you read today connect to something you have learned in other lessons?</a:t>
            </a:r>
            <a:endParaRPr sz="1300" dirty="0"/>
          </a:p>
          <a:p>
            <a:pPr marL="457200" lvl="0" indent="-311150" algn="l" rtl="0">
              <a:lnSpc>
                <a:spcPct val="115000"/>
              </a:lnSpc>
              <a:spcBef>
                <a:spcPts val="0"/>
              </a:spcBef>
              <a:spcAft>
                <a:spcPts val="0"/>
              </a:spcAft>
              <a:buSzPts val="1300"/>
              <a:buChar char="●"/>
            </a:pPr>
            <a:r>
              <a:rPr lang="en" sz="1300" dirty="0"/>
              <a:t>Describe in depth a character in the text using details from the text.</a:t>
            </a:r>
            <a:endParaRPr sz="1300" dirty="0"/>
          </a:p>
          <a:p>
            <a:pPr marL="457200" lvl="0" indent="-311150" algn="l" rtl="0">
              <a:lnSpc>
                <a:spcPct val="115000"/>
              </a:lnSpc>
              <a:spcBef>
                <a:spcPts val="0"/>
              </a:spcBef>
              <a:spcAft>
                <a:spcPts val="0"/>
              </a:spcAft>
              <a:buSzPts val="1300"/>
              <a:buChar char="●"/>
            </a:pPr>
            <a:r>
              <a:rPr lang="en" sz="1300" dirty="0"/>
              <a:t>Describe in depth a setting in the text using details from the text.</a:t>
            </a:r>
            <a:endParaRPr sz="1300" dirty="0"/>
          </a:p>
          <a:p>
            <a:pPr marL="457200" lvl="0" indent="-311150" algn="l" rtl="0">
              <a:lnSpc>
                <a:spcPct val="115000"/>
              </a:lnSpc>
              <a:spcBef>
                <a:spcPts val="0"/>
              </a:spcBef>
              <a:spcAft>
                <a:spcPts val="0"/>
              </a:spcAft>
              <a:buSzPts val="1300"/>
              <a:buChar char="●"/>
            </a:pPr>
            <a:r>
              <a:rPr lang="en" sz="1300" dirty="0"/>
              <a:t>Describe in depth an event in the text using details from the text.</a:t>
            </a:r>
            <a:endParaRPr sz="1300" dirty="0"/>
          </a:p>
          <a:p>
            <a:pPr marL="457200" lvl="0" indent="-311150" algn="l" rtl="0">
              <a:lnSpc>
                <a:spcPct val="115000"/>
              </a:lnSpc>
              <a:spcBef>
                <a:spcPts val="0"/>
              </a:spcBef>
              <a:spcAft>
                <a:spcPts val="0"/>
              </a:spcAft>
              <a:buSzPts val="1300"/>
              <a:buChar char="●"/>
            </a:pPr>
            <a:r>
              <a:rPr lang="en" sz="1300" dirty="0"/>
              <a:t>Choose one new word from your reading today and analyze it on a vocabulary </a:t>
            </a:r>
            <a:r>
              <a:rPr lang="en" sz="1300" dirty="0" smtClean="0"/>
              <a:t>square</a:t>
            </a:r>
            <a:r>
              <a:rPr lang="en-US" sz="1300" dirty="0" smtClean="0"/>
              <a:t>.</a:t>
            </a:r>
            <a:r>
              <a:rPr lang="en" sz="1300" dirty="0"/>
              <a:t/>
            </a:r>
            <a:br>
              <a:rPr lang="en" sz="1300" dirty="0"/>
            </a:br>
            <a:endParaRPr sz="13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85"/>
        <p:cNvGrpSpPr/>
        <p:nvPr/>
      </p:nvGrpSpPr>
      <p:grpSpPr>
        <a:xfrm>
          <a:off x="0" y="0"/>
          <a:ext cx="0" cy="0"/>
          <a:chOff x="0" y="0"/>
          <a:chExt cx="0" cy="0"/>
        </a:xfrm>
      </p:grpSpPr>
      <p:sp>
        <p:nvSpPr>
          <p:cNvPr id="486" name="Google Shape;486;p7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487" name="Google Shape;487;p76"/>
          <p:cNvSpPr txBox="1">
            <a:spLocks noGrp="1"/>
          </p:cNvSpPr>
          <p:nvPr>
            <p:ph type="body" idx="1"/>
          </p:nvPr>
        </p:nvSpPr>
        <p:spPr>
          <a:xfrm>
            <a:off x="628650" y="906994"/>
            <a:ext cx="7886700" cy="25899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algn="l" rtl="0">
              <a:lnSpc>
                <a:spcPct val="90000"/>
              </a:lnSpc>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sz="1800">
              <a:latin typeface="Century Gothic"/>
              <a:ea typeface="Century Gothic"/>
              <a:cs typeface="Century Gothic"/>
              <a:sym typeface="Century Gothic"/>
            </a:endParaRPr>
          </a:p>
          <a:p>
            <a:pPr marL="0" lvl="0" indent="0" algn="l" rtl="0">
              <a:lnSpc>
                <a:spcPct val="90000"/>
              </a:lnSpc>
              <a:spcBef>
                <a:spcPts val="2100"/>
              </a:spcBef>
              <a:spcAft>
                <a:spcPts val="2100"/>
              </a:spcAft>
              <a:buClr>
                <a:schemeClr val="dk1"/>
              </a:buClr>
              <a:buSzPts val="1100"/>
              <a:buFont typeface="Arial"/>
              <a:buNone/>
            </a:pPr>
            <a:r>
              <a:rPr lang="en" sz="1800">
                <a:latin typeface="Century Gothic"/>
                <a:ea typeface="Century Gothic"/>
                <a:cs typeface="Century Gothic"/>
                <a:sym typeface="Century Gothic"/>
              </a:rPr>
              <a:t>Today’s ALL Block Schedule is:</a:t>
            </a:r>
            <a:endParaRPr>
              <a:latin typeface="Century Gothic"/>
              <a:ea typeface="Century Gothic"/>
              <a:cs typeface="Century Gothic"/>
              <a:sym typeface="Century Gothic"/>
            </a:endParaRPr>
          </a:p>
        </p:txBody>
      </p:sp>
      <p:graphicFrame>
        <p:nvGraphicFramePr>
          <p:cNvPr id="488" name="Google Shape;488;p76"/>
          <p:cNvGraphicFramePr/>
          <p:nvPr/>
        </p:nvGraphicFramePr>
        <p:xfrm>
          <a:off x="952500" y="3122350"/>
          <a:ext cx="7239000" cy="1859219"/>
        </p:xfrm>
        <a:graphic>
          <a:graphicData uri="http://schemas.openxmlformats.org/drawingml/2006/table">
            <a:tbl>
              <a:tblPr>
                <a:noFill/>
                <a:tableStyleId>{AB42B13C-2EE8-4676-8B23-30D8F774756A}</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6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4</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379" name="Google Shape;379;p62"/>
          <p:cNvSpPr txBox="1">
            <a:spLocks noGrp="1"/>
          </p:cNvSpPr>
          <p:nvPr>
            <p:ph type="body" idx="1"/>
          </p:nvPr>
        </p:nvSpPr>
        <p:spPr>
          <a:xfrm>
            <a:off x="628650" y="1200575"/>
            <a:ext cx="7886700" cy="33945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1700" b="1" dirty="0">
                <a:latin typeface="Century Gothic"/>
                <a:ea typeface="Century Gothic"/>
                <a:cs typeface="Century Gothic"/>
                <a:sym typeface="Century Gothic"/>
              </a:rPr>
              <a:t>Preparing for Lesson 4: </a:t>
            </a:r>
            <a:r>
              <a:rPr lang="en" sz="1700" dirty="0">
                <a:latin typeface="Century Gothic"/>
                <a:ea typeface="Century Gothic"/>
                <a:cs typeface="Century Gothic"/>
                <a:sym typeface="Century Gothic"/>
              </a:rPr>
              <a:t>Pre-reading and Preparing:</a:t>
            </a:r>
            <a:endParaRPr sz="17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Before teaching this lesson, please prepare by doing these things:</a:t>
            </a:r>
            <a:endParaRPr sz="17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2500"/>
              <a:buFont typeface="Arial"/>
              <a:buNone/>
            </a:pPr>
            <a:endParaRPr sz="1700" dirty="0">
              <a:latin typeface="Century Gothic"/>
              <a:ea typeface="Century Gothic"/>
              <a:cs typeface="Century Gothic"/>
              <a:sym typeface="Century Gothic"/>
            </a:endParaRPr>
          </a:p>
          <a:p>
            <a:pPr marL="457200" lvl="0" indent="-336550" algn="l" rtl="0">
              <a:lnSpc>
                <a:spcPct val="2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Read through Lesson 4 </a:t>
            </a:r>
            <a:r>
              <a:rPr lang="en" sz="1700" u="sng" dirty="0">
                <a:solidFill>
                  <a:schemeClr val="hlink"/>
                </a:solidFill>
                <a:latin typeface="Century Gothic"/>
                <a:ea typeface="Century Gothic"/>
                <a:cs typeface="Century Gothic"/>
                <a:sym typeface="Century Gothic"/>
                <a:hlinkClick r:id="rId3"/>
              </a:rPr>
              <a:t>Here</a:t>
            </a:r>
            <a:r>
              <a:rPr lang="en" sz="1700" dirty="0">
                <a:latin typeface="Century Gothic"/>
                <a:ea typeface="Century Gothic"/>
                <a:cs typeface="Century Gothic"/>
                <a:sym typeface="Century Gothic"/>
              </a:rPr>
              <a:t>. </a:t>
            </a:r>
            <a:endParaRPr dirty="0"/>
          </a:p>
          <a:p>
            <a:pPr marL="120650" lvl="0" indent="0" algn="l" rtl="0">
              <a:lnSpc>
                <a:spcPct val="100000"/>
              </a:lnSpc>
              <a:spcBef>
                <a:spcPts val="0"/>
              </a:spcBef>
              <a:spcAft>
                <a:spcPts val="0"/>
              </a:spcAft>
              <a:buSzPts val="1700"/>
              <a:buNone/>
            </a:pPr>
            <a:r>
              <a:rPr lang="en" sz="1700" dirty="0">
                <a:latin typeface="Century Gothic"/>
                <a:ea typeface="Century Gothic"/>
                <a:cs typeface="Century Gothic"/>
                <a:sym typeface="Century Gothic"/>
              </a:rPr>
              <a:t>In this lesson, students will be: </a:t>
            </a:r>
            <a:endParaRPr sz="1700" dirty="0">
              <a:latin typeface="Century Gothic"/>
              <a:ea typeface="Century Gothic"/>
              <a:cs typeface="Century Gothic"/>
              <a:sym typeface="Century Gothic"/>
            </a:endParaRPr>
          </a:p>
          <a:p>
            <a:pPr marL="45720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Returning </a:t>
            </a:r>
            <a:r>
              <a:rPr lang="en" sz="1700" b="1" dirty="0">
                <a:latin typeface="Century Gothic"/>
                <a:ea typeface="Century Gothic"/>
                <a:cs typeface="Century Gothic"/>
                <a:sym typeface="Century Gothic"/>
              </a:rPr>
              <a:t>End-Of-Unit 2 Assessments</a:t>
            </a:r>
            <a:endParaRPr sz="1700" b="1" dirty="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Char char="●"/>
            </a:pPr>
            <a:r>
              <a:rPr lang="en" sz="1700" dirty="0">
                <a:latin typeface="Century Gothic"/>
                <a:ea typeface="Century Gothic"/>
                <a:cs typeface="Century Gothic"/>
                <a:sym typeface="Century Gothic"/>
              </a:rPr>
              <a:t>Reviewing Learning Targets</a:t>
            </a:r>
            <a:endParaRPr sz="1700" dirty="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Taking the </a:t>
            </a:r>
            <a:r>
              <a:rPr lang="en" sz="1700" b="1" dirty="0">
                <a:latin typeface="Century Gothic"/>
                <a:ea typeface="Century Gothic"/>
                <a:cs typeface="Century Gothic"/>
                <a:sym typeface="Century Gothic"/>
              </a:rPr>
              <a:t>Mid-Unit 3 Assessment:  Researching How Kids Have Taken Action</a:t>
            </a:r>
            <a:endParaRPr sz="1700" b="1" dirty="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Tracking Progress</a:t>
            </a:r>
            <a:endParaRPr sz="1700" dirty="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Debriefing</a:t>
            </a:r>
            <a:endParaRPr sz="1700" dirty="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Homework.</a:t>
            </a:r>
            <a:endParaRPr sz="1700" dirty="0">
              <a:latin typeface="Century Gothic"/>
              <a:ea typeface="Century Gothic"/>
              <a:cs typeface="Century Gothic"/>
              <a:sym typeface="Century Gothic"/>
            </a:endParaRPr>
          </a:p>
          <a:p>
            <a:pPr marL="457200" lvl="0" indent="-228600" algn="l" rtl="0">
              <a:lnSpc>
                <a:spcPct val="200000"/>
              </a:lnSpc>
              <a:spcBef>
                <a:spcPts val="0"/>
              </a:spcBef>
              <a:spcAft>
                <a:spcPts val="0"/>
              </a:spcAft>
              <a:buSzPts val="1700"/>
              <a:buFont typeface="Century Gothic"/>
              <a:buNone/>
            </a:pPr>
            <a:endParaRPr sz="17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Google Shape;384;p6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4</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385" name="Google Shape;385;p6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4: </a:t>
            </a:r>
            <a:r>
              <a:rPr lang="en" sz="1800">
                <a:latin typeface="Century Gothic"/>
                <a:ea typeface="Century Gothic"/>
                <a:cs typeface="Century Gothic"/>
                <a:sym typeface="Century Gothic"/>
              </a:rPr>
              <a:t>Materials and Classroom Preparation:</a:t>
            </a:r>
            <a:endParaRPr sz="1800">
              <a:latin typeface="Century Gothic"/>
              <a:ea typeface="Century Gothic"/>
              <a:cs typeface="Century Gothic"/>
              <a:sym typeface="Century Gothic"/>
            </a:endParaRPr>
          </a:p>
          <a:p>
            <a:pPr marL="457200" lvl="0" indent="-342900" algn="l" rtl="0">
              <a:lnSpc>
                <a:spcPct val="100000"/>
              </a:lnSpc>
              <a:spcBef>
                <a:spcPts val="1000"/>
              </a:spcBef>
              <a:spcAft>
                <a:spcPts val="0"/>
              </a:spcAft>
              <a:buClr>
                <a:schemeClr val="dk1"/>
              </a:buClr>
              <a:buSzPts val="1800"/>
              <a:buFont typeface="Century Gothic"/>
              <a:buChar char="●"/>
            </a:pPr>
            <a:r>
              <a:rPr lang="en" sz="1800">
                <a:latin typeface="Century Gothic"/>
                <a:ea typeface="Century Gothic"/>
                <a:cs typeface="Century Gothic"/>
                <a:sym typeface="Century Gothic"/>
              </a:rPr>
              <a:t>There are important materials in EL lessons that you will want to prepare ahead of time. These are detailed on the slides. </a:t>
            </a:r>
            <a:endParaRPr sz="1800">
              <a:solidFill>
                <a:srgbClr val="595959"/>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a:latin typeface="Century Gothic"/>
              <a:ea typeface="Century Gothic"/>
              <a:cs typeface="Century Gothic"/>
              <a:sym typeface="Century Gothic"/>
            </a:endParaRPr>
          </a:p>
          <a:p>
            <a:pPr marL="457200" lvl="0" indent="-228600" algn="l" rtl="0">
              <a:lnSpc>
                <a:spcPct val="100000"/>
              </a:lnSpc>
              <a:spcBef>
                <a:spcPts val="0"/>
              </a:spcBef>
              <a:spcAft>
                <a:spcPts val="0"/>
              </a:spcAft>
              <a:buClr>
                <a:schemeClr val="dk1"/>
              </a:buClr>
              <a:buSzPts val="1800"/>
              <a:buFont typeface="Century Gothic"/>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sp>
        <p:nvSpPr>
          <p:cNvPr id="390" name="Google Shape;390;p6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4</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391" name="Google Shape;391;p6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2400" b="1">
                <a:latin typeface="Century Gothic"/>
                <a:ea typeface="Century Gothic"/>
                <a:cs typeface="Century Gothic"/>
                <a:sym typeface="Century Gothic"/>
              </a:rPr>
              <a:t>Preparing for Lesson 4:  </a:t>
            </a:r>
            <a:r>
              <a:rPr lang="en" sz="2400">
                <a:latin typeface="Century Gothic"/>
                <a:ea typeface="Century Gothic"/>
                <a:cs typeface="Century Gothic"/>
                <a:sym typeface="Century Gothic"/>
              </a:rPr>
              <a:t>EL Protocols</a:t>
            </a:r>
            <a:endParaRPr sz="2400">
              <a:latin typeface="Century Gothic"/>
              <a:ea typeface="Century Gothic"/>
              <a:cs typeface="Century Gothic"/>
              <a:sym typeface="Century Gothic"/>
            </a:endParaRPr>
          </a:p>
          <a:p>
            <a:pPr marL="0" lvl="0" indent="0" algn="l" rtl="0">
              <a:lnSpc>
                <a:spcPct val="90000"/>
              </a:lnSpc>
              <a:spcBef>
                <a:spcPts val="0"/>
              </a:spcBef>
              <a:spcAft>
                <a:spcPts val="0"/>
              </a:spcAft>
              <a:buClr>
                <a:srgbClr val="000000"/>
              </a:buClr>
              <a:buSzPts val="1100"/>
              <a:buFont typeface="Arial"/>
              <a:buNone/>
            </a:pPr>
            <a:endParaRPr sz="240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In this lesson, students will use 3 protocols:  Turn and Talk, Ongoing Assessment, and Thumb-O-Meter.</a:t>
            </a:r>
            <a:endParaRPr sz="24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8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40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Review the protocol directions slides as you prepare to teach this lesson.</a:t>
            </a:r>
            <a:endParaRPr/>
          </a:p>
        </p:txBody>
      </p:sp>
      <p:pic>
        <p:nvPicPr>
          <p:cNvPr id="392" name="Google Shape;392;p64"/>
          <p:cNvPicPr preferRelativeResize="0"/>
          <p:nvPr/>
        </p:nvPicPr>
        <p:blipFill rotWithShape="1">
          <a:blip r:embed="rId3">
            <a:alphaModFix/>
          </a:blip>
          <a:srcRect/>
          <a:stretch/>
        </p:blipFill>
        <p:spPr>
          <a:xfrm>
            <a:off x="8373303" y="4161094"/>
            <a:ext cx="572700" cy="572700"/>
          </a:xfrm>
          <a:prstGeom prst="rect">
            <a:avLst/>
          </a:prstGeom>
          <a:noFill/>
          <a:ln>
            <a:noFill/>
          </a:ln>
        </p:spPr>
      </p:pic>
      <p:pic>
        <p:nvPicPr>
          <p:cNvPr id="393" name="Google Shape;393;p64"/>
          <p:cNvPicPr preferRelativeResize="0"/>
          <p:nvPr/>
        </p:nvPicPr>
        <p:blipFill rotWithShape="1">
          <a:blip r:embed="rId4">
            <a:alphaModFix/>
          </a:blip>
          <a:srcRect/>
          <a:stretch/>
        </p:blipFill>
        <p:spPr>
          <a:xfrm>
            <a:off x="7025265" y="4182813"/>
            <a:ext cx="571500" cy="571500"/>
          </a:xfrm>
          <a:prstGeom prst="rect">
            <a:avLst/>
          </a:prstGeom>
          <a:noFill/>
          <a:ln>
            <a:noFill/>
          </a:ln>
        </p:spPr>
      </p:pic>
      <p:pic>
        <p:nvPicPr>
          <p:cNvPr id="394" name="Google Shape;394;p64"/>
          <p:cNvPicPr preferRelativeResize="0"/>
          <p:nvPr/>
        </p:nvPicPr>
        <p:blipFill rotWithShape="1">
          <a:blip r:embed="rId5">
            <a:alphaModFix/>
          </a:blip>
          <a:srcRect/>
          <a:stretch/>
        </p:blipFill>
        <p:spPr>
          <a:xfrm>
            <a:off x="7712087" y="4221944"/>
            <a:ext cx="461125" cy="4106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Google Shape;399;p65"/>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a:t>
            </a:r>
            <a:r>
              <a:rPr lang="en" sz="3600">
                <a:latin typeface="Century Gothic"/>
                <a:ea typeface="Century Gothic"/>
                <a:cs typeface="Century Gothic"/>
                <a:sym typeface="Century Gothic"/>
              </a:rPr>
              <a:t>4</a:t>
            </a:r>
            <a:r>
              <a:rPr lang="en" sz="3400">
                <a:latin typeface="Century Gothic"/>
                <a:ea typeface="Century Gothic"/>
                <a:cs typeface="Century Gothic"/>
                <a:sym typeface="Century Gothic"/>
              </a:rPr>
              <a:t>: Module </a:t>
            </a:r>
            <a:r>
              <a:rPr lang="en" sz="3600">
                <a:latin typeface="Century Gothic"/>
                <a:ea typeface="Century Gothic"/>
                <a:cs typeface="Century Gothic"/>
                <a:sym typeface="Century Gothic"/>
              </a:rPr>
              <a:t>4</a:t>
            </a:r>
            <a:r>
              <a:rPr lang="en" sz="3400">
                <a:latin typeface="Century Gothic"/>
                <a:ea typeface="Century Gothic"/>
                <a:cs typeface="Century Gothic"/>
                <a:sym typeface="Century Gothic"/>
              </a:rPr>
              <a:t>: Unit </a:t>
            </a:r>
            <a:r>
              <a:rPr lang="en" sz="3600">
                <a:latin typeface="Century Gothic"/>
                <a:ea typeface="Century Gothic"/>
                <a:cs typeface="Century Gothic"/>
                <a:sym typeface="Century Gothic"/>
              </a:rPr>
              <a:t>3</a:t>
            </a:r>
            <a:r>
              <a:rPr lang="en" sz="3400">
                <a:latin typeface="Century Gothic"/>
                <a:ea typeface="Century Gothic"/>
                <a:cs typeface="Century Gothic"/>
                <a:sym typeface="Century Gothic"/>
              </a:rPr>
              <a:t>: Lesson </a:t>
            </a:r>
            <a:r>
              <a:rPr lang="en" sz="3600">
                <a:latin typeface="Century Gothic"/>
                <a:ea typeface="Century Gothic"/>
                <a:cs typeface="Century Gothic"/>
                <a:sym typeface="Century Gothic"/>
              </a:rPr>
              <a:t>4</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lnSpc>
                <a:spcPct val="90000"/>
              </a:lnSpc>
              <a:spcBef>
                <a:spcPts val="0"/>
              </a:spcBef>
              <a:spcAft>
                <a:spcPts val="0"/>
              </a:spcAft>
              <a:buSzPts val="3300"/>
              <a:buNone/>
            </a:pPr>
            <a:endParaRPr/>
          </a:p>
        </p:txBody>
      </p:sp>
      <p:sp>
        <p:nvSpPr>
          <p:cNvPr id="400" name="Google Shape;400;p65"/>
          <p:cNvSpPr txBox="1">
            <a:spLocks noGrp="1"/>
          </p:cNvSpPr>
          <p:nvPr>
            <p:ph type="body" idx="1"/>
          </p:nvPr>
        </p:nvSpPr>
        <p:spPr>
          <a:xfrm>
            <a:off x="628650" y="1040626"/>
            <a:ext cx="7886700" cy="35457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1800" b="1" dirty="0">
                <a:latin typeface="Century Gothic"/>
                <a:ea typeface="Century Gothic"/>
                <a:cs typeface="Century Gothic"/>
                <a:sym typeface="Century Gothic"/>
              </a:rPr>
              <a:t>Preparing for Lesson 4: </a:t>
            </a:r>
            <a:r>
              <a:rPr lang="en" sz="1800" dirty="0">
                <a:latin typeface="Century Gothic"/>
                <a:ea typeface="Century Gothic"/>
                <a:cs typeface="Century Gothic"/>
                <a:sym typeface="Century Gothic"/>
              </a:rPr>
              <a:t>Supports for Students Who Need It</a:t>
            </a:r>
            <a:endParaRPr sz="1400" dirty="0">
              <a:solidFill>
                <a:srgbClr val="000000"/>
              </a:solidFill>
              <a:latin typeface="Century Gothic"/>
              <a:ea typeface="Century Gothic"/>
              <a:cs typeface="Century Gothic"/>
              <a:sym typeface="Century Gothic"/>
            </a:endParaRPr>
          </a:p>
          <a:p>
            <a:pPr marL="0" lvl="0" indent="0" algn="l" rtl="0">
              <a:lnSpc>
                <a:spcPct val="100000"/>
              </a:lnSpc>
              <a:spcBef>
                <a:spcPts val="3500"/>
              </a:spcBef>
              <a:spcAft>
                <a:spcPts val="0"/>
              </a:spcAft>
              <a:buSzPts val="2100"/>
              <a:buNone/>
            </a:pPr>
            <a:r>
              <a:rPr lang="en" sz="1400" dirty="0">
                <a:solidFill>
                  <a:srgbClr val="000000"/>
                </a:solidFill>
                <a:latin typeface="Century Gothic"/>
                <a:ea typeface="Century Gothic"/>
                <a:cs typeface="Century Gothic"/>
                <a:sym typeface="Century Gothic"/>
              </a:rPr>
              <a:t>The basic design of this lesson supports students by inviting them to complete assessment tasks similar to the classroom tasks completed in Lessons 1–3.</a:t>
            </a:r>
            <a:endParaRPr sz="1400" dirty="0">
              <a:solidFill>
                <a:srgbClr val="000000"/>
              </a:solidFill>
              <a:latin typeface="Century Gothic"/>
              <a:ea typeface="Century Gothic"/>
              <a:cs typeface="Century Gothic"/>
              <a:sym typeface="Century Gothic"/>
            </a:endParaRPr>
          </a:p>
          <a:p>
            <a:pPr marL="0" lvl="0" indent="0" algn="l" rtl="0">
              <a:lnSpc>
                <a:spcPct val="100000"/>
              </a:lnSpc>
              <a:spcBef>
                <a:spcPts val="3500"/>
              </a:spcBef>
              <a:spcAft>
                <a:spcPts val="0"/>
              </a:spcAft>
              <a:buSzPts val="2100"/>
              <a:buNone/>
            </a:pPr>
            <a:r>
              <a:rPr lang="en" sz="1400" dirty="0">
                <a:solidFill>
                  <a:srgbClr val="000000"/>
                </a:solidFill>
                <a:latin typeface="Century Gothic"/>
                <a:ea typeface="Century Gothic"/>
                <a:cs typeface="Century Gothic"/>
                <a:sym typeface="Century Gothic"/>
              </a:rPr>
              <a:t>Students may find the assessment challenging. Encourage students to consult classroom resources and give them specific, positive feedback on the progress they’ve made in learning English and difficult vocabulary.</a:t>
            </a:r>
            <a:endParaRPr sz="1400" dirty="0">
              <a:solidFill>
                <a:srgbClr val="000000"/>
              </a:solidFill>
              <a:latin typeface="Century Gothic"/>
              <a:ea typeface="Century Gothic"/>
              <a:cs typeface="Century Gothic"/>
              <a:sym typeface="Century Gothic"/>
            </a:endParaRPr>
          </a:p>
          <a:p>
            <a:pPr marL="0" lvl="0" indent="0" algn="l" rtl="0">
              <a:lnSpc>
                <a:spcPct val="100000"/>
              </a:lnSpc>
              <a:spcBef>
                <a:spcPts val="3500"/>
              </a:spcBef>
              <a:spcAft>
                <a:spcPts val="0"/>
              </a:spcAft>
              <a:buSzPts val="2100"/>
              <a:buNone/>
            </a:pPr>
            <a:r>
              <a:rPr lang="en" sz="1400" dirty="0">
                <a:solidFill>
                  <a:srgbClr val="000000"/>
                </a:solidFill>
                <a:latin typeface="Century Gothic"/>
                <a:ea typeface="Century Gothic"/>
                <a:cs typeface="Century Gothic"/>
                <a:sym typeface="Century Gothic"/>
              </a:rPr>
              <a:t>Allow students to review note-catchers, the </a:t>
            </a:r>
            <a:r>
              <a:rPr lang="en" sz="1400" b="1" dirty="0">
                <a:solidFill>
                  <a:srgbClr val="000000"/>
                </a:solidFill>
                <a:latin typeface="Century Gothic"/>
                <a:ea typeface="Century Gothic"/>
                <a:cs typeface="Century Gothic"/>
                <a:sym typeface="Century Gothic"/>
              </a:rPr>
              <a:t>Academic and Domain-Specific Word Walls, vocabulary logs</a:t>
            </a:r>
            <a:r>
              <a:rPr lang="en" sz="1400" dirty="0">
                <a:solidFill>
                  <a:srgbClr val="000000"/>
                </a:solidFill>
                <a:latin typeface="Century Gothic"/>
                <a:ea typeface="Century Gothic"/>
                <a:cs typeface="Century Gothic"/>
                <a:sym typeface="Century Gothic"/>
              </a:rPr>
              <a:t>, and other classroom resources.</a:t>
            </a:r>
            <a:endParaRPr sz="1400" dirty="0">
              <a:solidFill>
                <a:srgbClr val="000000"/>
              </a:solidFill>
              <a:latin typeface="Century Gothic"/>
              <a:ea typeface="Century Gothic"/>
              <a:cs typeface="Century Gothic"/>
              <a:sym typeface="Century Gothic"/>
            </a:endParaRPr>
          </a:p>
          <a:p>
            <a:pPr marL="0" lvl="0" indent="0" algn="l" rtl="0">
              <a:lnSpc>
                <a:spcPct val="100000"/>
              </a:lnSpc>
              <a:spcBef>
                <a:spcPts val="3500"/>
              </a:spcBef>
              <a:spcAft>
                <a:spcPts val="0"/>
              </a:spcAft>
              <a:buSzPts val="2100"/>
              <a:buNone/>
            </a:pPr>
            <a:endParaRPr sz="1400" dirty="0">
              <a:solidFill>
                <a:srgbClr val="444444"/>
              </a:solidFill>
              <a:latin typeface="Century Gothic"/>
              <a:ea typeface="Century Gothic"/>
              <a:cs typeface="Century Gothic"/>
              <a:sym typeface="Century Gothic"/>
            </a:endParaRPr>
          </a:p>
          <a:p>
            <a:pPr marL="0" lvl="0" indent="0" algn="l" rtl="0">
              <a:lnSpc>
                <a:spcPct val="100000"/>
              </a:lnSpc>
              <a:spcBef>
                <a:spcPts val="3500"/>
              </a:spcBef>
              <a:spcAft>
                <a:spcPts val="0"/>
              </a:spcAft>
              <a:buSzPts val="2100"/>
              <a:buNone/>
            </a:pPr>
            <a:endParaRPr sz="1400" dirty="0">
              <a:solidFill>
                <a:srgbClr val="444444"/>
              </a:solidFill>
              <a:latin typeface="Century Gothic"/>
              <a:ea typeface="Century Gothic"/>
              <a:cs typeface="Century Gothic"/>
              <a:sym typeface="Century Gothic"/>
            </a:endParaRPr>
          </a:p>
          <a:p>
            <a:pPr marL="0" lvl="0" indent="0" algn="l" rtl="0">
              <a:lnSpc>
                <a:spcPct val="100000"/>
              </a:lnSpc>
              <a:spcBef>
                <a:spcPts val="3500"/>
              </a:spcBef>
              <a:spcAft>
                <a:spcPts val="0"/>
              </a:spcAft>
              <a:buSzPts val="2100"/>
              <a:buNone/>
            </a:pPr>
            <a:endParaRPr sz="1400" dirty="0">
              <a:solidFill>
                <a:srgbClr val="444444"/>
              </a:solidFill>
              <a:latin typeface="Century Gothic"/>
              <a:ea typeface="Century Gothic"/>
              <a:cs typeface="Century Gothic"/>
              <a:sym typeface="Century Gothic"/>
            </a:endParaRPr>
          </a:p>
          <a:p>
            <a:pPr marL="0" lvl="0" indent="0" algn="l" rtl="0">
              <a:lnSpc>
                <a:spcPct val="100000"/>
              </a:lnSpc>
              <a:spcBef>
                <a:spcPts val="1800"/>
              </a:spcBef>
              <a:spcAft>
                <a:spcPts val="0"/>
              </a:spcAft>
              <a:buSzPts val="2100"/>
              <a:buNone/>
            </a:pPr>
            <a:endParaRPr sz="1400" dirty="0">
              <a:solidFill>
                <a:srgbClr val="444444"/>
              </a:solidFill>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endParaRPr sz="1400" dirty="0">
              <a:solidFill>
                <a:srgbClr val="444444"/>
              </a:solidFill>
              <a:latin typeface="Century Gothic"/>
              <a:ea typeface="Century Gothic"/>
              <a:cs typeface="Century Gothic"/>
              <a:sym typeface="Century Gothic"/>
            </a:endParaRPr>
          </a:p>
          <a:p>
            <a:pPr marL="457200" lvl="0" indent="-228600" algn="l" rtl="0">
              <a:lnSpc>
                <a:spcPct val="200000"/>
              </a:lnSpc>
              <a:spcBef>
                <a:spcPts val="0"/>
              </a:spcBef>
              <a:spcAft>
                <a:spcPts val="0"/>
              </a:spcAft>
              <a:buSzPts val="1800"/>
              <a:buFont typeface="Century Gothic"/>
              <a:buNone/>
            </a:pPr>
            <a:endParaRPr sz="1800" dirty="0">
              <a:latin typeface="Century Gothic"/>
              <a:ea typeface="Century Gothic"/>
              <a:cs typeface="Century Gothic"/>
              <a:sym typeface="Century Gothic"/>
            </a:endParaRPr>
          </a:p>
          <a:p>
            <a:pPr marL="457200" lvl="0" indent="-228600" algn="l" rtl="0">
              <a:lnSpc>
                <a:spcPct val="200000"/>
              </a:lnSpc>
              <a:spcBef>
                <a:spcPts val="0"/>
              </a:spcBef>
              <a:spcAft>
                <a:spcPts val="0"/>
              </a:spcAft>
              <a:buSzPts val="1800"/>
              <a:buFont typeface="Century Gothic"/>
              <a:buNone/>
            </a:pPr>
            <a:endParaRPr sz="1800" dirty="0">
              <a:latin typeface="Century Gothic"/>
              <a:ea typeface="Century Gothic"/>
              <a:cs typeface="Century Gothic"/>
              <a:sym typeface="Century Gothic"/>
            </a:endParaRPr>
          </a:p>
        </p:txBody>
      </p:sp>
      <p:sp>
        <p:nvSpPr>
          <p:cNvPr id="401" name="Google Shape;401;p65"/>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402" name="Google Shape;402;p65"/>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403" name="Google Shape;403;p65"/>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404" name="Google Shape;404;p65"/>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405" name="Google Shape;405;p65"/>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406" name="Google Shape;406;p65"/>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410"/>
        <p:cNvGrpSpPr/>
        <p:nvPr/>
      </p:nvGrpSpPr>
      <p:grpSpPr>
        <a:xfrm>
          <a:off x="0" y="0"/>
          <a:ext cx="0" cy="0"/>
          <a:chOff x="0" y="0"/>
          <a:chExt cx="0" cy="0"/>
        </a:xfrm>
      </p:grpSpPr>
      <p:pic>
        <p:nvPicPr>
          <p:cNvPr id="411" name="Google Shape;411;p66"/>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412" name="Google Shape;412;p66"/>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413" name="Google Shape;413;p66"/>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4: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4</a:t>
            </a:r>
            <a:endParaRPr sz="3000" b="0" i="0" u="none" strike="noStrike" cap="none">
              <a:solidFill>
                <a:srgbClr val="404040"/>
              </a:solidFill>
              <a:latin typeface="Calibri"/>
              <a:ea typeface="Calibri"/>
              <a:cs typeface="Calibri"/>
              <a:sym typeface="Calibri"/>
            </a:endParaRPr>
          </a:p>
        </p:txBody>
      </p:sp>
      <p:pic>
        <p:nvPicPr>
          <p:cNvPr id="414" name="Google Shape;414;p66"/>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415" name="Google Shape;415;p66"/>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sp>
        <p:nvSpPr>
          <p:cNvPr id="420" name="Google Shape;420;p6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b="1" dirty="0"/>
          </a:p>
        </p:txBody>
      </p:sp>
      <p:sp>
        <p:nvSpPr>
          <p:cNvPr id="421" name="Google Shape;421;p67"/>
          <p:cNvSpPr txBox="1">
            <a:spLocks noGrp="1"/>
          </p:cNvSpPr>
          <p:nvPr>
            <p:ph type="body" idx="1"/>
          </p:nvPr>
        </p:nvSpPr>
        <p:spPr>
          <a:xfrm>
            <a:off x="628650" y="1268044"/>
            <a:ext cx="7886700" cy="36342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2400" dirty="0">
                <a:latin typeface="Century Gothic"/>
                <a:ea typeface="Century Gothic"/>
                <a:cs typeface="Century Gothic"/>
                <a:sym typeface="Century Gothic"/>
              </a:rPr>
              <a:t>What are we learning and doing today?</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Char char="●"/>
            </a:pPr>
            <a:r>
              <a:rPr lang="en" sz="2400" dirty="0">
                <a:latin typeface="Century Gothic"/>
                <a:ea typeface="Century Gothic"/>
                <a:cs typeface="Century Gothic"/>
                <a:sym typeface="Century Gothic"/>
              </a:rPr>
              <a:t>Returning </a:t>
            </a:r>
            <a:r>
              <a:rPr lang="en" sz="2400" b="1" dirty="0">
                <a:latin typeface="Century Gothic"/>
                <a:ea typeface="Century Gothic"/>
                <a:cs typeface="Century Gothic"/>
                <a:sym typeface="Century Gothic"/>
              </a:rPr>
              <a:t>End-Of-Unit 2 Assessments</a:t>
            </a:r>
            <a:r>
              <a:rPr lang="en" sz="2400" dirty="0">
                <a:latin typeface="Century Gothic"/>
                <a:ea typeface="Century Gothic"/>
                <a:cs typeface="Century Gothic"/>
                <a:sym typeface="Century Gothic"/>
              </a:rPr>
              <a:t>;</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Reviewing Learning Targets;</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Taking </a:t>
            </a:r>
            <a:r>
              <a:rPr lang="en" sz="2400" b="1" dirty="0">
                <a:latin typeface="Century Gothic"/>
                <a:ea typeface="Century Gothic"/>
                <a:cs typeface="Century Gothic"/>
                <a:sym typeface="Century Gothic"/>
              </a:rPr>
              <a:t>Mid-Unit 3 Assessment:  Researching How Kids Have Taken Action</a:t>
            </a:r>
            <a:r>
              <a:rPr lang="en" sz="2400" i="1" dirty="0">
                <a:latin typeface="Century Gothic"/>
                <a:ea typeface="Century Gothic"/>
                <a:cs typeface="Century Gothic"/>
                <a:sym typeface="Century Gothic"/>
              </a:rPr>
              <a:t>;</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Tracking Progress</a:t>
            </a:r>
            <a:r>
              <a:rPr lang="en" sz="2400" i="1" dirty="0">
                <a:latin typeface="Century Gothic"/>
                <a:ea typeface="Century Gothic"/>
                <a:cs typeface="Century Gothic"/>
                <a:sym typeface="Century Gothic"/>
              </a:rPr>
              <a:t>;</a:t>
            </a:r>
            <a:endParaRPr sz="2400" i="1"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Debriefing;</a:t>
            </a:r>
            <a:r>
              <a:rPr lang="en" sz="2400" i="1" dirty="0">
                <a:latin typeface="Century Gothic"/>
                <a:ea typeface="Century Gothic"/>
                <a:cs typeface="Century Gothic"/>
                <a:sym typeface="Century Gothic"/>
              </a:rPr>
              <a:t> </a:t>
            </a:r>
            <a:r>
              <a:rPr lang="en" sz="2400" dirty="0">
                <a:latin typeface="Century Gothic"/>
                <a:ea typeface="Century Gothic"/>
                <a:cs typeface="Century Gothic"/>
                <a:sym typeface="Century Gothic"/>
              </a:rPr>
              <a:t>and</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Reviewing Homework.</a:t>
            </a:r>
            <a:endParaRPr sz="2400" dirty="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25"/>
        <p:cNvGrpSpPr/>
        <p:nvPr/>
      </p:nvGrpSpPr>
      <p:grpSpPr>
        <a:xfrm>
          <a:off x="0" y="0"/>
          <a:ext cx="0" cy="0"/>
          <a:chOff x="0" y="0"/>
          <a:chExt cx="0" cy="0"/>
        </a:xfrm>
      </p:grpSpPr>
      <p:sp>
        <p:nvSpPr>
          <p:cNvPr id="426" name="Google Shape;426;p6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b="0" i="0" u="none" strike="noStrike" cap="none">
                <a:solidFill>
                  <a:schemeClr val="dk1"/>
                </a:solidFill>
                <a:latin typeface="Century Gothic"/>
                <a:ea typeface="Century Gothic"/>
                <a:cs typeface="Century Gothic"/>
                <a:sym typeface="Century Gothic"/>
              </a:rPr>
              <a:t>Let’s review assessment feedback</a:t>
            </a:r>
            <a:r>
              <a:rPr lang="en" sz="3200">
                <a:latin typeface="Century Gothic"/>
                <a:ea typeface="Century Gothic"/>
                <a:cs typeface="Century Gothic"/>
                <a:sym typeface="Century Gothic"/>
              </a:rPr>
              <a:t>:</a:t>
            </a:r>
            <a:endParaRPr sz="3200" b="0" i="0" u="none" strike="noStrike" cap="none">
              <a:solidFill>
                <a:schemeClr val="dk1"/>
              </a:solidFill>
              <a:latin typeface="Century Gothic"/>
              <a:ea typeface="Century Gothic"/>
              <a:cs typeface="Century Gothic"/>
              <a:sym typeface="Century Gothic"/>
            </a:endParaRPr>
          </a:p>
        </p:txBody>
      </p:sp>
      <p:sp>
        <p:nvSpPr>
          <p:cNvPr id="427" name="Google Shape;427;p68"/>
          <p:cNvSpPr txBox="1">
            <a:spLocks noGrp="1"/>
          </p:cNvSpPr>
          <p:nvPr>
            <p:ph type="body" idx="1"/>
          </p:nvPr>
        </p:nvSpPr>
        <p:spPr>
          <a:xfrm>
            <a:off x="628650" y="1369224"/>
            <a:ext cx="7886700" cy="2677500"/>
          </a:xfrm>
          <a:prstGeom prst="rect">
            <a:avLst/>
          </a:prstGeom>
          <a:noFill/>
          <a:ln>
            <a:noFill/>
          </a:ln>
        </p:spPr>
        <p:txBody>
          <a:bodyPr spcFirstLastPara="1" wrap="square" lIns="68575" tIns="34275" rIns="68575" bIns="34275" anchor="t" anchorCtr="0">
            <a:noAutofit/>
          </a:bodyPr>
          <a:lstStyle/>
          <a:p>
            <a:pPr marL="457200" marR="0" lvl="0" indent="-381000" algn="l" rtl="0">
              <a:lnSpc>
                <a:spcPct val="150000"/>
              </a:lnSpc>
              <a:spcBef>
                <a:spcPts val="0"/>
              </a:spcBef>
              <a:spcAft>
                <a:spcPts val="0"/>
              </a:spcAft>
              <a:buClr>
                <a:schemeClr val="dk1"/>
              </a:buClr>
              <a:buSzPts val="2400"/>
              <a:buFont typeface="Century Gothic"/>
              <a:buAutoNum type="arabicPeriod"/>
            </a:pPr>
            <a:r>
              <a:rPr lang="en" sz="2400" b="0" i="0" u="none" strike="noStrike" cap="none">
                <a:solidFill>
                  <a:schemeClr val="dk1"/>
                </a:solidFill>
                <a:latin typeface="Century Gothic"/>
                <a:ea typeface="Century Gothic"/>
                <a:cs typeface="Century Gothic"/>
                <a:sym typeface="Century Gothic"/>
              </a:rPr>
              <a:t>Review feedback on your assessment. </a:t>
            </a: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50000"/>
              </a:lnSpc>
              <a:spcBef>
                <a:spcPts val="0"/>
              </a:spcBef>
              <a:spcAft>
                <a:spcPts val="0"/>
              </a:spcAft>
              <a:buClr>
                <a:schemeClr val="dk1"/>
              </a:buClr>
              <a:buSzPts val="2400"/>
              <a:buFont typeface="Century Gothic"/>
              <a:buAutoNum type="arabicPeriod"/>
            </a:pPr>
            <a:r>
              <a:rPr lang="en" sz="2400" b="0" i="0" u="none" strike="noStrike" cap="none">
                <a:solidFill>
                  <a:schemeClr val="dk1"/>
                </a:solidFill>
                <a:latin typeface="Century Gothic"/>
                <a:ea typeface="Century Gothic"/>
                <a:cs typeface="Century Gothic"/>
                <a:sym typeface="Century Gothic"/>
              </a:rPr>
              <a:t>If there is something you do not understand, write your name on the board so your teacher can visit with you during today’s lesson. </a:t>
            </a:r>
            <a:endParaRPr sz="24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sp>
        <p:nvSpPr>
          <p:cNvPr id="432" name="Google Shape;432;p6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Reviewing Learning Targets</a:t>
            </a:r>
            <a:endParaRPr sz="3300" i="0" u="none" strike="noStrike" cap="none">
              <a:solidFill>
                <a:schemeClr val="dk1"/>
              </a:solidFill>
              <a:latin typeface="Century Gothic"/>
              <a:ea typeface="Century Gothic"/>
              <a:cs typeface="Century Gothic"/>
              <a:sym typeface="Century Gothic"/>
            </a:endParaRPr>
          </a:p>
        </p:txBody>
      </p:sp>
      <p:sp>
        <p:nvSpPr>
          <p:cNvPr id="433" name="Google Shape;433;p6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marR="0" lvl="0" indent="-381000" algn="l" rtl="0">
              <a:lnSpc>
                <a:spcPct val="90000"/>
              </a:lnSpc>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I can identify the reasons and evidence Kayla Abramowitz gives to support the point that kids can be heroes.</a:t>
            </a:r>
            <a:endParaRPr sz="240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I can cite evidence from the text to support answers to my questions.</a:t>
            </a:r>
            <a:endParaRPr sz="240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I can take notes and organize my research into categories.</a:t>
            </a:r>
            <a:endParaRPr sz="2400">
              <a:latin typeface="Century Gothic"/>
              <a:ea typeface="Century Gothic"/>
              <a:cs typeface="Century Gothic"/>
              <a:sym typeface="Century Gothic"/>
            </a:endParaRPr>
          </a:p>
        </p:txBody>
      </p:sp>
      <p:pic>
        <p:nvPicPr>
          <p:cNvPr id="434" name="Google Shape;434;p69"/>
          <p:cNvPicPr preferRelativeResize="0"/>
          <p:nvPr/>
        </p:nvPicPr>
        <p:blipFill rotWithShape="1">
          <a:blip r:embed="rId3">
            <a:alphaModFix/>
          </a:blip>
          <a:srcRect/>
          <a:stretch/>
        </p:blipFill>
        <p:spPr>
          <a:xfrm>
            <a:off x="7799015" y="4350384"/>
            <a:ext cx="631974" cy="568585"/>
          </a:xfrm>
          <a:prstGeom prst="rect">
            <a:avLst/>
          </a:prstGeom>
          <a:noFill/>
          <a:ln>
            <a:noFill/>
          </a:ln>
        </p:spPr>
      </p:pic>
      <p:pic>
        <p:nvPicPr>
          <p:cNvPr id="435" name="Google Shape;435;p69"/>
          <p:cNvPicPr preferRelativeResize="0"/>
          <p:nvPr/>
        </p:nvPicPr>
        <p:blipFill rotWithShape="1">
          <a:blip r:embed="rId4">
            <a:alphaModFix/>
          </a:blip>
          <a:srcRect/>
          <a:stretch/>
        </p:blipFill>
        <p:spPr>
          <a:xfrm>
            <a:off x="8430989" y="4346269"/>
            <a:ext cx="572700" cy="57270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7934BD7-6AA4-4789-A830-4E141E2989E1}"/>
</file>

<file path=customXml/itemProps2.xml><?xml version="1.0" encoding="utf-8"?>
<ds:datastoreItem xmlns:ds="http://schemas.openxmlformats.org/officeDocument/2006/customXml" ds:itemID="{77056978-D614-4CAC-AC57-839FADA5C07B}"/>
</file>

<file path=customXml/itemProps3.xml><?xml version="1.0" encoding="utf-8"?>
<ds:datastoreItem xmlns:ds="http://schemas.openxmlformats.org/officeDocument/2006/customXml" ds:itemID="{83DD8384-BD3E-40D5-9487-768653CBD22B}"/>
</file>

<file path=docProps/app.xml><?xml version="1.0" encoding="utf-8"?>
<Properties xmlns="http://schemas.openxmlformats.org/officeDocument/2006/extended-properties" xmlns:vt="http://schemas.openxmlformats.org/officeDocument/2006/docPropsVTypes">
  <TotalTime>53</TotalTime>
  <Words>3837</Words>
  <Application>Microsoft Office PowerPoint</Application>
  <PresentationFormat>On-screen Show (16:9)</PresentationFormat>
  <Paragraphs>338</Paragraphs>
  <Slides>16</Slides>
  <Notes>16</Notes>
  <HiddenSlides>0</HiddenSlides>
  <MMClips>0</MMClips>
  <ScaleCrop>false</ScaleCrop>
  <HeadingPairs>
    <vt:vector size="6" baseType="variant">
      <vt:variant>
        <vt:lpstr>Fonts Used</vt:lpstr>
      </vt:variant>
      <vt:variant>
        <vt:i4>5</vt:i4>
      </vt:variant>
      <vt:variant>
        <vt:lpstr>Theme</vt:lpstr>
      </vt:variant>
      <vt:variant>
        <vt:i4>5</vt:i4>
      </vt:variant>
      <vt:variant>
        <vt:lpstr>Slide Titles</vt:lpstr>
      </vt:variant>
      <vt:variant>
        <vt:i4>16</vt:i4>
      </vt:variant>
    </vt:vector>
  </HeadingPairs>
  <TitlesOfParts>
    <vt:vector size="26" baseType="lpstr">
      <vt:lpstr>Calibri</vt:lpstr>
      <vt:lpstr>Overlock</vt:lpstr>
      <vt:lpstr>Century Gothic</vt:lpstr>
      <vt:lpstr>Georgia</vt:lpstr>
      <vt:lpstr>Arial</vt:lpstr>
      <vt:lpstr>Office Theme</vt:lpstr>
      <vt:lpstr>Office Theme</vt:lpstr>
      <vt:lpstr>Office Theme</vt:lpstr>
      <vt:lpstr>Simple Light</vt:lpstr>
      <vt:lpstr>Office Theme</vt:lpstr>
      <vt:lpstr>Grade 4: Module 4: Unit 3: Lesson 4 Teacher slide, before teaching.</vt:lpstr>
      <vt:lpstr>Grade 4: Module 4: Unit 3: Lesson 4 Teacher slide, before teaching.</vt:lpstr>
      <vt:lpstr>Grade 4: Module 4: Unit 3: Lesson 4 Teacher slide, before teaching.</vt:lpstr>
      <vt:lpstr>Grade 4: Module 4: Unit 3: Lesson 4 Teacher slide, before teaching.</vt:lpstr>
      <vt:lpstr>Grade 4: Module 4: Unit 3: Lesson 4 Teacher slide, before teaching. </vt:lpstr>
      <vt:lpstr>Grade 4: Module 4:  Unit 3: Lesson 4</vt:lpstr>
      <vt:lpstr>Hello, Students!</vt:lpstr>
      <vt:lpstr>Let’s review assessment feedback:</vt:lpstr>
      <vt:lpstr>Reviewing Learning Targets</vt:lpstr>
      <vt:lpstr>Mid-Unit 3 Assessment:  Researching How Kids Have Taken Action</vt:lpstr>
      <vt:lpstr>Reviewing the Learning Targets</vt:lpstr>
      <vt:lpstr>Tracking Progress</vt:lpstr>
      <vt:lpstr>Debriefing</vt:lpstr>
      <vt:lpstr>Homework</vt:lpstr>
      <vt:lpstr>Homework: Accountable Research Reading</vt:lpstr>
      <vt:lpstr>Small Group Block /All Block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4: Unit 3: Lesson 4 Teacher slide, before teaching.</dc:title>
  <dc:creator>nbravo</dc:creator>
  <cp:lastModifiedBy>Nicole Bravo</cp:lastModifiedBy>
  <cp:revision>9</cp:revision>
  <dcterms:modified xsi:type="dcterms:W3CDTF">2019-01-05T22:19:44Z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