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1F3BF3-62A1-43C7-B643-7A0B98595328}">
  <a:tblStyle styleId="{F91F3BF3-62A1-43C7-B643-7A0B9859532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243"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126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162010A-B2B9-BA30-E970-6D16537CEA8F}"/>
    <pc:docChg chg="modSld">
      <pc:chgData name="Jennifer Snapp" userId="S::jennifer.snapp@detroitk12.org::42622253-5fe4-47d2-9c8f-1ef2d995c939" providerId="AD" clId="Web-{F162010A-B2B9-BA30-E970-6D16537CEA8F}" dt="2019-03-25T19:19:10.175" v="3" actId="14100"/>
      <pc:docMkLst>
        <pc:docMk/>
      </pc:docMkLst>
      <pc:sldChg chg="modSp">
        <pc:chgData name="Jennifer Snapp" userId="S::jennifer.snapp@detroitk12.org::42622253-5fe4-47d2-9c8f-1ef2d995c939" providerId="AD" clId="Web-{F162010A-B2B9-BA30-E970-6D16537CEA8F}" dt="2019-03-25T19:19:10.175" v="3" actId="14100"/>
        <pc:sldMkLst>
          <pc:docMk/>
          <pc:sldMk cId="522388739" sldId="267"/>
        </pc:sldMkLst>
        <pc:spChg chg="mod">
          <ac:chgData name="Jennifer Snapp" userId="S::jennifer.snapp@detroitk12.org::42622253-5fe4-47d2-9c8f-1ef2d995c939" providerId="AD" clId="Web-{F162010A-B2B9-BA30-E970-6D16537CEA8F}" dt="2019-03-25T19:19:10.175" v="3" actId="14100"/>
          <ac:spMkLst>
            <pc:docMk/>
            <pc:sldMk cId="522388739" sldId="267"/>
            <ac:spMk id="2" creationId="{6E7E3F2B-45C3-4F3C-AF01-DDB561407407}"/>
          </ac:spMkLst>
        </pc:spChg>
      </pc:sldChg>
    </pc:docChg>
  </pc:docChgLst>
  <pc:docChgLst>
    <pc:chgData name="Jennifer Snapp" userId="S::jennifer.snapp@detroitk12.org::42622253-5fe4-47d2-9c8f-1ef2d995c939" providerId="AD" clId="Web-{2A384081-E14A-2BB0-1FB7-20A322B5B682}"/>
    <pc:docChg chg="addSld modSld">
      <pc:chgData name="Jennifer Snapp" userId="S::jennifer.snapp@detroitk12.org::42622253-5fe4-47d2-9c8f-1ef2d995c939" providerId="AD" clId="Web-{2A384081-E14A-2BB0-1FB7-20A322B5B682}" dt="2019-03-25T09:20:14.873" v="4" actId="14100"/>
      <pc:docMkLst>
        <pc:docMk/>
      </pc:docMkLst>
      <pc:sldChg chg="modSp new">
        <pc:chgData name="Jennifer Snapp" userId="S::jennifer.snapp@detroitk12.org::42622253-5fe4-47d2-9c8f-1ef2d995c939" providerId="AD" clId="Web-{2A384081-E14A-2BB0-1FB7-20A322B5B682}" dt="2019-03-25T09:20:14.873" v="4" actId="14100"/>
        <pc:sldMkLst>
          <pc:docMk/>
          <pc:sldMk cId="522388739" sldId="267"/>
        </pc:sldMkLst>
        <pc:spChg chg="mod">
          <ac:chgData name="Jennifer Snapp" userId="S::jennifer.snapp@detroitk12.org::42622253-5fe4-47d2-9c8f-1ef2d995c939" providerId="AD" clId="Web-{2A384081-E14A-2BB0-1FB7-20A322B5B682}" dt="2019-03-25T09:20:14.873" v="4" actId="14100"/>
          <ac:spMkLst>
            <pc:docMk/>
            <pc:sldMk cId="522388739" sldId="267"/>
            <ac:spMk id="2" creationId="{6E7E3F2B-45C3-4F3C-AF01-DDB56140740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210835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listen to a short story, </a:t>
            </a:r>
            <a:r>
              <a:rPr lang="en" sz="1200" i="1" dirty="0">
                <a:solidFill>
                  <a:schemeClr val="dk1"/>
                </a:solidFill>
                <a:latin typeface="Calibri"/>
                <a:ea typeface="Calibri"/>
                <a:cs typeface="Calibri"/>
                <a:sym typeface="Calibri"/>
              </a:rPr>
              <a:t>Turning the Page, </a:t>
            </a:r>
            <a:r>
              <a:rPr lang="en" sz="1200" dirty="0">
                <a:solidFill>
                  <a:schemeClr val="dk1"/>
                </a:solidFill>
                <a:latin typeface="Calibri"/>
                <a:ea typeface="Calibri"/>
                <a:cs typeface="Calibri"/>
                <a:sym typeface="Calibri"/>
              </a:rPr>
              <a:t>and analyze what makes it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Lessons 11 and 12, students return to the guiding question that launched this module: What gives stories and poems their enduring power? These lessons serve as a sort of “coda” to the module. Although these lessons are not imperative for assessing the standards addressed in the module, they provide important intellectual closure for the learning. Lesson 12 also gives students much needed time to celebrate their hard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students’ children’s books in Lesson 12. If you did not collect them at the end of Lesson 10, consider collecting them today.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B, you have an additional opportunity to assess SL.7.1 (“Engage effectively in a range of collaborative discussions with diverse partners on grade 7 topics, texts, and issues, building on others’ ideas and expressing their own clearly”). For students who struggled on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in Lesson 4, consider structuring Work Time B to be another opportunity to assess this standard.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for this lesson is flexible and will depend on the needs of the class. You may adjust Slide 10 as needed.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launched a new independent reading project (see Lesson 9 Teaching Notes), students can read their books.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your students would benefit from revising the </a:t>
            </a:r>
            <a:r>
              <a:rPr lang="en" sz="1200" b="0" dirty="0">
                <a:solidFill>
                  <a:schemeClr val="dk1"/>
                </a:solidFill>
                <a:latin typeface="Calibri"/>
                <a:ea typeface="Calibri"/>
                <a:cs typeface="Calibri"/>
                <a:sym typeface="Calibri"/>
              </a:rPr>
              <a:t>Author’s Note </a:t>
            </a:r>
            <a:r>
              <a:rPr lang="en" sz="1200" dirty="0">
                <a:solidFill>
                  <a:schemeClr val="dk1"/>
                </a:solidFill>
                <a:latin typeface="Calibri"/>
                <a:ea typeface="Calibri"/>
                <a:cs typeface="Calibri"/>
                <a:sym typeface="Calibri"/>
              </a:rPr>
              <a:t>(from Lesson 10), consider making this the homework.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students could benefit from analyzing another powerful, enduring story, consider assigning another story to read.</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From Slide 1: The homework for this lesson is flexible and will depend on the needs of the class. Consider these options: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launched a new independent reading project (see Lesson 9 Teaching Notes), students can read their books.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your students would benefit from revising </a:t>
            </a:r>
            <a:r>
              <a:rPr lang="en" sz="1200" b="0" dirty="0">
                <a:solidFill>
                  <a:schemeClr val="dk1"/>
                </a:solidFill>
                <a:latin typeface="Calibri"/>
                <a:ea typeface="Calibri"/>
                <a:cs typeface="Calibri"/>
                <a:sym typeface="Calibri"/>
              </a:rPr>
              <a:t>the Author’s Note (from Lesson </a:t>
            </a:r>
            <a:r>
              <a:rPr lang="en" sz="1200" dirty="0">
                <a:solidFill>
                  <a:schemeClr val="dk1"/>
                </a:solidFill>
                <a:latin typeface="Calibri"/>
                <a:ea typeface="Calibri"/>
                <a:cs typeface="Calibri"/>
                <a:sym typeface="Calibri"/>
              </a:rPr>
              <a:t>10), consider making this the homework.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students could benefit from analyzing another powerful, enduring story, consider assigning another story to read.</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6" name="Google Shape;20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3939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14" name="Google Shape;21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8537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Analyzing a Powerful Story: </a:t>
            </a:r>
            <a:r>
              <a:rPr lang="en" sz="1200" b="1" i="1" dirty="0">
                <a:solidFill>
                  <a:schemeClr val="dk1"/>
                </a:solidFill>
                <a:latin typeface="Calibri"/>
                <a:ea typeface="Calibri"/>
                <a:cs typeface="Calibri"/>
                <a:sym typeface="Calibri"/>
              </a:rPr>
              <a:t>Turning the Page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i="1" dirty="0">
                <a:solidFill>
                  <a:schemeClr val="dk1"/>
                </a:solidFill>
                <a:latin typeface="Calibri"/>
                <a:ea typeface="Calibri"/>
                <a:cs typeface="Calibri"/>
                <a:sym typeface="Calibri"/>
              </a:rPr>
              <a:t>Turning the Page: Frederick Douglass Learns to Read </a:t>
            </a:r>
            <a:r>
              <a:rPr lang="en" sz="1200" dirty="0">
                <a:solidFill>
                  <a:schemeClr val="dk1"/>
                </a:solidFill>
                <a:latin typeface="Calibri"/>
                <a:ea typeface="Calibri"/>
                <a:cs typeface="Calibri"/>
                <a:sym typeface="Calibri"/>
              </a:rPr>
              <a:t>(book; one per triad and one for display)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Optional homework: </a:t>
            </a:r>
            <a:r>
              <a:rPr lang="en" sz="1200" b="0" dirty="0">
                <a:solidFill>
                  <a:schemeClr val="dk1"/>
                </a:solidFill>
                <a:latin typeface="Calibri"/>
                <a:ea typeface="Calibri"/>
                <a:cs typeface="Calibri"/>
                <a:sym typeface="Calibri"/>
              </a:rPr>
              <a:t>Author’s Note </a:t>
            </a:r>
            <a:r>
              <a:rPr lang="en" sz="1200" dirty="0">
                <a:solidFill>
                  <a:schemeClr val="dk1"/>
                </a:solidFill>
                <a:latin typeface="Calibri"/>
                <a:ea typeface="Calibri"/>
                <a:cs typeface="Calibri"/>
                <a:sym typeface="Calibri"/>
              </a:rPr>
              <a:t>(from Lesson 10; returned with feedback; see Teaching Notes)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Form triads. Group students homogeneously and provide more direct support for students who struggle with RL 7.2 (“Determine a theme or central idea of a text and analyze its development over the course of the text; provide an objective summary of the text”) or L 7.5 (“Demonstrate understanding of figurative language, word relationships, and nuances in word meanings”).</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8247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This lesson centers on </a:t>
            </a:r>
            <a:r>
              <a:rPr lang="en" sz="1200" b="1" i="1" dirty="0">
                <a:solidFill>
                  <a:schemeClr val="dk1"/>
                </a:solidFill>
                <a:latin typeface="Calibri"/>
                <a:ea typeface="Calibri"/>
                <a:cs typeface="Calibri"/>
                <a:sym typeface="Calibri"/>
              </a:rPr>
              <a:t>Turning the Page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Frederick Douglass Learns to Read.  </a:t>
            </a:r>
            <a:r>
              <a:rPr lang="en" sz="1200" dirty="0">
                <a:solidFill>
                  <a:schemeClr val="dk1"/>
                </a:solidFill>
                <a:latin typeface="Calibri"/>
                <a:ea typeface="Calibri"/>
                <a:cs typeface="Calibri"/>
                <a:sym typeface="Calibri"/>
              </a:rPr>
              <a:t>Familiarize yourself with the story ahead of time so you can read it in a compelling way in Work Time A.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If you used this book as the alternative text in Units 1 and 2 (in lieu of </a:t>
            </a:r>
            <a:r>
              <a:rPr lang="en" sz="1200" b="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consider devoting less time to Work Time B since students will already be familiar with the text. If they have already worked extensively </a:t>
            </a:r>
            <a:r>
              <a:rPr lang="en" sz="1200" b="0" dirty="0">
                <a:solidFill>
                  <a:schemeClr val="dk1"/>
                </a:solidFill>
                <a:latin typeface="Calibri"/>
                <a:ea typeface="Calibri"/>
                <a:cs typeface="Calibri"/>
                <a:sym typeface="Calibri"/>
              </a:rPr>
              <a:t>with </a:t>
            </a:r>
            <a:r>
              <a:rPr lang="en" sz="1200" b="0" i="1" dirty="0">
                <a:solidFill>
                  <a:schemeClr val="dk1"/>
                </a:solidFill>
                <a:latin typeface="Calibri"/>
                <a:ea typeface="Calibri"/>
                <a:cs typeface="Calibri"/>
                <a:sym typeface="Calibri"/>
              </a:rPr>
              <a:t>Turning the Page</a:t>
            </a:r>
            <a:r>
              <a:rPr lang="en" sz="1200" b="0" dirty="0">
                <a:solidFill>
                  <a:schemeClr val="dk1"/>
                </a:solidFill>
                <a:latin typeface="Calibri"/>
                <a:ea typeface="Calibri"/>
                <a:cs typeface="Calibri"/>
                <a:sym typeface="Calibri"/>
              </a:rPr>
              <a:t>, you may also consider using </a:t>
            </a:r>
            <a:r>
              <a:rPr lang="en" sz="1200" b="0" i="1" dirty="0">
                <a:solidFill>
                  <a:schemeClr val="dk1"/>
                </a:solidFill>
                <a:latin typeface="Calibri"/>
                <a:ea typeface="Calibri"/>
                <a:cs typeface="Calibri"/>
                <a:sym typeface="Calibri"/>
              </a:rPr>
              <a:t>Last Day of Slavery </a:t>
            </a:r>
            <a:r>
              <a:rPr lang="en" sz="1200" b="0" dirty="0">
                <a:solidFill>
                  <a:schemeClr val="dk1"/>
                </a:solidFill>
                <a:latin typeface="Calibri"/>
                <a:ea typeface="Calibri"/>
                <a:cs typeface="Calibri"/>
                <a:sym typeface="Calibri"/>
              </a:rPr>
              <a:t>as an alternative text in this lesson, or using a strong student exemplar. </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Please keep in mind that all slides are structured around using </a:t>
            </a:r>
            <a:r>
              <a:rPr lang="en" sz="1200" b="0" i="1" dirty="0">
                <a:solidFill>
                  <a:schemeClr val="dk1"/>
                </a:solidFill>
                <a:latin typeface="Calibri"/>
                <a:ea typeface="Calibri"/>
                <a:cs typeface="Calibri"/>
                <a:sym typeface="Calibri"/>
              </a:rPr>
              <a:t>Turning the Page </a:t>
            </a:r>
            <a:r>
              <a:rPr lang="en" sz="1200" dirty="0">
                <a:solidFill>
                  <a:schemeClr val="dk1"/>
                </a:solidFill>
                <a:latin typeface="Calibri"/>
                <a:ea typeface="Calibri"/>
                <a:cs typeface="Calibri"/>
                <a:sym typeface="Calibri"/>
              </a:rPr>
              <a:t>and will have to be changed if you use a different 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170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840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1606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7-10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Reintroducing Powerful Stories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Thinking about how the texts they’ve read so far endure as powerful stories will help students continue to make connections between texts and see the relevance in reading.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 Invite students to re-familiarize themselves with the chart. Remind them that one of the big questions they have been exploring is: “What gives stories and poems their enduring power?” This chart has been a way for them to track their thinking around this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#1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cold call several volunteers to share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#2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when they have an answer. When most hands are up, ask a few students to share their thinking. Push for specific examples from the text to explain why each story was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“Powerful stories often change a person’s thinking or evoke a strong feeling</a:t>
            </a:r>
            <a:r>
              <a:rPr lang="en-US" sz="1200" i="1" dirty="0">
                <a:solidFill>
                  <a:schemeClr val="dk1"/>
                </a:solidFill>
                <a:latin typeface="Calibri"/>
                <a:ea typeface="Calibri"/>
                <a:cs typeface="Calibri"/>
                <a:sym typeface="Calibri"/>
              </a:rPr>
              <a:t>.</a:t>
            </a:r>
            <a:r>
              <a:rPr lang="en-US" sz="1200" i="1" baseline="0" dirty="0">
                <a:solidFill>
                  <a:schemeClr val="dk1"/>
                </a:solidFill>
                <a:latin typeface="Calibri"/>
                <a:ea typeface="Calibri"/>
                <a:cs typeface="Calibri"/>
                <a:sym typeface="Calibri"/>
              </a:rPr>
              <a:t> O</a:t>
            </a:r>
            <a:r>
              <a:rPr lang="en" sz="1200" i="1" dirty="0">
                <a:solidFill>
                  <a:schemeClr val="dk1"/>
                </a:solidFill>
                <a:latin typeface="Calibri"/>
                <a:ea typeface="Calibri"/>
                <a:cs typeface="Calibri"/>
                <a:sym typeface="Calibri"/>
              </a:rPr>
              <a:t>ften this happens through the theme of the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#3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share their thinking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pairs to share their thinking, as time permits.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mention the examples noted on the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students to note specific criteria from the chart. For example, they might say, “The content and images in </a:t>
            </a:r>
            <a:r>
              <a:rPr lang="en" sz="1200" i="1" dirty="0">
                <a:solidFill>
                  <a:schemeClr val="dk1"/>
                </a:solidFill>
                <a:latin typeface="Calibri"/>
                <a:ea typeface="Calibri"/>
                <a:cs typeface="Calibri"/>
                <a:sym typeface="Calibri"/>
              </a:rPr>
              <a:t>The People Could Fly </a:t>
            </a:r>
            <a:r>
              <a:rPr lang="en" sz="1200" dirty="0">
                <a:solidFill>
                  <a:schemeClr val="dk1"/>
                </a:solidFill>
                <a:latin typeface="Calibri"/>
                <a:ea typeface="Calibri"/>
                <a:cs typeface="Calibri"/>
                <a:sym typeface="Calibri"/>
              </a:rPr>
              <a:t>were very powerful because they showed the desperation and terrible conditions faced by slaves, as well as their hope.”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9, listen for students to note specific strong personal reactions. For example, they might say, “Reading </a:t>
            </a:r>
            <a:r>
              <a:rPr lang="en" sz="1200" i="1" dirty="0">
                <a:solidFill>
                  <a:schemeClr val="dk1"/>
                </a:solidFill>
                <a:latin typeface="Calibri"/>
                <a:ea typeface="Calibri"/>
                <a:cs typeface="Calibri"/>
                <a:sym typeface="Calibri"/>
              </a:rPr>
              <a:t>The Narrative of the Life of Frederick Douglass </a:t>
            </a:r>
            <a:r>
              <a:rPr lang="en" sz="1200" dirty="0">
                <a:solidFill>
                  <a:schemeClr val="dk1"/>
                </a:solidFill>
                <a:latin typeface="Calibri"/>
                <a:ea typeface="Calibri"/>
                <a:cs typeface="Calibri"/>
                <a:sym typeface="Calibri"/>
              </a:rPr>
              <a:t>made me feel deeply angry about the injustice inflicted on slaves and the obstacles they had to overcome just to learn how to read.”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a brief oral review of the chart; consider pointing out a few stories and criteria that the class will find particularly memorable.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3549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Reading Aloud a Powerful Story</a:t>
            </a:r>
            <a:r>
              <a:rPr lang="en" sz="1200" b="1" i="1" dirty="0">
                <a:solidFill>
                  <a:schemeClr val="dk1"/>
                </a:solidFill>
                <a:latin typeface="Calibri"/>
                <a:ea typeface="Calibri"/>
                <a:cs typeface="Calibri"/>
                <a:sym typeface="Calibri"/>
              </a:rPr>
              <a:t>:Turning the Page</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Read-alouds are not just for young children! Middle schoolers and even older students and adults can benefit from being read to. </a:t>
            </a:r>
            <a:r>
              <a:rPr lang="en-US" sz="1200" dirty="0">
                <a:solidFill>
                  <a:schemeClr val="dk1"/>
                </a:solidFill>
                <a:latin typeface="Calibri"/>
                <a:ea typeface="Calibri"/>
                <a:cs typeface="Calibri"/>
                <a:sym typeface="Calibri"/>
              </a:rPr>
              <a:t>In a research article titled</a:t>
            </a:r>
            <a:r>
              <a:rPr lang="en" sz="1200" dirty="0">
                <a:solidFill>
                  <a:schemeClr val="dk1"/>
                </a:solidFill>
                <a:latin typeface="Calibri"/>
                <a:ea typeface="Calibri"/>
                <a:cs typeface="Calibri"/>
                <a:sym typeface="Calibri"/>
              </a:rPr>
              <a:t> “Why Reading Aloud to Older Children is Valuable” authors Lettie K. Albright and Mary Aria</a:t>
            </a:r>
            <a:r>
              <a:rPr lang="en" sz="1200" dirty="0">
                <a:latin typeface="Calibri" panose="020F0502020204030204" pitchFamily="34" charset="0"/>
                <a:sym typeface="Calibri"/>
              </a:rPr>
              <a:t>il wrote: “Research indicates that motivation, interest, and engagement are often enhanced when teachers read aloud to middle school students.”</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04151A"/>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students to get comfortable. Consider gathering them in a circle.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story in an entertaining and engaging voice.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listen carefully to the story and, if their seating arrangement is more casual, they should keep their hands to themselves and avoid distracting other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first read aloud, it may be more powerful for students to simply listen rather than reading along. But for students who have difficulty with auditory processing, consider giving them a copy to read along with you.</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9732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Writing the Author’s Note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placing students in homogeneous groups and providing more specific, direct support to the students who need it most.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exercises asks students to recognize that an isolated passage can still relate to a theme present in the book as a whole. In this case, the theme that “being able to read helps give you power over your life” is prevalent.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Analyzing a Powerful Story: </a:t>
            </a:r>
            <a:r>
              <a:rPr lang="en" sz="1200" b="1" i="1" dirty="0">
                <a:solidFill>
                  <a:schemeClr val="dk1"/>
                </a:solidFill>
                <a:latin typeface="Calibri"/>
                <a:ea typeface="Calibri"/>
                <a:cs typeface="Calibri"/>
                <a:sym typeface="Calibri"/>
              </a:rPr>
              <a:t>Turning the Page </a:t>
            </a:r>
            <a:r>
              <a:rPr lang="en" sz="1200" b="1" dirty="0">
                <a:solidFill>
                  <a:schemeClr val="dk1"/>
                </a:solidFill>
                <a:latin typeface="Calibri"/>
                <a:ea typeface="Calibri"/>
                <a:cs typeface="Calibri"/>
                <a:sym typeface="Calibri"/>
              </a:rPr>
              <a:t>worksheet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handout is very similar to the </a:t>
            </a:r>
            <a:r>
              <a:rPr lang="en" sz="1200" b="1" i="1" dirty="0">
                <a:solidFill>
                  <a:schemeClr val="dk1"/>
                </a:solidFill>
                <a:latin typeface="Calibri"/>
                <a:ea typeface="Calibri"/>
                <a:cs typeface="Calibri"/>
                <a:sym typeface="Calibri"/>
              </a:rPr>
              <a:t>Powerful Stories anchor chart. </a:t>
            </a:r>
            <a:r>
              <a:rPr lang="en" sz="1200" i="1" dirty="0">
                <a:solidFill>
                  <a:schemeClr val="dk1"/>
                </a:solidFill>
                <a:latin typeface="Calibri"/>
                <a:ea typeface="Calibri"/>
                <a:cs typeface="Calibri"/>
                <a:sym typeface="Calibri"/>
              </a:rPr>
              <a:t>However, now you have experience crafting a powerful story and you are returning to this chart as authors. Therefore, you are going to notice some more specific details in the language. You will also look at character development when you think about the content of the stories since you have experience crafting characters.”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the students in triads. Distribute a copy of </a:t>
            </a:r>
            <a:r>
              <a:rPr lang="en" sz="1200" b="0" i="1" dirty="0">
                <a:solidFill>
                  <a:schemeClr val="dk1"/>
                </a:solidFill>
                <a:latin typeface="Calibri"/>
                <a:ea typeface="Calibri"/>
                <a:cs typeface="Calibri"/>
                <a:sym typeface="Calibri"/>
              </a:rPr>
              <a:t>Turning the Page </a:t>
            </a:r>
            <a:r>
              <a:rPr lang="en" sz="1200" dirty="0">
                <a:solidFill>
                  <a:schemeClr val="dk1"/>
                </a:solidFill>
                <a:latin typeface="Calibri"/>
                <a:ea typeface="Calibri"/>
                <a:cs typeface="Calibri"/>
                <a:sym typeface="Calibri"/>
              </a:rPr>
              <a:t>to each triad.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example, and answer any clarifying questions. Remind students that the reason textual evidence is powerful is often because it relates to an overall theme. A good analysis will often link to a theme.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needed. Push groups to identify specific textual examples and explain why they are powerful.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groups to share out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within each triad will contribute to their group’s conversation. All students will record ideas on their </a:t>
            </a:r>
            <a:r>
              <a:rPr lang="en" sz="1200" b="0" dirty="0">
                <a:solidFill>
                  <a:schemeClr val="dk1"/>
                </a:solidFill>
                <a:latin typeface="Calibri"/>
                <a:ea typeface="Calibri"/>
                <a:cs typeface="Calibri"/>
                <a:sym typeface="Calibri"/>
              </a:rPr>
              <a:t>anchor charts.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groups are having trouble, you may suggest they look for metaphors or phrases that “pull” them. This is a good way to identify powerful elements. Or they may want to look for turning points in a character’s development.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consider walking students through the first example, from page 10, as a class. Point out powerful language, such as “Reluctantly, she gathered up the books...” (“gathered” is a strong verb and the image created in our minds of her putting the books away reminds us what a loss this is for Frederick.)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6, listen for responses that sound something like this: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“On page 14, the author says that introducing Frederick to reading was like lighting a fire inside him. This was a powerful way of showing just how determined Frederick was to read. Nobody could stop it—just like a fire is hard to stop.”</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“On page 14, the illustrator reinforces Mrs. Auld’s change by putting such a sour expression on her face. We can clearly see how slavery corrupted her.”</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“On page 12, when Frederick realizes that learning to read is his pathway to freedom, it makes the reader realize how important reading is to all kinds of freedom. This is a powerful way to get across this theme to the reader.”</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6856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 (8-10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Writing a Book Review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a chance to talk about their ideas before they write will yield more thoughtful writing.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question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question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students to share.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one or two students have shared their differences, note for the students how powerful and enduring stories can be told in a variety of ways.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in the next lesson, they will get to read and celebrate the many powerful stories they created as a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1, listen for students to realize-- </a:t>
            </a:r>
            <a:r>
              <a:rPr lang="en" sz="1200" i="1" dirty="0">
                <a:solidFill>
                  <a:schemeClr val="dk1"/>
                </a:solidFill>
                <a:latin typeface="Calibri"/>
                <a:ea typeface="Calibri"/>
                <a:cs typeface="Calibri"/>
                <a:sym typeface="Calibri"/>
              </a:rPr>
              <a:t>they </a:t>
            </a:r>
            <a:r>
              <a:rPr lang="en" sz="1200" dirty="0">
                <a:solidFill>
                  <a:schemeClr val="dk1"/>
                </a:solidFill>
                <a:latin typeface="Calibri"/>
                <a:ea typeface="Calibri"/>
                <a:cs typeface="Calibri"/>
                <a:sym typeface="Calibri"/>
              </a:rPr>
              <a:t>did!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share specific differences. They might say things </a:t>
            </a:r>
            <a:r>
              <a:rPr lang="en" sz="1200" b="0" dirty="0">
                <a:solidFill>
                  <a:schemeClr val="dk1"/>
                </a:solidFill>
                <a:latin typeface="Calibri"/>
                <a:ea typeface="Calibri"/>
                <a:cs typeface="Calibri"/>
                <a:sym typeface="Calibri"/>
              </a:rPr>
              <a:t>like, “I wrote my children’s book from Frederick’s perspective” or “I did not include as much dialogue” or “I included more details about the boy who taught Frederick.”</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8119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engageny.org/sites/default/files/resource/attachments/turning_the_page_-_frederick_douglass_learns_to_read_small.pdf"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hyperlink" Target="https://www.engageny.org/sites/default/files/resource/attachments/turning_the_page_-_frederick_douglass_learns_to_read_small.pdf"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55-60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listen to a short story, </a:t>
            </a:r>
            <a:r>
              <a:rPr lang="en" sz="1600" i="1"/>
              <a:t>Turning the Page, </a:t>
            </a:r>
            <a:r>
              <a:rPr lang="en" sz="1600"/>
              <a:t>and analyze what makes it powerful.</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Clr>
                <a:srgbClr val="000000"/>
              </a:buClr>
              <a:buSzPts val="1600"/>
              <a:buChar char="•"/>
            </a:pPr>
            <a:r>
              <a:rPr lang="en" sz="1600"/>
              <a:t>I can analyze how the content, theme, images, and language in </a:t>
            </a:r>
            <a:r>
              <a:rPr lang="en" sz="1600" i="1"/>
              <a:t>Turning the Page </a:t>
            </a:r>
            <a:r>
              <a:rPr lang="en" sz="1600"/>
              <a:t>give the story its enduring power. </a:t>
            </a:r>
            <a:endParaRPr sz="1600"/>
          </a:p>
          <a:p>
            <a:pPr marL="457200" lvl="0" indent="-330200" algn="l" rtl="0">
              <a:lnSpc>
                <a:spcPct val="100000"/>
              </a:lnSpc>
              <a:spcBef>
                <a:spcPts val="0"/>
              </a:spcBef>
              <a:spcAft>
                <a:spcPts val="0"/>
              </a:spcAft>
              <a:buClr>
                <a:srgbClr val="000000"/>
              </a:buClr>
              <a:buSzPts val="1600"/>
              <a:buChar char="•"/>
            </a:pPr>
            <a:r>
              <a:rPr lang="en" sz="1600"/>
              <a:t>I can engage effectively with my classmates. </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9" name="Google Shape;209;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0" name="Google Shape;210;p34"/>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t>Continue your independent reading.</a:t>
            </a:r>
            <a:endParaRPr sz="2000"/>
          </a:p>
        </p:txBody>
      </p:sp>
      <p:pic>
        <p:nvPicPr>
          <p:cNvPr id="6" name="Google Shape;167;p29"/>
          <p:cNvPicPr preferRelativeResize="0"/>
          <p:nvPr/>
        </p:nvPicPr>
        <p:blipFill>
          <a:blip r:embed="rId3">
            <a:alphaModFix/>
          </a:blip>
          <a:stretch>
            <a:fillRect/>
          </a:stretch>
        </p:blipFill>
        <p:spPr>
          <a:xfrm>
            <a:off x="8284029" y="73468"/>
            <a:ext cx="770744" cy="9553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7" name="Google Shape;217;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8" name="Google Shape;218;p35"/>
          <p:cNvGraphicFramePr/>
          <p:nvPr/>
        </p:nvGraphicFramePr>
        <p:xfrm>
          <a:off x="577191" y="1248212"/>
          <a:ext cx="7989600" cy="3230175"/>
        </p:xfrm>
        <a:graphic>
          <a:graphicData uri="http://schemas.openxmlformats.org/drawingml/2006/table">
            <a:tbl>
              <a:tblPr firstRow="1" bandRow="1">
                <a:noFill/>
                <a:tableStyleId>{F91F3BF3-62A1-43C7-B643-7A0B98595328}</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E3F2B-45C3-4F3C-AF01-DDB561407407}"/>
              </a:ext>
            </a:extLst>
          </p:cNvPr>
          <p:cNvSpPr>
            <a:spLocks noGrp="1"/>
          </p:cNvSpPr>
          <p:nvPr>
            <p:ph type="title"/>
          </p:nvPr>
        </p:nvSpPr>
        <p:spPr>
          <a:xfrm>
            <a:off x="311700" y="686280"/>
            <a:ext cx="8520600" cy="2306370"/>
          </a:xfrm>
        </p:spPr>
        <p:txBody>
          <a:bodyPr/>
          <a:lstStyle/>
          <a:p>
            <a:pPr algn="just"/>
            <a:r>
              <a:rPr lang="en-US" sz="3000" i="1"/>
              <a:t>Frederick Douglass: Last Day  of </a:t>
            </a:r>
            <a:br>
              <a:rPr lang="en-US" sz="3000" i="1" dirty="0"/>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p>
          <a:p>
            <a:pPr algn="just"/>
            <a:endParaRPr lang="en-US" sz="3000" dirty="0"/>
          </a:p>
        </p:txBody>
      </p:sp>
    </p:spTree>
    <p:extLst>
      <p:ext uri="{BB962C8B-B14F-4D97-AF65-F5344CB8AC3E}">
        <p14:creationId xmlns:p14="http://schemas.microsoft.com/office/powerpoint/2010/main" val="522388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11:</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Powerful Stories anchor chart</a:t>
            </a:r>
            <a:r>
              <a:rPr lang="en" sz="1800" dirty="0">
                <a:solidFill>
                  <a:schemeClr val="dk1"/>
                </a:solidFill>
                <a:latin typeface="Century Gothic"/>
                <a:ea typeface="Century Gothic"/>
                <a:cs typeface="Century Gothic"/>
                <a:sym typeface="Century Gothic"/>
              </a:rPr>
              <a:t> (Unit 1, Lesson 1)</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Analyzing a Powerful Story: </a:t>
            </a:r>
            <a:r>
              <a:rPr lang="en" sz="1800" b="1" i="1" dirty="0">
                <a:solidFill>
                  <a:schemeClr val="dk1"/>
                </a:solidFill>
                <a:latin typeface="Century Gothic"/>
                <a:ea typeface="Century Gothic"/>
                <a:cs typeface="Century Gothic"/>
                <a:sym typeface="Century Gothic"/>
              </a:rPr>
              <a:t>Turning the Page</a:t>
            </a:r>
            <a:r>
              <a:rPr lang="en" sz="1800" i="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(one per student) </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Turning the Page: Frederick Douglass Learns to Read </a:t>
            </a:r>
            <a:r>
              <a:rPr lang="en" sz="1800" dirty="0">
                <a:solidFill>
                  <a:schemeClr val="dk1"/>
                </a:solidFill>
                <a:latin typeface="Century Gothic"/>
                <a:ea typeface="Century Gothic"/>
                <a:cs typeface="Century Gothic"/>
                <a:sym typeface="Century Gothic"/>
              </a:rPr>
              <a:t>(book; one per triad and one for display) </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Optional homework: Author’s Note (from Lesson 10; returned with feedback; see Teaching Notes) </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11</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This lesson centers on </a:t>
            </a:r>
            <a:r>
              <a:rPr lang="en" sz="1500" b="1" i="1" u="sng">
                <a:solidFill>
                  <a:schemeClr val="hlink"/>
                </a:solidFill>
                <a:latin typeface="Century Gothic"/>
                <a:ea typeface="Century Gothic"/>
                <a:cs typeface="Century Gothic"/>
                <a:sym typeface="Century Gothic"/>
                <a:hlinkClick r:id="rId3"/>
              </a:rPr>
              <a:t>Turning the Page</a:t>
            </a:r>
            <a:r>
              <a:rPr lang="en" sz="1500" b="1" u="sng">
                <a:solidFill>
                  <a:schemeClr val="hlink"/>
                </a:solidFill>
                <a:latin typeface="Century Gothic"/>
                <a:ea typeface="Century Gothic"/>
                <a:cs typeface="Century Gothic"/>
                <a:sym typeface="Century Gothic"/>
                <a:hlinkClick r:id="rId3"/>
              </a:rPr>
              <a:t>: </a:t>
            </a:r>
            <a:r>
              <a:rPr lang="en" sz="1500" b="1" i="1" u="sng">
                <a:solidFill>
                  <a:schemeClr val="hlink"/>
                </a:solidFill>
                <a:latin typeface="Century Gothic"/>
                <a:ea typeface="Century Gothic"/>
                <a:cs typeface="Century Gothic"/>
                <a:sym typeface="Century Gothic"/>
                <a:hlinkClick r:id="rId3"/>
              </a:rPr>
              <a:t>Frederick Douglass Learns to Read</a:t>
            </a:r>
            <a:r>
              <a:rPr lang="en" sz="1500" b="1" i="1">
                <a:solidFill>
                  <a:schemeClr val="dk1"/>
                </a:solidFill>
                <a:latin typeface="Century Gothic"/>
                <a:ea typeface="Century Gothic"/>
                <a:cs typeface="Century Gothic"/>
                <a:sym typeface="Century Gothic"/>
              </a:rPr>
              <a:t>. </a:t>
            </a:r>
            <a:r>
              <a:rPr lang="en" sz="1500">
                <a:solidFill>
                  <a:schemeClr val="dk1"/>
                </a:solidFill>
                <a:latin typeface="Century Gothic"/>
                <a:ea typeface="Century Gothic"/>
                <a:cs typeface="Century Gothic"/>
                <a:sym typeface="Century Gothic"/>
              </a:rPr>
              <a:t>Familiarize yourself with the story ahead of time so you can read it in a compelling way in Work Time A. </a:t>
            </a:r>
            <a:endParaRPr sz="1500">
              <a:solidFill>
                <a:schemeClr val="dk1"/>
              </a:solidFill>
              <a:latin typeface="Century Gothic"/>
              <a:ea typeface="Century Gothic"/>
              <a:cs typeface="Century Gothic"/>
              <a:sym typeface="Century Gothic"/>
            </a:endParaRPr>
          </a:p>
          <a:p>
            <a:pPr marL="914400" lvl="1"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If you used this book as the alternative text in Units 1 and 2 (in lieu of </a:t>
            </a:r>
            <a:r>
              <a:rPr lang="en" sz="1500" b="1" i="1">
                <a:solidFill>
                  <a:schemeClr val="dk1"/>
                </a:solidFill>
                <a:latin typeface="Century Gothic"/>
                <a:ea typeface="Century Gothic"/>
                <a:cs typeface="Century Gothic"/>
                <a:sym typeface="Century Gothic"/>
              </a:rPr>
              <a:t>Frederick Douglass: The Last Day of Slavery</a:t>
            </a:r>
            <a:r>
              <a:rPr lang="en" sz="1500">
                <a:solidFill>
                  <a:schemeClr val="dk1"/>
                </a:solidFill>
                <a:latin typeface="Century Gothic"/>
                <a:ea typeface="Century Gothic"/>
                <a:cs typeface="Century Gothic"/>
                <a:sym typeface="Century Gothic"/>
              </a:rPr>
              <a:t>), consider devoting less time to Work Time B since students will already be familiar with the text. If they have already worked extensively with </a:t>
            </a:r>
            <a:r>
              <a:rPr lang="en" sz="1500" b="1" i="1">
                <a:solidFill>
                  <a:schemeClr val="dk1"/>
                </a:solidFill>
                <a:latin typeface="Century Gothic"/>
                <a:ea typeface="Century Gothic"/>
                <a:cs typeface="Century Gothic"/>
                <a:sym typeface="Century Gothic"/>
              </a:rPr>
              <a:t>Turning the Page</a:t>
            </a:r>
            <a:r>
              <a:rPr lang="en" sz="1500" b="1">
                <a:solidFill>
                  <a:schemeClr val="dk1"/>
                </a:solidFill>
                <a:latin typeface="Century Gothic"/>
                <a:ea typeface="Century Gothic"/>
                <a:cs typeface="Century Gothic"/>
                <a:sym typeface="Century Gothic"/>
              </a:rPr>
              <a:t>,</a:t>
            </a:r>
            <a:r>
              <a:rPr lang="en" sz="1500">
                <a:solidFill>
                  <a:schemeClr val="dk1"/>
                </a:solidFill>
                <a:latin typeface="Century Gothic"/>
                <a:ea typeface="Century Gothic"/>
                <a:cs typeface="Century Gothic"/>
                <a:sym typeface="Century Gothic"/>
              </a:rPr>
              <a:t> you may also consider using </a:t>
            </a:r>
            <a:r>
              <a:rPr lang="en" sz="1500" b="1" i="1">
                <a:solidFill>
                  <a:schemeClr val="dk1"/>
                </a:solidFill>
                <a:latin typeface="Century Gothic"/>
                <a:ea typeface="Century Gothic"/>
                <a:cs typeface="Century Gothic"/>
                <a:sym typeface="Century Gothic"/>
              </a:rPr>
              <a:t>Last Day of Slavery</a:t>
            </a:r>
            <a:r>
              <a:rPr lang="en" sz="1500" i="1">
                <a:solidFill>
                  <a:schemeClr val="dk1"/>
                </a:solidFill>
                <a:latin typeface="Century Gothic"/>
                <a:ea typeface="Century Gothic"/>
                <a:cs typeface="Century Gothic"/>
                <a:sym typeface="Century Gothic"/>
              </a:rPr>
              <a:t> </a:t>
            </a:r>
            <a:r>
              <a:rPr lang="en" sz="1500">
                <a:solidFill>
                  <a:schemeClr val="dk1"/>
                </a:solidFill>
                <a:latin typeface="Century Gothic"/>
                <a:ea typeface="Century Gothic"/>
                <a:cs typeface="Century Gothic"/>
                <a:sym typeface="Century Gothic"/>
              </a:rPr>
              <a:t>as an alternative text in this lesson, or using a strong student exemplar. </a:t>
            </a:r>
            <a:endParaRPr sz="1500">
              <a:solidFill>
                <a:schemeClr val="dk1"/>
              </a:solidFill>
              <a:latin typeface="Century Gothic"/>
              <a:ea typeface="Century Gothic"/>
              <a:cs typeface="Century Gothic"/>
              <a:sym typeface="Century Gothic"/>
            </a:endParaRPr>
          </a:p>
          <a:p>
            <a:pPr marL="1371600" lvl="2" indent="-323850" algn="l" rtl="0">
              <a:spcBef>
                <a:spcPts val="0"/>
              </a:spcBef>
              <a:spcAft>
                <a:spcPts val="0"/>
              </a:spcAft>
              <a:buClr>
                <a:schemeClr val="dk1"/>
              </a:buClr>
              <a:buSzPts val="1500"/>
              <a:buFont typeface="Century Gothic"/>
              <a:buChar char="■"/>
            </a:pPr>
            <a:r>
              <a:rPr lang="en" sz="1500">
                <a:solidFill>
                  <a:schemeClr val="dk1"/>
                </a:solidFill>
                <a:latin typeface="Century Gothic"/>
                <a:ea typeface="Century Gothic"/>
                <a:cs typeface="Century Gothic"/>
                <a:sym typeface="Century Gothic"/>
              </a:rPr>
              <a:t>Please keep in mind that all slides are structured around using </a:t>
            </a:r>
            <a:r>
              <a:rPr lang="en" sz="1500" b="1" i="1">
                <a:solidFill>
                  <a:schemeClr val="dk1"/>
                </a:solidFill>
                <a:latin typeface="Century Gothic"/>
                <a:ea typeface="Century Gothic"/>
                <a:cs typeface="Century Gothic"/>
                <a:sym typeface="Century Gothic"/>
              </a:rPr>
              <a:t>Turning the Page </a:t>
            </a:r>
            <a:r>
              <a:rPr lang="en" sz="1500">
                <a:solidFill>
                  <a:schemeClr val="dk1"/>
                </a:solidFill>
                <a:latin typeface="Century Gothic"/>
                <a:ea typeface="Century Gothic"/>
                <a:cs typeface="Century Gothic"/>
                <a:sym typeface="Century Gothic"/>
              </a:rPr>
              <a:t>and will have to be changed if you use a different text.</a:t>
            </a:r>
            <a:endParaRPr sz="15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11</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a:solidFill>
                  <a:srgbClr val="000000"/>
                </a:solidFill>
                <a:latin typeface="Century Gothic"/>
                <a:ea typeface="Century Gothic"/>
                <a:cs typeface="Century Gothic"/>
                <a:sym typeface="Century Gothic"/>
              </a:rPr>
              <a:t>Hello, Students!</a:t>
            </a:r>
            <a:endParaRPr sz="340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the </a:t>
            </a:r>
            <a:r>
              <a:rPr lang="en" sz="1800" b="1" dirty="0">
                <a:latin typeface="Century Gothic"/>
                <a:ea typeface="Century Gothic"/>
                <a:cs typeface="Century Gothic"/>
                <a:sym typeface="Century Gothic"/>
              </a:rPr>
              <a:t>Powerful Stories anchor chart</a:t>
            </a:r>
            <a:r>
              <a:rPr lang="en" sz="1800" dirty="0">
                <a:latin typeface="Century Gothic"/>
                <a:ea typeface="Century Gothic"/>
                <a:cs typeface="Century Gothic"/>
                <a:sym typeface="Century Gothic"/>
              </a:rPr>
              <a:t> from Unit 1, Lesson 1.</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Reading and analyzing a powerful story, </a:t>
            </a:r>
            <a:r>
              <a:rPr lang="en" sz="1800" i="1" dirty="0">
                <a:latin typeface="Century Gothic"/>
                <a:ea typeface="Century Gothic"/>
                <a:cs typeface="Century Gothic"/>
                <a:sym typeface="Century Gothic"/>
              </a:rPr>
              <a:t>Turning the Page: Frederick Douglass Learns to Read.</a:t>
            </a:r>
            <a:endParaRPr sz="1800" i="1"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We have read several texts that are  truly powerful because of their content, theme, language, and images. Today we will review those qualities and apply them to another text.</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84029" y="73468"/>
            <a:ext cx="770744" cy="95539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00743" y="273850"/>
            <a:ext cx="7243307"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a:t>
            </a:r>
            <a:r>
              <a:rPr lang="en" sz="2800" b="1" dirty="0"/>
              <a:t>Powerful Stories Anchor Chart</a:t>
            </a:r>
            <a:endParaRPr sz="2800" b="1" i="1" dirty="0"/>
          </a:p>
        </p:txBody>
      </p:sp>
      <p:sp>
        <p:nvSpPr>
          <p:cNvPr id="174" name="Google Shape;174;p30"/>
          <p:cNvSpPr txBox="1"/>
          <p:nvPr/>
        </p:nvSpPr>
        <p:spPr>
          <a:xfrm>
            <a:off x="3819400" y="1268000"/>
            <a:ext cx="47907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This chart has helped us track our thinking around this question: “What gives stories and poems their enduring power?”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Please review your chart, then when your teacher prompts you, think about each of these questions: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b="1">
                <a:latin typeface="Century Gothic"/>
                <a:ea typeface="Century Gothic"/>
                <a:cs typeface="Century Gothic"/>
                <a:sym typeface="Century Gothic"/>
              </a:rPr>
              <a:t>What are some of the examples of a powerful story we have seen throughout this module?</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b="1">
                <a:latin typeface="Century Gothic"/>
                <a:ea typeface="Century Gothic"/>
                <a:cs typeface="Century Gothic"/>
                <a:sym typeface="Century Gothic"/>
              </a:rPr>
              <a:t>What has made these stories powerful?</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b="1">
                <a:latin typeface="Century Gothic"/>
                <a:ea typeface="Century Gothic"/>
                <a:cs typeface="Century Gothic"/>
                <a:sym typeface="Century Gothic"/>
              </a:rPr>
              <a:t>How has reading these stories changed your thinking or evoked a strong feeling?</a:t>
            </a:r>
            <a:endParaRPr sz="1600" b="1">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642257" y="1349829"/>
            <a:ext cx="3035629" cy="3261886"/>
          </a:xfrm>
          <a:prstGeom prst="rect">
            <a:avLst/>
          </a:prstGeom>
          <a:noFill/>
          <a:ln>
            <a:noFill/>
          </a:ln>
        </p:spPr>
      </p:pic>
      <p:pic>
        <p:nvPicPr>
          <p:cNvPr id="6" name="Google Shape;167;p29"/>
          <p:cNvPicPr preferRelativeResize="0"/>
          <p:nvPr/>
        </p:nvPicPr>
        <p:blipFill>
          <a:blip r:embed="rId4">
            <a:alphaModFix/>
          </a:blip>
          <a:stretch>
            <a:fillRect/>
          </a:stretch>
        </p:blipFill>
        <p:spPr>
          <a:xfrm>
            <a:off x="8284029" y="73468"/>
            <a:ext cx="770744" cy="9553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read a powerful story together</a:t>
            </a:r>
            <a:endParaRPr sz="3000" i="1" dirty="0"/>
          </a:p>
        </p:txBody>
      </p:sp>
      <p:sp>
        <p:nvSpPr>
          <p:cNvPr id="182" name="Google Shape;182;p31"/>
          <p:cNvSpPr txBox="1"/>
          <p:nvPr/>
        </p:nvSpPr>
        <p:spPr>
          <a:xfrm>
            <a:off x="628650" y="1455825"/>
            <a:ext cx="7916700" cy="28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Let’s get comfortable! It’s time to read one more powerful story. Your teacher will read </a:t>
            </a:r>
            <a:r>
              <a:rPr lang="en" sz="1800" b="1" i="1" u="sng">
                <a:solidFill>
                  <a:schemeClr val="hlink"/>
                </a:solidFill>
                <a:latin typeface="Century Gothic"/>
                <a:ea typeface="Century Gothic"/>
                <a:cs typeface="Century Gothic"/>
                <a:sym typeface="Century Gothic"/>
                <a:hlinkClick r:id="rId3"/>
              </a:rPr>
              <a:t>Turning the Page: Frederick Douglass Learns to Read </a:t>
            </a:r>
            <a:r>
              <a:rPr lang="en" sz="1800">
                <a:latin typeface="Century Gothic"/>
                <a:ea typeface="Century Gothic"/>
                <a:cs typeface="Century Gothic"/>
                <a:sym typeface="Century Gothic"/>
              </a:rPr>
              <a:t>without interruptions so you can really feel the power of this story. Then, we’ll have a chance to look more closely at the elements of the story with a group.</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Our first learning target for today is “</a:t>
            </a:r>
            <a:r>
              <a:rPr lang="en" sz="1800">
                <a:solidFill>
                  <a:schemeClr val="dk1"/>
                </a:solidFill>
                <a:latin typeface="Century Gothic"/>
                <a:ea typeface="Century Gothic"/>
                <a:cs typeface="Century Gothic"/>
                <a:sym typeface="Century Gothic"/>
              </a:rPr>
              <a:t>I can analyze how the content, theme, images, and language in </a:t>
            </a:r>
            <a:r>
              <a:rPr lang="en" sz="1800" i="1">
                <a:solidFill>
                  <a:schemeClr val="dk1"/>
                </a:solidFill>
                <a:latin typeface="Century Gothic"/>
                <a:ea typeface="Century Gothic"/>
                <a:cs typeface="Century Gothic"/>
                <a:sym typeface="Century Gothic"/>
              </a:rPr>
              <a:t>Turning the Page </a:t>
            </a:r>
            <a:r>
              <a:rPr lang="en" sz="1800">
                <a:solidFill>
                  <a:schemeClr val="dk1"/>
                </a:solidFill>
                <a:latin typeface="Century Gothic"/>
                <a:ea typeface="Century Gothic"/>
                <a:cs typeface="Century Gothic"/>
                <a:sym typeface="Century Gothic"/>
              </a:rPr>
              <a:t>give the story its enduring power.” Feel free to begin noticing the elements of a powerful story as you listen!</a:t>
            </a:r>
            <a:endParaRPr sz="1800">
              <a:latin typeface="Century Gothic"/>
              <a:ea typeface="Century Gothic"/>
              <a:cs typeface="Century Gothic"/>
              <a:sym typeface="Century Gothic"/>
            </a:endParaRPr>
          </a:p>
        </p:txBody>
      </p:sp>
      <p:pic>
        <p:nvPicPr>
          <p:cNvPr id="5" name="Google Shape;167;p29"/>
          <p:cNvPicPr preferRelativeResize="0"/>
          <p:nvPr/>
        </p:nvPicPr>
        <p:blipFill>
          <a:blip r:embed="rId4">
            <a:alphaModFix/>
          </a:blip>
          <a:stretch>
            <a:fillRect/>
          </a:stretch>
        </p:blipFill>
        <p:spPr>
          <a:xfrm>
            <a:off x="8284029" y="73468"/>
            <a:ext cx="770744" cy="9553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analyze </a:t>
            </a:r>
            <a:r>
              <a:rPr lang="en" sz="3000" i="1" dirty="0"/>
              <a:t>Turning the Page</a:t>
            </a:r>
            <a:endParaRPr sz="3000" i="1" dirty="0"/>
          </a:p>
        </p:txBody>
      </p:sp>
      <p:sp>
        <p:nvSpPr>
          <p:cNvPr id="189" name="Google Shape;189;p32"/>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2"/>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2"/>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2"/>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2"/>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4" name="Google Shape;194;p32"/>
          <p:cNvPicPr preferRelativeResize="0"/>
          <p:nvPr/>
        </p:nvPicPr>
        <p:blipFill>
          <a:blip r:embed="rId3">
            <a:alphaModFix/>
          </a:blip>
          <a:stretch>
            <a:fillRect/>
          </a:stretch>
        </p:blipFill>
        <p:spPr>
          <a:xfrm>
            <a:off x="4574188" y="1565250"/>
            <a:ext cx="4186474" cy="2935450"/>
          </a:xfrm>
          <a:prstGeom prst="rect">
            <a:avLst/>
          </a:prstGeom>
          <a:noFill/>
          <a:ln>
            <a:noFill/>
          </a:ln>
        </p:spPr>
      </p:pic>
      <p:sp>
        <p:nvSpPr>
          <p:cNvPr id="195" name="Google Shape;195;p32"/>
          <p:cNvSpPr txBox="1"/>
          <p:nvPr/>
        </p:nvSpPr>
        <p:spPr>
          <a:xfrm>
            <a:off x="714375" y="1232300"/>
            <a:ext cx="3781200" cy="32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With your triad, you will work to analyze why this is a powerful and enduring story.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Consider focusing on key passages, such as the ones on pages 6, 12, 14, and 20. Think about these questions: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457200" lvl="0" indent="-311150" algn="l" rtl="0">
              <a:spcBef>
                <a:spcPts val="0"/>
              </a:spcBef>
              <a:spcAft>
                <a:spcPts val="0"/>
              </a:spcAft>
              <a:buClr>
                <a:schemeClr val="dk1"/>
              </a:buClr>
              <a:buSzPts val="1300"/>
              <a:buChar char="●"/>
            </a:pPr>
            <a:r>
              <a:rPr lang="en" sz="1300">
                <a:solidFill>
                  <a:schemeClr val="dk1"/>
                </a:solidFill>
                <a:latin typeface="Century Gothic"/>
                <a:ea typeface="Century Gothic"/>
                <a:cs typeface="Century Gothic"/>
                <a:sym typeface="Century Gothic"/>
              </a:rPr>
              <a:t>What do you notice? Why?</a:t>
            </a:r>
            <a:endParaRPr sz="1300">
              <a:solidFill>
                <a:schemeClr val="dk1"/>
              </a:solidFill>
              <a:latin typeface="Century Gothic"/>
              <a:ea typeface="Century Gothic"/>
              <a:cs typeface="Century Gothic"/>
              <a:sym typeface="Century Gothic"/>
            </a:endParaRPr>
          </a:p>
          <a:p>
            <a:pPr marL="457200" lvl="0" indent="-311150" algn="l" rtl="0">
              <a:spcBef>
                <a:spcPts val="0"/>
              </a:spcBef>
              <a:spcAft>
                <a:spcPts val="0"/>
              </a:spcAft>
              <a:buClr>
                <a:schemeClr val="dk1"/>
              </a:buClr>
              <a:buSzPts val="1300"/>
              <a:buChar char="●"/>
            </a:pPr>
            <a:r>
              <a:rPr lang="en" sz="1300">
                <a:solidFill>
                  <a:schemeClr val="dk1"/>
                </a:solidFill>
                <a:latin typeface="Century Gothic"/>
                <a:ea typeface="Century Gothic"/>
                <a:cs typeface="Century Gothic"/>
                <a:sym typeface="Century Gothic"/>
              </a:rPr>
              <a:t>What do certain words or lines show us about a character?</a:t>
            </a:r>
            <a:endParaRPr sz="1300">
              <a:solidFill>
                <a:schemeClr val="dk1"/>
              </a:solidFill>
              <a:latin typeface="Century Gothic"/>
              <a:ea typeface="Century Gothic"/>
              <a:cs typeface="Century Gothic"/>
              <a:sym typeface="Century Gothic"/>
            </a:endParaRPr>
          </a:p>
          <a:p>
            <a:pPr marL="457200" lvl="0" indent="-311150" algn="l" rtl="0">
              <a:spcBef>
                <a:spcPts val="0"/>
              </a:spcBef>
              <a:spcAft>
                <a:spcPts val="0"/>
              </a:spcAft>
              <a:buClr>
                <a:schemeClr val="dk1"/>
              </a:buClr>
              <a:buSzPts val="1300"/>
              <a:buFont typeface="Century Gothic"/>
              <a:buChar char="●"/>
            </a:pPr>
            <a:r>
              <a:rPr lang="en" sz="1300">
                <a:solidFill>
                  <a:schemeClr val="dk1"/>
                </a:solidFill>
                <a:latin typeface="Century Gothic"/>
                <a:ea typeface="Century Gothic"/>
                <a:cs typeface="Century Gothic"/>
                <a:sym typeface="Century Gothic"/>
              </a:rPr>
              <a:t>What lines or phrases are particularly interesting? Why did the author say it this way?</a:t>
            </a:r>
            <a:endParaRPr sz="1300">
              <a:solidFill>
                <a:schemeClr val="dk1"/>
              </a:solidFill>
              <a:latin typeface="Century Gothic"/>
              <a:ea typeface="Century Gothic"/>
              <a:cs typeface="Century Gothic"/>
              <a:sym typeface="Century Gothic"/>
            </a:endParaRPr>
          </a:p>
          <a:p>
            <a:pPr marL="457200" lvl="0" indent="-311150" algn="l" rtl="0">
              <a:spcBef>
                <a:spcPts val="0"/>
              </a:spcBef>
              <a:spcAft>
                <a:spcPts val="0"/>
              </a:spcAft>
              <a:buClr>
                <a:schemeClr val="dk1"/>
              </a:buClr>
              <a:buSzPts val="1300"/>
              <a:buChar char="●"/>
            </a:pPr>
            <a:r>
              <a:rPr lang="en" sz="1300">
                <a:solidFill>
                  <a:schemeClr val="dk1"/>
                </a:solidFill>
                <a:latin typeface="Century Gothic"/>
                <a:ea typeface="Century Gothic"/>
                <a:cs typeface="Century Gothic"/>
                <a:sym typeface="Century Gothic"/>
              </a:rPr>
              <a:t>What could be the theme or the big ideas in this book and how do certain lines or passages show it?</a:t>
            </a:r>
            <a:endParaRPr sz="1300">
              <a:latin typeface="Century Gothic"/>
              <a:ea typeface="Century Gothic"/>
              <a:cs typeface="Century Gothic"/>
              <a:sym typeface="Century Gothic"/>
            </a:endParaRPr>
          </a:p>
        </p:txBody>
      </p:sp>
      <p:pic>
        <p:nvPicPr>
          <p:cNvPr id="11" name="Google Shape;167;p29"/>
          <p:cNvPicPr preferRelativeResize="0"/>
          <p:nvPr/>
        </p:nvPicPr>
        <p:blipFill>
          <a:blip r:embed="rId4">
            <a:alphaModFix/>
          </a:blip>
          <a:stretch>
            <a:fillRect/>
          </a:stretch>
        </p:blipFill>
        <p:spPr>
          <a:xfrm>
            <a:off x="8284029" y="73468"/>
            <a:ext cx="770744" cy="9553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compare versions of the same story</a:t>
            </a:r>
            <a:endParaRPr sz="3000" b="1" dirty="0"/>
          </a:p>
        </p:txBody>
      </p:sp>
      <p:sp>
        <p:nvSpPr>
          <p:cNvPr id="202" name="Google Shape;202;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3" name="Google Shape;203;p33"/>
          <p:cNvSpPr txBox="1"/>
          <p:nvPr/>
        </p:nvSpPr>
        <p:spPr>
          <a:xfrm>
            <a:off x="628650" y="1268050"/>
            <a:ext cx="70980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Who else in our class wrote a story based on Frederick Douglass learning to read?</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were some choices those authors made that were different from the book we read today?</a:t>
            </a: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84029" y="73468"/>
            <a:ext cx="770744" cy="95539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12DA16-62A8-4672-8086-DC6E6596D531}">
  <ds:schemaRefs>
    <ds:schemaRef ds:uri="http://schemas.microsoft.com/sharepoint/v3/contenttype/forms"/>
  </ds:schemaRefs>
</ds:datastoreItem>
</file>

<file path=customXml/itemProps2.xml><?xml version="1.0" encoding="utf-8"?>
<ds:datastoreItem xmlns:ds="http://schemas.openxmlformats.org/officeDocument/2006/customXml" ds:itemID="{5DEC3F47-5AE7-4723-91DF-20FCA3A892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20DBC8-1B20-4B88-B145-1984AD0DAE5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21</TotalTime>
  <Words>3283</Words>
  <Application>Microsoft Office PowerPoint</Application>
  <PresentationFormat>On-screen Show (16:9)</PresentationFormat>
  <Paragraphs>234</Paragraphs>
  <Slides>12</Slides>
  <Notes>11</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Simple Light</vt:lpstr>
      <vt:lpstr>Office Theme</vt:lpstr>
      <vt:lpstr>PowerPoint Presentation</vt:lpstr>
      <vt:lpstr>PowerPoint Presentation</vt:lpstr>
      <vt:lpstr>PowerPoint Presentation</vt:lpstr>
      <vt:lpstr>Grade 7: Module 3:  Unit 3: Lesson 11</vt:lpstr>
      <vt:lpstr>PowerPoint Presentation</vt:lpstr>
      <vt:lpstr>Let’s review our Powerful Stories Anchor Chart</vt:lpstr>
      <vt:lpstr>Let’s read a powerful story together</vt:lpstr>
      <vt:lpstr>Let’s analyze Turning the Page</vt:lpstr>
      <vt:lpstr>Let’s compare versions of the same story</vt:lpstr>
      <vt:lpstr>Homework</vt:lpstr>
      <vt:lpstr>Small Group Block</vt:lpstr>
      <vt:lpstr>Frederick Douglass: Last Day  of  Slavery, by William Miller and illustrated by Cedric Lucas, 1995.   Permission has been arranged with LEE &amp; LOW BOOKS INC., 95 Madison Ave., New York, NY 10016.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16</cp:revision>
  <dcterms:modified xsi:type="dcterms:W3CDTF">2019-03-25T19:19:13Z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