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1"/>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D7B2F0-29F5-4201-85B5-E26F18AC93C2}" v="10" dt="2018-10-09T14:12:22.123"/>
  </p1510:revLst>
</p1510:revInfo>
</file>

<file path=ppt/tableStyles.xml><?xml version="1.0" encoding="utf-8"?>
<a:tblStyleLst xmlns:a="http://schemas.openxmlformats.org/drawingml/2006/main" def="{256C6680-B8A9-4E20-8228-C650C95C59ED}">
  <a:tblStyle styleId="{256C6680-B8A9-4E20-8228-C650C95C59E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67" autoAdjust="0"/>
    <p:restoredTop sz="66562" autoAdjust="0"/>
  </p:normalViewPr>
  <p:slideViewPr>
    <p:cSldViewPr snapToGrid="0">
      <p:cViewPr varScale="1">
        <p:scale>
          <a:sx n="75" d="100"/>
          <a:sy n="75" d="100"/>
        </p:scale>
        <p:origin x="488" y="4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3.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2.fntdata"/><Relationship Id="rId28" Type="http://schemas.openxmlformats.org/officeDocument/2006/relationships/font" Target="fonts/font7.fntdata"/><Relationship Id="rId36"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B5D7B2F0-29F5-4201-85B5-E26F18AC93C2}"/>
    <pc:docChg chg="modSld modMainMaster">
      <pc:chgData name="Steven Benson" userId="7888f041-e9c4-484d-a793-6a135ed92492" providerId="ADAL" clId="{B5D7B2F0-29F5-4201-85B5-E26F18AC93C2}" dt="2018-10-09T14:12:22.123" v="9" actId="1076"/>
      <pc:docMkLst>
        <pc:docMk/>
      </pc:docMkLst>
      <pc:sldChg chg="addSp modSp">
        <pc:chgData name="Steven Benson" userId="7888f041-e9c4-484d-a793-6a135ed92492" providerId="ADAL" clId="{B5D7B2F0-29F5-4201-85B5-E26F18AC93C2}" dt="2018-10-09T14:12:13.092" v="8" actId="1076"/>
        <pc:sldMkLst>
          <pc:docMk/>
          <pc:sldMk cId="0" sldId="259"/>
        </pc:sldMkLst>
        <pc:picChg chg="add mod">
          <ac:chgData name="Steven Benson" userId="7888f041-e9c4-484d-a793-6a135ed92492" providerId="ADAL" clId="{B5D7B2F0-29F5-4201-85B5-E26F18AC93C2}" dt="2018-10-09T14:12:13.092" v="8" actId="1076"/>
          <ac:picMkLst>
            <pc:docMk/>
            <pc:sldMk cId="0" sldId="259"/>
            <ac:picMk id="3" creationId="{3F7345E8-FA28-436A-8A95-1C6CEC7B38CF}"/>
          </ac:picMkLst>
        </pc:picChg>
      </pc:sldChg>
      <pc:sldChg chg="modSp">
        <pc:chgData name="Steven Benson" userId="7888f041-e9c4-484d-a793-6a135ed92492" providerId="ADAL" clId="{B5D7B2F0-29F5-4201-85B5-E26F18AC93C2}" dt="2018-10-09T14:12:22.123" v="9" actId="1076"/>
        <pc:sldMkLst>
          <pc:docMk/>
          <pc:sldMk cId="0" sldId="261"/>
        </pc:sldMkLst>
        <pc:picChg chg="mod">
          <ac:chgData name="Steven Benson" userId="7888f041-e9c4-484d-a793-6a135ed92492" providerId="ADAL" clId="{B5D7B2F0-29F5-4201-85B5-E26F18AC93C2}" dt="2018-10-09T14:12:22.123" v="9" actId="1076"/>
          <ac:picMkLst>
            <pc:docMk/>
            <pc:sldMk cId="0" sldId="261"/>
            <ac:picMk id="207" creationId="{00000000-0000-0000-0000-000000000000}"/>
          </ac:picMkLst>
        </pc:picChg>
      </pc:sldChg>
      <pc:sldMasterChg chg="addSp modSp">
        <pc:chgData name="Steven Benson" userId="7888f041-e9c4-484d-a793-6a135ed92492" providerId="ADAL" clId="{B5D7B2F0-29F5-4201-85B5-E26F18AC93C2}" dt="2018-10-09T14:11:42.620" v="1" actId="1076"/>
        <pc:sldMasterMkLst>
          <pc:docMk/>
          <pc:sldMasterMk cId="0" sldId="2147483681"/>
        </pc:sldMasterMkLst>
        <pc:picChg chg="add mod">
          <ac:chgData name="Steven Benson" userId="7888f041-e9c4-484d-a793-6a135ed92492" providerId="ADAL" clId="{B5D7B2F0-29F5-4201-85B5-E26F18AC93C2}" dt="2018-10-09T14:11:42.620" v="1" actId="1076"/>
          <ac:picMkLst>
            <pc:docMk/>
            <pc:sldMasterMk cId="0" sldId="2147483681"/>
            <ac:picMk id="5" creationId="{46BA56D1-13F5-4964-B390-AAC02E746DC2}"/>
          </ac:picMkLst>
        </pc:picChg>
        <pc:picChg chg="add mod">
          <ac:chgData name="Steven Benson" userId="7888f041-e9c4-484d-a793-6a135ed92492" providerId="ADAL" clId="{B5D7B2F0-29F5-4201-85B5-E26F18AC93C2}" dt="2018-10-09T14:11:42.620" v="1" actId="1076"/>
          <ac:picMkLst>
            <pc:docMk/>
            <pc:sldMasterMk cId="0" sldId="2147483681"/>
            <ac:picMk id="9" creationId="{A9052AFA-33ED-4013-AD22-E3935D824F1B}"/>
          </ac:picMkLst>
        </pc:picChg>
        <pc:picChg chg="add mod">
          <ac:chgData name="Steven Benson" userId="7888f041-e9c4-484d-a793-6a135ed92492" providerId="ADAL" clId="{B5D7B2F0-29F5-4201-85B5-E26F18AC93C2}" dt="2018-10-09T14:11:42.620" v="1" actId="1076"/>
          <ac:picMkLst>
            <pc:docMk/>
            <pc:sldMasterMk cId="0" sldId="2147483681"/>
            <ac:picMk id="10" creationId="{E7815B0B-65F0-47ED-8BFF-2D2713930B8E}"/>
          </ac:picMkLst>
        </pc:picChg>
      </pc:sldMasterChg>
      <pc:sldMasterChg chg="addSp modSp">
        <pc:chgData name="Steven Benson" userId="7888f041-e9c4-484d-a793-6a135ed92492" providerId="ADAL" clId="{B5D7B2F0-29F5-4201-85B5-E26F18AC93C2}" dt="2018-10-09T14:11:47.296" v="3" actId="1076"/>
        <pc:sldMasterMkLst>
          <pc:docMk/>
          <pc:sldMasterMk cId="0" sldId="2147483682"/>
        </pc:sldMasterMkLst>
        <pc:picChg chg="add mod">
          <ac:chgData name="Steven Benson" userId="7888f041-e9c4-484d-a793-6a135ed92492" providerId="ADAL" clId="{B5D7B2F0-29F5-4201-85B5-E26F18AC93C2}" dt="2018-10-09T14:11:47.296" v="3" actId="1076"/>
          <ac:picMkLst>
            <pc:docMk/>
            <pc:sldMasterMk cId="0" sldId="2147483682"/>
            <ac:picMk id="5" creationId="{46BA56D1-13F5-4964-B390-AAC02E746DC2}"/>
          </ac:picMkLst>
        </pc:picChg>
        <pc:picChg chg="add mod">
          <ac:chgData name="Steven Benson" userId="7888f041-e9c4-484d-a793-6a135ed92492" providerId="ADAL" clId="{B5D7B2F0-29F5-4201-85B5-E26F18AC93C2}" dt="2018-10-09T14:11:47.296" v="3" actId="1076"/>
          <ac:picMkLst>
            <pc:docMk/>
            <pc:sldMasterMk cId="0" sldId="2147483682"/>
            <ac:picMk id="6" creationId="{A9052AFA-33ED-4013-AD22-E3935D824F1B}"/>
          </ac:picMkLst>
        </pc:picChg>
        <pc:picChg chg="add mod">
          <ac:chgData name="Steven Benson" userId="7888f041-e9c4-484d-a793-6a135ed92492" providerId="ADAL" clId="{B5D7B2F0-29F5-4201-85B5-E26F18AC93C2}" dt="2018-10-09T14:11:47.296" v="3" actId="1076"/>
          <ac:picMkLst>
            <pc:docMk/>
            <pc:sldMasterMk cId="0" sldId="2147483682"/>
            <ac:picMk id="7" creationId="{E7815B0B-65F0-47ED-8BFF-2D2713930B8E}"/>
          </ac:picMkLst>
        </pc:picChg>
      </pc:sldMasterChg>
      <pc:sldMasterChg chg="addSp modSp">
        <pc:chgData name="Steven Benson" userId="7888f041-e9c4-484d-a793-6a135ed92492" providerId="ADAL" clId="{B5D7B2F0-29F5-4201-85B5-E26F18AC93C2}" dt="2018-10-09T14:11:52.459" v="5" actId="1076"/>
        <pc:sldMasterMkLst>
          <pc:docMk/>
          <pc:sldMasterMk cId="0" sldId="2147483683"/>
        </pc:sldMasterMkLst>
        <pc:picChg chg="add mod">
          <ac:chgData name="Steven Benson" userId="7888f041-e9c4-484d-a793-6a135ed92492" providerId="ADAL" clId="{B5D7B2F0-29F5-4201-85B5-E26F18AC93C2}" dt="2018-10-09T14:11:52.459" v="5" actId="1076"/>
          <ac:picMkLst>
            <pc:docMk/>
            <pc:sldMasterMk cId="0" sldId="2147483683"/>
            <ac:picMk id="7" creationId="{46BA56D1-13F5-4964-B390-AAC02E746DC2}"/>
          </ac:picMkLst>
        </pc:picChg>
        <pc:picChg chg="add mod">
          <ac:chgData name="Steven Benson" userId="7888f041-e9c4-484d-a793-6a135ed92492" providerId="ADAL" clId="{B5D7B2F0-29F5-4201-85B5-E26F18AC93C2}" dt="2018-10-09T14:11:52.459" v="5" actId="1076"/>
          <ac:picMkLst>
            <pc:docMk/>
            <pc:sldMasterMk cId="0" sldId="2147483683"/>
            <ac:picMk id="8" creationId="{A9052AFA-33ED-4013-AD22-E3935D824F1B}"/>
          </ac:picMkLst>
        </pc:picChg>
        <pc:picChg chg="add mod">
          <ac:chgData name="Steven Benson" userId="7888f041-e9c4-484d-a793-6a135ed92492" providerId="ADAL" clId="{B5D7B2F0-29F5-4201-85B5-E26F18AC93C2}" dt="2018-10-09T14:11:52.459" v="5" actId="1076"/>
          <ac:picMkLst>
            <pc:docMk/>
            <pc:sldMasterMk cId="0" sldId="2147483683"/>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705368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df78f448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df78f448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Engaging the Reader: Vocabulary in “Equal Rights for Women” (8-10 minutes) </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Review Learning Targets (3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Work Time </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Jigsaw, Part 1: Evaluating Evidence-based Claims (20-23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Jigsaw, Part 2: Sharing Analysis of Evidence-based Claims (15-20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Summarizing “Equal Rights for Women” (10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Using the </a:t>
            </a:r>
            <a:r>
              <a:rPr lang="en" sz="1200" b="1" dirty="0">
                <a:latin typeface="Calibri"/>
                <a:ea typeface="Calibri"/>
                <a:cs typeface="Calibri"/>
                <a:sym typeface="Calibri"/>
              </a:rPr>
              <a:t>Summary Writing graphic organizer</a:t>
            </a:r>
            <a:r>
              <a:rPr lang="en" sz="1200" dirty="0">
                <a:latin typeface="Calibri"/>
                <a:ea typeface="Calibri"/>
                <a:cs typeface="Calibri"/>
                <a:sym typeface="Calibri"/>
              </a:rPr>
              <a:t>, write a summary paragraph of the speech. </a:t>
            </a:r>
            <a:br>
              <a:rPr lang="en" sz="1200" dirty="0">
                <a:latin typeface="Calibri"/>
                <a:ea typeface="Calibri"/>
                <a:cs typeface="Calibri"/>
                <a:sym typeface="Calibri"/>
              </a:rPr>
            </a:br>
            <a:endParaRPr sz="1200" dirty="0">
              <a:latin typeface="Calibri"/>
              <a:ea typeface="Calibri"/>
              <a:cs typeface="Calibri"/>
              <a:sym typeface="Calibri"/>
            </a:endParaRPr>
          </a:p>
        </p:txBody>
      </p:sp>
    </p:spTree>
    <p:extLst>
      <p:ext uri="{BB962C8B-B14F-4D97-AF65-F5344CB8AC3E}">
        <p14:creationId xmlns:p14="http://schemas.microsoft.com/office/powerpoint/2010/main" val="7586822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38356da7f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38356da7f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Jigsaw, Part 2: Sharing Analysis of Evidence-based Claims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for students to complete the note-catcher for their own claim before engaging in the Jigsaw protocol. This provides them an opportunity to synthesize their thinking before sharing with others.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continue working with the same Discussion Appointment.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the </a:t>
            </a:r>
            <a:r>
              <a:rPr lang="en" sz="1200" b="1" dirty="0">
                <a:solidFill>
                  <a:schemeClr val="dk1"/>
                </a:solidFill>
                <a:latin typeface="Calibri"/>
                <a:ea typeface="Calibri"/>
                <a:cs typeface="Calibri"/>
                <a:sym typeface="Calibri"/>
              </a:rPr>
              <a:t>Evaluating Evidence Note-catcher</a:t>
            </a:r>
            <a:r>
              <a:rPr lang="en" sz="1200" dirty="0">
                <a:solidFill>
                  <a:schemeClr val="dk1"/>
                </a:solidFill>
                <a:latin typeface="Calibri"/>
                <a:ea typeface="Calibri"/>
                <a:cs typeface="Calibri"/>
                <a:sym typeface="Calibri"/>
              </a:rPr>
              <a:t> and display the Note-catcher using the 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 may consider discussing  the idea that all evidence isn’t of equal importance and that part of the evaluation process involves discussing which evidence is the strongest and what makes it so.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facilitate to provide specific and corrective feedback if students aren’t identifying accurate supporting evidence for their assigned claim.</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fors students to identify the strongest evidence from the text and provide supporting explanations.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Probe students for reasons as to why the evidence that they chose is better than other pieces of evidence that they highlighted.</a:t>
            </a:r>
            <a:endParaRPr sz="1200" dirty="0">
              <a:latin typeface="Calibri"/>
              <a:ea typeface="Calibri"/>
              <a:cs typeface="Calibri"/>
              <a:sym typeface="Calibri"/>
            </a:endParaRPr>
          </a:p>
        </p:txBody>
      </p:sp>
    </p:spTree>
    <p:extLst>
      <p:ext uri="{BB962C8B-B14F-4D97-AF65-F5344CB8AC3E}">
        <p14:creationId xmlns:p14="http://schemas.microsoft.com/office/powerpoint/2010/main" val="1382515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df78f4483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df78f4483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Jigsaw, Part 2: Sharing Analysis of Evidence-based Claims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Jigsaw, students will work in triads. Each triad should have one student who focused on each claim (A/B/C). (It is fine to have groups of four if needed.) You may want to consider preparing these groupings ahead of time or allow students to self-select their triad.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join with their new triad.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in their groups, they will share the claim they focused on. When they are not sharing their claim, their job as a member of their group is to discuss their group mates’ ideas and make sure to understand them before writing anything in their note-catchers.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sharing in their new triads.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discussing, circulate and listen in.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identifying relevant evidence and justifying their evaluation well.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173298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df78f4483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3df78f4483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Summarizing “Equal Rights for Women”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Summary Writing graphic organizer </a:t>
            </a:r>
            <a:r>
              <a:rPr lang="en" sz="1200" dirty="0">
                <a:solidFill>
                  <a:schemeClr val="dk1"/>
                </a:solidFill>
                <a:latin typeface="Calibri"/>
                <a:ea typeface="Calibri"/>
                <a:cs typeface="Calibri"/>
                <a:sym typeface="Calibri"/>
              </a:rPr>
              <a:t>included in the supporting materials of this lesson was first introduced in Module 1, Unit 2, Lesson 5.</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Identifying a claim by providing supporting evidence of a particular section/paragraph is similar to identifying the controlling idea and key details to summarize the entire text.</a:t>
            </a:r>
            <a:endParaRPr sz="1200" dirty="0">
              <a:latin typeface="Calibri" panose="020F0502020204030204" pitchFamily="34" charset="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Summary Writing graphic organizer</a:t>
            </a:r>
            <a:r>
              <a:rPr lang="en" sz="1200" dirty="0">
                <a:solidFill>
                  <a:schemeClr val="dk1"/>
                </a:solidFill>
                <a:latin typeface="Calibri"/>
                <a:ea typeface="Calibri"/>
                <a:cs typeface="Calibri"/>
                <a:sym typeface="Calibri"/>
              </a:rPr>
              <a:t>. Remind students that they’ve used it in Module 1 to summarize “Refugees: Who, Where, Why.”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steps to complete the graphic organizer and write a summary from the graphic organizer handout.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their homework will be to complete the </a:t>
            </a:r>
            <a:r>
              <a:rPr lang="en" sz="1200" b="1" dirty="0">
                <a:solidFill>
                  <a:schemeClr val="dk1"/>
                </a:solidFill>
                <a:latin typeface="Calibri"/>
                <a:ea typeface="Calibri"/>
                <a:cs typeface="Calibri"/>
                <a:sym typeface="Calibri"/>
              </a:rPr>
              <a:t>Summary Writing graphic organizer</a:t>
            </a:r>
            <a:r>
              <a:rPr lang="en" sz="1200" dirty="0">
                <a:solidFill>
                  <a:schemeClr val="dk1"/>
                </a:solidFill>
                <a:latin typeface="Calibri"/>
                <a:ea typeface="Calibri"/>
                <a:cs typeface="Calibri"/>
                <a:sym typeface="Calibri"/>
              </a:rPr>
              <a:t> and write a summary of Chisholm’s speech. Invite students to start the graphic organizer with the time left in class.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rereading the text to identify the controlling idea and key details and should be noting those on their graphic organizer.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still require the use of a paragraph frame for writing a summary, provide those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be helpful to refer students back to a summary that they wrote in Module 1 to use as a model.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4230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df78f4483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3df78f4483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Homework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next lesson, students will revisit the </a:t>
            </a:r>
            <a:r>
              <a:rPr lang="en" sz="1200" b="1" dirty="0">
                <a:solidFill>
                  <a:schemeClr val="dk1"/>
                </a:solidFill>
                <a:latin typeface="Calibri"/>
                <a:ea typeface="Calibri"/>
                <a:cs typeface="Calibri"/>
                <a:sym typeface="Calibri"/>
              </a:rPr>
              <a:t>Close Reading document</a:t>
            </a:r>
            <a:r>
              <a:rPr lang="en" sz="1200" dirty="0">
                <a:solidFill>
                  <a:schemeClr val="dk1"/>
                </a:solidFill>
                <a:latin typeface="Calibri"/>
                <a:ea typeface="Calibri"/>
                <a:cs typeface="Calibri"/>
                <a:sym typeface="Calibri"/>
              </a:rPr>
              <a:t>, which was first introduced in Module 1, Unit 2. Be sure students have their copies, or prepare new ones.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63731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11089cde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g411089cde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0" name="Google Shape;260;g411089cde3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8345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f78f448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df78f448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Evaluating Evidence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Writing graphic organizer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Index cards with one of the three claims from Chisholm’s speech (one index card per pair of students; teacher-generated; see Teaching Note)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“Equal Rights for Women”(from Lesson 2; students’ own copies)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“Equal Rights for Women” (one copy for teacher, with sections marked)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Blank strips of paper (for Quiz-Quiz-Trade)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Dictionaries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in triads during the Jigsaw. It is important that each one of the claims is represented in the student groupings.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8727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df78f4483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df78f4483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“Equal Rights for Women”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Summary Writing Graphic Organizer</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Quiz-Quiz-Trade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Jigsaw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5765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f78f448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df78f448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66148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df78f448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df78f448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slide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1352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df78f4483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df78f4483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Partners</a:t>
            </a: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Vocabulary in “Equal Rights for Women” (8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the prepared blank strips of paper and dictionaries for this activity.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your expectations for movement and behavior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walking quietly, no refusing to partner with someone, treating partners with courtesy, speaking in quiet tones, etc.)  prior to beginning this activity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out their “Equal Rights for Women” text. While students are doing this, pass out blank strips of paper and dictionaries.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Lesson 2, they circled words in the speech that they did not know.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students the directions from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directions if needed and invite students to begin.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they work, circulate to listen in to gauge how well they are understanding the words through the use of context clues, word structure, and other vocabulary strategies and continue to coach them on the protocol.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partnered up twice, they return to their seats.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 understanding of the chosen vocabulary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use context clues or word structure as they infer the meaning of the vocabulary.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for understanding of the protocol instructions.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preselecting student pairings during this activity to allow struggling students to work with a stronger peer.</a:t>
            </a:r>
            <a:endParaRPr dirty="0"/>
          </a:p>
        </p:txBody>
      </p:sp>
    </p:spTree>
    <p:extLst>
      <p:ext uri="{BB962C8B-B14F-4D97-AF65-F5344CB8AC3E}">
        <p14:creationId xmlns:p14="http://schemas.microsoft.com/office/powerpoint/2010/main" val="2775875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df78f4483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df78f4483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Review Learning Targets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to read the learning targets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locate the word </a:t>
            </a:r>
            <a:r>
              <a:rPr lang="en" sz="1200" i="1" dirty="0">
                <a:solidFill>
                  <a:schemeClr val="dk1"/>
                </a:solidFill>
                <a:latin typeface="Calibri"/>
                <a:ea typeface="Calibri"/>
                <a:cs typeface="Calibri"/>
                <a:sym typeface="Calibri"/>
              </a:rPr>
              <a:t>evaluate</a:t>
            </a:r>
            <a:r>
              <a:rPr lang="en" sz="1200" dirty="0">
                <a:solidFill>
                  <a:schemeClr val="dk1"/>
                </a:solidFill>
                <a:latin typeface="Calibri"/>
                <a:ea typeface="Calibri"/>
                <a:cs typeface="Calibri"/>
                <a:sym typeface="Calibri"/>
              </a:rPr>
              <a:t> and try to figure out what it means in that learning target. When they think they know, ask them to give you a thumbs-up.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their thumbs up, cold call on one or two students to define evaluate. If needed, clarify for students.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say: “It means to judge” or “It means to figure out what evidence is strong.”</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clarify the meaning of </a:t>
            </a:r>
            <a:r>
              <a:rPr lang="en" sz="1200" i="1" dirty="0">
                <a:solidFill>
                  <a:schemeClr val="dk1"/>
                </a:solidFill>
                <a:latin typeface="Calibri"/>
                <a:ea typeface="Calibri"/>
                <a:cs typeface="Calibri"/>
                <a:sym typeface="Calibri"/>
              </a:rPr>
              <a:t>evaluate </a:t>
            </a:r>
            <a:r>
              <a:rPr lang="en" sz="1200" dirty="0">
                <a:solidFill>
                  <a:schemeClr val="dk1"/>
                </a:solidFill>
                <a:latin typeface="Calibri"/>
                <a:ea typeface="Calibri"/>
                <a:cs typeface="Calibri"/>
                <a:sym typeface="Calibri"/>
              </a:rPr>
              <a:t>for students.</a:t>
            </a:r>
            <a:endParaRPr dirty="0"/>
          </a:p>
        </p:txBody>
      </p:sp>
    </p:spTree>
    <p:extLst>
      <p:ext uri="{BB962C8B-B14F-4D97-AF65-F5344CB8AC3E}">
        <p14:creationId xmlns:p14="http://schemas.microsoft.com/office/powerpoint/2010/main" val="3169405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df78f4483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df78f4483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Jigsaw, Part 1: Evaluating Evidence-based Claims (15 minutes)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you’ll model finding and highlighting textual evidence that Chisholm uses to support her claim on a document camera. If a document camera is not available, use chart paper to record evidence.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analyzing Chisholm’s claim by identifying the evidence she uses in her speech.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Highlight </a:t>
            </a:r>
            <a:r>
              <a:rPr lang="en" sz="1200" i="0" dirty="0">
                <a:solidFill>
                  <a:schemeClr val="dk1"/>
                </a:solidFill>
                <a:latin typeface="Calibri"/>
                <a:ea typeface="Calibri"/>
                <a:cs typeface="Calibri"/>
                <a:sym typeface="Calibri"/>
              </a:rPr>
              <a:t>“Existing laws are not adequate to secure equal rights for women. Sufficient proof of this is the concentration of women in lower paying, menial, unrewarding jobs, and their incredible scarcity in the upper level jobs.” (Paragraph 13).</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Explain that this helps support Chisholm’s idea that women </a:t>
            </a:r>
            <a:r>
              <a:rPr lang="en" sz="1200" dirty="0">
                <a:solidFill>
                  <a:schemeClr val="dk1"/>
                </a:solidFill>
                <a:latin typeface="Calibri"/>
                <a:ea typeface="Calibri"/>
                <a:cs typeface="Calibri"/>
                <a:sym typeface="Calibri"/>
              </a:rPr>
              <a:t>don’t already have equal rights.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Highlight </a:t>
            </a:r>
            <a:r>
              <a:rPr lang="en" sz="1200" i="0" dirty="0">
                <a:solidFill>
                  <a:schemeClr val="dk1"/>
                </a:solidFill>
                <a:latin typeface="Calibri"/>
                <a:ea typeface="Calibri"/>
                <a:cs typeface="Calibri"/>
                <a:sym typeface="Calibri"/>
              </a:rPr>
              <a:t>“Women need no protection that men do not need. What we need are laws to protect working people, to guarantee them fair pay, safe working conditions, protection against sickness and layoffs, and provision for dignified, comfortable retirement.” (Paragraph 16).</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supports the idea that women don’t need special privileges.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and marking the text as you model identifying and analyzing evidence.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aid students in this task, consider providing a statement that is not supportive of the claim</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hen model a think-aloud to explain why that statement wouldn’t be used as supporting evidence.</a:t>
            </a:r>
            <a:endParaRPr dirty="0"/>
          </a:p>
        </p:txBody>
      </p:sp>
    </p:spTree>
    <p:extLst>
      <p:ext uri="{BB962C8B-B14F-4D97-AF65-F5344CB8AC3E}">
        <p14:creationId xmlns:p14="http://schemas.microsoft.com/office/powerpoint/2010/main" val="191307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df78f4483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df78f4483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17-18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Jigsaw, Part 1: Evaluating Evidence-based Claims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their</a:t>
            </a:r>
            <a:r>
              <a:rPr lang="en" sz="1200" b="1" i="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Buffalo Discussion Appointment partner</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which they established in Lesson 3. Have a plan established for students whose partners are absent.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 prepared index cards and highlighters for this activity.</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meet with their Buffalo Discussion Appointment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index card per student pair and one highlighter per student.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pairs are working, circulate and check students’ understanding. Make sure students can explain how the evidence they highlight supports the claim on their index card.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15 minutes, refocus the class. Let students know that in a moment, they will transition to work with students who focused on different claims and discuss three claims that Chisholm makes in her speech.</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Highlighted evidence should include: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dirty="0">
                <a:solidFill>
                  <a:schemeClr val="dk1"/>
                </a:solidFill>
                <a:latin typeface="Calibri"/>
                <a:ea typeface="Calibri"/>
                <a:cs typeface="Calibri"/>
                <a:sym typeface="Calibri"/>
              </a:rPr>
              <a:t>Claim A: Discrimination against women is grounded in an unspoken belief that women are inferior.</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Evidence</a:t>
            </a:r>
            <a:r>
              <a:rPr lang="en" sz="1200" b="0" dirty="0">
                <a:solidFill>
                  <a:schemeClr val="dk1"/>
                </a:solidFill>
                <a:latin typeface="Calibri"/>
                <a:ea typeface="Calibri"/>
                <a:cs typeface="Calibri"/>
                <a:sym typeface="Calibri"/>
              </a:rPr>
              <a:t>: “demeaning experience.” (Paragraph 2)</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“There is a calculated system of prejudice that lies unspoken behind that question.” (Paragraph 3)</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“The unspoken assumption is that women are different.” (Paragraph 4)</a:t>
            </a:r>
            <a:endParaRPr sz="1200" b="0" dirty="0">
              <a:solidFill>
                <a:schemeClr val="dk1"/>
              </a:solidFill>
              <a:latin typeface="Calibri"/>
              <a:ea typeface="Calibri"/>
              <a:cs typeface="Calibri"/>
              <a:sym typeface="Calibri"/>
            </a:endParaRPr>
          </a:p>
          <a:p>
            <a:pPr marL="0" lvl="0" indent="0" rtl="0">
              <a:spcBef>
                <a:spcPts val="0"/>
              </a:spcBef>
              <a:spcAft>
                <a:spcPts val="0"/>
              </a:spcAft>
              <a:buNone/>
            </a:pPr>
            <a:r>
              <a:rPr lang="en" sz="1200" b="0" dirty="0">
                <a:solidFill>
                  <a:schemeClr val="dk1"/>
                </a:solidFill>
                <a:latin typeface="Calibri"/>
                <a:ea typeface="Calibri"/>
                <a:cs typeface="Calibri"/>
                <a:sym typeface="Calibri"/>
              </a:rPr>
              <a:t>              Claim B: Women who do not conform to the current system face social discrimination.</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“The unspoken assumption is that women are different. They do not have executive ability, orderly minds, stability, leadership skills, and they are too emotional.” (Paragraph 4)</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“And women that do not conform to the system, who try to break with the accepted patterns, are stigmatized as odd and unfeminine.” (Paragraph 14)</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“The fact is that a woman who aspires to be chairman of the board, or a Member of the House, does so for exactly the same reasons as any man.” (Paragraph 14)</a:t>
            </a:r>
            <a:endParaRPr sz="1200" b="0" dirty="0">
              <a:solidFill>
                <a:schemeClr val="dk1"/>
              </a:solidFill>
              <a:latin typeface="Calibri"/>
              <a:ea typeface="Calibri"/>
              <a:cs typeface="Calibri"/>
              <a:sym typeface="Calibri"/>
            </a:endParaRPr>
          </a:p>
          <a:p>
            <a:pPr marL="457200" lvl="0" indent="0" rtl="0">
              <a:spcBef>
                <a:spcPts val="0"/>
              </a:spcBef>
              <a:spcAft>
                <a:spcPts val="0"/>
              </a:spcAft>
              <a:buNone/>
            </a:pPr>
            <a:r>
              <a:rPr lang="en" sz="1200" b="0" dirty="0">
                <a:solidFill>
                  <a:schemeClr val="dk1"/>
                </a:solidFill>
                <a:latin typeface="Calibri"/>
                <a:ea typeface="Calibri"/>
                <a:cs typeface="Calibri"/>
                <a:sym typeface="Calibri"/>
              </a:rPr>
              <a:t>Claim C: Women are becoming more aware of the discrimination they face in the workplace and in society.</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“Why is it acceptable for women to be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secretaries, librarians, and teachers, but totally unacceptable for them to be managers, administrators, doctors, lawyers, and Members of Congress.” (Paragraph 3)</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“But now there is an awareness of this situation particularly among the younger segment of the population.” (Paragraph 10)</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“It is obvious that discrimination exists. Women do not have the opportunities that men do.” (Paragraph 14)</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more support, consider pairing them together and giving them Claim A “</a:t>
            </a:r>
            <a:r>
              <a:rPr lang="en" sz="1200" i="0" dirty="0">
                <a:solidFill>
                  <a:schemeClr val="dk1"/>
                </a:solidFill>
                <a:latin typeface="Calibri"/>
                <a:ea typeface="Calibri"/>
                <a:cs typeface="Calibri"/>
                <a:sym typeface="Calibri"/>
              </a:rPr>
              <a:t>Discrimination against women is grounded in an unspoken belief that women are inferior,” since the primary evidence for the claim can be found by rereading the first four paragraphs instead of the entire speech.</a:t>
            </a:r>
            <a:endParaRPr i="0" dirty="0">
              <a:solidFill>
                <a:schemeClr val="dk1"/>
              </a:solidFill>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If students have trouble getting the gist, point out important sentences in each section to help guide them:</a:t>
            </a:r>
            <a:endParaRPr sz="1200" dirty="0">
              <a:solidFill>
                <a:schemeClr val="dk1"/>
              </a:solidFill>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Section B:</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“Prejudice against blacks is becoming unacceptable although it will take years to eliminate it. But it is doomed because, slowly, white America is beginning to admit</a:t>
            </a:r>
            <a:br>
              <a:rPr lang="en" sz="1200" i="0" dirty="0">
                <a:solidFill>
                  <a:schemeClr val="dk1"/>
                </a:solidFill>
                <a:latin typeface="Calibri"/>
                <a:ea typeface="Calibri"/>
                <a:cs typeface="Calibri"/>
                <a:sym typeface="Calibri"/>
              </a:rPr>
            </a:br>
            <a:r>
              <a:rPr lang="en" sz="1200" i="0" dirty="0">
                <a:solidFill>
                  <a:schemeClr val="dk1"/>
                </a:solidFill>
                <a:latin typeface="Calibri"/>
                <a:ea typeface="Calibri"/>
                <a:cs typeface="Calibri"/>
                <a:sym typeface="Calibri"/>
              </a:rPr>
              <a:t>that it exists. Prejudice against women is still acceptable.” (Paragraph 7)</a:t>
            </a:r>
            <a:endParaRPr sz="1200" i="0" dirty="0">
              <a:solidFill>
                <a:schemeClr val="dk1"/>
              </a:solidFill>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i="0" dirty="0">
                <a:solidFill>
                  <a:schemeClr val="dk1"/>
                </a:solidFill>
                <a:latin typeface="Calibri"/>
                <a:ea typeface="Calibri"/>
                <a:cs typeface="Calibri"/>
                <a:sym typeface="Calibri"/>
              </a:rPr>
              <a:t>Section C: “More than half of the population of the United States is female. But women occupy only 2 percent of the managerial positions.” (Paragraph 8)</a:t>
            </a:r>
            <a:endParaRPr sz="1200" i="0" dirty="0">
              <a:solidFill>
                <a:schemeClr val="dk1"/>
              </a:solidFill>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i="0" dirty="0">
                <a:latin typeface="Calibri"/>
                <a:ea typeface="Calibri"/>
                <a:cs typeface="Calibri"/>
                <a:sym typeface="Calibri"/>
              </a:rPr>
              <a:t>Section D: “But now there is an awareness of this situation particularly among the younger segment of the population.” (Paragraph 10 ) “But they can be used to provide protection for those who are most abused, and to begin the process of evolutionary change by compelling the insensitive majority to reexamine its unconscious attitudes.” (Paragraph 11) NOTE: For these sentences, students may need guidance to identify antecedents of “this situation” and “they.”</a:t>
            </a:r>
            <a:endParaRPr sz="1200" i="0" dirty="0">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i="0" dirty="0">
                <a:latin typeface="Calibri"/>
                <a:ea typeface="Calibri"/>
                <a:cs typeface="Calibri"/>
                <a:sym typeface="Calibri"/>
              </a:rPr>
              <a:t>Section E: “Existing laws are not adequate to secure equal rights for women.” (Paragraph 13)</a:t>
            </a:r>
            <a:endParaRPr sz="1200" i="0" dirty="0">
              <a:latin typeface="Calibri"/>
              <a:ea typeface="Calibri"/>
              <a:cs typeface="Calibri"/>
              <a:sym typeface="Calibri"/>
            </a:endParaRPr>
          </a:p>
          <a:p>
            <a:pPr marL="914400" lvl="1" indent="-304800" rtl="0">
              <a:spcBef>
                <a:spcPts val="0"/>
              </a:spcBef>
              <a:spcAft>
                <a:spcPts val="0"/>
              </a:spcAft>
              <a:buSzPts val="1200"/>
              <a:buFont typeface="Calibri"/>
              <a:buChar char="○"/>
            </a:pPr>
            <a:r>
              <a:rPr lang="en" sz="1200" i="0" dirty="0">
                <a:latin typeface="Calibri"/>
                <a:ea typeface="Calibri"/>
                <a:cs typeface="Calibri"/>
                <a:sym typeface="Calibri"/>
              </a:rPr>
              <a:t>Section F: “Women need no protection that men do not need. What we need are laws to protect working people, to guarantee them fair pay, safe working conditions, protection against sickness and layoffs, and provision for dignified, comfortable retirement.” (Paragraph 16)</a:t>
            </a:r>
            <a:endParaRPr sz="1200" i="0"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84375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6792"/>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94883"/>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9488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6" name="Picture 5">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7" name="Picture 6">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407093" y="5000625"/>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58109" y="4588716"/>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25093"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4 </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50-70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Identify and evaluate the claims and evidence within the speech “Equal Rights for Women</a:t>
            </a:r>
            <a:r>
              <a:rPr lang="en-US" sz="1600" dirty="0">
                <a:solidFill>
                  <a:schemeClr val="dk1"/>
                </a:solidFill>
              </a:rPr>
              <a:t>.</a:t>
            </a:r>
            <a:r>
              <a:rPr lang="en"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Show understanding of the text by writing a summary</a:t>
            </a:r>
            <a:r>
              <a:rPr lang="en-US" sz="1600" dirty="0">
                <a:solidFill>
                  <a:schemeClr val="dk1"/>
                </a:solidFill>
              </a:rPr>
              <a:t>.</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identify specific claims that Shirley Chisholm makes in “Equal Rights for Women.”</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evaluate evidence that supports a claim in “Equal Rights for Women.”</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objectively summarize “Equal Rights for Women.”</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Evaluate Our Claim</a:t>
            </a:r>
            <a:endParaRPr/>
          </a:p>
        </p:txBody>
      </p:sp>
      <p:sp>
        <p:nvSpPr>
          <p:cNvPr id="233" name="Google Shape;233;p4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r>
              <a:rPr lang="en"/>
              <a:t>Now, work with your discussion</a:t>
            </a:r>
            <a:endParaRPr/>
          </a:p>
          <a:p>
            <a:pPr marL="0" lvl="0" indent="0">
              <a:spcBef>
                <a:spcPts val="0"/>
              </a:spcBef>
              <a:spcAft>
                <a:spcPts val="0"/>
              </a:spcAft>
              <a:buNone/>
            </a:pPr>
            <a:r>
              <a:rPr lang="en"/>
              <a:t>partner to review the evidence that</a:t>
            </a:r>
            <a:endParaRPr/>
          </a:p>
          <a:p>
            <a:pPr marL="0" lvl="0" indent="0">
              <a:spcBef>
                <a:spcPts val="0"/>
              </a:spcBef>
              <a:spcAft>
                <a:spcPts val="0"/>
              </a:spcAft>
              <a:buNone/>
            </a:pPr>
            <a:r>
              <a:rPr lang="en"/>
              <a:t>you chose to support your claim and</a:t>
            </a:r>
            <a:endParaRPr/>
          </a:p>
          <a:p>
            <a:pPr marL="0" lvl="0" indent="0">
              <a:spcBef>
                <a:spcPts val="0"/>
              </a:spcBef>
              <a:spcAft>
                <a:spcPts val="0"/>
              </a:spcAft>
              <a:buNone/>
            </a:pPr>
            <a:r>
              <a:rPr lang="en"/>
              <a:t>complete the Note-catcher.</a:t>
            </a:r>
            <a:endParaRPr/>
          </a:p>
          <a:p>
            <a:pPr marL="0" lvl="0" indent="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p:txBody>
      </p:sp>
      <p:pic>
        <p:nvPicPr>
          <p:cNvPr id="234" name="Google Shape;234;p46"/>
          <p:cNvPicPr preferRelativeResize="0"/>
          <p:nvPr/>
        </p:nvPicPr>
        <p:blipFill>
          <a:blip r:embed="rId3">
            <a:alphaModFix/>
          </a:blip>
          <a:stretch>
            <a:fillRect/>
          </a:stretch>
        </p:blipFill>
        <p:spPr>
          <a:xfrm>
            <a:off x="4448691" y="1152475"/>
            <a:ext cx="4027458" cy="3665925"/>
          </a:xfrm>
          <a:prstGeom prst="rect">
            <a:avLst/>
          </a:prstGeom>
          <a:noFill/>
          <a:ln>
            <a:noFill/>
          </a:ln>
        </p:spPr>
      </p:pic>
      <p:pic>
        <p:nvPicPr>
          <p:cNvPr id="235" name="Google Shape;235;p46"/>
          <p:cNvPicPr preferRelativeResize="0"/>
          <p:nvPr/>
        </p:nvPicPr>
        <p:blipFill>
          <a:blip r:embed="rId4">
            <a:alphaModFix/>
          </a:blip>
          <a:stretch>
            <a:fillRect/>
          </a:stretch>
        </p:blipFill>
        <p:spPr>
          <a:xfrm>
            <a:off x="8476150" y="4445450"/>
            <a:ext cx="572700"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Share Our Claim and Evidence</a:t>
            </a:r>
            <a:endParaRPr/>
          </a:p>
        </p:txBody>
      </p:sp>
      <p:sp>
        <p:nvSpPr>
          <p:cNvPr id="241" name="Google Shape;241;p47"/>
          <p:cNvSpPr txBox="1">
            <a:spLocks noGrp="1"/>
          </p:cNvSpPr>
          <p:nvPr>
            <p:ph type="body" idx="1"/>
          </p:nvPr>
        </p:nvSpPr>
        <p:spPr>
          <a:xfrm>
            <a:off x="311700" y="1152475"/>
            <a:ext cx="8520600" cy="3666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600" dirty="0"/>
              <a:t>Now, you’ll engage in a Jigsaw</a:t>
            </a:r>
            <a:endParaRPr sz="1600" dirty="0"/>
          </a:p>
          <a:p>
            <a:pPr marL="0" lvl="0" indent="0">
              <a:spcBef>
                <a:spcPts val="0"/>
              </a:spcBef>
              <a:spcAft>
                <a:spcPts val="0"/>
              </a:spcAft>
              <a:buNone/>
            </a:pPr>
            <a:r>
              <a:rPr lang="en" sz="1600" dirty="0"/>
              <a:t>with your triad to learn about </a:t>
            </a:r>
            <a:endParaRPr sz="1600" dirty="0"/>
          </a:p>
          <a:p>
            <a:pPr marL="0" lvl="0" indent="0">
              <a:spcBef>
                <a:spcPts val="0"/>
              </a:spcBef>
              <a:spcAft>
                <a:spcPts val="0"/>
              </a:spcAft>
              <a:buNone/>
            </a:pPr>
            <a:r>
              <a:rPr lang="en" sz="1600" dirty="0"/>
              <a:t>some of the other claims that</a:t>
            </a:r>
            <a:br>
              <a:rPr lang="en" sz="1600" dirty="0"/>
            </a:br>
            <a:r>
              <a:rPr lang="en" sz="1600" dirty="0"/>
              <a:t>Chisholm makes in her speech.</a:t>
            </a:r>
            <a:endParaRPr sz="1600" dirty="0"/>
          </a:p>
          <a:p>
            <a:pPr marL="0" lvl="0" indent="0">
              <a:spcBef>
                <a:spcPts val="0"/>
              </a:spcBef>
              <a:spcAft>
                <a:spcPts val="0"/>
              </a:spcAft>
              <a:buNone/>
            </a:pPr>
            <a:endParaRPr sz="1600" dirty="0"/>
          </a:p>
          <a:p>
            <a:pPr marL="0" lvl="0" indent="0">
              <a:spcBef>
                <a:spcPts val="0"/>
              </a:spcBef>
              <a:spcAft>
                <a:spcPts val="0"/>
              </a:spcAft>
              <a:buNone/>
            </a:pPr>
            <a:r>
              <a:rPr lang="en" sz="1600" dirty="0"/>
              <a:t>Role of Person Sharing: </a:t>
            </a:r>
            <a:endParaRPr sz="1600" dirty="0"/>
          </a:p>
          <a:p>
            <a:pPr marL="457200" lvl="0" indent="-330200" rtl="0">
              <a:spcBef>
                <a:spcPts val="0"/>
              </a:spcBef>
              <a:spcAft>
                <a:spcPts val="0"/>
              </a:spcAft>
              <a:buSzPts val="1600"/>
              <a:buChar char="●"/>
            </a:pPr>
            <a:r>
              <a:rPr lang="en" sz="1600" dirty="0"/>
              <a:t>Share your claim and the </a:t>
            </a:r>
            <a:br>
              <a:rPr lang="en" sz="1600" dirty="0"/>
            </a:br>
            <a:r>
              <a:rPr lang="en" sz="1600" dirty="0"/>
              <a:t>information from your note-</a:t>
            </a:r>
            <a:br>
              <a:rPr lang="en" sz="1600" dirty="0"/>
            </a:br>
            <a:r>
              <a:rPr lang="en" sz="1600" dirty="0"/>
              <a:t>Catcher.</a:t>
            </a:r>
            <a:br>
              <a:rPr lang="en" sz="1600" dirty="0"/>
            </a:br>
            <a:endParaRPr sz="1600" dirty="0"/>
          </a:p>
          <a:p>
            <a:pPr marL="0" lvl="0" indent="0" rtl="0">
              <a:spcBef>
                <a:spcPts val="0"/>
              </a:spcBef>
              <a:spcAft>
                <a:spcPts val="0"/>
              </a:spcAft>
              <a:buNone/>
            </a:pPr>
            <a:r>
              <a:rPr lang="en" sz="1600" dirty="0"/>
              <a:t>Role of the Listeners: </a:t>
            </a:r>
            <a:endParaRPr sz="1600" dirty="0"/>
          </a:p>
          <a:p>
            <a:pPr marL="457200" lvl="0" indent="-330200" rtl="0">
              <a:spcBef>
                <a:spcPts val="0"/>
              </a:spcBef>
              <a:spcAft>
                <a:spcPts val="0"/>
              </a:spcAft>
              <a:buSzPts val="1600"/>
              <a:buChar char="●"/>
            </a:pPr>
            <a:r>
              <a:rPr lang="en" sz="1600" dirty="0"/>
              <a:t>Listen to and discuss your </a:t>
            </a:r>
            <a:br>
              <a:rPr lang="en" sz="1600" dirty="0"/>
            </a:br>
            <a:r>
              <a:rPr lang="en" sz="1600" dirty="0"/>
              <a:t>groups’ claims and evidence.</a:t>
            </a:r>
            <a:endParaRPr sz="1600" dirty="0"/>
          </a:p>
          <a:p>
            <a:pPr marL="457200" lvl="0" indent="-330200" rtl="0">
              <a:spcBef>
                <a:spcPts val="0"/>
              </a:spcBef>
              <a:spcAft>
                <a:spcPts val="0"/>
              </a:spcAft>
              <a:buSzPts val="1600"/>
              <a:buChar char="●"/>
            </a:pPr>
            <a:r>
              <a:rPr lang="en" sz="1600" dirty="0"/>
              <a:t>Record information about the </a:t>
            </a:r>
            <a:endParaRPr sz="1600" dirty="0"/>
          </a:p>
          <a:p>
            <a:pPr marL="0" lvl="0" indent="0">
              <a:spcBef>
                <a:spcPts val="0"/>
              </a:spcBef>
              <a:spcAft>
                <a:spcPts val="0"/>
              </a:spcAft>
              <a:buNone/>
            </a:pPr>
            <a:r>
              <a:rPr lang="en" sz="1600" dirty="0"/>
              <a:t>       new claims on your note-catcher.</a:t>
            </a:r>
            <a:endParaRPr sz="1600" dirty="0"/>
          </a:p>
          <a:p>
            <a:pPr marL="0" lvl="0" indent="0" rtl="0">
              <a:spcBef>
                <a:spcPts val="0"/>
              </a:spcBef>
              <a:spcAft>
                <a:spcPts val="0"/>
              </a:spcAft>
              <a:buNone/>
            </a:pPr>
            <a:endParaRPr dirty="0"/>
          </a:p>
        </p:txBody>
      </p:sp>
      <p:pic>
        <p:nvPicPr>
          <p:cNvPr id="242" name="Google Shape;242;p47"/>
          <p:cNvPicPr preferRelativeResize="0"/>
          <p:nvPr/>
        </p:nvPicPr>
        <p:blipFill>
          <a:blip r:embed="rId3">
            <a:alphaModFix/>
          </a:blip>
          <a:stretch>
            <a:fillRect/>
          </a:stretch>
        </p:blipFill>
        <p:spPr>
          <a:xfrm>
            <a:off x="4665216" y="906875"/>
            <a:ext cx="4027458" cy="3665925"/>
          </a:xfrm>
          <a:prstGeom prst="rect">
            <a:avLst/>
          </a:prstGeom>
          <a:noFill/>
          <a:ln>
            <a:noFill/>
          </a:ln>
        </p:spPr>
      </p:pic>
      <p:pic>
        <p:nvPicPr>
          <p:cNvPr id="6" name="Google Shape;235;p46"/>
          <p:cNvPicPr preferRelativeResize="0"/>
          <p:nvPr/>
        </p:nvPicPr>
        <p:blipFill>
          <a:blip r:embed="rId4">
            <a:alphaModFix/>
          </a:blip>
          <a:stretch>
            <a:fillRect/>
          </a:stretch>
        </p:blipFill>
        <p:spPr>
          <a:xfrm>
            <a:off x="8476150" y="4445450"/>
            <a:ext cx="572700"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Summarize the Text</a:t>
            </a:r>
            <a:endParaRPr/>
          </a:p>
        </p:txBody>
      </p:sp>
      <p:sp>
        <p:nvSpPr>
          <p:cNvPr id="249" name="Google Shape;249;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a:t>Now that you’ve engaged in a close</a:t>
            </a:r>
            <a:br>
              <a:rPr lang="en" sz="2000"/>
            </a:br>
            <a:r>
              <a:rPr lang="en" sz="2000"/>
              <a:t>reading of this text, it’s time to show</a:t>
            </a:r>
            <a:br>
              <a:rPr lang="en" sz="2000"/>
            </a:br>
            <a:r>
              <a:rPr lang="en" sz="2000"/>
              <a:t>your understanding by writing a </a:t>
            </a:r>
            <a:br>
              <a:rPr lang="en" sz="2000"/>
            </a:br>
            <a:r>
              <a:rPr lang="en" sz="2000"/>
              <a:t>summary!</a:t>
            </a:r>
            <a:endParaRPr sz="2000"/>
          </a:p>
          <a:p>
            <a:pPr marL="0" lvl="0" indent="0">
              <a:spcBef>
                <a:spcPts val="0"/>
              </a:spcBef>
              <a:spcAft>
                <a:spcPts val="0"/>
              </a:spcAft>
              <a:buNone/>
            </a:pPr>
            <a:endParaRPr sz="2000"/>
          </a:p>
          <a:p>
            <a:pPr marL="0" lvl="0" indent="0">
              <a:spcBef>
                <a:spcPts val="0"/>
              </a:spcBef>
              <a:spcAft>
                <a:spcPts val="0"/>
              </a:spcAft>
              <a:buNone/>
            </a:pPr>
            <a:r>
              <a:rPr lang="en" sz="2000"/>
              <a:t>Remember, when writing a summary</a:t>
            </a:r>
            <a:endParaRPr sz="2000"/>
          </a:p>
          <a:p>
            <a:pPr marL="0" lvl="0" indent="0">
              <a:spcBef>
                <a:spcPts val="0"/>
              </a:spcBef>
              <a:spcAft>
                <a:spcPts val="0"/>
              </a:spcAft>
              <a:buNone/>
            </a:pPr>
            <a:r>
              <a:rPr lang="en" sz="2000"/>
              <a:t>It’s important to include:</a:t>
            </a:r>
            <a:endParaRPr sz="2000"/>
          </a:p>
          <a:p>
            <a:pPr marL="457200" lvl="0" indent="-355600" rtl="0">
              <a:spcBef>
                <a:spcPts val="0"/>
              </a:spcBef>
              <a:spcAft>
                <a:spcPts val="0"/>
              </a:spcAft>
              <a:buClr>
                <a:schemeClr val="dk1"/>
              </a:buClr>
              <a:buSzPts val="2000"/>
              <a:buAutoNum type="arabicPeriod"/>
            </a:pPr>
            <a:r>
              <a:rPr lang="en" sz="2000">
                <a:solidFill>
                  <a:schemeClr val="dk1"/>
                </a:solidFill>
              </a:rPr>
              <a:t>The controlling idea</a:t>
            </a:r>
            <a:endParaRPr sz="2000">
              <a:solidFill>
                <a:schemeClr val="dk1"/>
              </a:solidFill>
            </a:endParaRPr>
          </a:p>
          <a:p>
            <a:pPr marL="457200" lvl="0" indent="-355600" rtl="0">
              <a:spcBef>
                <a:spcPts val="0"/>
              </a:spcBef>
              <a:spcAft>
                <a:spcPts val="0"/>
              </a:spcAft>
              <a:buClr>
                <a:schemeClr val="dk1"/>
              </a:buClr>
              <a:buSzPts val="2000"/>
              <a:buAutoNum type="arabicPeriod"/>
            </a:pPr>
            <a:r>
              <a:rPr lang="en" sz="2000">
                <a:solidFill>
                  <a:schemeClr val="dk1"/>
                </a:solidFill>
              </a:rPr>
              <a:t>Key details in the text </a:t>
            </a:r>
            <a:endParaRPr sz="2000">
              <a:solidFill>
                <a:schemeClr val="dk1"/>
              </a:solidFill>
            </a:endParaRPr>
          </a:p>
          <a:p>
            <a:pPr marL="457200" lvl="0" indent="-355600" rtl="0">
              <a:spcBef>
                <a:spcPts val="0"/>
              </a:spcBef>
              <a:spcAft>
                <a:spcPts val="0"/>
              </a:spcAft>
              <a:buClr>
                <a:schemeClr val="dk1"/>
              </a:buClr>
              <a:buSzPts val="2000"/>
              <a:buAutoNum type="arabicPeriod"/>
            </a:pPr>
            <a:r>
              <a:rPr lang="en" sz="2000">
                <a:solidFill>
                  <a:schemeClr val="dk1"/>
                </a:solidFill>
              </a:rPr>
              <a:t>A clincher</a:t>
            </a:r>
            <a:endParaRPr sz="2000"/>
          </a:p>
        </p:txBody>
      </p:sp>
      <p:pic>
        <p:nvPicPr>
          <p:cNvPr id="250" name="Google Shape;250;p48"/>
          <p:cNvPicPr preferRelativeResize="0"/>
          <p:nvPr/>
        </p:nvPicPr>
        <p:blipFill>
          <a:blip r:embed="rId3">
            <a:alphaModFix/>
          </a:blip>
          <a:stretch>
            <a:fillRect/>
          </a:stretch>
        </p:blipFill>
        <p:spPr>
          <a:xfrm>
            <a:off x="5246972" y="1086328"/>
            <a:ext cx="3897025" cy="35486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56" name="Google Shape;256;p4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3000" dirty="0">
                <a:solidFill>
                  <a:schemeClr val="dk1"/>
                </a:solidFill>
              </a:rPr>
              <a:t>Complete the </a:t>
            </a:r>
            <a:r>
              <a:rPr lang="en" sz="3000" b="1" dirty="0">
                <a:solidFill>
                  <a:schemeClr val="dk1"/>
                </a:solidFill>
              </a:rPr>
              <a:t>Summary Writing graphic organizer </a:t>
            </a:r>
            <a:r>
              <a:rPr lang="en" sz="3000" dirty="0">
                <a:solidFill>
                  <a:schemeClr val="dk1"/>
                </a:solidFill>
              </a:rPr>
              <a:t>and write a summary paragraph of Shirley Chisholm’s speech, “Equal Rights for Women.”</a:t>
            </a:r>
            <a:endParaRPr sz="3000" dirty="0">
              <a:solidFill>
                <a:schemeClr val="dk1"/>
              </a:solidFill>
            </a:endParaRPr>
          </a:p>
          <a:p>
            <a:pPr marL="0" lvl="0" indent="0">
              <a:spcBef>
                <a:spcPts val="0"/>
              </a:spcBef>
              <a:spcAft>
                <a:spcPts val="0"/>
              </a:spcAft>
              <a:buClr>
                <a:schemeClr val="dk1"/>
              </a:buClr>
              <a:buSzPts val="1100"/>
              <a:buFont typeface="Arial"/>
              <a:buNone/>
            </a:pPr>
            <a:r>
              <a:rPr lang="en" sz="3000" i="1" dirty="0">
                <a:solidFill>
                  <a:schemeClr val="dk1"/>
                </a:solidFill>
              </a:rPr>
              <a:t> </a:t>
            </a:r>
            <a:endParaRPr sz="3000" i="1" dirty="0">
              <a:solidFill>
                <a:schemeClr val="dk1"/>
              </a:solidFill>
            </a:endParaRPr>
          </a:p>
          <a:p>
            <a:pPr marL="0" lvl="0" indent="0" rtl="0">
              <a:spcBef>
                <a:spcPts val="0"/>
              </a:spcBef>
              <a:spcAft>
                <a:spcPts val="0"/>
              </a:spcAft>
              <a:buNone/>
            </a:pPr>
            <a:endParaRPr sz="3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63" name="Google Shape;263;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64" name="Google Shape;264;p50"/>
          <p:cNvGraphicFramePr/>
          <p:nvPr/>
        </p:nvGraphicFramePr>
        <p:xfrm>
          <a:off x="577216" y="1385887"/>
          <a:ext cx="7989600" cy="3230175"/>
        </p:xfrm>
        <a:graphic>
          <a:graphicData uri="http://schemas.openxmlformats.org/drawingml/2006/table">
            <a:tbl>
              <a:tblPr firstRow="1" bandRow="1">
                <a:noFill/>
                <a:tableStyleId>{256C6680-B8A9-4E20-8228-C650C95C59ED}</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 </a:t>
            </a:r>
            <a:r>
              <a:rPr lang="en" sz="3400"/>
              <a:t>Unit </a:t>
            </a:r>
            <a:r>
              <a:rPr lang="en"/>
              <a:t>1</a:t>
            </a:r>
            <a:r>
              <a:rPr lang="en" sz="3400"/>
              <a:t>: Lesson 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4: </a:t>
            </a:r>
            <a:r>
              <a:rPr lang="en" dirty="0">
                <a:solidFill>
                  <a:schemeClr val="dk1"/>
                </a:solidFill>
              </a:rPr>
              <a:t>Materials and classroom preparation</a:t>
            </a:r>
            <a:br>
              <a:rPr lang="en" dirty="0">
                <a:solidFill>
                  <a:schemeClr val="dk1"/>
                </a:solidFill>
              </a:rPr>
            </a:br>
            <a:endParaRPr lang="en-US" dirty="0">
              <a:solidFill>
                <a:schemeClr val="dk1"/>
              </a:solidFill>
            </a:endParaRPr>
          </a:p>
          <a:p>
            <a:pPr indent="-317500">
              <a:buClr>
                <a:schemeClr val="dk1"/>
              </a:buClr>
              <a:buSzPts val="1400"/>
            </a:pPr>
            <a:r>
              <a:rPr lang="en-US" sz="1400" b="1" dirty="0">
                <a:solidFill>
                  <a:schemeClr val="dk1"/>
                </a:solidFill>
              </a:rPr>
              <a:t>Evaluating Evidence Note-catcher </a:t>
            </a:r>
            <a:r>
              <a:rPr lang="en-US" sz="1400" dirty="0">
                <a:solidFill>
                  <a:schemeClr val="dk1"/>
                </a:solidFill>
              </a:rPr>
              <a:t>(one per student)</a:t>
            </a:r>
          </a:p>
          <a:p>
            <a:pPr lvl="0" indent="-317500">
              <a:buClr>
                <a:schemeClr val="dk1"/>
              </a:buClr>
              <a:buSzPts val="1400"/>
            </a:pPr>
            <a:r>
              <a:rPr lang="en" sz="1400" b="1" dirty="0">
                <a:solidFill>
                  <a:schemeClr val="dk1"/>
                </a:solidFill>
              </a:rPr>
              <a:t>Summary Writing graphic organizer </a:t>
            </a:r>
            <a:r>
              <a:rPr lang="en" sz="1400" dirty="0">
                <a:solidFill>
                  <a:schemeClr val="dk1"/>
                </a:solidFill>
              </a:rPr>
              <a:t>(one per student)</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Prepare index cards for Jigsaw, Part 1. </a:t>
            </a:r>
            <a:endParaRPr sz="1400" dirty="0">
              <a:solidFill>
                <a:schemeClr val="dk1"/>
              </a:solidFill>
            </a:endParaRPr>
          </a:p>
          <a:p>
            <a:pPr marL="914400" lvl="1" indent="-317500" rtl="0">
              <a:lnSpc>
                <a:spcPct val="90000"/>
              </a:lnSpc>
              <a:spcBef>
                <a:spcPts val="0"/>
              </a:spcBef>
              <a:spcAft>
                <a:spcPts val="0"/>
              </a:spcAft>
              <a:buClr>
                <a:schemeClr val="dk1"/>
              </a:buClr>
              <a:buSzPts val="1400"/>
              <a:buChar char="○"/>
            </a:pPr>
            <a:r>
              <a:rPr lang="en" dirty="0">
                <a:solidFill>
                  <a:schemeClr val="dk1"/>
                </a:solidFill>
              </a:rPr>
              <a:t>Write one of the following three claims on each index card and make sure you have an equal number of index cards with each claim. </a:t>
            </a:r>
            <a:endParaRPr dirty="0">
              <a:solidFill>
                <a:schemeClr val="dk1"/>
              </a:solidFill>
            </a:endParaRPr>
          </a:p>
          <a:p>
            <a:pPr marL="1371600" lvl="2" indent="-317500" rtl="0">
              <a:lnSpc>
                <a:spcPct val="90000"/>
              </a:lnSpc>
              <a:spcBef>
                <a:spcPts val="0"/>
              </a:spcBef>
              <a:spcAft>
                <a:spcPts val="0"/>
              </a:spcAft>
              <a:buClr>
                <a:schemeClr val="dk1"/>
              </a:buClr>
              <a:buSzPts val="1400"/>
              <a:buChar char="■"/>
            </a:pPr>
            <a:r>
              <a:rPr lang="en" dirty="0">
                <a:solidFill>
                  <a:schemeClr val="dk1"/>
                </a:solidFill>
              </a:rPr>
              <a:t>Claim A: </a:t>
            </a:r>
            <a:r>
              <a:rPr lang="en" i="1" dirty="0">
                <a:solidFill>
                  <a:schemeClr val="dk1"/>
                </a:solidFill>
              </a:rPr>
              <a:t>Discrimination against women is grounded in an unspoken belief that women are inferior</a:t>
            </a:r>
            <a:r>
              <a:rPr lang="en" dirty="0">
                <a:solidFill>
                  <a:schemeClr val="dk1"/>
                </a:solidFill>
              </a:rPr>
              <a:t>.</a:t>
            </a:r>
            <a:endParaRPr dirty="0">
              <a:solidFill>
                <a:schemeClr val="dk1"/>
              </a:solidFill>
            </a:endParaRPr>
          </a:p>
          <a:p>
            <a:pPr marL="1371600" lvl="2" indent="-317500" rtl="0">
              <a:lnSpc>
                <a:spcPct val="90000"/>
              </a:lnSpc>
              <a:spcBef>
                <a:spcPts val="0"/>
              </a:spcBef>
              <a:spcAft>
                <a:spcPts val="0"/>
              </a:spcAft>
              <a:buClr>
                <a:schemeClr val="dk1"/>
              </a:buClr>
              <a:buSzPts val="1400"/>
              <a:buChar char="■"/>
            </a:pPr>
            <a:r>
              <a:rPr lang="en" dirty="0">
                <a:solidFill>
                  <a:schemeClr val="dk1"/>
                </a:solidFill>
              </a:rPr>
              <a:t>Claim B: </a:t>
            </a:r>
            <a:r>
              <a:rPr lang="en" i="1" dirty="0">
                <a:solidFill>
                  <a:schemeClr val="dk1"/>
                </a:solidFill>
              </a:rPr>
              <a:t>Women who do not conform to the current system face social discrimination</a:t>
            </a:r>
            <a:r>
              <a:rPr lang="en" dirty="0">
                <a:solidFill>
                  <a:schemeClr val="dk1"/>
                </a:solidFill>
              </a:rPr>
              <a:t>. </a:t>
            </a:r>
            <a:endParaRPr dirty="0">
              <a:solidFill>
                <a:schemeClr val="dk1"/>
              </a:solidFill>
            </a:endParaRPr>
          </a:p>
          <a:p>
            <a:pPr marL="1371600" lvl="2" indent="-317500" rtl="0">
              <a:lnSpc>
                <a:spcPct val="90000"/>
              </a:lnSpc>
              <a:spcBef>
                <a:spcPts val="0"/>
              </a:spcBef>
              <a:spcAft>
                <a:spcPts val="0"/>
              </a:spcAft>
              <a:buClr>
                <a:schemeClr val="dk1"/>
              </a:buClr>
              <a:buSzPts val="1400"/>
              <a:buChar char="■"/>
            </a:pPr>
            <a:r>
              <a:rPr lang="en" dirty="0">
                <a:solidFill>
                  <a:schemeClr val="dk1"/>
                </a:solidFill>
              </a:rPr>
              <a:t>Claim C: </a:t>
            </a:r>
            <a:r>
              <a:rPr lang="en" i="1" dirty="0">
                <a:solidFill>
                  <a:schemeClr val="dk1"/>
                </a:solidFill>
              </a:rPr>
              <a:t>Women are becoming more aware of the discrimination they face in the workplace and in society.</a:t>
            </a:r>
            <a:endParaRPr i="1" dirty="0">
              <a:solidFill>
                <a:schemeClr val="dk1"/>
              </a:solidFill>
            </a:endParaRPr>
          </a:p>
          <a:p>
            <a:pPr marL="914400" lvl="1" indent="-317500" rtl="0">
              <a:lnSpc>
                <a:spcPct val="90000"/>
              </a:lnSpc>
              <a:spcBef>
                <a:spcPts val="0"/>
              </a:spcBef>
              <a:spcAft>
                <a:spcPts val="0"/>
              </a:spcAft>
              <a:buClr>
                <a:schemeClr val="dk1"/>
              </a:buClr>
              <a:buSzPts val="1400"/>
              <a:buChar char="○"/>
            </a:pPr>
            <a:r>
              <a:rPr lang="en" dirty="0">
                <a:solidFill>
                  <a:schemeClr val="dk1"/>
                </a:solidFill>
              </a:rPr>
              <a:t>Create one index card per pair of students. (For instance, if you have 24 students in your class, you need four index cards of each claim, for a total of 12 index cards. Claims are listed as A, B and C to make regrouping for the Jigsaw easier). </a:t>
            </a:r>
            <a:br>
              <a:rPr lang="en" dirty="0">
                <a:solidFill>
                  <a:schemeClr val="dk1"/>
                </a:solidFill>
              </a:rPr>
            </a:br>
            <a:r>
              <a:rPr lang="en" dirty="0">
                <a:solidFill>
                  <a:schemeClr val="dk1"/>
                </a:solidFill>
              </a:rPr>
              <a:t>	</a:t>
            </a:r>
            <a:endParaRPr dirty="0">
              <a:solidFill>
                <a:schemeClr val="dk1"/>
              </a:solidFill>
            </a:endParaRPr>
          </a:p>
          <a:p>
            <a:pPr marL="457200" lvl="0" indent="0" rtl="0">
              <a:lnSpc>
                <a:spcPct val="90000"/>
              </a:lnSpc>
              <a:spcBef>
                <a:spcPts val="0"/>
              </a:spcBef>
              <a:spcAft>
                <a:spcPts val="0"/>
              </a:spcAft>
              <a:buNone/>
            </a:pPr>
            <a:endParaRPr sz="12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4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4: </a:t>
            </a: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Review the new protocol, Quiz-Quiz-Trade (see appendix)</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Reread “Equal Rights for Women” by Shirley Chisholm</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Summary Writing Graphic Organizer</a:t>
            </a:r>
            <a:endParaRPr b="1"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Jigsaw Protocol (appendix 1)</a:t>
            </a:r>
            <a:endParaRPr dirty="0">
              <a:solidFill>
                <a:schemeClr val="dk1"/>
              </a:solidFill>
            </a:endParaRPr>
          </a:p>
          <a:p>
            <a:pPr marL="457200" lvl="0" indent="0" rtl="0">
              <a:lnSpc>
                <a:spcPct val="90000"/>
              </a:lnSpc>
              <a:spcBef>
                <a:spcPts val="1000"/>
              </a:spcBef>
              <a:spcAft>
                <a:spcPts val="0"/>
              </a:spcAft>
              <a:buNone/>
            </a:pPr>
            <a:endParaRPr dirty="0">
              <a:solidFill>
                <a:schemeClr val="dk1"/>
              </a:solidFill>
            </a:endParaRPr>
          </a:p>
          <a:p>
            <a:pPr marL="45720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8 : Module </a:t>
            </a:r>
            <a:r>
              <a:rPr lang="en" sz="4000" b="1">
                <a:latin typeface="Century Gothic"/>
                <a:ea typeface="Century Gothic"/>
                <a:cs typeface="Century Gothic"/>
                <a:sym typeface="Century Gothic"/>
              </a:rPr>
              <a:t>2:</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4 </a:t>
            </a:r>
            <a:endParaRPr sz="4000" b="1">
              <a:solidFill>
                <a:srgbClr val="000000"/>
              </a:solidFill>
              <a:latin typeface="Overlock"/>
              <a:ea typeface="Overlock"/>
              <a:cs typeface="Overlock"/>
              <a:sym typeface="Overlock"/>
            </a:endParaRPr>
          </a:p>
        </p:txBody>
      </p:sp>
      <p:sp>
        <p:nvSpPr>
          <p:cNvPr id="193" name="Google Shape;193;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a:t>Central Idea and Supporting Details:</a:t>
            </a:r>
            <a:br>
              <a:rPr lang="en" sz="3200"/>
            </a:br>
            <a:r>
              <a:rPr lang="en" sz="3200"/>
              <a:t>“Equal Rights for Women”</a:t>
            </a:r>
            <a:br>
              <a:rPr lang="en"/>
            </a:br>
            <a:endParaRPr/>
          </a:p>
        </p:txBody>
      </p:sp>
      <p:pic>
        <p:nvPicPr>
          <p:cNvPr id="3" name="Picture 2">
            <a:extLst>
              <a:ext uri="{FF2B5EF4-FFF2-40B4-BE49-F238E27FC236}">
                <a16:creationId xmlns:a16="http://schemas.microsoft.com/office/drawing/2014/main" id="{3F7345E8-FA28-436A-8A95-1C6CEC7B38CF}"/>
              </a:ext>
            </a:extLst>
          </p:cNvPr>
          <p:cNvPicPr>
            <a:picLocks noChangeAspect="1"/>
          </p:cNvPicPr>
          <p:nvPr/>
        </p:nvPicPr>
        <p:blipFill>
          <a:blip r:embed="rId3"/>
          <a:stretch>
            <a:fillRect/>
          </a:stretch>
        </p:blipFill>
        <p:spPr>
          <a:xfrm>
            <a:off x="3331062" y="3015350"/>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99" name="Google Shape;199;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200"/>
              <a:t>Today, we will be continuing to close read the text “Equal Rights for Women” as we examine how the author took a stand for her beliefs and backed up her claims with evidence.</a:t>
            </a:r>
            <a:endParaRPr sz="2200"/>
          </a:p>
          <a:p>
            <a:pPr marL="0" lvl="0" indent="0" rtl="0">
              <a:lnSpc>
                <a:spcPct val="100000"/>
              </a:lnSpc>
              <a:spcBef>
                <a:spcPts val="0"/>
              </a:spcBef>
              <a:spcAft>
                <a:spcPts val="0"/>
              </a:spcAft>
              <a:buNone/>
            </a:pPr>
            <a:endParaRPr sz="2200"/>
          </a:p>
          <a:p>
            <a:pPr marL="0" lvl="0" indent="0" rtl="0">
              <a:lnSpc>
                <a:spcPct val="100000"/>
              </a:lnSpc>
              <a:spcBef>
                <a:spcPts val="0"/>
              </a:spcBef>
              <a:spcAft>
                <a:spcPts val="0"/>
              </a:spcAft>
              <a:buNone/>
            </a:pPr>
            <a:r>
              <a:rPr lang="en" sz="2200"/>
              <a:t>Here’s what you’ll do today:</a:t>
            </a:r>
            <a:endParaRPr sz="2200"/>
          </a:p>
          <a:p>
            <a:pPr marL="457200" lvl="0" indent="-368300" rtl="0">
              <a:lnSpc>
                <a:spcPct val="100000"/>
              </a:lnSpc>
              <a:spcBef>
                <a:spcPts val="0"/>
              </a:spcBef>
              <a:spcAft>
                <a:spcPts val="0"/>
              </a:spcAft>
              <a:buSzPts val="2200"/>
              <a:buChar char="●"/>
            </a:pPr>
            <a:r>
              <a:rPr lang="en" sz="2200"/>
              <a:t>Define unfamiliar vocabulary from the text</a:t>
            </a:r>
            <a:endParaRPr sz="2200"/>
          </a:p>
          <a:p>
            <a:pPr marL="457200" lvl="0" indent="-368300" rtl="0">
              <a:lnSpc>
                <a:spcPct val="100000"/>
              </a:lnSpc>
              <a:spcBef>
                <a:spcPts val="0"/>
              </a:spcBef>
              <a:spcAft>
                <a:spcPts val="0"/>
              </a:spcAft>
              <a:buSzPts val="2200"/>
              <a:buChar char="●"/>
            </a:pPr>
            <a:r>
              <a:rPr lang="en" sz="2200"/>
              <a:t>Engage in a Jigsaw activity to find evidence in the text that supports Shirley Chisholm’s claims</a:t>
            </a:r>
            <a:endParaRPr sz="2200"/>
          </a:p>
          <a:p>
            <a:pPr marL="457200" lvl="0" indent="-368300" rtl="0">
              <a:lnSpc>
                <a:spcPct val="100000"/>
              </a:lnSpc>
              <a:spcBef>
                <a:spcPts val="0"/>
              </a:spcBef>
              <a:spcAft>
                <a:spcPts val="0"/>
              </a:spcAft>
              <a:buSzPts val="2200"/>
              <a:buChar char="●"/>
            </a:pPr>
            <a:r>
              <a:rPr lang="en" sz="2200"/>
              <a:t>Write a summary of the speech</a:t>
            </a:r>
            <a:endParaRPr sz="22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Define Unfamiliar Vocabulary</a:t>
            </a:r>
            <a:endParaRPr/>
          </a:p>
        </p:txBody>
      </p:sp>
      <p:sp>
        <p:nvSpPr>
          <p:cNvPr id="205" name="Google Shape;205;p42"/>
          <p:cNvSpPr txBox="1"/>
          <p:nvPr/>
        </p:nvSpPr>
        <p:spPr>
          <a:xfrm>
            <a:off x="311700" y="1027050"/>
            <a:ext cx="3993300" cy="3303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800">
                <a:latin typeface="Century Gothic"/>
                <a:ea typeface="Century Gothic"/>
                <a:cs typeface="Century Gothic"/>
                <a:sym typeface="Century Gothic"/>
              </a:rPr>
              <a:t>Today, we’ll use a new protocol to learn and share new vocabulary!</a:t>
            </a:r>
            <a:endParaRPr sz="1800">
              <a:latin typeface="Century Gothic"/>
              <a:ea typeface="Century Gothic"/>
              <a:cs typeface="Century Gothic"/>
              <a:sym typeface="Century Gothic"/>
            </a:endParaRPr>
          </a:p>
          <a:p>
            <a:pPr marL="0" lvl="0" indent="0">
              <a:spcBef>
                <a:spcPts val="0"/>
              </a:spcBef>
              <a:spcAft>
                <a:spcPts val="0"/>
              </a:spcAft>
              <a:buNone/>
            </a:pP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 sz="1800">
                <a:latin typeface="Century Gothic"/>
                <a:ea typeface="Century Gothic"/>
                <a:cs typeface="Century Gothic"/>
                <a:sym typeface="Century Gothic"/>
              </a:rPr>
              <a:t>Find a word that you circled in the speech and write it on the strip of paper.</a:t>
            </a:r>
            <a:endParaRPr sz="180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Char char="●"/>
            </a:pPr>
            <a:r>
              <a:rPr lang="en" sz="1800">
                <a:latin typeface="Century Gothic"/>
                <a:ea typeface="Century Gothic"/>
                <a:cs typeface="Century Gothic"/>
                <a:sym typeface="Century Gothic"/>
              </a:rPr>
              <a:t>On the other side of the paper, write what you think the word means.</a:t>
            </a:r>
            <a:endParaRPr sz="1800">
              <a:latin typeface="Century Gothic"/>
              <a:ea typeface="Century Gothic"/>
              <a:cs typeface="Century Gothic"/>
              <a:sym typeface="Century Gothic"/>
            </a:endParaRPr>
          </a:p>
          <a:p>
            <a:pPr marL="457200" lvl="0" indent="-342900">
              <a:spcBef>
                <a:spcPts val="0"/>
              </a:spcBef>
              <a:spcAft>
                <a:spcPts val="0"/>
              </a:spcAft>
              <a:buSzPts val="1800"/>
              <a:buFont typeface="Century Gothic"/>
              <a:buChar char="●"/>
            </a:pPr>
            <a:r>
              <a:rPr lang="en" sz="1800">
                <a:latin typeface="Century Gothic"/>
                <a:ea typeface="Century Gothic"/>
                <a:cs typeface="Century Gothic"/>
                <a:sym typeface="Century Gothic"/>
              </a:rPr>
              <a:t>Check your definition with a dictionary and revise if needed.</a:t>
            </a:r>
            <a:endParaRPr sz="1800">
              <a:latin typeface="Century Gothic"/>
              <a:ea typeface="Century Gothic"/>
              <a:cs typeface="Century Gothic"/>
              <a:sym typeface="Century Gothic"/>
            </a:endParaRPr>
          </a:p>
        </p:txBody>
      </p:sp>
      <p:sp>
        <p:nvSpPr>
          <p:cNvPr id="206" name="Google Shape;206;p42"/>
          <p:cNvSpPr txBox="1"/>
          <p:nvPr/>
        </p:nvSpPr>
        <p:spPr>
          <a:xfrm>
            <a:off x="4395900" y="1027050"/>
            <a:ext cx="4436400" cy="3303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Now let’s Quiz-Quiz-Trade!</a:t>
            </a:r>
            <a:br>
              <a:rPr lang="en" sz="1800">
                <a:solidFill>
                  <a:schemeClr val="dk1"/>
                </a:solidFill>
                <a:latin typeface="Century Gothic"/>
                <a:ea typeface="Century Gothic"/>
                <a:cs typeface="Century Gothic"/>
                <a:sym typeface="Century Gothic"/>
              </a:rPr>
            </a:b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Find a partner and show them word on your strip of paper.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Your partner will try to infer the word’s meaning.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Repeat the process for the other partner.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After each person shared, trade slips of paper and find new partners.</a:t>
            </a:r>
            <a:endParaRPr/>
          </a:p>
        </p:txBody>
      </p:sp>
      <p:pic>
        <p:nvPicPr>
          <p:cNvPr id="207" name="Google Shape;207;p42"/>
          <p:cNvPicPr preferRelativeResize="0"/>
          <p:nvPr/>
        </p:nvPicPr>
        <p:blipFill>
          <a:blip r:embed="rId3">
            <a:alphaModFix/>
          </a:blip>
          <a:stretch>
            <a:fillRect/>
          </a:stretch>
        </p:blipFill>
        <p:spPr>
          <a:xfrm>
            <a:off x="8393798" y="4520571"/>
            <a:ext cx="498550" cy="418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Targets</a:t>
            </a:r>
            <a:endParaRPr/>
          </a:p>
        </p:txBody>
      </p:sp>
      <p:sp>
        <p:nvSpPr>
          <p:cNvPr id="213" name="Google Shape;213;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400"/>
              <a:t>I can </a:t>
            </a:r>
            <a:r>
              <a:rPr lang="en" sz="2400" i="1"/>
              <a:t>identify specific claims</a:t>
            </a:r>
            <a:r>
              <a:rPr lang="en" sz="2400"/>
              <a:t> that Shirley Chisholm makes in ‘Equal Rights for Women.”</a:t>
            </a:r>
            <a:br>
              <a:rPr lang="en" sz="2400"/>
            </a:br>
            <a:endParaRPr sz="2400"/>
          </a:p>
          <a:p>
            <a:pPr marL="457200" lvl="0" indent="-381000" rtl="0">
              <a:spcBef>
                <a:spcPts val="0"/>
              </a:spcBef>
              <a:spcAft>
                <a:spcPts val="0"/>
              </a:spcAft>
              <a:buSzPts val="2400"/>
              <a:buAutoNum type="arabicPeriod"/>
            </a:pPr>
            <a:r>
              <a:rPr lang="en" sz="2400"/>
              <a:t>I can </a:t>
            </a:r>
            <a:r>
              <a:rPr lang="en" sz="2400" i="1"/>
              <a:t>evaluate</a:t>
            </a:r>
            <a:r>
              <a:rPr lang="en" sz="2400"/>
              <a:t> evidence that supports a claim in “Equal Rights for Women.”</a:t>
            </a:r>
            <a:br>
              <a:rPr lang="en" sz="2400"/>
            </a:br>
            <a:endParaRPr sz="2400"/>
          </a:p>
          <a:p>
            <a:pPr marL="457200" lvl="0" indent="-381000" rtl="0">
              <a:spcBef>
                <a:spcPts val="0"/>
              </a:spcBef>
              <a:spcAft>
                <a:spcPts val="0"/>
              </a:spcAft>
              <a:buSzPts val="2400"/>
              <a:buAutoNum type="arabicPeriod"/>
            </a:pPr>
            <a:r>
              <a:rPr lang="en" sz="2400"/>
              <a:t>I can </a:t>
            </a:r>
            <a:r>
              <a:rPr lang="en" sz="2400" i="1"/>
              <a:t>objectively summarize</a:t>
            </a:r>
            <a:r>
              <a:rPr lang="en" sz="2400"/>
              <a:t> “Equal Rights for Women.”</a:t>
            </a:r>
            <a:br>
              <a:rPr lang="en" sz="2400"/>
            </a:br>
            <a:endParaRPr sz="2400"/>
          </a:p>
        </p:txBody>
      </p:sp>
      <p:pic>
        <p:nvPicPr>
          <p:cNvPr id="214" name="Google Shape;214;p43"/>
          <p:cNvPicPr preferRelativeResize="0"/>
          <p:nvPr/>
        </p:nvPicPr>
        <p:blipFill>
          <a:blip r:embed="rId3">
            <a:alphaModFix/>
          </a:blip>
          <a:stretch>
            <a:fillRect/>
          </a:stretch>
        </p:blipFill>
        <p:spPr>
          <a:xfrm>
            <a:off x="8348657" y="4474028"/>
            <a:ext cx="632057" cy="50551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a:t>Let’s Locate Supporting Evidence</a:t>
            </a:r>
            <a:endParaRPr sz="3200"/>
          </a:p>
        </p:txBody>
      </p:sp>
      <p:sp>
        <p:nvSpPr>
          <p:cNvPr id="220" name="Google Shape;220;p4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a:t>When an author makes a claim it is important that he/she can back it up with evidence!</a:t>
            </a:r>
            <a:endParaRPr sz="2000"/>
          </a:p>
          <a:p>
            <a:pPr marL="0" lvl="0" indent="0">
              <a:spcBef>
                <a:spcPts val="0"/>
              </a:spcBef>
              <a:spcAft>
                <a:spcPts val="0"/>
              </a:spcAft>
              <a:buNone/>
            </a:pPr>
            <a:endParaRPr sz="2000"/>
          </a:p>
          <a:p>
            <a:pPr marL="457200" lvl="0" indent="-355600">
              <a:spcBef>
                <a:spcPts val="0"/>
              </a:spcBef>
              <a:spcAft>
                <a:spcPts val="0"/>
              </a:spcAft>
              <a:buSzPts val="2000"/>
              <a:buChar char="●"/>
            </a:pPr>
            <a:r>
              <a:rPr lang="en" sz="2000"/>
              <a:t>In her speech, Chisholm makes a claim that women want equal rights, not special privileges. </a:t>
            </a:r>
            <a:endParaRPr sz="2000"/>
          </a:p>
          <a:p>
            <a:pPr marL="0" lvl="0" indent="0">
              <a:spcBef>
                <a:spcPts val="0"/>
              </a:spcBef>
              <a:spcAft>
                <a:spcPts val="0"/>
              </a:spcAft>
              <a:buNone/>
            </a:pPr>
            <a:endParaRPr sz="2000"/>
          </a:p>
          <a:p>
            <a:pPr marL="457200" lvl="0" indent="-355600" rtl="0">
              <a:spcBef>
                <a:spcPts val="0"/>
              </a:spcBef>
              <a:spcAft>
                <a:spcPts val="0"/>
              </a:spcAft>
              <a:buSzPts val="2000"/>
              <a:buChar char="●"/>
            </a:pPr>
            <a:r>
              <a:rPr lang="en" sz="2000"/>
              <a:t>To prove this, she uses evidence to support that claim.</a:t>
            </a:r>
            <a:endParaRPr sz="2000"/>
          </a:p>
          <a:p>
            <a:pPr marL="0" lvl="0" indent="0" rtl="0">
              <a:spcBef>
                <a:spcPts val="0"/>
              </a:spcBef>
              <a:spcAft>
                <a:spcPts val="0"/>
              </a:spcAft>
              <a:buNone/>
            </a:pPr>
            <a:endParaRPr sz="2000"/>
          </a:p>
          <a:p>
            <a:pPr marL="0" lvl="0" indent="0">
              <a:spcBef>
                <a:spcPts val="0"/>
              </a:spcBef>
              <a:spcAft>
                <a:spcPts val="0"/>
              </a:spcAft>
              <a:buNone/>
            </a:pPr>
            <a:r>
              <a:rPr lang="en" sz="2000"/>
              <a:t>Follow along on your copy of the speech as your teacher models how to identify textual evidence to support a claim.</a:t>
            </a:r>
            <a:endParaRPr sz="2000"/>
          </a:p>
          <a:p>
            <a:pPr marL="0" lvl="0" indent="0">
              <a:spcBef>
                <a:spcPts val="0"/>
              </a:spcBef>
              <a:spcAft>
                <a:spcPts val="0"/>
              </a:spcAft>
              <a:buNone/>
            </a:pPr>
            <a:endParaRPr sz="2000"/>
          </a:p>
          <a:p>
            <a:pPr marL="0" lvl="0" indent="0" rtl="0">
              <a:spcBef>
                <a:spcPts val="0"/>
              </a:spcBef>
              <a:spcAft>
                <a:spcPts val="0"/>
              </a:spcAft>
              <a:buNone/>
            </a:pPr>
            <a:endParaRPr sz="2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Find Evidence for a Claim </a:t>
            </a:r>
            <a:endParaRPr/>
          </a:p>
        </p:txBody>
      </p:sp>
      <p:sp>
        <p:nvSpPr>
          <p:cNvPr id="226" name="Google Shape;226;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200" dirty="0">
                <a:solidFill>
                  <a:schemeClr val="dk1"/>
                </a:solidFill>
              </a:rPr>
              <a:t>As you work with your </a:t>
            </a:r>
            <a:r>
              <a:rPr lang="en" sz="2200" b="1" i="1" dirty="0">
                <a:solidFill>
                  <a:schemeClr val="dk1"/>
                </a:solidFill>
              </a:rPr>
              <a:t>Buffalo Discussion Partner</a:t>
            </a:r>
            <a:r>
              <a:rPr lang="en" sz="2200" dirty="0">
                <a:solidFill>
                  <a:schemeClr val="dk1"/>
                </a:solidFill>
              </a:rPr>
              <a:t> to evaluate claims within the text, follow these steps:</a:t>
            </a:r>
            <a:endParaRPr sz="2200" dirty="0">
              <a:solidFill>
                <a:schemeClr val="dk1"/>
              </a:solidFill>
            </a:endParaRPr>
          </a:p>
          <a:p>
            <a:pPr marL="457200" lvl="0" indent="0" rtl="0">
              <a:spcBef>
                <a:spcPts val="0"/>
              </a:spcBef>
              <a:spcAft>
                <a:spcPts val="0"/>
              </a:spcAft>
              <a:buNone/>
            </a:pPr>
            <a:endParaRPr sz="2200" dirty="0">
              <a:solidFill>
                <a:schemeClr val="dk1"/>
              </a:solidFill>
            </a:endParaRPr>
          </a:p>
          <a:p>
            <a:pPr marL="457200" lvl="0" indent="-368300" rtl="0">
              <a:spcBef>
                <a:spcPts val="0"/>
              </a:spcBef>
              <a:spcAft>
                <a:spcPts val="0"/>
              </a:spcAft>
              <a:buClr>
                <a:schemeClr val="dk1"/>
              </a:buClr>
              <a:buSzPts val="2200"/>
              <a:buFont typeface="Century Gothic"/>
              <a:buAutoNum type="arabicPeriod"/>
            </a:pPr>
            <a:r>
              <a:rPr lang="en" sz="2200" dirty="0">
                <a:solidFill>
                  <a:schemeClr val="dk1"/>
                </a:solidFill>
              </a:rPr>
              <a:t>Reread the text and highlight the evidence that supports the claim on your index card.</a:t>
            </a:r>
          </a:p>
          <a:p>
            <a:pPr marL="457200" lvl="0" indent="-368300" rtl="0">
              <a:spcBef>
                <a:spcPts val="0"/>
              </a:spcBef>
              <a:spcAft>
                <a:spcPts val="0"/>
              </a:spcAft>
              <a:buClr>
                <a:schemeClr val="dk1"/>
              </a:buClr>
              <a:buSzPts val="2200"/>
              <a:buFont typeface="Century Gothic"/>
              <a:buAutoNum type="arabicPeriod"/>
            </a:pPr>
            <a:endParaRPr lang="en" sz="2200" dirty="0">
              <a:solidFill>
                <a:schemeClr val="dk1"/>
              </a:solidFill>
            </a:endParaRPr>
          </a:p>
          <a:p>
            <a:pPr marL="457200" lvl="0" indent="-368300" rtl="0">
              <a:spcBef>
                <a:spcPts val="0"/>
              </a:spcBef>
              <a:spcAft>
                <a:spcPts val="0"/>
              </a:spcAft>
              <a:buClr>
                <a:schemeClr val="dk1"/>
              </a:buClr>
              <a:buSzPts val="2200"/>
              <a:buFont typeface="Century Gothic"/>
              <a:buAutoNum type="arabicPeriod"/>
            </a:pPr>
            <a:r>
              <a:rPr lang="en" sz="2200" dirty="0">
                <a:solidFill>
                  <a:schemeClr val="dk1"/>
                </a:solidFill>
              </a:rPr>
              <a:t>Be prepared to share your evidence with others later in the lesson.</a:t>
            </a:r>
            <a:endParaRPr sz="2200" dirty="0">
              <a:solidFill>
                <a:schemeClr val="dk1"/>
              </a:solidFill>
            </a:endParaRPr>
          </a:p>
        </p:txBody>
      </p:sp>
      <p:pic>
        <p:nvPicPr>
          <p:cNvPr id="227" name="Google Shape;227;p45"/>
          <p:cNvPicPr preferRelativeResize="0"/>
          <p:nvPr/>
        </p:nvPicPr>
        <p:blipFill>
          <a:blip r:embed="rId3">
            <a:alphaModFix/>
          </a:blip>
          <a:stretch>
            <a:fillRect/>
          </a:stretch>
        </p:blipFill>
        <p:spPr>
          <a:xfrm>
            <a:off x="8371114" y="4568875"/>
            <a:ext cx="519600" cy="4222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3795DD-9DF6-48BE-B48C-115E93D3C5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ED19384-BB51-4613-8C36-3C5884A970ED}">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3.xml><?xml version="1.0" encoding="utf-8"?>
<ds:datastoreItem xmlns:ds="http://schemas.openxmlformats.org/officeDocument/2006/customXml" ds:itemID="{7FB7AE73-EA8D-40EA-8985-03BA365199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TotalTime>
  <Words>1636</Words>
  <Application>Microsoft Office PowerPoint</Application>
  <PresentationFormat>On-screen Show (16:9)</PresentationFormat>
  <Paragraphs>331</Paragraphs>
  <Slides>14</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14</vt:i4>
      </vt:variant>
    </vt:vector>
  </HeadingPairs>
  <TitlesOfParts>
    <vt:vector size="21" baseType="lpstr">
      <vt:lpstr>Arial</vt:lpstr>
      <vt:lpstr>Overlock</vt:lpstr>
      <vt:lpstr>Century Gothic</vt:lpstr>
      <vt:lpstr>Calibri</vt:lpstr>
      <vt:lpstr>Simple Light</vt:lpstr>
      <vt:lpstr>Simple Light</vt:lpstr>
      <vt:lpstr>Office Theme</vt:lpstr>
      <vt:lpstr>Grade 8: Module 2: Unit 1: Lesson 4  Teacher slide, before teaching.</vt:lpstr>
      <vt:lpstr>Grade 8: Module 2: Unit 1: Lesson 4 Teacher slide, before teaching.</vt:lpstr>
      <vt:lpstr>Grade 8: Module 2: Unit 1: Lesson 4  Teacher slide, before teaching.</vt:lpstr>
      <vt:lpstr>Central Idea and Supporting Details: “Equal Rights for Women” </vt:lpstr>
      <vt:lpstr>Hello, Students!</vt:lpstr>
      <vt:lpstr>Let’s Define Unfamiliar Vocabulary</vt:lpstr>
      <vt:lpstr>Let’s Review Our Learning Targets</vt:lpstr>
      <vt:lpstr>Let’s Locate Supporting Evidence</vt:lpstr>
      <vt:lpstr>Let’s Find Evidence for a Claim </vt:lpstr>
      <vt:lpstr>Let’s Evaluate Our Claim</vt:lpstr>
      <vt:lpstr>Let’s Share Our Claim and Evidence</vt:lpstr>
      <vt:lpstr>Let’s Summarize the Text</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4  Teacher slide, before teaching.</dc:title>
  <dc:creator>nbravo</dc:creator>
  <cp:lastModifiedBy>Steven Benson</cp:lastModifiedBy>
  <cp:revision>5</cp:revision>
  <dcterms:modified xsi:type="dcterms:W3CDTF">2018-10-09T14:12:29Z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