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4.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4.xml" ContentType="application/vnd.openxmlformats-officedocument.presentationml.slide+xml"/>
  <Override PartName="/ppt/slides/slide3.xml" ContentType="application/vnd.openxmlformats-officedocument.presentationml.slide+xml"/>
  <Override PartName="/ppt/slides/slide1.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notesSlides/notesSlide13.xml" ContentType="application/vnd.openxmlformats-officedocument.presentationml.notesSlid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22.xml" ContentType="application/vnd.openxmlformats-officedocument.presentationml.slideLayout+xml"/>
  <Override PartName="/ppt/notesSlides/notesSlide14.xml" ContentType="application/vnd.openxmlformats-officedocument.presentationml.notesSlide+xml"/>
  <Override PartName="/ppt/notesSlides/notesSlide8.xml" ContentType="application/vnd.openxmlformats-officedocument.presentationml.notesSlide+xml"/>
  <Override PartName="/ppt/notesSlides/notesSlide5.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4.xml" ContentType="application/vnd.openxmlformats-officedocument.presentationml.notesSlide+xml"/>
  <Override PartName="/ppt/notesSlides/notesSlide12.xml" ContentType="application/vnd.openxmlformats-officedocument.presentationml.notesSlide+xml"/>
  <Override PartName="/ppt/notesSlides/notesSlide1.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Lst>
  <p:notesMasterIdLst>
    <p:notesMasterId r:id="rId17"/>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98930BF6-284D-47DD-9424-FA2B72051208}">
  <a:tblStyle styleId="{98930BF6-284D-47DD-9424-FA2B72051208}"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8675" autoAdjust="0"/>
  </p:normalViewPr>
  <p:slideViewPr>
    <p:cSldViewPr snapToGrid="0">
      <p:cViewPr varScale="1">
        <p:scale>
          <a:sx n="85" d="100"/>
          <a:sy n="85" d="100"/>
        </p:scale>
        <p:origin x="-1776" y="-11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printerSettings" Target="printerSettings/printerSettings1.bin"/><Relationship Id="rId8" Type="http://schemas.openxmlformats.org/officeDocument/2006/relationships/slide" Target="slides/slide6.xml"/><Relationship Id="rId21"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notesMaster" Target="notesMasters/notesMaster1.xml"/><Relationship Id="rId7" Type="http://schemas.openxmlformats.org/officeDocument/2006/relationships/slide" Target="slides/slide5.xml"/><Relationship Id="rId25" Type="http://schemas.openxmlformats.org/officeDocument/2006/relationships/customXml" Target="../customXml/item3.xml"/><Relationship Id="rId20" Type="http://schemas.openxmlformats.org/officeDocument/2006/relationships/viewProps" Target="viewProps.xml"/><Relationship Id="rId16" Type="http://schemas.openxmlformats.org/officeDocument/2006/relationships/slide" Target="slides/slide14.xml"/><Relationship Id="rId2" Type="http://schemas.openxmlformats.org/officeDocument/2006/relationships/slideMaster" Target="slideMasters/slideMaster2.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4" Type="http://schemas.openxmlformats.org/officeDocument/2006/relationships/customXml" Target="../customXml/item2.xml"/><Relationship Id="rId15" Type="http://schemas.openxmlformats.org/officeDocument/2006/relationships/slide" Target="slides/slide13.xml"/><Relationship Id="rId5" Type="http://schemas.openxmlformats.org/officeDocument/2006/relationships/slide" Target="slides/slide3.xml"/><Relationship Id="rId23" Type="http://schemas.openxmlformats.org/officeDocument/2006/relationships/customXml" Target="../customXml/item1.xml"/><Relationship Id="rId10" Type="http://schemas.openxmlformats.org/officeDocument/2006/relationships/slide" Target="slides/slide8.xml"/><Relationship Id="rId19" Type="http://schemas.openxmlformats.org/officeDocument/2006/relationships/presProps" Target="presProps.xml"/><Relationship Id="rId9" Type="http://schemas.openxmlformats.org/officeDocument/2006/relationships/slide" Target="slides/slide7.xml"/><Relationship Id="rId22" Type="http://schemas.openxmlformats.org/officeDocument/2006/relationships/tableStyles" Target="tableStyles.xml"/><Relationship Id="rId14" Type="http://schemas.openxmlformats.org/officeDocument/2006/relationships/slide" Target="slides/slide12.xml"/><Relationship Id="rId4"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04881122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 Id="rId3" Type="http://schemas.openxmlformats.org/officeDocument/2006/relationships/hyperlink" Target="http://www.nytimes.com/interactive/2010/11/21/technology/20101121-brain-interactive.html?ref=technology" TargetMode="Externa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 Id="rId3" Type="http://schemas.openxmlformats.org/officeDocument/2006/relationships/hyperlink" Target="http://www.nytimes.com/interactive/2010/11/21/technology/20101121-brain-interactive.html?ref=technology"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 Id="rId3" Type="http://schemas.openxmlformats.org/officeDocument/2006/relationships/hyperlink" Target="http://www.nytimes.com/interactive/2010/11/21/technology/20101121-brain-interactive.html?ref=technology"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359c6bf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this lesson is for students to practice identifying irrelevant text-based evidence that does not support the main idea of an informational text.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this lesson, students continue to read excerpts from “The Digital Revolution and the Adolescent Brain Evolution.” See the Teaching Notes from Lesson 5 for more about this text.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excerpt centers on the effects of video games on the brain. Because students will be reading several texts in Unit 2 about video games, today’s learning will be important. Be sure to take the time in Work Time A to record key information on the class </a:t>
            </a:r>
            <a:r>
              <a:rPr lang="en" sz="1200" b="1" dirty="0">
                <a:solidFill>
                  <a:schemeClr val="dk1"/>
                </a:solidFill>
                <a:latin typeface="Calibri"/>
                <a:ea typeface="Calibri"/>
                <a:cs typeface="Calibri"/>
                <a:sym typeface="Calibri"/>
              </a:rPr>
              <a:t>Brain Development anchor chart</a:t>
            </a:r>
            <a:r>
              <a:rPr lang="en" sz="1200" dirty="0">
                <a:solidFill>
                  <a:schemeClr val="dk1"/>
                </a:solidFill>
                <a:latin typeface="Calibri"/>
                <a:ea typeface="Calibri"/>
                <a:cs typeface="Calibri"/>
                <a:sym typeface="Calibri"/>
              </a:rPr>
              <a:t>. Students will continue to focus on the last column of their anchor chart, writing “if/then” statements. This practice will scaffold the students toward creating their position paper in Unit 3. Be sure to emphasize that they should use words and phrases like “may” and “it seems reasonable” to mirror the cautionary tone of scientists.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revisit the Gallery Walk from Lesson 1 to think about what they now know and what they still would like to understand better. This reflective process helps them build on new understandings. A self-monitoring or metacognitive approach can help students develop the ability to take control of their own learning, define learning goals, and monitor their progress.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in the Gallery Walk in Lesson 1, item 1 is a short video, which students can watch on a computer in the classroom. Cue up the Web page before class starts so that students can click “play” as they get to the station. Choose whether students will use headphones or listen at the station in small groups (quietly so that it will not disrupt others).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lesson opens with an activity that is designed to help students progress toward RI.7.1. Students weed out irrelevant evidence that does not support the main idea of the text they read in Lesson 6. This is patterned after one of the questions on the </a:t>
            </a:r>
            <a:r>
              <a:rPr lang="en" sz="1200" b="1" dirty="0">
                <a:solidFill>
                  <a:schemeClr val="dk1"/>
                </a:solidFill>
                <a:latin typeface="Calibri"/>
                <a:ea typeface="Calibri"/>
                <a:cs typeface="Calibri"/>
                <a:sym typeface="Calibri"/>
              </a:rPr>
              <a:t>end of unit assessment</a:t>
            </a:r>
            <a:r>
              <a:rPr lang="en" sz="1200" dirty="0">
                <a:solidFill>
                  <a:schemeClr val="dk1"/>
                </a:solidFill>
                <a:latin typeface="Calibri"/>
                <a:ea typeface="Calibri"/>
                <a:cs typeface="Calibri"/>
                <a:sym typeface="Calibri"/>
              </a:rPr>
              <a:t>. If you find your students struggling with this, you may want to take more time on this portion of the lesson.</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Load the multimedia feature from the </a:t>
            </a:r>
            <a:r>
              <a:rPr lang="en" sz="1200" i="1" dirty="0">
                <a:solidFill>
                  <a:schemeClr val="dk1"/>
                </a:solidFill>
                <a:latin typeface="Calibri"/>
                <a:ea typeface="Calibri"/>
                <a:cs typeface="Calibri"/>
                <a:sym typeface="Calibri"/>
              </a:rPr>
              <a:t>New York Times</a:t>
            </a:r>
            <a:r>
              <a:rPr lang="en" sz="1200" dirty="0">
                <a:solidFill>
                  <a:schemeClr val="dk1"/>
                </a:solidFill>
                <a:latin typeface="Calibri"/>
                <a:ea typeface="Calibri"/>
                <a:cs typeface="Calibri"/>
                <a:sym typeface="Calibri"/>
              </a:rPr>
              <a:t> Web site: </a:t>
            </a:r>
            <a:r>
              <a:rPr lang="en" sz="1200" u="sng" dirty="0">
                <a:solidFill>
                  <a:schemeClr val="hlink"/>
                </a:solidFill>
                <a:latin typeface="Calibri"/>
                <a:ea typeface="Calibri"/>
                <a:cs typeface="Calibri"/>
                <a:sym typeface="Calibri"/>
                <a:hlinkClick r:id="rId3"/>
              </a:rPr>
              <a:t>http://www.nytimes.com/interactive/2010/11/21/technology/20101121-brain-interactive.html?ref=technology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Prepare the Gallery Walk:</a:t>
            </a:r>
            <a:endParaRPr sz="1200" dirty="0">
              <a:solidFill>
                <a:schemeClr val="dk1"/>
              </a:solidFill>
              <a:latin typeface="Calibri"/>
              <a:ea typeface="Calibri"/>
              <a:cs typeface="Calibri"/>
              <a:sym typeface="Calibri"/>
            </a:endParaRPr>
          </a:p>
          <a:p>
            <a:pPr marL="13716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Most items are for display around the room (on chart paper or taped to the wall)—some items are images and others are quotes.</a:t>
            </a:r>
            <a:endParaRPr sz="1200" dirty="0">
              <a:solidFill>
                <a:schemeClr val="dk1"/>
              </a:solidFill>
              <a:latin typeface="Calibri"/>
              <a:ea typeface="Calibri"/>
              <a:cs typeface="Calibri"/>
              <a:sym typeface="Calibri"/>
            </a:endParaRPr>
          </a:p>
          <a:p>
            <a:pPr marL="13716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or place the items around the room in a way that will allow students to move freely and comfortably from one item to the next.</a:t>
            </a:r>
            <a:endParaRPr sz="1200" dirty="0">
              <a:solidFill>
                <a:schemeClr val="dk1"/>
              </a:solidFill>
              <a:latin typeface="Calibri"/>
              <a:ea typeface="Calibri"/>
              <a:cs typeface="Calibri"/>
              <a:sym typeface="Calibri"/>
            </a:endParaRPr>
          </a:p>
          <a:p>
            <a:pPr marL="13716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Item 2 is the multimedia feature from the </a:t>
            </a:r>
            <a:r>
              <a:rPr lang="en" sz="1200" i="1" dirty="0">
                <a:solidFill>
                  <a:schemeClr val="dk1"/>
                </a:solidFill>
                <a:latin typeface="Calibri"/>
                <a:ea typeface="Calibri"/>
                <a:cs typeface="Calibri"/>
                <a:sym typeface="Calibri"/>
              </a:rPr>
              <a:t>New York Times Website</a:t>
            </a:r>
            <a:r>
              <a:rPr lang="en" sz="1200" dirty="0">
                <a:solidFill>
                  <a:schemeClr val="dk1"/>
                </a:solidFill>
                <a:latin typeface="Calibri"/>
                <a:ea typeface="Calibri"/>
                <a:cs typeface="Calibri"/>
                <a:sym typeface="Calibri"/>
              </a:rPr>
              <a:t>, which can be cued up at a computer station, but will also need to be viewed as a whole class using a digital projector.</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Gallery Walk protocol (see Appendix).</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Times New Roman"/>
              <a:buChar char="●"/>
            </a:pPr>
            <a:r>
              <a:rPr lang="en" sz="1200" dirty="0">
                <a:solidFill>
                  <a:schemeClr val="dk1"/>
                </a:solidFill>
                <a:latin typeface="Calibri"/>
                <a:ea typeface="Calibri"/>
                <a:cs typeface="Calibri"/>
                <a:sym typeface="Calibri"/>
              </a:rPr>
              <a:t>Post: Learning targets</a:t>
            </a:r>
            <a:r>
              <a:rPr lang="en" sz="1200" dirty="0">
                <a:solidFill>
                  <a:schemeClr val="dk1"/>
                </a:solidFill>
                <a:latin typeface="Times New Roman"/>
                <a:ea typeface="Times New Roman"/>
                <a:cs typeface="Times New Roman"/>
                <a:sym typeface="Times New Roman"/>
              </a:rPr>
              <a:t>.</a:t>
            </a:r>
            <a:endParaRPr sz="1200" dirty="0">
              <a:solidFill>
                <a:schemeClr val="dk1"/>
              </a:solidFill>
              <a:latin typeface="Times New Roman"/>
              <a:ea typeface="Times New Roman"/>
              <a:cs typeface="Times New Roman"/>
              <a:sym typeface="Times New Roman"/>
            </a:endParaRPr>
          </a:p>
        </p:txBody>
      </p:sp>
      <p:sp>
        <p:nvSpPr>
          <p:cNvPr id="133" name="Google Shape;133;g42359c6bf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535478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47e3e2bf6d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4" name="Google Shape;204;g47e3e2bf6d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15-20  minutes (this slide, 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B. Revisit Gallery Walk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Protocols such as a Gallery Walks are an engaging opportunity for students to reflect on their own learning. Developing reflection supports all students, but research shows it supports struggling learners most.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b="1" dirty="0">
              <a:solidFill>
                <a:schemeClr val="dk1"/>
              </a:solidFill>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students’ filled-in </a:t>
            </a:r>
            <a:r>
              <a:rPr lang="en" sz="1200" b="1" dirty="0">
                <a:solidFill>
                  <a:schemeClr val="dk1"/>
                </a:solidFill>
                <a:latin typeface="Calibri"/>
                <a:ea typeface="Calibri"/>
                <a:cs typeface="Calibri"/>
                <a:sym typeface="Calibri"/>
              </a:rPr>
              <a:t>Notices and Wonders note-catcher </a:t>
            </a:r>
            <a:r>
              <a:rPr lang="en" sz="1200" dirty="0">
                <a:solidFill>
                  <a:schemeClr val="dk1"/>
                </a:solidFill>
                <a:latin typeface="Calibri"/>
                <a:ea typeface="Calibri"/>
                <a:cs typeface="Calibri"/>
                <a:sym typeface="Calibri"/>
              </a:rPr>
              <a:t>from Lesson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multimedia feature </a:t>
            </a:r>
            <a:r>
              <a:rPr lang="en" sz="1200" b="0" dirty="0">
                <a:solidFill>
                  <a:schemeClr val="dk1"/>
                </a:solidFill>
                <a:latin typeface="Calibri"/>
                <a:ea typeface="Calibri"/>
                <a:cs typeface="Calibri"/>
                <a:sym typeface="Calibri"/>
              </a:rPr>
              <a:t>“Students and Technology: Constant Companions” cued up on the digital projector.</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they will do one notice and wonder together before they work independently in the Gallery Walk. Tell students to notice how this relates to the ideas explored in their close reading today.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Play the audio under “A Shot of Energy: Ramon Ochoa Lopez.” The audio is 1 minute, 28 seconds.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a minute to write down their thoughts. Then cold call on students. Remind students that the word “addiction” is defined in the Gallery Walk.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say that the reason Ramon loves video games is the dopamine in his brain—the “shot of energy,” as he calls it. But they know that dopamine is also one of the neurotransmitters that a person can get “addicted to.” Perhaps they wonder if Ramon is addicted to video games. </a:t>
            </a:r>
            <a:endParaRPr sz="1200" b="1"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08481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47e3e2bf6d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47e3e2bf6d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15 - 20  minutes (this slide, 10-15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B. Revisit Gallery Walk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Protocols such as a Gallery Walks are an engaging opportunity for students to reflect on their own learning. Developing reflection supports all students, but research shows it supports struggling learners most.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Gallery Walk protocol as needed and get students in small groups with their note-catchers to begin.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them to silently wander to each image, quote, or the video and write down what they notice and what they wonder for about 8 minutes. They may linger at any item and not worry about getting to all the items. Invite students to play </a:t>
            </a:r>
            <a:r>
              <a:rPr lang="en-US" sz="1200" dirty="0" smtClean="0">
                <a:solidFill>
                  <a:schemeClr val="dk1"/>
                </a:solidFill>
                <a:latin typeface="Calibri"/>
                <a:ea typeface="Calibri"/>
                <a:cs typeface="Calibri"/>
                <a:sym typeface="Calibri"/>
              </a:rPr>
              <a:t>the </a:t>
            </a:r>
            <a:r>
              <a:rPr lang="en" sz="1200" dirty="0" smtClean="0">
                <a:solidFill>
                  <a:schemeClr val="dk1"/>
                </a:solidFill>
                <a:latin typeface="Calibri"/>
                <a:ea typeface="Calibri"/>
                <a:cs typeface="Calibri"/>
                <a:sym typeface="Calibri"/>
              </a:rPr>
              <a:t>multimedia feature</a:t>
            </a:r>
            <a:r>
              <a:rPr lang="en-US" sz="1200" dirty="0" smtClean="0">
                <a:solidFill>
                  <a:schemeClr val="dk1"/>
                </a:solidFill>
                <a:latin typeface="Calibri"/>
                <a:ea typeface="Calibri"/>
                <a:cs typeface="Calibri"/>
                <a:sym typeface="Calibri"/>
              </a:rPr>
              <a:t>s</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from the </a:t>
            </a:r>
            <a:r>
              <a:rPr lang="en" sz="1200" i="1" dirty="0">
                <a:solidFill>
                  <a:schemeClr val="dk1"/>
                </a:solidFill>
                <a:latin typeface="Calibri"/>
                <a:ea typeface="Calibri"/>
                <a:cs typeface="Calibri"/>
                <a:sym typeface="Calibri"/>
              </a:rPr>
              <a:t>New York Times </a:t>
            </a:r>
            <a:r>
              <a:rPr lang="en" sz="1200" i="0" dirty="0">
                <a:solidFill>
                  <a:schemeClr val="dk1"/>
                </a:solidFill>
                <a:latin typeface="Calibri"/>
                <a:ea typeface="Calibri"/>
                <a:cs typeface="Calibri"/>
                <a:sym typeface="Calibri"/>
              </a:rPr>
              <a:t>Website</a:t>
            </a:r>
            <a:r>
              <a:rPr lang="en" sz="1200" dirty="0">
                <a:solidFill>
                  <a:schemeClr val="dk1"/>
                </a:solidFill>
                <a:latin typeface="Calibri"/>
                <a:ea typeface="Calibri"/>
                <a:cs typeface="Calibri"/>
                <a:sym typeface="Calibri"/>
              </a:rPr>
              <a:t> at the computer station. They can revisit Ramon’s audio or play any other student’s audio.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norms for moving calmly around the room and moving to the images, quotes, or video where there are fewer classmates.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begin the Gallery Walk. Consider participating in this step and writing your own notices and wonders. Or circulate to listen in and clarify procedures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8 minutes, invite students to sit and finish writing their thoughts, especially adding to their thinking at the bottom of the note-catcher. Starting with notices, allow students to “popcorn” discuss any of the ideas they have written down. Next, invite them to “popcorn” discuss the questions that they still have after the Gallery Walk. Tell them that their questions may become research questions for Unit 2. Collect the </a:t>
            </a:r>
            <a:r>
              <a:rPr lang="en" sz="1200" b="1" dirty="0">
                <a:solidFill>
                  <a:schemeClr val="dk1"/>
                </a:solidFill>
                <a:latin typeface="Calibri"/>
                <a:ea typeface="Calibri"/>
                <a:cs typeface="Calibri"/>
                <a:sym typeface="Calibri"/>
              </a:rPr>
              <a:t>Notices and Wonders note-catchers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Congratulate students on how much they have learned about adolescent brain since Lesson 1. Point out specific learning that students didn’t know in the first Gallery Walk but did know in the second, as well as deeper and/or different questions formed based on greater understanding of the adolescent brain.</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All students should be actively engaged in collecting information to write on their charts.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644816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47e3e2bf6d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 name="Google Shape;221;g47e3e2bf6d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5-7  minutes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Closing and Assessment A. Thinking Log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Thinking Logs </a:t>
            </a:r>
            <a:r>
              <a:rPr lang="en" sz="1200" dirty="0">
                <a:solidFill>
                  <a:schemeClr val="dk1"/>
                </a:solidFill>
                <a:latin typeface="Calibri"/>
                <a:ea typeface="Calibri"/>
                <a:cs typeface="Calibri"/>
                <a:sym typeface="Calibri"/>
              </a:rPr>
              <a:t>give students an opportunity to synthesize their thoughts in a reflective way.</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b="1" dirty="0">
              <a:solidFill>
                <a:schemeClr val="dk1"/>
              </a:solidFill>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retrieve their </a:t>
            </a:r>
            <a:r>
              <a:rPr lang="en" sz="1200" b="1" dirty="0">
                <a:solidFill>
                  <a:schemeClr val="dk1"/>
                </a:solidFill>
                <a:latin typeface="Calibri"/>
                <a:ea typeface="Calibri"/>
                <a:cs typeface="Calibri"/>
                <a:sym typeface="Calibri"/>
              </a:rPr>
              <a:t>Thinking Logs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Then have them pair up and discuss this question before writing:  </a:t>
            </a:r>
            <a:r>
              <a:rPr lang="en" sz="1200" i="1" dirty="0">
                <a:solidFill>
                  <a:schemeClr val="dk1"/>
                </a:solidFill>
                <a:latin typeface="Calibri"/>
                <a:ea typeface="Calibri"/>
                <a:cs typeface="Calibri"/>
                <a:sym typeface="Calibri"/>
              </a:rPr>
              <a:t>“How has revisiting the resources in the Gallery Walk clarified your thinking about adolescent brain development?”</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should respond in their </a:t>
            </a:r>
            <a:r>
              <a:rPr lang="en" sz="1200" b="1" dirty="0">
                <a:solidFill>
                  <a:schemeClr val="dk1"/>
                </a:solidFill>
                <a:latin typeface="Calibri"/>
                <a:ea typeface="Calibri"/>
                <a:cs typeface="Calibri"/>
                <a:sym typeface="Calibri"/>
              </a:rPr>
              <a:t>Thinking Log </a:t>
            </a:r>
            <a:r>
              <a:rPr lang="en" sz="1200" dirty="0">
                <a:solidFill>
                  <a:schemeClr val="dk1"/>
                </a:solidFill>
                <a:latin typeface="Calibri"/>
                <a:ea typeface="Calibri"/>
                <a:cs typeface="Calibri"/>
                <a:sym typeface="Calibri"/>
              </a:rPr>
              <a:t>(Lesson 7).</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Time permitting, cold call students to share their current thinking.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appropriate responses to the questions in the </a:t>
            </a:r>
            <a:r>
              <a:rPr lang="en" sz="1200" b="1" dirty="0">
                <a:solidFill>
                  <a:schemeClr val="dk1"/>
                </a:solidFill>
                <a:latin typeface="Calibri"/>
                <a:ea typeface="Calibri"/>
                <a:cs typeface="Calibri"/>
                <a:sym typeface="Calibri"/>
              </a:rPr>
              <a:t>thinking logs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776711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47df5b0f56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 name="Google Shape;230;g47df5b0f56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Homework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b="1"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577738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smtClean="0">
                <a:solidFill>
                  <a:schemeClr val="dk1"/>
                </a:solidFill>
                <a:latin typeface="Calibri"/>
                <a:ea typeface="Calibri"/>
                <a:cs typeface="Calibri"/>
                <a:sym typeface="Calibri"/>
              </a:rPr>
              <a:t>W</a:t>
            </a:r>
            <a:r>
              <a:rPr lang="en" sz="1200" b="1"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b="1" dirty="0">
              <a:solidFill>
                <a:schemeClr val="dk1"/>
              </a:solidFill>
              <a:latin typeface="Calibri"/>
              <a:ea typeface="Calibri"/>
              <a:cs typeface="Calibri"/>
              <a:sym typeface="Calibri"/>
            </a:endParaRPr>
          </a:p>
        </p:txBody>
      </p:sp>
      <p:sp>
        <p:nvSpPr>
          <p:cNvPr id="237" name="Google Shape;237;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435695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Analyzing the Evidence entry task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Excerpt 3 of “The Digital Revolution and the Adolescent Brain Evolution”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Excerpt 3 of “The Digital Revolution and the Adolescent Brain Evolution” text-dependent questions (one per student;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Excerpt 3 of “The Digital Revolution and the Adolescent Brain Evolution” Close Reading Guide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Brain Development anchor chart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“Students and Technology: Constant Companions” (multimedia feature;</a:t>
            </a:r>
            <a:r>
              <a:rPr lang="en" sz="1200" dirty="0">
                <a:solidFill>
                  <a:schemeClr val="dk1"/>
                </a:solidFill>
                <a:uFill>
                  <a:noFill/>
                </a:uFill>
                <a:latin typeface="Calibri"/>
                <a:ea typeface="Calibri"/>
                <a:cs typeface="Calibri"/>
                <a:sym typeface="Calibri"/>
                <a:hlinkClick r:id="rId3"/>
              </a:rPr>
              <a:t> </a:t>
            </a:r>
            <a:r>
              <a:rPr lang="en" sz="1200" u="sng" dirty="0">
                <a:solidFill>
                  <a:schemeClr val="hlink"/>
                </a:solidFill>
                <a:latin typeface="Calibri"/>
                <a:ea typeface="Calibri"/>
                <a:cs typeface="Calibri"/>
                <a:sym typeface="Calibri"/>
                <a:hlinkClick r:id="rId3"/>
              </a:rPr>
              <a:t>http://www.nytimes.com/interactive/2010/11/21/technology/20101121-brain-interactive.html?ref=technology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(From The New York Times, November 20, 2010 © 2010 The New York Times. All rights reserved. Used by permission and protected by the Copyright Laws of the United States. The printing, copying, redistribution, or retransmission of this Content without express written permission is prohibited.)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Homework: Excerpt 4 of “The Digital Revolution and the Adolescent Brain Evolution”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Brain Development anchor chart</a:t>
            </a:r>
            <a:r>
              <a:rPr lang="en" sz="1200" dirty="0">
                <a:solidFill>
                  <a:schemeClr val="dk1"/>
                </a:solidFill>
                <a:latin typeface="Calibri"/>
                <a:ea typeface="Calibri"/>
                <a:cs typeface="Calibri"/>
                <a:sym typeface="Calibri"/>
              </a:rPr>
              <a:t>—student version (begun in Lesson 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Brain Development anchor chart </a:t>
            </a:r>
            <a:r>
              <a:rPr lang="en" sz="1200" dirty="0">
                <a:solidFill>
                  <a:schemeClr val="dk1"/>
                </a:solidFill>
                <a:latin typeface="Calibri"/>
                <a:ea typeface="Calibri"/>
                <a:cs typeface="Calibri"/>
                <a:sym typeface="Calibri"/>
              </a:rPr>
              <a:t>(begun in Lesson 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Notices and Wonders note-catcher </a:t>
            </a:r>
            <a:r>
              <a:rPr lang="en" sz="1200" dirty="0">
                <a:solidFill>
                  <a:schemeClr val="dk1"/>
                </a:solidFill>
                <a:latin typeface="Calibri"/>
                <a:ea typeface="Calibri"/>
                <a:cs typeface="Calibri"/>
                <a:sym typeface="Calibri"/>
              </a:rPr>
              <a:t>(begun in Lesson 1)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Digital projector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Gallery Walk items (from Lesson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Thinking Log </a:t>
            </a:r>
            <a:r>
              <a:rPr lang="en" sz="1200" dirty="0">
                <a:solidFill>
                  <a:schemeClr val="dk1"/>
                </a:solidFill>
                <a:latin typeface="Calibri"/>
                <a:ea typeface="Calibri"/>
                <a:cs typeface="Calibri"/>
                <a:sym typeface="Calibri"/>
              </a:rPr>
              <a:t>(begun in Lesson 2)</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Set up Gallery Walk </a:t>
            </a:r>
            <a:r>
              <a:rPr lang="en" sz="1200" dirty="0" smtClean="0">
                <a:solidFill>
                  <a:schemeClr val="dk1"/>
                </a:solidFill>
                <a:latin typeface="Calibri"/>
                <a:ea typeface="Calibri"/>
                <a:cs typeface="Calibri"/>
                <a:sym typeface="Calibri"/>
              </a:rPr>
              <a:t>items</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p:txBody>
      </p:sp>
      <p:sp>
        <p:nvSpPr>
          <p:cNvPr id="140" name="Google Shape;14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681598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and review the text dependent questions for Excerpt 3 of “The Digital Revolution and the Adolescent Brain </a:t>
            </a:r>
            <a:r>
              <a:rPr lang="en" sz="1200" dirty="0" smtClean="0">
                <a:solidFill>
                  <a:schemeClr val="dk1"/>
                </a:solidFill>
                <a:latin typeface="Calibri"/>
                <a:ea typeface="Calibri"/>
                <a:cs typeface="Calibri"/>
                <a:sym typeface="Calibri"/>
              </a:rPr>
              <a:t>Evolution</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Load the multimedia feature from the </a:t>
            </a:r>
            <a:r>
              <a:rPr lang="en" sz="1200" i="1" dirty="0">
                <a:solidFill>
                  <a:schemeClr val="dk1"/>
                </a:solidFill>
                <a:latin typeface="Calibri"/>
                <a:ea typeface="Calibri"/>
                <a:cs typeface="Calibri"/>
                <a:sym typeface="Calibri"/>
              </a:rPr>
              <a:t>New York Times</a:t>
            </a:r>
            <a:r>
              <a:rPr lang="en" sz="1200" dirty="0">
                <a:solidFill>
                  <a:schemeClr val="dk1"/>
                </a:solidFill>
                <a:latin typeface="Calibri"/>
                <a:ea typeface="Calibri"/>
                <a:cs typeface="Calibri"/>
                <a:sym typeface="Calibri"/>
              </a:rPr>
              <a:t> Web site: </a:t>
            </a:r>
            <a:r>
              <a:rPr lang="en" sz="1200" u="sng" dirty="0">
                <a:solidFill>
                  <a:schemeClr val="hlink"/>
                </a:solidFill>
                <a:latin typeface="Calibri"/>
                <a:ea typeface="Calibri"/>
                <a:cs typeface="Calibri"/>
                <a:sym typeface="Calibri"/>
                <a:hlinkClick r:id="rId3"/>
              </a:rPr>
              <a:t>http://www.nytimes.com/interactive/2010/11/21/technology/20101121-brain-interactive.html?ref=technology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Prepare the Gallery </a:t>
            </a:r>
            <a:r>
              <a:rPr lang="en" sz="1200" dirty="0" smtClean="0">
                <a:solidFill>
                  <a:schemeClr val="dk1"/>
                </a:solidFill>
                <a:latin typeface="Calibri"/>
                <a:ea typeface="Calibri"/>
                <a:cs typeface="Calibri"/>
                <a:sym typeface="Calibri"/>
              </a:rPr>
              <a:t>Walk</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Most items are for display around the room (on chart paper or taped to the wall)—some items are images and others are quotes.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or place the items around the room in a way that will allow students to move freely and comfortably from one item to the next.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Item 2 is the multimedia feature from the </a:t>
            </a:r>
            <a:r>
              <a:rPr lang="en" sz="1200" i="1" dirty="0">
                <a:solidFill>
                  <a:schemeClr val="dk1"/>
                </a:solidFill>
                <a:latin typeface="Calibri"/>
                <a:ea typeface="Calibri"/>
                <a:cs typeface="Calibri"/>
                <a:sym typeface="Calibri"/>
              </a:rPr>
              <a:t>New York Times Website</a:t>
            </a:r>
            <a:r>
              <a:rPr lang="en" sz="1200" dirty="0">
                <a:solidFill>
                  <a:schemeClr val="dk1"/>
                </a:solidFill>
                <a:latin typeface="Calibri"/>
                <a:ea typeface="Calibri"/>
                <a:cs typeface="Calibri"/>
                <a:sym typeface="Calibri"/>
              </a:rPr>
              <a:t>, which can be cued up at a computer station, but will also need to be viewed as a whole class using a digital projector.</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Gallery Walk</a:t>
            </a:r>
            <a:endParaRPr sz="1200" dirty="0">
              <a:solidFill>
                <a:schemeClr val="dk1"/>
              </a:solidFill>
              <a:latin typeface="Calibri"/>
              <a:ea typeface="Calibri"/>
              <a:cs typeface="Calibri"/>
              <a:sym typeface="Calibri"/>
            </a:endParaRPr>
          </a:p>
        </p:txBody>
      </p:sp>
      <p:sp>
        <p:nvSpPr>
          <p:cNvPr id="146" name="Google Shape;146;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02104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200">
              <a:latin typeface="Calibri"/>
              <a:ea typeface="Calibri"/>
              <a:cs typeface="Calibri"/>
              <a:sym typeface="Calibri"/>
            </a:endParaRPr>
          </a:p>
        </p:txBody>
      </p:sp>
      <p:sp>
        <p:nvSpPr>
          <p:cNvPr id="153" name="Google Shape;153;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620209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hole </a:t>
            </a:r>
            <a:r>
              <a:rPr lang="en" sz="1200" b="1" dirty="0">
                <a:solidFill>
                  <a:schemeClr val="dk1"/>
                </a:solidFill>
                <a:latin typeface="Calibri"/>
                <a:ea typeface="Calibri"/>
                <a:cs typeface="Calibri"/>
                <a:sym typeface="Calibri"/>
              </a:rPr>
              <a:t>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and/or ask a student to read aloud.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2" name="Google Shape;162;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328154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7dffd16c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47dffd16c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  </a:t>
            </a:r>
            <a:r>
              <a:rPr lang="en" sz="1200" b="1" dirty="0">
                <a:solidFill>
                  <a:schemeClr val="dk1"/>
                </a:solidFill>
                <a:latin typeface="Calibri"/>
                <a:ea typeface="Calibri"/>
                <a:cs typeface="Calibri"/>
                <a:sym typeface="Calibri"/>
              </a:rPr>
              <a:t>minutes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A. Analyzing the Evidence Entry Task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Checking in with learning targets helps students self-assess their learning. This research-based strategy supports struggling learners most.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b="1" dirty="0">
              <a:solidFill>
                <a:schemeClr val="dk1"/>
              </a:solidFill>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or ask a student to read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Analyzing the Evidence entry task</a:t>
            </a:r>
            <a:r>
              <a:rPr lang="en" sz="1200" dirty="0">
                <a:solidFill>
                  <a:schemeClr val="dk1"/>
                </a:solidFill>
                <a:latin typeface="Calibri"/>
                <a:ea typeface="Calibri"/>
                <a:cs typeface="Calibri"/>
                <a:sym typeface="Calibri"/>
              </a:rPr>
              <a:t>. Ask students to complete it individually.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 few minutes, ask students to raise their hand if they can identify the piece of evidence that does not support the main idea. Call on several students. Direct students’ attention to the learning targets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 entry task asked them to weed out irrelevant evidence—that is, a quote that did not support the main idea. Ask students to write at the top of the entry task a number from 1 to 5. They should write a 1 if they were very confused and could not identify the piece of evidence that failed to support the main idea. They should write a 5 if they found the piece of evidence quickly and easily.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time permits, ask a student who wrote a 5 to explain her thought process during the entry task. Alternatively, you could collect this entry task and use it to inform your teaching.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the text-dependent questions they will </a:t>
            </a:r>
            <a:r>
              <a:rPr lang="en-US" sz="1200" dirty="0" smtClean="0">
                <a:solidFill>
                  <a:schemeClr val="dk1"/>
                </a:solidFill>
                <a:latin typeface="Calibri"/>
                <a:ea typeface="Calibri"/>
                <a:cs typeface="Calibri"/>
                <a:sym typeface="Calibri"/>
              </a:rPr>
              <a:t>work with </a:t>
            </a:r>
            <a:r>
              <a:rPr lang="en" sz="1200" dirty="0" smtClean="0">
                <a:solidFill>
                  <a:schemeClr val="dk1"/>
                </a:solidFill>
                <a:latin typeface="Calibri"/>
                <a:ea typeface="Calibri"/>
                <a:cs typeface="Calibri"/>
                <a:sym typeface="Calibri"/>
              </a:rPr>
              <a:t>next </a:t>
            </a:r>
            <a:r>
              <a:rPr lang="en" sz="1200" dirty="0">
                <a:solidFill>
                  <a:schemeClr val="dk1"/>
                </a:solidFill>
                <a:latin typeface="Calibri"/>
                <a:ea typeface="Calibri"/>
                <a:cs typeface="Calibri"/>
                <a:sym typeface="Calibri"/>
              </a:rPr>
              <a:t>will help them read </a:t>
            </a:r>
            <a:r>
              <a:rPr lang="en" sz="1200" b="0" dirty="0">
                <a:solidFill>
                  <a:schemeClr val="dk1"/>
                </a:solidFill>
                <a:latin typeface="Calibri"/>
                <a:ea typeface="Calibri"/>
                <a:cs typeface="Calibri"/>
                <a:sym typeface="Calibri"/>
              </a:rPr>
              <a:t>“The Digital Revolution and the Adolescent Brain Evolution.”</a:t>
            </a:r>
            <a:endParaRPr sz="1200" b="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them to identify the letter “d” as the piece that does not explain that neurons change according to task and environment.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Consider </a:t>
            </a:r>
            <a:r>
              <a:rPr lang="en" sz="1200" dirty="0">
                <a:solidFill>
                  <a:schemeClr val="dk1"/>
                </a:solidFill>
                <a:latin typeface="Calibri"/>
                <a:ea typeface="Calibri"/>
                <a:cs typeface="Calibri"/>
                <a:sym typeface="Calibri"/>
              </a:rPr>
              <a:t>limiting the number of choices for students who struggle with reading.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reading the hand out aloud before students work with it.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167769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7e3e2bf6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47e3e2bf6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20 -25 minutes (this slide, 10-15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1 of 3</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Close Reading of Excerpt 3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complex text together allows for the teacher to model close reading for students.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0" dirty="0">
                <a:solidFill>
                  <a:schemeClr val="dk1"/>
                </a:solidFill>
                <a:latin typeface="Calibri"/>
                <a:ea typeface="Calibri"/>
                <a:cs typeface="Calibri"/>
                <a:sym typeface="Calibri"/>
              </a:rPr>
              <a:t>Excerpt 3 of “The Digital Revolution and the Adolescent Brain Evolution.” Tell students that they will read this excerpt with support. Also distribute Excerpt 3 of “The Digital Revolution and the Adolescent Brain Evolution” text-dependent questions and display a copy on a document camera.</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excerpt once.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Then reread Paragraphs 1–3. Clarify any vocabulary in this section. You may wish to prompt with questions like these</a:t>
            </a:r>
            <a:r>
              <a:rPr lang="en" sz="1200" dirty="0" smtClean="0">
                <a:solidFill>
                  <a:schemeClr val="dk1"/>
                </a:solidFill>
                <a:latin typeface="Calibri"/>
                <a:ea typeface="Calibri"/>
                <a:cs typeface="Calibri"/>
                <a:sym typeface="Calibri"/>
              </a:rPr>
              <a:t>:</a:t>
            </a:r>
            <a:endParaRPr lang="en"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pP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Socioeconomic</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was in your homework from Lesson 5. What did it </a:t>
            </a:r>
            <a:r>
              <a:rPr lang="en" sz="1200" i="1" dirty="0" smtClean="0">
                <a:solidFill>
                  <a:schemeClr val="dk1"/>
                </a:solidFill>
                <a:latin typeface="Calibri"/>
                <a:ea typeface="Calibri"/>
                <a:cs typeface="Calibri"/>
                <a:sym typeface="Calibri"/>
              </a:rPr>
              <a:t>mean</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endParaRPr lang="en"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pP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The </a:t>
            </a:r>
            <a:r>
              <a:rPr lang="en" sz="1200" i="1" dirty="0">
                <a:solidFill>
                  <a:schemeClr val="dk1"/>
                </a:solidFill>
                <a:latin typeface="Calibri"/>
                <a:ea typeface="Calibri"/>
                <a:cs typeface="Calibri"/>
                <a:sym typeface="Calibri"/>
              </a:rPr>
              <a:t>sentence says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solitary </a:t>
            </a:r>
            <a:r>
              <a:rPr lang="en" sz="1200" i="1" dirty="0">
                <a:solidFill>
                  <a:schemeClr val="dk1"/>
                </a:solidFill>
                <a:latin typeface="Calibri"/>
                <a:ea typeface="Calibri"/>
                <a:cs typeface="Calibri"/>
                <a:sym typeface="Calibri"/>
              </a:rPr>
              <a:t>versus interpersonal</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so interpersonal is the opposite of solitary. What does it mean</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 Questions 1–3 one at a time.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What </a:t>
            </a:r>
            <a:r>
              <a:rPr lang="en" sz="1200" i="1" dirty="0">
                <a:solidFill>
                  <a:schemeClr val="dk1"/>
                </a:solidFill>
                <a:latin typeface="Calibri"/>
                <a:ea typeface="Calibri"/>
                <a:cs typeface="Calibri"/>
                <a:sym typeface="Calibri"/>
              </a:rPr>
              <a:t>is the purpose of the first paragraph? Is it to define terms, identify a problem, illustrate a problem with an anecdote, or give background? Why</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In </a:t>
            </a:r>
            <a:r>
              <a:rPr lang="en" sz="1200" i="1" dirty="0">
                <a:solidFill>
                  <a:schemeClr val="dk1"/>
                </a:solidFill>
                <a:latin typeface="Calibri"/>
                <a:ea typeface="Calibri"/>
                <a:cs typeface="Calibri"/>
                <a:sym typeface="Calibri"/>
              </a:rPr>
              <a:t>the second paragraph, Dr. Giedd quotes the statistic that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99</a:t>
            </a:r>
            <a:r>
              <a:rPr lang="en" sz="1200" i="1" dirty="0">
                <a:solidFill>
                  <a:schemeClr val="dk1"/>
                </a:solidFill>
                <a:latin typeface="Calibri"/>
                <a:ea typeface="Calibri"/>
                <a:cs typeface="Calibri"/>
                <a:sym typeface="Calibri"/>
              </a:rPr>
              <a:t>% of teen boys and 94% of teen girls play video games</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statement does this evidence support</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Compare </a:t>
            </a:r>
            <a:r>
              <a:rPr lang="en" sz="1200" i="1" dirty="0">
                <a:solidFill>
                  <a:schemeClr val="dk1"/>
                </a:solidFill>
                <a:latin typeface="Calibri"/>
                <a:ea typeface="Calibri"/>
                <a:cs typeface="Calibri"/>
                <a:sym typeface="Calibri"/>
              </a:rPr>
              <a:t>the information in the second paragraph with the different information in the third. What do they have in common? How are they different</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For each question, ask students to think individually and then raise their hands when they know the answer. When most of the class has a hand up, cold call on several students to share out.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say:</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The purpose is to define terms. He starts defining different types of entertainment and then explains what he means by “video games.”</a:t>
            </a:r>
            <a:endParaRPr sz="1200" i="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That video games are very popular across gender.</a:t>
            </a:r>
            <a:endParaRPr sz="1200" i="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They are both about video games, but the second is about how popular they are while the third is about what kinds there are.</a:t>
            </a:r>
            <a:endParaRPr sz="1200" i="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Some students will benefit from an annotated text.</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829984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481303985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481303985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20 -25 minutes (this slide, 10-15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3</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Close Reading of Excerpt 3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complex text together allows for the teacher to model close reading for students.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Reread the last paragraph. Clarify the vocabulary with a question like </a:t>
            </a:r>
            <a:r>
              <a:rPr lang="en" sz="1200" dirty="0" smtClean="0">
                <a:latin typeface="Calibri"/>
                <a:ea typeface="Calibri"/>
                <a:cs typeface="Calibri"/>
                <a:sym typeface="Calibri"/>
              </a:rPr>
              <a:t>this:</a:t>
            </a:r>
            <a:endParaRPr lang="en" sz="1200"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pPr>
            <a:r>
              <a:rPr lang="en-US" sz="1200" i="1" dirty="0" smtClean="0">
                <a:latin typeface="Calibri"/>
                <a:ea typeface="Calibri"/>
                <a:cs typeface="Calibri"/>
                <a:sym typeface="Calibri"/>
              </a:rPr>
              <a:t>“</a:t>
            </a:r>
            <a:r>
              <a:rPr lang="en" sz="1200" i="1" dirty="0" smtClean="0">
                <a:latin typeface="Calibri"/>
                <a:ea typeface="Calibri"/>
                <a:cs typeface="Calibri"/>
                <a:sym typeface="Calibri"/>
              </a:rPr>
              <a:t>The </a:t>
            </a:r>
            <a:r>
              <a:rPr lang="en" sz="1200" i="1" dirty="0">
                <a:latin typeface="Calibri"/>
                <a:ea typeface="Calibri"/>
                <a:cs typeface="Calibri"/>
                <a:sym typeface="Calibri"/>
              </a:rPr>
              <a:t>base of this word is </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common.</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 </a:t>
            </a:r>
            <a:r>
              <a:rPr lang="en" sz="1200" i="1" dirty="0">
                <a:latin typeface="Calibri"/>
                <a:ea typeface="Calibri"/>
                <a:cs typeface="Calibri"/>
                <a:sym typeface="Calibri"/>
              </a:rPr>
              <a:t>How does that help you</a:t>
            </a:r>
            <a:r>
              <a:rPr lang="en" sz="1200" i="1" dirty="0" smtClean="0">
                <a:latin typeface="Calibri"/>
                <a:ea typeface="Calibri"/>
                <a:cs typeface="Calibri"/>
                <a:sym typeface="Calibri"/>
              </a:rPr>
              <a:t>?</a:t>
            </a:r>
            <a:r>
              <a:rPr lang="en-US" sz="1200" i="1" dirty="0" smtClean="0">
                <a:latin typeface="Calibri"/>
                <a:ea typeface="Calibri"/>
                <a:cs typeface="Calibri"/>
                <a:sym typeface="Calibri"/>
              </a:rPr>
              <a:t>”</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Model rephrasing for the students. Rephrase the first sentence by saying something like: </a:t>
            </a:r>
            <a:r>
              <a:rPr lang="en" sz="1200" i="1" dirty="0">
                <a:latin typeface="Calibri"/>
                <a:ea typeface="Calibri"/>
                <a:cs typeface="Calibri"/>
                <a:sym typeface="Calibri"/>
              </a:rPr>
              <a:t>“When you look at it from a brain science perspective, you can see that video games are popular because they tap into our limbic system.” </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Then say something like this: </a:t>
            </a:r>
            <a:r>
              <a:rPr lang="en" sz="1200" i="1" dirty="0">
                <a:latin typeface="Calibri"/>
                <a:ea typeface="Calibri"/>
                <a:cs typeface="Calibri"/>
                <a:sym typeface="Calibri"/>
              </a:rPr>
              <a:t>“The next sentence will tell us two important things about the reward system or limbic system. Raise your hand when you can identify them.”</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Reread the second sentence and pause to let students identify the information. Ask students to share out. </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Move on to Question 4. Reread the remainder of the paragraph. Ask the question. Give students time to think individually and then raise their hands when they know the answer. When most of the class has a hand up, cold call on several students to share out.</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response to #3, listen for</a:t>
            </a:r>
            <a:r>
              <a:rPr lang="en" sz="1200" dirty="0">
                <a:solidFill>
                  <a:schemeClr val="dk1"/>
                </a:solidFill>
                <a:latin typeface="Times New Roman"/>
                <a:ea typeface="Times New Roman"/>
                <a:cs typeface="Times New Roman"/>
                <a:sym typeface="Times New Roman"/>
              </a:rPr>
              <a:t>: </a:t>
            </a:r>
            <a:r>
              <a:rPr lang="en" sz="1200" b="0" dirty="0">
                <a:solidFill>
                  <a:schemeClr val="dk1"/>
                </a:solidFill>
                <a:latin typeface="Calibri"/>
                <a:ea typeface="Calibri"/>
                <a:cs typeface="Calibri"/>
                <a:sym typeface="Calibri"/>
              </a:rPr>
              <a:t>Dopamine is the main neurotransmitter in the reward system, and the nucleus accumbens is major part of the limbic system.</a:t>
            </a:r>
            <a:r>
              <a:rPr lang="en" b="0" dirty="0">
                <a:solidFill>
                  <a:schemeClr val="dk1"/>
                </a:solidFill>
                <a:latin typeface="Calibri"/>
                <a:ea typeface="Calibri"/>
                <a:cs typeface="Calibri"/>
                <a:sym typeface="Calibri"/>
              </a:rPr>
              <a:t>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In response to the first part of question 4, listen for students to say:  </a:t>
            </a:r>
            <a:r>
              <a:rPr lang="en" sz="1200" b="0" dirty="0">
                <a:latin typeface="Calibri"/>
                <a:ea typeface="Calibri"/>
                <a:cs typeface="Calibri"/>
                <a:sym typeface="Calibri"/>
              </a:rPr>
              <a:t>Video games also increase dopamine levels in the reward center. Because video games stimulate dopamine like our basic drives, drugs, and addictions, they can feel as addictive or as necessary as those. Therefore, because they make our brain feel this way, they are popular</a:t>
            </a:r>
            <a:r>
              <a:rPr lang="en" sz="1200" b="0" i="1" dirty="0">
                <a:latin typeface="Calibri"/>
                <a:ea typeface="Calibri"/>
                <a:cs typeface="Calibri"/>
                <a:sym typeface="Calibri"/>
              </a:rPr>
              <a:t>.</a:t>
            </a:r>
            <a:endParaRPr sz="1200" b="0" i="1" dirty="0">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the following in response to the second part of question 4: Dopamine is the main neurotransmitter in the reward system, and the nucleus accumbens is major part of the limbic system.</a:t>
            </a:r>
            <a:endParaRPr sz="1200" b="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Some students will benefit from an annotated text.</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896223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47e3e2bf6d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5" name="Google Shape;195;g47e3e2bf6d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20 -25 minutes (this slide, 5-10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3 of 3</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Close Reading of Excerpt 3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partnering ELL students who speak the same home language when discussion of complex content is required. This can allow students to have more meaningful discussions and clarify points in their native language.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retrieve their </a:t>
            </a:r>
            <a:r>
              <a:rPr lang="en" sz="1200" b="1" dirty="0">
                <a:solidFill>
                  <a:schemeClr val="dk1"/>
                </a:solidFill>
                <a:latin typeface="Calibri"/>
                <a:ea typeface="Calibri"/>
                <a:cs typeface="Calibri"/>
                <a:sym typeface="Calibri"/>
              </a:rPr>
              <a:t>Brain Development anchor chart</a:t>
            </a:r>
            <a:r>
              <a:rPr lang="en" sz="1200" b="0" dirty="0">
                <a:solidFill>
                  <a:schemeClr val="dk1"/>
                </a:solidFill>
                <a:latin typeface="Calibri"/>
                <a:ea typeface="Calibri"/>
                <a:cs typeface="Calibri"/>
                <a:sym typeface="Calibri"/>
              </a:rPr>
              <a:t>—student version </a:t>
            </a:r>
            <a:r>
              <a:rPr lang="en" sz="1200" dirty="0">
                <a:solidFill>
                  <a:schemeClr val="dk1"/>
                </a:solidFill>
                <a:latin typeface="Calibri"/>
                <a:ea typeface="Calibri"/>
                <a:cs typeface="Calibri"/>
                <a:sym typeface="Calibri"/>
              </a:rPr>
              <a:t>and focus their attention on the class </a:t>
            </a:r>
            <a:r>
              <a:rPr lang="en" sz="1200" b="1" dirty="0">
                <a:solidFill>
                  <a:schemeClr val="dk1"/>
                </a:solidFill>
                <a:latin typeface="Calibri"/>
                <a:ea typeface="Calibri"/>
                <a:cs typeface="Calibri"/>
                <a:sym typeface="Calibri"/>
              </a:rPr>
              <a:t>Brain Development anchor chart</a:t>
            </a:r>
            <a:r>
              <a:rPr lang="en" sz="1200" dirty="0">
                <a:solidFill>
                  <a:schemeClr val="dk1"/>
                </a:solidFill>
                <a:latin typeface="Calibri"/>
                <a:ea typeface="Calibri"/>
                <a:cs typeface="Calibri"/>
                <a:sym typeface="Calibri"/>
              </a:rPr>
              <a:t>. Tell them that you would like to get this information onto the anchor chart.</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Do so, using the </a:t>
            </a:r>
            <a:r>
              <a:rPr lang="en" sz="1200" b="1" dirty="0">
                <a:solidFill>
                  <a:schemeClr val="dk1"/>
                </a:solidFill>
                <a:latin typeface="Calibri"/>
                <a:ea typeface="Calibri"/>
                <a:cs typeface="Calibri"/>
                <a:sym typeface="Calibri"/>
              </a:rPr>
              <a:t>Model Brain Development anchor chart (for teacher reference)</a:t>
            </a:r>
            <a:r>
              <a:rPr lang="en" sz="1200" dirty="0">
                <a:solidFill>
                  <a:schemeClr val="dk1"/>
                </a:solidFill>
                <a:latin typeface="Calibri"/>
                <a:ea typeface="Calibri"/>
                <a:cs typeface="Calibri"/>
                <a:sym typeface="Calibri"/>
              </a:rPr>
              <a:t> as needed. Consider writing something like this in the limbic system column:</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“Dopamine is the main neurotransmitter in the limbic system” (Giedd)</a:t>
            </a:r>
            <a:endParaRPr sz="1200" i="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“Dopamine flushes the limbic system during basic biological drives, by substance abuse, and addictive behaviors. It is also activated by video games.” (Giedd)</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and talk about what to write in the last column:  </a:t>
            </a:r>
            <a:r>
              <a:rPr lang="en" sz="1200" i="1" dirty="0">
                <a:solidFill>
                  <a:schemeClr val="dk1"/>
                </a:solidFill>
                <a:latin typeface="Calibri"/>
                <a:ea typeface="Calibri"/>
                <a:cs typeface="Calibri"/>
                <a:sym typeface="Calibri"/>
              </a:rPr>
              <a:t>“Create ‘if/then’ statements from the information we learned about the video games, dopamine, and the limbic system.”</a:t>
            </a:r>
            <a:endParaRPr sz="1200" i="1"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1 minute, ask students to share out. Use the class discussion to add to the anchor chart and invite students to record the information on their own anchor charts.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t>
            </a:r>
            <a:r>
              <a:rPr lang="en" sz="1200" b="0" u="none" dirty="0">
                <a:solidFill>
                  <a:schemeClr val="dk1"/>
                </a:solidFill>
                <a:latin typeface="Calibri"/>
                <a:ea typeface="Calibri"/>
                <a:cs typeface="Calibri"/>
                <a:sym typeface="Calibri"/>
              </a:rPr>
              <a:t>“</a:t>
            </a:r>
            <a:r>
              <a:rPr lang="en" sz="1200" b="0" i="1" u="none" dirty="0">
                <a:solidFill>
                  <a:schemeClr val="dk1"/>
                </a:solidFill>
                <a:latin typeface="Calibri"/>
                <a:ea typeface="Calibri"/>
                <a:cs typeface="Calibri"/>
                <a:sym typeface="Calibri"/>
              </a:rPr>
              <a:t>If</a:t>
            </a:r>
            <a:r>
              <a:rPr lang="en" sz="1200" b="0" u="none" dirty="0">
                <a:solidFill>
                  <a:schemeClr val="dk1"/>
                </a:solidFill>
                <a:latin typeface="Calibri"/>
                <a:ea typeface="Calibri"/>
                <a:cs typeface="Calibri"/>
                <a:sym typeface="Calibri"/>
              </a:rPr>
              <a:t> video games activate dopamine in the brain similarly to addictive behaviors, </a:t>
            </a:r>
            <a:r>
              <a:rPr lang="en" sz="1200" b="0" i="1" u="none" dirty="0">
                <a:solidFill>
                  <a:schemeClr val="dk1"/>
                </a:solidFill>
                <a:latin typeface="Calibri"/>
                <a:ea typeface="Calibri"/>
                <a:cs typeface="Calibri"/>
                <a:sym typeface="Calibri"/>
              </a:rPr>
              <a:t>then</a:t>
            </a:r>
            <a:r>
              <a:rPr lang="en" sz="1200" b="0" u="none" dirty="0">
                <a:solidFill>
                  <a:schemeClr val="dk1"/>
                </a:solidFill>
                <a:latin typeface="Calibri"/>
                <a:ea typeface="Calibri"/>
                <a:cs typeface="Calibri"/>
                <a:sym typeface="Calibri"/>
              </a:rPr>
              <a:t> a person may become addicted to video games in the same way someone can be addicted to behaviors.” </a:t>
            </a:r>
            <a:endParaRPr sz="1200" b="0" u="none"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Consider </a:t>
            </a:r>
            <a:r>
              <a:rPr lang="en" sz="1200" dirty="0">
                <a:solidFill>
                  <a:schemeClr val="dk1"/>
                </a:solidFill>
                <a:latin typeface="Calibri"/>
                <a:ea typeface="Calibri"/>
                <a:cs typeface="Calibri"/>
                <a:sym typeface="Calibri"/>
              </a:rPr>
              <a:t>working with a small group of students who need additional support.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the “if / then” statement is hard, consider scaffolding by giving the “if” part of the statement.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650987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9.png"/><Relationship Id="rId5"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hyperlink" Target="http://www.nytimes.com/interactive/2010/11/21/technology/20101121-brain-interactive.html?ref=technology"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hyperlink" Target="http://www.nytimes.com/interactive/2010/11/21/technology/20101121-brain-interactive.html?ref=technology"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a:t>
            </a:r>
            <a:r>
              <a:rPr lang="en" sz="3400">
                <a:latin typeface="Century Gothic"/>
                <a:ea typeface="Century Gothic"/>
                <a:cs typeface="Century Gothic"/>
                <a:sym typeface="Century Gothic"/>
              </a:rPr>
              <a:t> 4</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7</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296825"/>
            <a:ext cx="8312100" cy="3469500"/>
          </a:xfrm>
          <a:prstGeom prst="rect">
            <a:avLst/>
          </a:prstGeom>
        </p:spPr>
        <p:txBody>
          <a:bodyPr spcFirstLastPara="1" wrap="square" lIns="68575" tIns="34275" rIns="68575" bIns="34275" anchor="t" anchorCtr="0">
            <a:noAutofit/>
          </a:bodyPr>
          <a:lstStyle/>
          <a:p>
            <a:pPr marL="457200" lvl="0" indent="-342900" algn="l" rtl="0">
              <a:spcBef>
                <a:spcPts val="0"/>
              </a:spcBef>
              <a:spcAft>
                <a:spcPts val="0"/>
              </a:spcAft>
              <a:buSzPts val="1800"/>
              <a:buFont typeface="Century Gothic"/>
              <a:buChar char="•"/>
            </a:pPr>
            <a:r>
              <a:rPr lang="en" sz="1800" dirty="0"/>
              <a:t>This lesson will take approximately 50-60 minutes to complete. </a:t>
            </a:r>
            <a:endParaRPr sz="1800" dirty="0"/>
          </a:p>
          <a:p>
            <a:pPr marL="457200" lvl="0" indent="-342900" algn="l" rtl="0">
              <a:lnSpc>
                <a:spcPct val="100000"/>
              </a:lnSpc>
              <a:spcBef>
                <a:spcPts val="1000"/>
              </a:spcBef>
              <a:spcAft>
                <a:spcPts val="0"/>
              </a:spcAft>
              <a:buSzPts val="1800"/>
              <a:buFont typeface="Century Gothic"/>
              <a:buChar char="•"/>
            </a:pPr>
            <a:r>
              <a:rPr lang="en" sz="1800" dirty="0"/>
              <a:t>The purpose of this lesson is for students to practice identifying irrelevant text-based evidence that does not support the main idea of an informational text.</a:t>
            </a:r>
            <a:endParaRPr sz="1800" dirty="0"/>
          </a:p>
          <a:p>
            <a:pPr marL="457200" lvl="0" indent="0" algn="l" rtl="0">
              <a:lnSpc>
                <a:spcPct val="100000"/>
              </a:lnSpc>
              <a:spcBef>
                <a:spcPts val="0"/>
              </a:spcBef>
              <a:spcAft>
                <a:spcPts val="0"/>
              </a:spcAft>
              <a:buNone/>
            </a:pPr>
            <a:endParaRPr sz="1800" dirty="0"/>
          </a:p>
          <a:p>
            <a:pPr marL="0" lvl="0" indent="0" algn="l" rtl="0">
              <a:lnSpc>
                <a:spcPct val="100000"/>
              </a:lnSpc>
              <a:spcBef>
                <a:spcPts val="0"/>
              </a:spcBef>
              <a:spcAft>
                <a:spcPts val="0"/>
              </a:spcAft>
              <a:buNone/>
            </a:pPr>
            <a:r>
              <a:rPr lang="en" sz="1600" b="1" dirty="0"/>
              <a:t>The Learning Targets for students today are:</a:t>
            </a:r>
            <a:endParaRPr sz="1600" b="1" dirty="0"/>
          </a:p>
          <a:p>
            <a:pPr marL="457200" lvl="0" indent="-342900" algn="l" rtl="0">
              <a:lnSpc>
                <a:spcPct val="115000"/>
              </a:lnSpc>
              <a:spcBef>
                <a:spcPts val="1000"/>
              </a:spcBef>
              <a:spcAft>
                <a:spcPts val="0"/>
              </a:spcAft>
              <a:buSzPts val="1800"/>
              <a:buChar char="•"/>
            </a:pPr>
            <a:r>
              <a:rPr lang="en" sz="1800" dirty="0"/>
              <a:t>I can identify text-based evidence that does or does not support the main idea of an informational text.</a:t>
            </a:r>
            <a:endParaRPr sz="1800" dirty="0"/>
          </a:p>
          <a:p>
            <a:pPr marL="457200" lvl="0" indent="-342900" algn="l" rtl="0">
              <a:lnSpc>
                <a:spcPct val="115000"/>
              </a:lnSpc>
              <a:spcBef>
                <a:spcPts val="0"/>
              </a:spcBef>
              <a:spcAft>
                <a:spcPts val="0"/>
              </a:spcAft>
              <a:buSzPts val="1800"/>
              <a:buChar char="•"/>
            </a:pPr>
            <a:r>
              <a:rPr lang="en" sz="1800" dirty="0"/>
              <a:t>I can read “The Digital Revolution and the Adolescent Brain Evolution” with support.</a:t>
            </a:r>
            <a:endParaRPr sz="1800" dirty="0"/>
          </a:p>
          <a:p>
            <a:pPr marL="457200" lvl="0" indent="-342900" algn="l" rtl="0">
              <a:lnSpc>
                <a:spcPct val="115000"/>
              </a:lnSpc>
              <a:spcBef>
                <a:spcPts val="0"/>
              </a:spcBef>
              <a:spcAft>
                <a:spcPts val="0"/>
              </a:spcAft>
              <a:buSzPts val="1800"/>
              <a:buChar char="•"/>
            </a:pPr>
            <a:r>
              <a:rPr lang="en" sz="1800" dirty="0"/>
              <a:t>I can analyze photos, video, and quotes to find a main idea.</a:t>
            </a:r>
            <a:endParaRPr sz="1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34"/>
          <p:cNvSpPr txBox="1">
            <a:spLocks noGrp="1"/>
          </p:cNvSpPr>
          <p:nvPr>
            <p:ph type="title"/>
          </p:nvPr>
        </p:nvSpPr>
        <p:spPr>
          <a:xfrm>
            <a:off x="628650" y="273850"/>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revisit the Gallery Walk </a:t>
            </a:r>
            <a:endParaRPr sz="3000" b="1" i="1"/>
          </a:p>
        </p:txBody>
      </p:sp>
      <p:sp>
        <p:nvSpPr>
          <p:cNvPr id="207" name="Google Shape;207;p34"/>
          <p:cNvSpPr txBox="1"/>
          <p:nvPr/>
        </p:nvSpPr>
        <p:spPr>
          <a:xfrm>
            <a:off x="628650" y="1268050"/>
            <a:ext cx="4070700" cy="2973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We began this unit with a Gallery Walk.  We are going to revisit it now to see if we notice or wonder anything new. </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We </a:t>
            </a:r>
            <a:r>
              <a:rPr lang="en" sz="1800" dirty="0" smtClean="0">
                <a:latin typeface="Century Gothic"/>
                <a:ea typeface="Century Gothic"/>
                <a:cs typeface="Century Gothic"/>
                <a:sym typeface="Century Gothic"/>
              </a:rPr>
              <a:t>are </a:t>
            </a:r>
            <a:r>
              <a:rPr lang="en" sz="1800" dirty="0">
                <a:latin typeface="Century Gothic"/>
                <a:ea typeface="Century Gothic"/>
                <a:cs typeface="Century Gothic"/>
                <a:sym typeface="Century Gothic"/>
              </a:rPr>
              <a:t>going to complete a Notice and Wonder together together before you work independently.</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Notice how this relates to the ideas explored in the close reading.</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pic>
        <p:nvPicPr>
          <p:cNvPr id="208" name="Google Shape;208;p34"/>
          <p:cNvPicPr preferRelativeResize="0"/>
          <p:nvPr/>
        </p:nvPicPr>
        <p:blipFill>
          <a:blip r:embed="rId3">
            <a:alphaModFix/>
          </a:blip>
          <a:stretch>
            <a:fillRect/>
          </a:stretch>
        </p:blipFill>
        <p:spPr>
          <a:xfrm>
            <a:off x="5664267" y="1373749"/>
            <a:ext cx="2674108" cy="2867701"/>
          </a:xfrm>
          <a:prstGeom prst="rect">
            <a:avLst/>
          </a:prstGeom>
          <a:noFill/>
          <a:ln w="9525" cap="flat" cmpd="sng">
            <a:solidFill>
              <a:srgbClr val="000000"/>
            </a:solidFill>
            <a:prstDash val="solid"/>
            <a:round/>
            <a:headEnd type="none" w="sm" len="sm"/>
            <a:tailEnd type="none" w="sm" len="sm"/>
          </a:ln>
        </p:spPr>
      </p:pic>
      <p:pic>
        <p:nvPicPr>
          <p:cNvPr id="6" name="Google Shape;167;p29"/>
          <p:cNvPicPr preferRelativeResize="0"/>
          <p:nvPr/>
        </p:nvPicPr>
        <p:blipFill>
          <a:blip r:embed="rId4">
            <a:alphaModFix/>
          </a:blip>
          <a:stretch>
            <a:fillRect/>
          </a:stretch>
        </p:blipFill>
        <p:spPr>
          <a:xfrm>
            <a:off x="8108076" y="120670"/>
            <a:ext cx="1035924" cy="942849"/>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35"/>
          <p:cNvSpPr txBox="1">
            <a:spLocks noGrp="1"/>
          </p:cNvSpPr>
          <p:nvPr>
            <p:ph type="title"/>
          </p:nvPr>
        </p:nvSpPr>
        <p:spPr>
          <a:xfrm>
            <a:off x="628650" y="175713"/>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go on a Gallery Walk</a:t>
            </a:r>
            <a:endParaRPr sz="3000" b="1" i="1" dirty="0"/>
          </a:p>
        </p:txBody>
      </p:sp>
      <p:sp>
        <p:nvSpPr>
          <p:cNvPr id="215" name="Google Shape;215;p35"/>
          <p:cNvSpPr txBox="1"/>
          <p:nvPr/>
        </p:nvSpPr>
        <p:spPr>
          <a:xfrm>
            <a:off x="628650" y="2198650"/>
            <a:ext cx="4752000" cy="2693400"/>
          </a:xfrm>
          <a:prstGeom prst="rect">
            <a:avLst/>
          </a:prstGeom>
          <a:noFill/>
          <a:ln>
            <a:noFill/>
          </a:ln>
        </p:spPr>
        <p:txBody>
          <a:bodyPr spcFirstLastPara="1" wrap="square" lIns="91425" tIns="91425" rIns="91425" bIns="91425" anchor="t" anchorCtr="0">
            <a:noAutofit/>
          </a:bodyPr>
          <a:lstStyle/>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Add anything you observe, or that is still new or interesting in the Notices column.</a:t>
            </a:r>
            <a:endParaRPr sz="1800" dirty="0">
              <a:latin typeface="Century Gothic"/>
              <a:ea typeface="Century Gothic"/>
              <a:cs typeface="Century Gothic"/>
              <a:sym typeface="Century Gothic"/>
            </a:endParaRPr>
          </a:p>
          <a:p>
            <a:pPr marL="457200" lvl="0" indent="0" algn="l" rtl="0">
              <a:spcBef>
                <a:spcPts val="0"/>
              </a:spcBef>
              <a:spcAft>
                <a:spcPts val="0"/>
              </a:spcAft>
              <a:buNone/>
            </a:pPr>
            <a:endParaRPr sz="6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Add any questions in the Wonders </a:t>
            </a:r>
            <a:r>
              <a:rPr lang="en" sz="1800" dirty="0" smtClean="0">
                <a:latin typeface="Century Gothic"/>
                <a:ea typeface="Century Gothic"/>
                <a:cs typeface="Century Gothic"/>
                <a:sym typeface="Century Gothic"/>
              </a:rPr>
              <a:t>column</a:t>
            </a:r>
            <a:r>
              <a:rPr lang="en-US" sz="1800" dirty="0" smtClean="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lvl="0" indent="0" algn="l" rtl="0">
              <a:spcBef>
                <a:spcPts val="0"/>
              </a:spcBef>
              <a:spcAft>
                <a:spcPts val="0"/>
              </a:spcAft>
              <a:buNone/>
            </a:pPr>
            <a:endParaRPr sz="6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SILENTLY wander to the items for 8 minutes.  </a:t>
            </a:r>
            <a:r>
              <a:rPr lang="en" sz="1800" dirty="0" smtClean="0">
                <a:latin typeface="Century Gothic"/>
                <a:ea typeface="Century Gothic"/>
                <a:cs typeface="Century Gothic"/>
                <a:sym typeface="Century Gothic"/>
              </a:rPr>
              <a:t>D</a:t>
            </a:r>
            <a:r>
              <a:rPr lang="en-US" sz="1800" dirty="0" smtClean="0">
                <a:latin typeface="Century Gothic"/>
                <a:ea typeface="Century Gothic"/>
                <a:cs typeface="Century Gothic"/>
                <a:sym typeface="Century Gothic"/>
              </a:rPr>
              <a:t>o</a:t>
            </a:r>
            <a:r>
              <a:rPr lang="en" sz="1800" dirty="0" smtClean="0">
                <a:latin typeface="Century Gothic"/>
                <a:ea typeface="Century Gothic"/>
                <a:cs typeface="Century Gothic"/>
                <a:sym typeface="Century Gothic"/>
              </a:rPr>
              <a:t> </a:t>
            </a:r>
            <a:r>
              <a:rPr lang="en" sz="1800" dirty="0">
                <a:latin typeface="Century Gothic"/>
                <a:ea typeface="Century Gothic"/>
                <a:cs typeface="Century Gothic"/>
                <a:sym typeface="Century Gothic"/>
              </a:rPr>
              <a:t>not worry about getting to all of the items.</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pic>
        <p:nvPicPr>
          <p:cNvPr id="216" name="Google Shape;216;p35"/>
          <p:cNvPicPr preferRelativeResize="0"/>
          <p:nvPr/>
        </p:nvPicPr>
        <p:blipFill>
          <a:blip r:embed="rId3">
            <a:alphaModFix/>
          </a:blip>
          <a:stretch>
            <a:fillRect/>
          </a:stretch>
        </p:blipFill>
        <p:spPr>
          <a:xfrm>
            <a:off x="5854976" y="2019948"/>
            <a:ext cx="2428700" cy="2604526"/>
          </a:xfrm>
          <a:prstGeom prst="rect">
            <a:avLst/>
          </a:prstGeom>
          <a:noFill/>
          <a:ln w="9525" cap="flat" cmpd="sng">
            <a:solidFill>
              <a:srgbClr val="000000"/>
            </a:solidFill>
            <a:prstDash val="solid"/>
            <a:round/>
            <a:headEnd type="none" w="sm" len="sm"/>
            <a:tailEnd type="none" w="sm" len="sm"/>
          </a:ln>
        </p:spPr>
      </p:pic>
      <p:sp>
        <p:nvSpPr>
          <p:cNvPr id="217" name="Google Shape;217;p35"/>
          <p:cNvSpPr txBox="1"/>
          <p:nvPr/>
        </p:nvSpPr>
        <p:spPr>
          <a:xfrm>
            <a:off x="628650" y="1259325"/>
            <a:ext cx="7932900" cy="760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Some of the information on this Gallery Walk will seem familiar, but some might still be new and interesting.</a:t>
            </a:r>
            <a:endParaRPr b="1"/>
          </a:p>
        </p:txBody>
      </p:sp>
      <p:pic>
        <p:nvPicPr>
          <p:cNvPr id="7" name="Google Shape;167;p29"/>
          <p:cNvPicPr preferRelativeResize="0"/>
          <p:nvPr/>
        </p:nvPicPr>
        <p:blipFill>
          <a:blip r:embed="rId4">
            <a:alphaModFix/>
          </a:blip>
          <a:stretch>
            <a:fillRect/>
          </a:stretch>
        </p:blipFill>
        <p:spPr>
          <a:xfrm>
            <a:off x="8108076" y="120670"/>
            <a:ext cx="1035924" cy="942849"/>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36"/>
          <p:cNvSpPr txBox="1">
            <a:spLocks noGrp="1"/>
          </p:cNvSpPr>
          <p:nvPr>
            <p:ph type="title"/>
          </p:nvPr>
        </p:nvSpPr>
        <p:spPr>
          <a:xfrm>
            <a:off x="628650" y="273850"/>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reflect in our </a:t>
            </a:r>
            <a:r>
              <a:rPr lang="en" sz="3000" b="1" dirty="0"/>
              <a:t>Thinking Logs</a:t>
            </a:r>
            <a:endParaRPr sz="3000" b="1" i="1" dirty="0"/>
          </a:p>
        </p:txBody>
      </p:sp>
      <p:sp>
        <p:nvSpPr>
          <p:cNvPr id="224" name="Google Shape;224;p36"/>
          <p:cNvSpPr txBox="1"/>
          <p:nvPr/>
        </p:nvSpPr>
        <p:spPr>
          <a:xfrm>
            <a:off x="893875" y="1095325"/>
            <a:ext cx="3069000" cy="3146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b="1">
                <a:latin typeface="Century Gothic"/>
                <a:ea typeface="Century Gothic"/>
                <a:cs typeface="Century Gothic"/>
                <a:sym typeface="Century Gothic"/>
              </a:rPr>
              <a:t>Turn and Talk with a partner:</a:t>
            </a:r>
            <a:endParaRPr sz="2400" b="1">
              <a:latin typeface="Century Gothic"/>
              <a:ea typeface="Century Gothic"/>
              <a:cs typeface="Century Gothic"/>
              <a:sym typeface="Century Gothic"/>
            </a:endParaRPr>
          </a:p>
          <a:p>
            <a:pPr marL="0" lvl="0" indent="0" algn="l" rtl="0">
              <a:spcBef>
                <a:spcPts val="0"/>
              </a:spcBef>
              <a:spcAft>
                <a:spcPts val="0"/>
              </a:spcAft>
              <a:buNone/>
            </a:pPr>
            <a:endParaRPr sz="10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How has revisiting the resources in the Gallery Walk clarified your thinking about adolescent brain development?</a:t>
            </a:r>
            <a:endParaRPr sz="24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pic>
        <p:nvPicPr>
          <p:cNvPr id="225" name="Google Shape;225;p36"/>
          <p:cNvPicPr preferRelativeResize="0"/>
          <p:nvPr/>
        </p:nvPicPr>
        <p:blipFill>
          <a:blip r:embed="rId3">
            <a:alphaModFix/>
          </a:blip>
          <a:stretch>
            <a:fillRect/>
          </a:stretch>
        </p:blipFill>
        <p:spPr>
          <a:xfrm>
            <a:off x="4717225" y="1176850"/>
            <a:ext cx="3258225" cy="3529725"/>
          </a:xfrm>
          <a:prstGeom prst="rect">
            <a:avLst/>
          </a:prstGeom>
          <a:noFill/>
          <a:ln w="9525" cap="flat" cmpd="sng">
            <a:solidFill>
              <a:srgbClr val="000000"/>
            </a:solidFill>
            <a:prstDash val="solid"/>
            <a:round/>
            <a:headEnd type="none" w="sm" len="sm"/>
            <a:tailEnd type="none" w="sm" len="sm"/>
          </a:ln>
        </p:spPr>
      </p:pic>
      <p:pic>
        <p:nvPicPr>
          <p:cNvPr id="226" name="Google Shape;226;p36"/>
          <p:cNvPicPr preferRelativeResize="0"/>
          <p:nvPr/>
        </p:nvPicPr>
        <p:blipFill>
          <a:blip r:embed="rId4">
            <a:alphaModFix/>
          </a:blip>
          <a:stretch>
            <a:fillRect/>
          </a:stretch>
        </p:blipFill>
        <p:spPr>
          <a:xfrm>
            <a:off x="8490857" y="4463142"/>
            <a:ext cx="516268" cy="488350"/>
          </a:xfrm>
          <a:prstGeom prst="rect">
            <a:avLst/>
          </a:prstGeom>
          <a:noFill/>
          <a:ln>
            <a:noFill/>
          </a:ln>
        </p:spPr>
      </p:pic>
      <p:pic>
        <p:nvPicPr>
          <p:cNvPr id="7" name="Google Shape;167;p29"/>
          <p:cNvPicPr preferRelativeResize="0"/>
          <p:nvPr/>
        </p:nvPicPr>
        <p:blipFill>
          <a:blip r:embed="rId5">
            <a:alphaModFix/>
          </a:blip>
          <a:stretch>
            <a:fillRect/>
          </a:stretch>
        </p:blipFill>
        <p:spPr>
          <a:xfrm>
            <a:off x="8108076" y="120670"/>
            <a:ext cx="1035924" cy="942849"/>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37"/>
          <p:cNvSpPr txBox="1">
            <a:spLocks noGrp="1"/>
          </p:cNvSpPr>
          <p:nvPr>
            <p:ph type="title"/>
          </p:nvPr>
        </p:nvSpPr>
        <p:spPr>
          <a:xfrm>
            <a:off x="628650" y="273850"/>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Homework</a:t>
            </a:r>
            <a:endParaRPr sz="3000" b="1" i="1"/>
          </a:p>
        </p:txBody>
      </p:sp>
      <p:sp>
        <p:nvSpPr>
          <p:cNvPr id="233" name="Google Shape;233;p37"/>
          <p:cNvSpPr txBox="1"/>
          <p:nvPr/>
        </p:nvSpPr>
        <p:spPr>
          <a:xfrm>
            <a:off x="628650" y="1478200"/>
            <a:ext cx="7899600" cy="27633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Clr>
                <a:schemeClr val="dk1"/>
              </a:buClr>
              <a:buSzPts val="2400"/>
              <a:buFont typeface="Century Gothic"/>
              <a:buChar char="●"/>
            </a:pPr>
            <a:r>
              <a:rPr lang="en" sz="2400">
                <a:solidFill>
                  <a:schemeClr val="dk1"/>
                </a:solidFill>
                <a:latin typeface="Century Gothic"/>
                <a:ea typeface="Century Gothic"/>
                <a:cs typeface="Century Gothic"/>
                <a:sym typeface="Century Gothic"/>
              </a:rPr>
              <a:t>Read </a:t>
            </a:r>
            <a:r>
              <a:rPr lang="en" sz="2400" b="1">
                <a:solidFill>
                  <a:schemeClr val="dk1"/>
                </a:solidFill>
                <a:latin typeface="Century Gothic"/>
                <a:ea typeface="Century Gothic"/>
                <a:cs typeface="Century Gothic"/>
                <a:sym typeface="Century Gothic"/>
              </a:rPr>
              <a:t>Homework:</a:t>
            </a:r>
            <a:r>
              <a:rPr lang="en" sz="2400">
                <a:solidFill>
                  <a:schemeClr val="dk1"/>
                </a:solidFill>
                <a:latin typeface="Century Gothic"/>
                <a:ea typeface="Century Gothic"/>
                <a:cs typeface="Century Gothic"/>
                <a:sym typeface="Century Gothic"/>
              </a:rPr>
              <a:t> </a:t>
            </a:r>
            <a:r>
              <a:rPr lang="en" sz="2400" b="1">
                <a:solidFill>
                  <a:schemeClr val="dk1"/>
                </a:solidFill>
                <a:latin typeface="Century Gothic"/>
                <a:ea typeface="Century Gothic"/>
                <a:cs typeface="Century Gothic"/>
                <a:sym typeface="Century Gothic"/>
              </a:rPr>
              <a:t>Excerpt 4 of “The Digital Revolution and the Adolescent Brain Evolution”</a:t>
            </a:r>
            <a:r>
              <a:rPr lang="en" sz="2400">
                <a:solidFill>
                  <a:schemeClr val="dk1"/>
                </a:solidFill>
                <a:latin typeface="Century Gothic"/>
                <a:ea typeface="Century Gothic"/>
                <a:cs typeface="Century Gothic"/>
                <a:sym typeface="Century Gothic"/>
              </a:rPr>
              <a:t> and answer the questions. Use the scaffolding steps to help you.</a:t>
            </a:r>
            <a:endParaRPr sz="240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sz="2400">
              <a:solidFill>
                <a:schemeClr val="dk1"/>
              </a:solidFill>
              <a:latin typeface="Century Gothic"/>
              <a:ea typeface="Century Gothic"/>
              <a:cs typeface="Century Gothic"/>
              <a:sym typeface="Century Gothic"/>
            </a:endParaRPr>
          </a:p>
          <a:p>
            <a:pPr marL="457200" lvl="0" indent="-381000" algn="l" rtl="0">
              <a:spcBef>
                <a:spcPts val="0"/>
              </a:spcBef>
              <a:spcAft>
                <a:spcPts val="0"/>
              </a:spcAft>
              <a:buClr>
                <a:schemeClr val="dk1"/>
              </a:buClr>
              <a:buSzPts val="2400"/>
              <a:buFont typeface="Century Gothic"/>
              <a:buChar char="●"/>
            </a:pPr>
            <a:r>
              <a:rPr lang="en" sz="2400">
                <a:solidFill>
                  <a:schemeClr val="dk1"/>
                </a:solidFill>
                <a:latin typeface="Century Gothic"/>
                <a:ea typeface="Century Gothic"/>
                <a:cs typeface="Century Gothic"/>
                <a:sym typeface="Century Gothic"/>
              </a:rPr>
              <a:t>Continue to read your independent reading book.</a:t>
            </a:r>
            <a:endParaRPr sz="240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sz="2400">
              <a:solidFill>
                <a:schemeClr val="dk1"/>
              </a:solidFill>
              <a:latin typeface="Century Gothic"/>
              <a:ea typeface="Century Gothic"/>
              <a:cs typeface="Century Gothic"/>
              <a:sym typeface="Century Gothic"/>
            </a:endParaRPr>
          </a:p>
        </p:txBody>
      </p:sp>
      <p:pic>
        <p:nvPicPr>
          <p:cNvPr id="5" name="Google Shape;167;p29"/>
          <p:cNvPicPr preferRelativeResize="0"/>
          <p:nvPr/>
        </p:nvPicPr>
        <p:blipFill>
          <a:blip r:embed="rId3">
            <a:alphaModFix/>
          </a:blip>
          <a:stretch>
            <a:fillRect/>
          </a:stretch>
        </p:blipFill>
        <p:spPr>
          <a:xfrm>
            <a:off x="8108076" y="120670"/>
            <a:ext cx="1035924" cy="94284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40" name="Google Shape;240;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41" name="Google Shape;241;p38"/>
          <p:cNvGraphicFramePr/>
          <p:nvPr/>
        </p:nvGraphicFramePr>
        <p:xfrm>
          <a:off x="577191" y="1248212"/>
          <a:ext cx="7989600" cy="3230175"/>
        </p:xfrm>
        <a:graphic>
          <a:graphicData uri="http://schemas.openxmlformats.org/drawingml/2006/table">
            <a:tbl>
              <a:tblPr firstRow="1" bandRow="1">
                <a:noFill/>
                <a:tableStyleId>{98930BF6-284D-47DD-9424-FA2B72051208}</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226025" y="1190525"/>
            <a:ext cx="8289300" cy="34422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11700" y="181775"/>
            <a:ext cx="8759400" cy="4809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7</a:t>
            </a:r>
            <a:r>
              <a:rPr lang="en" sz="3400" dirty="0">
                <a:solidFill>
                  <a:srgbClr val="000000"/>
                </a:solidFill>
                <a:latin typeface="Century Gothic"/>
                <a:ea typeface="Century Gothic"/>
                <a:cs typeface="Century Gothic"/>
                <a:sym typeface="Century Gothic"/>
              </a:rPr>
              <a:t>: Module </a:t>
            </a:r>
            <a:r>
              <a:rPr lang="en" sz="3400" dirty="0">
                <a:latin typeface="Century Gothic"/>
                <a:ea typeface="Century Gothic"/>
                <a:cs typeface="Century Gothic"/>
                <a:sym typeface="Century Gothic"/>
              </a:rPr>
              <a:t>4</a:t>
            </a:r>
            <a:r>
              <a:rPr lang="en" sz="3400" dirty="0">
                <a:solidFill>
                  <a:srgbClr val="000000"/>
                </a:solidFill>
                <a:latin typeface="Century Gothic"/>
                <a:ea typeface="Century Gothic"/>
                <a:cs typeface="Century Gothic"/>
                <a:sym typeface="Century Gothic"/>
              </a:rPr>
              <a:t>: Unit </a:t>
            </a:r>
            <a:r>
              <a:rPr lang="en" sz="3400" dirty="0">
                <a:latin typeface="Century Gothic"/>
                <a:ea typeface="Century Gothic"/>
                <a:cs typeface="Century Gothic"/>
                <a:sym typeface="Century Gothic"/>
              </a:rPr>
              <a:t>1</a:t>
            </a:r>
            <a:r>
              <a:rPr lang="en" sz="3400" dirty="0">
                <a:solidFill>
                  <a:srgbClr val="000000"/>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7</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 </a:t>
            </a:r>
            <a:r>
              <a:rPr lang="en" b="1" dirty="0">
                <a:solidFill>
                  <a:schemeClr val="dk1"/>
                </a:solidFill>
                <a:latin typeface="Century Gothic"/>
                <a:ea typeface="Century Gothic"/>
                <a:cs typeface="Century Gothic"/>
                <a:sym typeface="Century Gothic"/>
              </a:rPr>
              <a:t>Preparing for Lesson 7:</a:t>
            </a: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dirty="0">
                <a:solidFill>
                  <a:schemeClr val="dk1"/>
                </a:solidFill>
                <a:latin typeface="Century Gothic"/>
                <a:ea typeface="Century Gothic"/>
                <a:cs typeface="Century Gothic"/>
                <a:sym typeface="Century Gothic"/>
              </a:rPr>
              <a:t>Materials and classroom preparation:</a:t>
            </a:r>
            <a:endParaRPr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600" dirty="0">
              <a:solidFill>
                <a:schemeClr val="dk1"/>
              </a:solidFill>
              <a:latin typeface="Century Gothic"/>
              <a:ea typeface="Century Gothic"/>
              <a:cs typeface="Century Gothic"/>
              <a:sym typeface="Century Gothic"/>
            </a:endParaRPr>
          </a:p>
          <a:p>
            <a:pPr marL="457200" lvl="0" indent="-292100" algn="l" rtl="0">
              <a:lnSpc>
                <a:spcPct val="100000"/>
              </a:lnSpc>
              <a:spcBef>
                <a:spcPts val="0"/>
              </a:spcBef>
              <a:spcAft>
                <a:spcPts val="0"/>
              </a:spcAft>
              <a:buClr>
                <a:schemeClr val="dk1"/>
              </a:buClr>
              <a:buSzPts val="1000"/>
              <a:buFont typeface="Century Gothic"/>
              <a:buChar char="●"/>
            </a:pPr>
            <a:r>
              <a:rPr lang="en" sz="1100" b="1" dirty="0">
                <a:solidFill>
                  <a:schemeClr val="dk1"/>
                </a:solidFill>
                <a:latin typeface="Century Gothic"/>
                <a:ea typeface="Century Gothic"/>
                <a:cs typeface="Century Gothic"/>
                <a:sym typeface="Century Gothic"/>
              </a:rPr>
              <a:t>Analyzing the Evidence entry task </a:t>
            </a:r>
            <a:r>
              <a:rPr lang="en" sz="1100" dirty="0">
                <a:solidFill>
                  <a:schemeClr val="dk1"/>
                </a:solidFill>
                <a:latin typeface="Century Gothic"/>
                <a:ea typeface="Century Gothic"/>
                <a:cs typeface="Century Gothic"/>
                <a:sym typeface="Century Gothic"/>
              </a:rPr>
              <a:t>(one per student)</a:t>
            </a:r>
            <a:endParaRPr sz="1100" dirty="0">
              <a:solidFill>
                <a:schemeClr val="dk1"/>
              </a:solidFill>
              <a:latin typeface="Century Gothic"/>
              <a:ea typeface="Century Gothic"/>
              <a:cs typeface="Century Gothic"/>
              <a:sym typeface="Century Gothic"/>
            </a:endParaRPr>
          </a:p>
          <a:p>
            <a:pPr marL="457200" lvl="0" indent="-292100" algn="l" rtl="0">
              <a:lnSpc>
                <a:spcPct val="100000"/>
              </a:lnSpc>
              <a:spcBef>
                <a:spcPts val="0"/>
              </a:spcBef>
              <a:spcAft>
                <a:spcPts val="0"/>
              </a:spcAft>
              <a:buClr>
                <a:schemeClr val="dk1"/>
              </a:buClr>
              <a:buSzPts val="1000"/>
              <a:buFont typeface="Century Gothic"/>
              <a:buChar char="●"/>
            </a:pPr>
            <a:r>
              <a:rPr lang="en" sz="1100" dirty="0">
                <a:solidFill>
                  <a:schemeClr val="dk1"/>
                </a:solidFill>
                <a:latin typeface="Century Gothic"/>
                <a:ea typeface="Century Gothic"/>
                <a:cs typeface="Century Gothic"/>
                <a:sym typeface="Century Gothic"/>
              </a:rPr>
              <a:t>Excerpt 3 of “The Digital Revolution and the Adolescent Brain Evolution” (one per student)</a:t>
            </a:r>
            <a:endParaRPr sz="1100" dirty="0">
              <a:solidFill>
                <a:schemeClr val="dk1"/>
              </a:solidFill>
              <a:latin typeface="Century Gothic"/>
              <a:ea typeface="Century Gothic"/>
              <a:cs typeface="Century Gothic"/>
              <a:sym typeface="Century Gothic"/>
            </a:endParaRPr>
          </a:p>
          <a:p>
            <a:pPr marL="457200" lvl="0" indent="-292100" algn="l" rtl="0">
              <a:lnSpc>
                <a:spcPct val="100000"/>
              </a:lnSpc>
              <a:spcBef>
                <a:spcPts val="0"/>
              </a:spcBef>
              <a:spcAft>
                <a:spcPts val="0"/>
              </a:spcAft>
              <a:buClr>
                <a:schemeClr val="dk1"/>
              </a:buClr>
              <a:buSzPts val="1000"/>
              <a:buFont typeface="Century Gothic"/>
              <a:buChar char="●"/>
            </a:pPr>
            <a:r>
              <a:rPr lang="en" sz="1100" dirty="0">
                <a:solidFill>
                  <a:schemeClr val="dk1"/>
                </a:solidFill>
                <a:latin typeface="Century Gothic"/>
                <a:ea typeface="Century Gothic"/>
                <a:cs typeface="Century Gothic"/>
                <a:sym typeface="Century Gothic"/>
              </a:rPr>
              <a:t>Excerpt 3 of “The Digital Revolution and the Adolescent Brain Evolution” text-dependent questions (one per student; one to display)</a:t>
            </a:r>
            <a:endParaRPr sz="1100" dirty="0">
              <a:solidFill>
                <a:schemeClr val="dk1"/>
              </a:solidFill>
              <a:latin typeface="Century Gothic"/>
              <a:ea typeface="Century Gothic"/>
              <a:cs typeface="Century Gothic"/>
              <a:sym typeface="Century Gothic"/>
            </a:endParaRPr>
          </a:p>
          <a:p>
            <a:pPr marL="457200" lvl="0" indent="-292100" algn="l" rtl="0">
              <a:lnSpc>
                <a:spcPct val="100000"/>
              </a:lnSpc>
              <a:spcBef>
                <a:spcPts val="0"/>
              </a:spcBef>
              <a:spcAft>
                <a:spcPts val="0"/>
              </a:spcAft>
              <a:buClr>
                <a:schemeClr val="dk1"/>
              </a:buClr>
              <a:buSzPts val="1000"/>
              <a:buFont typeface="Century Gothic"/>
              <a:buChar char="●"/>
            </a:pPr>
            <a:r>
              <a:rPr lang="en" sz="1100" b="1" dirty="0">
                <a:solidFill>
                  <a:schemeClr val="dk1"/>
                </a:solidFill>
                <a:latin typeface="Century Gothic"/>
                <a:ea typeface="Century Gothic"/>
                <a:cs typeface="Century Gothic"/>
                <a:sym typeface="Century Gothic"/>
              </a:rPr>
              <a:t>Excerpt 3 of “The Digital Revolution and the Adolescent Brain Evolution” Close Reading Guide (for teacher reference)</a:t>
            </a:r>
            <a:endParaRPr sz="1100" b="1" dirty="0">
              <a:solidFill>
                <a:schemeClr val="dk1"/>
              </a:solidFill>
              <a:latin typeface="Century Gothic"/>
              <a:ea typeface="Century Gothic"/>
              <a:cs typeface="Century Gothic"/>
              <a:sym typeface="Century Gothic"/>
            </a:endParaRPr>
          </a:p>
          <a:p>
            <a:pPr marL="457200" lvl="0" indent="-292100" algn="l" rtl="0">
              <a:lnSpc>
                <a:spcPct val="100000"/>
              </a:lnSpc>
              <a:spcBef>
                <a:spcPts val="0"/>
              </a:spcBef>
              <a:spcAft>
                <a:spcPts val="0"/>
              </a:spcAft>
              <a:buClr>
                <a:schemeClr val="dk1"/>
              </a:buClr>
              <a:buSzPts val="1000"/>
              <a:buFont typeface="Century Gothic"/>
              <a:buChar char="●"/>
            </a:pPr>
            <a:r>
              <a:rPr lang="en" sz="1100" dirty="0">
                <a:solidFill>
                  <a:schemeClr val="dk1"/>
                </a:solidFill>
                <a:latin typeface="Century Gothic"/>
                <a:ea typeface="Century Gothic"/>
                <a:cs typeface="Century Gothic"/>
                <a:sym typeface="Century Gothic"/>
              </a:rPr>
              <a:t>Document camera</a:t>
            </a:r>
            <a:endParaRPr sz="1100" dirty="0">
              <a:solidFill>
                <a:schemeClr val="dk1"/>
              </a:solidFill>
              <a:latin typeface="Century Gothic"/>
              <a:ea typeface="Century Gothic"/>
              <a:cs typeface="Century Gothic"/>
              <a:sym typeface="Century Gothic"/>
            </a:endParaRPr>
          </a:p>
          <a:p>
            <a:pPr marL="457200" lvl="0" indent="-292100" algn="l" rtl="0">
              <a:lnSpc>
                <a:spcPct val="100000"/>
              </a:lnSpc>
              <a:spcBef>
                <a:spcPts val="0"/>
              </a:spcBef>
              <a:spcAft>
                <a:spcPts val="0"/>
              </a:spcAft>
              <a:buClr>
                <a:schemeClr val="dk1"/>
              </a:buClr>
              <a:buSzPts val="1000"/>
              <a:buFont typeface="Century Gothic"/>
              <a:buChar char="●"/>
            </a:pPr>
            <a:r>
              <a:rPr lang="en" sz="1100" b="1" dirty="0">
                <a:solidFill>
                  <a:schemeClr val="dk1"/>
                </a:solidFill>
                <a:latin typeface="Century Gothic"/>
                <a:ea typeface="Century Gothic"/>
                <a:cs typeface="Century Gothic"/>
                <a:sym typeface="Century Gothic"/>
              </a:rPr>
              <a:t>Brain Development anchor chart</a:t>
            </a:r>
            <a:r>
              <a:rPr lang="en" sz="1100" dirty="0">
                <a:solidFill>
                  <a:schemeClr val="dk1"/>
                </a:solidFill>
                <a:latin typeface="Century Gothic"/>
                <a:ea typeface="Century Gothic"/>
                <a:cs typeface="Century Gothic"/>
                <a:sym typeface="Century Gothic"/>
              </a:rPr>
              <a:t>—student version (begun in Lesson 2)</a:t>
            </a:r>
            <a:endParaRPr sz="1100" dirty="0">
              <a:solidFill>
                <a:schemeClr val="dk1"/>
              </a:solidFill>
              <a:latin typeface="Century Gothic"/>
              <a:ea typeface="Century Gothic"/>
              <a:cs typeface="Century Gothic"/>
              <a:sym typeface="Century Gothic"/>
            </a:endParaRPr>
          </a:p>
          <a:p>
            <a:pPr marL="457200" lvl="0" indent="-292100" algn="l" rtl="0">
              <a:lnSpc>
                <a:spcPct val="100000"/>
              </a:lnSpc>
              <a:spcBef>
                <a:spcPts val="0"/>
              </a:spcBef>
              <a:spcAft>
                <a:spcPts val="0"/>
              </a:spcAft>
              <a:buClr>
                <a:schemeClr val="dk1"/>
              </a:buClr>
              <a:buSzPts val="1000"/>
              <a:buFont typeface="Century Gothic"/>
              <a:buChar char="●"/>
            </a:pPr>
            <a:r>
              <a:rPr lang="en" sz="1100" b="1" dirty="0">
                <a:solidFill>
                  <a:schemeClr val="dk1"/>
                </a:solidFill>
                <a:latin typeface="Century Gothic"/>
                <a:ea typeface="Century Gothic"/>
                <a:cs typeface="Century Gothic"/>
                <a:sym typeface="Century Gothic"/>
              </a:rPr>
              <a:t>Brain Development anchor chart </a:t>
            </a:r>
            <a:r>
              <a:rPr lang="en" sz="1100" dirty="0">
                <a:solidFill>
                  <a:schemeClr val="dk1"/>
                </a:solidFill>
                <a:latin typeface="Century Gothic"/>
                <a:ea typeface="Century Gothic"/>
                <a:cs typeface="Century Gothic"/>
                <a:sym typeface="Century Gothic"/>
              </a:rPr>
              <a:t>(begun in Lesson 2)</a:t>
            </a:r>
            <a:endParaRPr sz="1100" dirty="0">
              <a:solidFill>
                <a:schemeClr val="dk1"/>
              </a:solidFill>
              <a:latin typeface="Century Gothic"/>
              <a:ea typeface="Century Gothic"/>
              <a:cs typeface="Century Gothic"/>
              <a:sym typeface="Century Gothic"/>
            </a:endParaRPr>
          </a:p>
          <a:p>
            <a:pPr marL="457200" lvl="0" indent="-292100" algn="l" rtl="0">
              <a:lnSpc>
                <a:spcPct val="100000"/>
              </a:lnSpc>
              <a:spcBef>
                <a:spcPts val="0"/>
              </a:spcBef>
              <a:spcAft>
                <a:spcPts val="0"/>
              </a:spcAft>
              <a:buClr>
                <a:schemeClr val="dk1"/>
              </a:buClr>
              <a:buSzPts val="1000"/>
              <a:buFont typeface="Century Gothic"/>
              <a:buChar char="●"/>
            </a:pPr>
            <a:r>
              <a:rPr lang="en" sz="1100" b="1" dirty="0">
                <a:solidFill>
                  <a:schemeClr val="dk1"/>
                </a:solidFill>
                <a:latin typeface="Century Gothic"/>
                <a:ea typeface="Century Gothic"/>
                <a:cs typeface="Century Gothic"/>
                <a:sym typeface="Century Gothic"/>
              </a:rPr>
              <a:t>Model Brain Development anchor chart (for teacher reference)</a:t>
            </a:r>
            <a:endParaRPr sz="1100" b="1" dirty="0">
              <a:solidFill>
                <a:schemeClr val="dk1"/>
              </a:solidFill>
              <a:latin typeface="Century Gothic"/>
              <a:ea typeface="Century Gothic"/>
              <a:cs typeface="Century Gothic"/>
              <a:sym typeface="Century Gothic"/>
            </a:endParaRPr>
          </a:p>
          <a:p>
            <a:pPr marL="457200" lvl="0" indent="-292100" algn="l" rtl="0">
              <a:lnSpc>
                <a:spcPct val="100000"/>
              </a:lnSpc>
              <a:spcBef>
                <a:spcPts val="0"/>
              </a:spcBef>
              <a:spcAft>
                <a:spcPts val="0"/>
              </a:spcAft>
              <a:buClr>
                <a:schemeClr val="dk1"/>
              </a:buClr>
              <a:buSzPts val="1000"/>
              <a:buFont typeface="Century Gothic"/>
              <a:buChar char="●"/>
            </a:pPr>
            <a:r>
              <a:rPr lang="en" sz="1100" b="1" dirty="0">
                <a:solidFill>
                  <a:schemeClr val="dk1"/>
                </a:solidFill>
                <a:latin typeface="Century Gothic"/>
                <a:ea typeface="Century Gothic"/>
                <a:cs typeface="Century Gothic"/>
                <a:sym typeface="Century Gothic"/>
              </a:rPr>
              <a:t>Notices and Wonders note-catcher </a:t>
            </a:r>
            <a:r>
              <a:rPr lang="en" sz="1100" dirty="0">
                <a:solidFill>
                  <a:schemeClr val="dk1"/>
                </a:solidFill>
                <a:latin typeface="Century Gothic"/>
                <a:ea typeface="Century Gothic"/>
                <a:cs typeface="Century Gothic"/>
                <a:sym typeface="Century Gothic"/>
              </a:rPr>
              <a:t>(begun in Lesson 1) 	</a:t>
            </a:r>
            <a:endParaRPr sz="1100" dirty="0">
              <a:solidFill>
                <a:schemeClr val="dk1"/>
              </a:solidFill>
              <a:latin typeface="Century Gothic"/>
              <a:ea typeface="Century Gothic"/>
              <a:cs typeface="Century Gothic"/>
              <a:sym typeface="Century Gothic"/>
            </a:endParaRPr>
          </a:p>
          <a:p>
            <a:pPr marL="457200" lvl="0" indent="-292100" algn="l" rtl="0">
              <a:lnSpc>
                <a:spcPct val="100000"/>
              </a:lnSpc>
              <a:spcBef>
                <a:spcPts val="0"/>
              </a:spcBef>
              <a:spcAft>
                <a:spcPts val="0"/>
              </a:spcAft>
              <a:buClr>
                <a:schemeClr val="dk1"/>
              </a:buClr>
              <a:buSzPts val="1000"/>
              <a:buFont typeface="Century Gothic"/>
              <a:buChar char="●"/>
            </a:pPr>
            <a:r>
              <a:rPr lang="en" sz="1100" dirty="0">
                <a:solidFill>
                  <a:schemeClr val="dk1"/>
                </a:solidFill>
                <a:latin typeface="Century Gothic"/>
                <a:ea typeface="Century Gothic"/>
                <a:cs typeface="Century Gothic"/>
                <a:sym typeface="Century Gothic"/>
              </a:rPr>
              <a:t>“Students and Technology: Constant Companions” (multimedia feature;</a:t>
            </a:r>
            <a:r>
              <a:rPr lang="en" sz="1100" dirty="0">
                <a:solidFill>
                  <a:schemeClr val="dk1"/>
                </a:solidFill>
                <a:uFill>
                  <a:noFill/>
                </a:uFill>
                <a:latin typeface="Century Gothic"/>
                <a:ea typeface="Century Gothic"/>
                <a:cs typeface="Century Gothic"/>
                <a:sym typeface="Century Gothic"/>
                <a:hlinkClick r:id="rId3"/>
              </a:rPr>
              <a:t> </a:t>
            </a:r>
            <a:r>
              <a:rPr lang="en" sz="1100" u="sng" dirty="0">
                <a:solidFill>
                  <a:schemeClr val="hlink"/>
                </a:solidFill>
                <a:latin typeface="Century Gothic"/>
                <a:ea typeface="Century Gothic"/>
                <a:cs typeface="Century Gothic"/>
                <a:sym typeface="Century Gothic"/>
                <a:hlinkClick r:id="rId3"/>
              </a:rPr>
              <a:t>http://www.nytimes.com/interactive/2010/11/21/technology/20101121-brain-interactive.html?ref=technology</a:t>
            </a:r>
            <a:r>
              <a:rPr lang="en" sz="1100" dirty="0">
                <a:solidFill>
                  <a:schemeClr val="dk1"/>
                </a:solidFill>
                <a:latin typeface="Century Gothic"/>
                <a:ea typeface="Century Gothic"/>
                <a:cs typeface="Century Gothic"/>
                <a:sym typeface="Century Gothic"/>
              </a:rPr>
              <a:t>)</a:t>
            </a:r>
            <a:endParaRPr sz="1100" dirty="0">
              <a:solidFill>
                <a:schemeClr val="dk1"/>
              </a:solidFill>
              <a:latin typeface="Century Gothic"/>
              <a:ea typeface="Century Gothic"/>
              <a:cs typeface="Century Gothic"/>
              <a:sym typeface="Century Gothic"/>
            </a:endParaRPr>
          </a:p>
          <a:p>
            <a:pPr marL="457200" lvl="0" indent="-292100" algn="l" rtl="0">
              <a:lnSpc>
                <a:spcPct val="100000"/>
              </a:lnSpc>
              <a:spcBef>
                <a:spcPts val="0"/>
              </a:spcBef>
              <a:spcAft>
                <a:spcPts val="0"/>
              </a:spcAft>
              <a:buClr>
                <a:schemeClr val="dk1"/>
              </a:buClr>
              <a:buSzPts val="1000"/>
              <a:buFont typeface="Century Gothic"/>
              <a:buChar char="●"/>
            </a:pPr>
            <a:r>
              <a:rPr lang="en" sz="1100" dirty="0">
                <a:solidFill>
                  <a:schemeClr val="dk1"/>
                </a:solidFill>
                <a:latin typeface="Century Gothic"/>
                <a:ea typeface="Century Gothic"/>
                <a:cs typeface="Century Gothic"/>
                <a:sym typeface="Century Gothic"/>
              </a:rPr>
              <a:t>(From The New York Times, November 20, 2010 © 2010 The New York Times. All rights reserved. Used by permission and protected by the Copyright Laws of the United States. The printing, copying, redistribution, or retransmission of this Content without express written permission is prohibited.)</a:t>
            </a:r>
            <a:endParaRPr sz="1100" dirty="0">
              <a:solidFill>
                <a:schemeClr val="dk1"/>
              </a:solidFill>
              <a:latin typeface="Century Gothic"/>
              <a:ea typeface="Century Gothic"/>
              <a:cs typeface="Century Gothic"/>
              <a:sym typeface="Century Gothic"/>
            </a:endParaRPr>
          </a:p>
          <a:p>
            <a:pPr marL="457200" lvl="0" indent="-292100" algn="l" rtl="0">
              <a:lnSpc>
                <a:spcPct val="100000"/>
              </a:lnSpc>
              <a:spcBef>
                <a:spcPts val="0"/>
              </a:spcBef>
              <a:spcAft>
                <a:spcPts val="0"/>
              </a:spcAft>
              <a:buClr>
                <a:schemeClr val="dk1"/>
              </a:buClr>
              <a:buSzPts val="1000"/>
              <a:buFont typeface="Century Gothic"/>
              <a:buChar char="●"/>
            </a:pPr>
            <a:r>
              <a:rPr lang="en" sz="1100" dirty="0">
                <a:solidFill>
                  <a:schemeClr val="dk1"/>
                </a:solidFill>
                <a:latin typeface="Century Gothic"/>
                <a:ea typeface="Century Gothic"/>
                <a:cs typeface="Century Gothic"/>
                <a:sym typeface="Century Gothic"/>
              </a:rPr>
              <a:t>Digital projector</a:t>
            </a:r>
            <a:endParaRPr sz="1100" dirty="0">
              <a:solidFill>
                <a:schemeClr val="dk1"/>
              </a:solidFill>
              <a:latin typeface="Century Gothic"/>
              <a:ea typeface="Century Gothic"/>
              <a:cs typeface="Century Gothic"/>
              <a:sym typeface="Century Gothic"/>
            </a:endParaRPr>
          </a:p>
          <a:p>
            <a:pPr marL="457200" lvl="0" indent="-292100" algn="l" rtl="0">
              <a:lnSpc>
                <a:spcPct val="100000"/>
              </a:lnSpc>
              <a:spcBef>
                <a:spcPts val="0"/>
              </a:spcBef>
              <a:spcAft>
                <a:spcPts val="0"/>
              </a:spcAft>
              <a:buClr>
                <a:schemeClr val="dk1"/>
              </a:buClr>
              <a:buSzPts val="1000"/>
              <a:buFont typeface="Century Gothic"/>
              <a:buChar char="●"/>
            </a:pPr>
            <a:r>
              <a:rPr lang="en" sz="1100" dirty="0">
                <a:solidFill>
                  <a:schemeClr val="dk1"/>
                </a:solidFill>
                <a:latin typeface="Century Gothic"/>
                <a:ea typeface="Century Gothic"/>
                <a:cs typeface="Century Gothic"/>
                <a:sym typeface="Century Gothic"/>
              </a:rPr>
              <a:t>Gallery Walk items (from Lesson 1)</a:t>
            </a:r>
            <a:endParaRPr sz="1100" dirty="0">
              <a:solidFill>
                <a:schemeClr val="dk1"/>
              </a:solidFill>
              <a:latin typeface="Century Gothic"/>
              <a:ea typeface="Century Gothic"/>
              <a:cs typeface="Century Gothic"/>
              <a:sym typeface="Century Gothic"/>
            </a:endParaRPr>
          </a:p>
          <a:p>
            <a:pPr marL="457200" lvl="0" indent="-292100" algn="l" rtl="0">
              <a:lnSpc>
                <a:spcPct val="100000"/>
              </a:lnSpc>
              <a:spcBef>
                <a:spcPts val="0"/>
              </a:spcBef>
              <a:spcAft>
                <a:spcPts val="0"/>
              </a:spcAft>
              <a:buClr>
                <a:schemeClr val="dk1"/>
              </a:buClr>
              <a:buSzPts val="1000"/>
              <a:buFont typeface="Century Gothic"/>
              <a:buChar char="●"/>
            </a:pPr>
            <a:r>
              <a:rPr lang="en" sz="1100" b="1" dirty="0">
                <a:solidFill>
                  <a:schemeClr val="dk1"/>
                </a:solidFill>
                <a:latin typeface="Century Gothic"/>
                <a:ea typeface="Century Gothic"/>
                <a:cs typeface="Century Gothic"/>
                <a:sym typeface="Century Gothic"/>
              </a:rPr>
              <a:t>Thinking Log </a:t>
            </a:r>
            <a:r>
              <a:rPr lang="en" sz="1100" dirty="0">
                <a:solidFill>
                  <a:schemeClr val="dk1"/>
                </a:solidFill>
                <a:latin typeface="Century Gothic"/>
                <a:ea typeface="Century Gothic"/>
                <a:cs typeface="Century Gothic"/>
                <a:sym typeface="Century Gothic"/>
              </a:rPr>
              <a:t>(begun in Lesson 2)</a:t>
            </a:r>
            <a:endParaRPr sz="1100" dirty="0">
              <a:solidFill>
                <a:schemeClr val="dk1"/>
              </a:solidFill>
              <a:latin typeface="Century Gothic"/>
              <a:ea typeface="Century Gothic"/>
              <a:cs typeface="Century Gothic"/>
              <a:sym typeface="Century Gothic"/>
            </a:endParaRPr>
          </a:p>
          <a:p>
            <a:pPr marL="457200" lvl="0" indent="-292100" algn="l" rtl="0">
              <a:lnSpc>
                <a:spcPct val="100000"/>
              </a:lnSpc>
              <a:spcBef>
                <a:spcPts val="0"/>
              </a:spcBef>
              <a:spcAft>
                <a:spcPts val="0"/>
              </a:spcAft>
              <a:buClr>
                <a:schemeClr val="dk1"/>
              </a:buClr>
              <a:buSzPts val="1000"/>
              <a:buFont typeface="Century Gothic"/>
              <a:buChar char="●"/>
            </a:pPr>
            <a:r>
              <a:rPr lang="en" sz="1200" b="1" dirty="0">
                <a:solidFill>
                  <a:schemeClr val="dk1"/>
                </a:solidFill>
                <a:latin typeface="Century Gothic"/>
                <a:ea typeface="Century Gothic"/>
                <a:cs typeface="Century Gothic"/>
                <a:sym typeface="Century Gothic"/>
              </a:rPr>
              <a:t>Homework: Excerpt 4 of “The Digital Revolution and the Adolescent Brain Evolution” </a:t>
            </a:r>
            <a:r>
              <a:rPr lang="en" sz="1200" dirty="0">
                <a:solidFill>
                  <a:schemeClr val="dk1"/>
                </a:solidFill>
                <a:latin typeface="Century Gothic"/>
                <a:ea typeface="Century Gothic"/>
                <a:cs typeface="Century Gothic"/>
                <a:sym typeface="Century Gothic"/>
              </a:rPr>
              <a:t>(one per student)</a:t>
            </a:r>
            <a:endParaRPr sz="1000" b="1"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9" name="Google Shape;149;p27"/>
          <p:cNvSpPr txBox="1"/>
          <p:nvPr/>
        </p:nvSpPr>
        <p:spPr>
          <a:xfrm>
            <a:off x="311700" y="379300"/>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4</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7</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0" name="Google Shape;150;p27"/>
          <p:cNvSpPr txBox="1"/>
          <p:nvPr/>
        </p:nvSpPr>
        <p:spPr>
          <a:xfrm>
            <a:off x="311700" y="1449225"/>
            <a:ext cx="8520600" cy="3027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Preparing for Lesson #</a:t>
            </a:r>
            <a:r>
              <a:rPr lang="en" sz="1800" b="1" dirty="0">
                <a:latin typeface="Century Gothic"/>
                <a:ea typeface="Century Gothic"/>
                <a:cs typeface="Century Gothic"/>
                <a:sym typeface="Century Gothic"/>
              </a:rPr>
              <a:t>7</a:t>
            </a:r>
            <a:endParaRPr sz="1800" dirty="0">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dirty="0">
                <a:solidFill>
                  <a:srgbClr val="000000"/>
                </a:solidFill>
                <a:latin typeface="Century Gothic"/>
                <a:ea typeface="Century Gothic"/>
                <a:cs typeface="Century Gothic"/>
                <a:sym typeface="Century Gothic"/>
              </a:rPr>
              <a:t>Reading and protocols to read in preparation:</a:t>
            </a:r>
            <a:endParaRPr sz="1800" dirty="0">
              <a:solidFill>
                <a:srgbClr val="000000"/>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Read and review the text dependent questions for Excerpt 3 of “The Digital Revolution and the Adolescent Brain </a:t>
            </a:r>
            <a:r>
              <a:rPr lang="en" dirty="0" smtClean="0">
                <a:solidFill>
                  <a:schemeClr val="dk1"/>
                </a:solidFill>
                <a:latin typeface="Century Gothic"/>
                <a:ea typeface="Century Gothic"/>
                <a:cs typeface="Century Gothic"/>
                <a:sym typeface="Century Gothic"/>
              </a:rPr>
              <a:t>Evolution</a:t>
            </a:r>
            <a:r>
              <a:rPr lang="en-US" dirty="0" smtClean="0">
                <a:solidFill>
                  <a:schemeClr val="dk1"/>
                </a:solidFill>
                <a:latin typeface="Century Gothic"/>
                <a:ea typeface="Century Gothic"/>
                <a:cs typeface="Century Gothic"/>
                <a:sym typeface="Century Gothic"/>
              </a:rPr>
              <a:t>.</a:t>
            </a:r>
            <a:r>
              <a:rPr lang="en" dirty="0" smtClean="0">
                <a:solidFill>
                  <a:schemeClr val="dk1"/>
                </a:solidFill>
                <a:latin typeface="Century Gothic"/>
                <a:ea typeface="Century Gothic"/>
                <a:cs typeface="Century Gothic"/>
                <a:sym typeface="Century Gothic"/>
              </a:rPr>
              <a:t>” </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Load the multimedia feature from the </a:t>
            </a:r>
            <a:r>
              <a:rPr lang="en" i="1" dirty="0">
                <a:solidFill>
                  <a:schemeClr val="dk1"/>
                </a:solidFill>
                <a:latin typeface="Century Gothic"/>
                <a:ea typeface="Century Gothic"/>
                <a:cs typeface="Century Gothic"/>
                <a:sym typeface="Century Gothic"/>
              </a:rPr>
              <a:t>New York Times</a:t>
            </a:r>
            <a:r>
              <a:rPr lang="en" dirty="0">
                <a:solidFill>
                  <a:schemeClr val="dk1"/>
                </a:solidFill>
                <a:latin typeface="Century Gothic"/>
                <a:ea typeface="Century Gothic"/>
                <a:cs typeface="Century Gothic"/>
                <a:sym typeface="Century Gothic"/>
              </a:rPr>
              <a:t> Web site: </a:t>
            </a:r>
            <a:r>
              <a:rPr lang="en" u="sng" dirty="0">
                <a:solidFill>
                  <a:schemeClr val="hlink"/>
                </a:solidFill>
                <a:latin typeface="Century Gothic"/>
                <a:ea typeface="Century Gothic"/>
                <a:cs typeface="Century Gothic"/>
                <a:sym typeface="Century Gothic"/>
                <a:hlinkClick r:id="rId3"/>
              </a:rPr>
              <a:t>http://www.nytimes.com/interactive/2010/11/21/technology/20101121-brain-interactive.html?ref=technology</a:t>
            </a:r>
            <a:r>
              <a:rPr lang="en" dirty="0">
                <a:solidFill>
                  <a:schemeClr val="dk1"/>
                </a:solidFill>
                <a:latin typeface="Century Gothic"/>
                <a:ea typeface="Century Gothic"/>
                <a:cs typeface="Century Gothic"/>
                <a:sym typeface="Century Gothic"/>
              </a:rPr>
              <a:t>.</a:t>
            </a:r>
            <a:endParaRPr dirty="0">
              <a:solidFill>
                <a:schemeClr val="dk1"/>
              </a:solidFill>
              <a:latin typeface="Century Gothic"/>
              <a:ea typeface="Century Gothic"/>
              <a:cs typeface="Century Gothic"/>
              <a:sym typeface="Century Gothic"/>
            </a:endParaRPr>
          </a:p>
          <a:p>
            <a:pPr marL="914400" lvl="1" indent="-317500" algn="l" rtl="0">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Prepare the Gallery Walk:</a:t>
            </a:r>
            <a:endParaRPr dirty="0">
              <a:solidFill>
                <a:schemeClr val="dk1"/>
              </a:solidFill>
              <a:latin typeface="Century Gothic"/>
              <a:ea typeface="Century Gothic"/>
              <a:cs typeface="Century Gothic"/>
              <a:sym typeface="Century Gothic"/>
            </a:endParaRPr>
          </a:p>
          <a:p>
            <a:pPr marL="914400" lvl="1" indent="-317500" algn="l" rtl="0">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Most items are for display around the room (on chart paper or taped to the wall)—some items are images and others are quotes.</a:t>
            </a:r>
            <a:endParaRPr dirty="0">
              <a:solidFill>
                <a:schemeClr val="dk1"/>
              </a:solidFill>
              <a:latin typeface="Century Gothic"/>
              <a:ea typeface="Century Gothic"/>
              <a:cs typeface="Century Gothic"/>
              <a:sym typeface="Century Gothic"/>
            </a:endParaRPr>
          </a:p>
          <a:p>
            <a:pPr marL="914400" lvl="1" indent="-317500" algn="l" rtl="0">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Post or place the items around the room in a way that will allow students to move freely and comfortably from one item to the next.</a:t>
            </a:r>
            <a:endParaRPr dirty="0">
              <a:solidFill>
                <a:schemeClr val="dk1"/>
              </a:solidFill>
              <a:latin typeface="Century Gothic"/>
              <a:ea typeface="Century Gothic"/>
              <a:cs typeface="Century Gothic"/>
              <a:sym typeface="Century Gothic"/>
            </a:endParaRPr>
          </a:p>
          <a:p>
            <a:pPr marL="914400" lvl="1" indent="-317500" algn="l" rtl="0">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Item 2 is the multimedia feature from the </a:t>
            </a:r>
            <a:r>
              <a:rPr lang="en" i="1" dirty="0">
                <a:solidFill>
                  <a:schemeClr val="dk1"/>
                </a:solidFill>
                <a:latin typeface="Century Gothic"/>
                <a:ea typeface="Century Gothic"/>
                <a:cs typeface="Century Gothic"/>
                <a:sym typeface="Century Gothic"/>
              </a:rPr>
              <a:t>New York Times Website</a:t>
            </a:r>
            <a:r>
              <a:rPr lang="en" dirty="0">
                <a:solidFill>
                  <a:schemeClr val="dk1"/>
                </a:solidFill>
                <a:latin typeface="Century Gothic"/>
                <a:ea typeface="Century Gothic"/>
                <a:cs typeface="Century Gothic"/>
                <a:sym typeface="Century Gothic"/>
              </a:rPr>
              <a:t>, which can be cued up at a computer station, but will also need to be viewed as a whole class using a digital projector</a:t>
            </a:r>
            <a:endParaRPr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4"/>
        <p:cNvGrpSpPr/>
        <p:nvPr/>
      </p:nvGrpSpPr>
      <p:grpSpPr>
        <a:xfrm>
          <a:off x="0" y="0"/>
          <a:ext cx="0" cy="0"/>
          <a:chOff x="0" y="0"/>
          <a:chExt cx="0" cy="0"/>
        </a:xfrm>
      </p:grpSpPr>
      <p:pic>
        <p:nvPicPr>
          <p:cNvPr id="155" name="Google Shape;155;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6" name="Google Shape;156;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7" name="Google Shape;157;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1</a:t>
            </a:r>
            <a:r>
              <a:rPr lang="en" sz="3000" b="1" i="0" u="none" strike="noStrike" cap="none">
                <a:solidFill>
                  <a:srgbClr val="404040"/>
                </a:solidFill>
                <a:latin typeface="Century Gothic"/>
                <a:ea typeface="Century Gothic"/>
                <a:cs typeface="Century Gothic"/>
                <a:sym typeface="Century Gothic"/>
              </a:rPr>
              <a:t>: Lesson</a:t>
            </a:r>
            <a:r>
              <a:rPr lang="en" sz="3000" b="1">
                <a:solidFill>
                  <a:srgbClr val="404040"/>
                </a:solidFill>
                <a:latin typeface="Century Gothic"/>
                <a:ea typeface="Century Gothic"/>
                <a:cs typeface="Century Gothic"/>
                <a:sym typeface="Century Gothic"/>
              </a:rPr>
              <a:t> 7</a:t>
            </a:r>
            <a:endParaRPr sz="3000" b="0" i="0" u="none" strike="noStrike" cap="none">
              <a:solidFill>
                <a:srgbClr val="404040"/>
              </a:solidFill>
              <a:latin typeface="Calibri"/>
              <a:ea typeface="Calibri"/>
              <a:cs typeface="Calibri"/>
              <a:sym typeface="Calibri"/>
            </a:endParaRPr>
          </a:p>
        </p:txBody>
      </p:sp>
      <p:pic>
        <p:nvPicPr>
          <p:cNvPr id="158" name="Google Shape;158;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59" name="Google Shape;159;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5" name="Google Shape;165;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6" name="Google Shape;166;p29"/>
          <p:cNvSpPr txBox="1"/>
          <p:nvPr/>
        </p:nvSpPr>
        <p:spPr>
          <a:xfrm>
            <a:off x="311700" y="1518275"/>
            <a:ext cx="8721300" cy="299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dirty="0">
                <a:latin typeface="Century Gothic"/>
                <a:ea typeface="Century Gothic"/>
                <a:cs typeface="Century Gothic"/>
                <a:sym typeface="Century Gothic"/>
              </a:rPr>
              <a:t>What are we learning and doing today?</a:t>
            </a:r>
            <a:endParaRPr sz="1800" b="1"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dirty="0">
                <a:latin typeface="Century Gothic"/>
                <a:ea typeface="Century Gothic"/>
                <a:cs typeface="Century Gothic"/>
                <a:sym typeface="Century Gothic"/>
              </a:rPr>
              <a:t>Analyzing the Evidence Entry Task</a:t>
            </a:r>
            <a:endParaRPr sz="1800" b="1"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learning targets</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Close read of Excerpt 3</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dirty="0">
                <a:latin typeface="Century Gothic"/>
                <a:ea typeface="Century Gothic"/>
                <a:cs typeface="Century Gothic"/>
                <a:sym typeface="Century Gothic"/>
              </a:rPr>
              <a:t>Brain Development anchor chart</a:t>
            </a:r>
            <a:endParaRPr sz="1800" b="1"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Revisit the Gallery Walk</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dirty="0">
                <a:latin typeface="Century Gothic"/>
                <a:ea typeface="Century Gothic"/>
                <a:cs typeface="Century Gothic"/>
                <a:sym typeface="Century Gothic"/>
              </a:rPr>
              <a:t>Thinking Log</a:t>
            </a:r>
            <a:endParaRPr sz="1800" b="1" dirty="0">
              <a:latin typeface="Century Gothic"/>
              <a:ea typeface="Century Gothic"/>
              <a:cs typeface="Century Gothic"/>
              <a:sym typeface="Century Gothic"/>
            </a:endParaRPr>
          </a:p>
          <a:p>
            <a:pPr marL="457200" lvl="0" indent="0" algn="l" rtl="0">
              <a:spcBef>
                <a:spcPts val="0"/>
              </a:spcBef>
              <a:spcAft>
                <a:spcPts val="0"/>
              </a:spcAft>
              <a:buNone/>
            </a:pPr>
            <a:r>
              <a:rPr lang="en" sz="1800" dirty="0">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pic>
        <p:nvPicPr>
          <p:cNvPr id="167" name="Google Shape;167;p29"/>
          <p:cNvPicPr preferRelativeResize="0"/>
          <p:nvPr/>
        </p:nvPicPr>
        <p:blipFill>
          <a:blip r:embed="rId3">
            <a:alphaModFix/>
          </a:blip>
          <a:stretch>
            <a:fillRect/>
          </a:stretch>
        </p:blipFill>
        <p:spPr>
          <a:xfrm>
            <a:off x="8108076" y="120670"/>
            <a:ext cx="1035924" cy="94284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0"/>
          <p:cNvSpPr txBox="1">
            <a:spLocks noGrp="1"/>
          </p:cNvSpPr>
          <p:nvPr>
            <p:ph type="title"/>
          </p:nvPr>
        </p:nvSpPr>
        <p:spPr>
          <a:xfrm>
            <a:off x="628650" y="273850"/>
            <a:ext cx="71154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analyze evidence</a:t>
            </a:r>
            <a:endParaRPr sz="3000" b="1" i="1"/>
          </a:p>
        </p:txBody>
      </p:sp>
      <p:sp>
        <p:nvSpPr>
          <p:cNvPr id="173" name="Google Shape;173;p30"/>
          <p:cNvSpPr txBox="1"/>
          <p:nvPr/>
        </p:nvSpPr>
        <p:spPr>
          <a:xfrm>
            <a:off x="4396300" y="1172950"/>
            <a:ext cx="4088400" cy="3492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dirty="0">
                <a:latin typeface="Century Gothic"/>
                <a:ea typeface="Century Gothic"/>
                <a:cs typeface="Century Gothic"/>
                <a:sym typeface="Century Gothic"/>
              </a:rPr>
              <a:t>Our learning targets today are:</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600" dirty="0">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smtClean="0">
                <a:solidFill>
                  <a:schemeClr val="dk1"/>
                </a:solidFill>
                <a:latin typeface="Century Gothic"/>
                <a:ea typeface="Century Gothic"/>
                <a:cs typeface="Century Gothic"/>
                <a:sym typeface="Century Gothic"/>
              </a:rPr>
              <a:t>I </a:t>
            </a:r>
            <a:r>
              <a:rPr lang="en" sz="1800" dirty="0">
                <a:solidFill>
                  <a:schemeClr val="dk1"/>
                </a:solidFill>
                <a:latin typeface="Century Gothic"/>
                <a:ea typeface="Century Gothic"/>
                <a:cs typeface="Century Gothic"/>
                <a:sym typeface="Century Gothic"/>
              </a:rPr>
              <a:t>can identify text-based evidence that does or does not support the main idea of an informational text.</a:t>
            </a:r>
            <a:endParaRPr sz="1800" dirty="0">
              <a:solidFill>
                <a:schemeClr val="dk1"/>
              </a:solidFill>
              <a:latin typeface="Century Gothic"/>
              <a:ea typeface="Century Gothic"/>
              <a:cs typeface="Century Gothic"/>
              <a:sym typeface="Century Gothic"/>
            </a:endParaRPr>
          </a:p>
          <a:p>
            <a:pPr marL="914400" lvl="0" indent="0" algn="l" rtl="0">
              <a:spcBef>
                <a:spcPts val="0"/>
              </a:spcBef>
              <a:spcAft>
                <a:spcPts val="0"/>
              </a:spcAft>
              <a:buNone/>
            </a:pPr>
            <a:endParaRPr sz="6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I can read ‘The Digital Revolution and the Adolescent Brain Evolution’ with support.</a:t>
            </a:r>
            <a:endParaRPr sz="1800" dirty="0">
              <a:solidFill>
                <a:schemeClr val="dk1"/>
              </a:solidFill>
              <a:latin typeface="Century Gothic"/>
              <a:ea typeface="Century Gothic"/>
              <a:cs typeface="Century Gothic"/>
              <a:sym typeface="Century Gothic"/>
            </a:endParaRPr>
          </a:p>
          <a:p>
            <a:pPr marL="914400" lvl="0" indent="0" algn="l" rtl="0">
              <a:spcBef>
                <a:spcPts val="0"/>
              </a:spcBef>
              <a:spcAft>
                <a:spcPts val="0"/>
              </a:spcAft>
              <a:buNone/>
            </a:pPr>
            <a:endParaRPr sz="6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I can analyze photos, video, and quotes to find a main idea.</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pic>
        <p:nvPicPr>
          <p:cNvPr id="174" name="Google Shape;174;p30"/>
          <p:cNvPicPr preferRelativeResize="0"/>
          <p:nvPr/>
        </p:nvPicPr>
        <p:blipFill>
          <a:blip r:embed="rId3">
            <a:alphaModFix/>
          </a:blip>
          <a:stretch>
            <a:fillRect/>
          </a:stretch>
        </p:blipFill>
        <p:spPr>
          <a:xfrm>
            <a:off x="701925" y="1095325"/>
            <a:ext cx="3184335" cy="3570649"/>
          </a:xfrm>
          <a:prstGeom prst="rect">
            <a:avLst/>
          </a:prstGeom>
          <a:noFill/>
          <a:ln w="9525" cap="flat" cmpd="sng">
            <a:solidFill>
              <a:srgbClr val="000000"/>
            </a:solidFill>
            <a:prstDash val="solid"/>
            <a:round/>
            <a:headEnd type="none" w="sm" len="sm"/>
            <a:tailEnd type="none" w="sm" len="sm"/>
          </a:ln>
        </p:spPr>
      </p:pic>
      <p:pic>
        <p:nvPicPr>
          <p:cNvPr id="6" name="Google Shape;167;p29"/>
          <p:cNvPicPr preferRelativeResize="0"/>
          <p:nvPr/>
        </p:nvPicPr>
        <p:blipFill>
          <a:blip r:embed="rId4">
            <a:alphaModFix/>
          </a:blip>
          <a:stretch>
            <a:fillRect/>
          </a:stretch>
        </p:blipFill>
        <p:spPr>
          <a:xfrm>
            <a:off x="8108076" y="120670"/>
            <a:ext cx="1035924" cy="94284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1"/>
          <p:cNvSpPr txBox="1">
            <a:spLocks noGrp="1"/>
          </p:cNvSpPr>
          <p:nvPr>
            <p:ph type="title"/>
          </p:nvPr>
        </p:nvSpPr>
        <p:spPr>
          <a:xfrm>
            <a:off x="628650" y="273850"/>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read Excerpt 3 and answer questions 1-3</a:t>
            </a:r>
            <a:endParaRPr sz="3000" b="1" i="1"/>
          </a:p>
        </p:txBody>
      </p:sp>
      <p:sp>
        <p:nvSpPr>
          <p:cNvPr id="181" name="Google Shape;181;p31"/>
          <p:cNvSpPr txBox="1"/>
          <p:nvPr/>
        </p:nvSpPr>
        <p:spPr>
          <a:xfrm>
            <a:off x="1000900" y="1797900"/>
            <a:ext cx="2585700" cy="2885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We are going to read Excerpt 3 closely and answer the questions together.  This will help you when you complete your homework on your own.</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pic>
        <p:nvPicPr>
          <p:cNvPr id="182" name="Google Shape;182;p31"/>
          <p:cNvPicPr preferRelativeResize="0"/>
          <p:nvPr/>
        </p:nvPicPr>
        <p:blipFill>
          <a:blip r:embed="rId3">
            <a:alphaModFix/>
          </a:blip>
          <a:stretch>
            <a:fillRect/>
          </a:stretch>
        </p:blipFill>
        <p:spPr>
          <a:xfrm>
            <a:off x="4292808" y="1063519"/>
            <a:ext cx="2925458" cy="3597025"/>
          </a:xfrm>
          <a:prstGeom prst="rect">
            <a:avLst/>
          </a:prstGeom>
          <a:noFill/>
          <a:ln w="9525" cap="flat" cmpd="sng">
            <a:solidFill>
              <a:srgbClr val="000000"/>
            </a:solidFill>
            <a:prstDash val="solid"/>
            <a:round/>
            <a:headEnd type="none" w="sm" len="sm"/>
            <a:tailEnd type="none" w="sm" len="sm"/>
          </a:ln>
        </p:spPr>
      </p:pic>
      <p:pic>
        <p:nvPicPr>
          <p:cNvPr id="6" name="Google Shape;167;p29"/>
          <p:cNvPicPr preferRelativeResize="0"/>
          <p:nvPr/>
        </p:nvPicPr>
        <p:blipFill>
          <a:blip r:embed="rId4">
            <a:alphaModFix/>
          </a:blip>
          <a:stretch>
            <a:fillRect/>
          </a:stretch>
        </p:blipFill>
        <p:spPr>
          <a:xfrm>
            <a:off x="8108076" y="120670"/>
            <a:ext cx="1035924" cy="94284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32"/>
          <p:cNvSpPr txBox="1">
            <a:spLocks noGrp="1"/>
          </p:cNvSpPr>
          <p:nvPr>
            <p:ph type="title"/>
          </p:nvPr>
        </p:nvSpPr>
        <p:spPr>
          <a:xfrm>
            <a:off x="628650" y="273850"/>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read Excerpt 3 and answer question 4</a:t>
            </a:r>
            <a:endParaRPr sz="3000" b="1" i="1"/>
          </a:p>
        </p:txBody>
      </p:sp>
      <p:sp>
        <p:nvSpPr>
          <p:cNvPr id="189" name="Google Shape;189;p32"/>
          <p:cNvSpPr txBox="1"/>
          <p:nvPr/>
        </p:nvSpPr>
        <p:spPr>
          <a:xfrm>
            <a:off x="628650" y="1490625"/>
            <a:ext cx="2155800" cy="319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We are going to finish reading Excerpt 3 closely and answer the question together.  This will help you when you complete your homework on your own.</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pic>
        <p:nvPicPr>
          <p:cNvPr id="190" name="Google Shape;190;p32"/>
          <p:cNvPicPr preferRelativeResize="0"/>
          <p:nvPr/>
        </p:nvPicPr>
        <p:blipFill>
          <a:blip r:embed="rId3">
            <a:alphaModFix/>
          </a:blip>
          <a:stretch>
            <a:fillRect/>
          </a:stretch>
        </p:blipFill>
        <p:spPr>
          <a:xfrm>
            <a:off x="2970330" y="1239650"/>
            <a:ext cx="2925458" cy="3597025"/>
          </a:xfrm>
          <a:prstGeom prst="rect">
            <a:avLst/>
          </a:prstGeom>
          <a:noFill/>
          <a:ln w="9525" cap="flat" cmpd="sng">
            <a:solidFill>
              <a:srgbClr val="000000"/>
            </a:solidFill>
            <a:prstDash val="solid"/>
            <a:round/>
            <a:headEnd type="none" w="sm" len="sm"/>
            <a:tailEnd type="none" w="sm" len="sm"/>
          </a:ln>
        </p:spPr>
      </p:pic>
      <p:pic>
        <p:nvPicPr>
          <p:cNvPr id="191" name="Google Shape;191;p32"/>
          <p:cNvPicPr preferRelativeResize="0"/>
          <p:nvPr/>
        </p:nvPicPr>
        <p:blipFill>
          <a:blip r:embed="rId4">
            <a:alphaModFix/>
          </a:blip>
          <a:stretch>
            <a:fillRect/>
          </a:stretch>
        </p:blipFill>
        <p:spPr>
          <a:xfrm>
            <a:off x="6081675" y="2055333"/>
            <a:ext cx="2925449" cy="1965692"/>
          </a:xfrm>
          <a:prstGeom prst="rect">
            <a:avLst/>
          </a:prstGeom>
          <a:noFill/>
          <a:ln w="9525" cap="flat" cmpd="sng">
            <a:solidFill>
              <a:srgbClr val="000000"/>
            </a:solidFill>
            <a:prstDash val="solid"/>
            <a:round/>
            <a:headEnd type="none" w="sm" len="sm"/>
            <a:tailEnd type="none" w="sm" len="sm"/>
          </a:ln>
        </p:spPr>
      </p:pic>
      <p:pic>
        <p:nvPicPr>
          <p:cNvPr id="7" name="Google Shape;167;p29"/>
          <p:cNvPicPr preferRelativeResize="0"/>
          <p:nvPr/>
        </p:nvPicPr>
        <p:blipFill>
          <a:blip r:embed="rId5">
            <a:alphaModFix/>
          </a:blip>
          <a:stretch>
            <a:fillRect/>
          </a:stretch>
        </p:blipFill>
        <p:spPr>
          <a:xfrm>
            <a:off x="8108076" y="120670"/>
            <a:ext cx="1035924" cy="94284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33"/>
          <p:cNvSpPr txBox="1">
            <a:spLocks noGrp="1"/>
          </p:cNvSpPr>
          <p:nvPr>
            <p:ph type="title"/>
          </p:nvPr>
        </p:nvSpPr>
        <p:spPr>
          <a:xfrm>
            <a:off x="628650" y="273850"/>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fill out the </a:t>
            </a:r>
            <a:r>
              <a:rPr lang="en" sz="3000" b="1" dirty="0"/>
              <a:t>Brain Development anchor chart</a:t>
            </a:r>
            <a:endParaRPr sz="3000" b="1" i="1" dirty="0"/>
          </a:p>
        </p:txBody>
      </p:sp>
      <p:sp>
        <p:nvSpPr>
          <p:cNvPr id="198" name="Google Shape;198;p33"/>
          <p:cNvSpPr txBox="1"/>
          <p:nvPr/>
        </p:nvSpPr>
        <p:spPr>
          <a:xfrm>
            <a:off x="628650" y="1373750"/>
            <a:ext cx="3113700" cy="3146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b="1">
                <a:latin typeface="Century Gothic"/>
                <a:ea typeface="Century Gothic"/>
                <a:cs typeface="Century Gothic"/>
                <a:sym typeface="Century Gothic"/>
              </a:rPr>
              <a:t>Turn and Talk with a partner about what to write in the last column.</a:t>
            </a:r>
            <a:endParaRPr sz="2000" b="1">
              <a:latin typeface="Century Gothic"/>
              <a:ea typeface="Century Gothic"/>
              <a:cs typeface="Century Gothic"/>
              <a:sym typeface="Century Gothic"/>
            </a:endParaRPr>
          </a:p>
          <a:p>
            <a:pPr marL="0" lvl="0" indent="0" algn="l" rtl="0">
              <a:spcBef>
                <a:spcPts val="0"/>
              </a:spcBef>
              <a:spcAft>
                <a:spcPts val="0"/>
              </a:spcAft>
              <a:buNone/>
            </a:pPr>
            <a:endParaRPr sz="2000" b="1">
              <a:latin typeface="Century Gothic"/>
              <a:ea typeface="Century Gothic"/>
              <a:cs typeface="Century Gothic"/>
              <a:sym typeface="Century Gothic"/>
            </a:endParaRPr>
          </a:p>
          <a:p>
            <a:pPr marL="0" lvl="0" indent="0" algn="l" rtl="0">
              <a:spcBef>
                <a:spcPts val="0"/>
              </a:spcBef>
              <a:spcAft>
                <a:spcPts val="0"/>
              </a:spcAft>
              <a:buNone/>
            </a:pPr>
            <a:r>
              <a:rPr lang="en" sz="2000">
                <a:latin typeface="Century Gothic"/>
                <a:ea typeface="Century Gothic"/>
                <a:cs typeface="Century Gothic"/>
                <a:sym typeface="Century Gothic"/>
              </a:rPr>
              <a:t>Create if/then statements from the information we learned about video games, dopamine, and the limbic system</a:t>
            </a:r>
            <a:r>
              <a:rPr lang="en" sz="1800">
                <a:latin typeface="Century Gothic"/>
                <a:ea typeface="Century Gothic"/>
                <a:cs typeface="Century Gothic"/>
                <a:sym typeface="Century Gothic"/>
              </a:rPr>
              <a:t>.</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pic>
        <p:nvPicPr>
          <p:cNvPr id="199" name="Google Shape;199;p33"/>
          <p:cNvPicPr preferRelativeResize="0"/>
          <p:nvPr/>
        </p:nvPicPr>
        <p:blipFill>
          <a:blip r:embed="rId3">
            <a:alphaModFix/>
          </a:blip>
          <a:stretch>
            <a:fillRect/>
          </a:stretch>
        </p:blipFill>
        <p:spPr>
          <a:xfrm>
            <a:off x="3986788" y="1268050"/>
            <a:ext cx="4639250" cy="3146075"/>
          </a:xfrm>
          <a:prstGeom prst="rect">
            <a:avLst/>
          </a:prstGeom>
          <a:noFill/>
          <a:ln w="9525" cap="flat" cmpd="sng">
            <a:solidFill>
              <a:srgbClr val="000000"/>
            </a:solidFill>
            <a:prstDash val="solid"/>
            <a:round/>
            <a:headEnd type="none" w="sm" len="sm"/>
            <a:tailEnd type="none" w="sm" len="sm"/>
          </a:ln>
        </p:spPr>
      </p:pic>
      <p:pic>
        <p:nvPicPr>
          <p:cNvPr id="200" name="Google Shape;200;p33"/>
          <p:cNvPicPr preferRelativeResize="0"/>
          <p:nvPr/>
        </p:nvPicPr>
        <p:blipFill>
          <a:blip r:embed="rId4">
            <a:alphaModFix/>
          </a:blip>
          <a:stretch>
            <a:fillRect/>
          </a:stretch>
        </p:blipFill>
        <p:spPr>
          <a:xfrm>
            <a:off x="8545286" y="4519850"/>
            <a:ext cx="461839" cy="442124"/>
          </a:xfrm>
          <a:prstGeom prst="rect">
            <a:avLst/>
          </a:prstGeom>
          <a:noFill/>
          <a:ln>
            <a:noFill/>
          </a:ln>
        </p:spPr>
      </p:pic>
      <p:pic>
        <p:nvPicPr>
          <p:cNvPr id="7" name="Google Shape;167;p29"/>
          <p:cNvPicPr preferRelativeResize="0"/>
          <p:nvPr/>
        </p:nvPicPr>
        <p:blipFill>
          <a:blip r:embed="rId5">
            <a:alphaModFix/>
          </a:blip>
          <a:stretch>
            <a:fillRect/>
          </a:stretch>
        </p:blipFill>
        <p:spPr>
          <a:xfrm>
            <a:off x="8108076" y="120670"/>
            <a:ext cx="1035924" cy="942849"/>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F91C334-F787-4C24-86A2-90E37D0FDBCD}"/>
</file>

<file path=customXml/itemProps2.xml><?xml version="1.0" encoding="utf-8"?>
<ds:datastoreItem xmlns:ds="http://schemas.openxmlformats.org/officeDocument/2006/customXml" ds:itemID="{D4F6105A-B01D-44B2-BDF9-E2534467BDF8}"/>
</file>

<file path=customXml/itemProps3.xml><?xml version="1.0" encoding="utf-8"?>
<ds:datastoreItem xmlns:ds="http://schemas.openxmlformats.org/officeDocument/2006/customXml" ds:itemID="{85ED334C-C7C0-463F-9870-D1FF5ADCE816}"/>
</file>

<file path=docProps/app.xml><?xml version="1.0" encoding="utf-8"?>
<Properties xmlns="http://schemas.openxmlformats.org/officeDocument/2006/extended-properties" xmlns:vt="http://schemas.openxmlformats.org/officeDocument/2006/docPropsVTypes">
  <TotalTime>30</TotalTime>
  <Words>4395</Words>
  <Application>Microsoft Macintosh PowerPoint</Application>
  <PresentationFormat>On-screen Show (16:9)</PresentationFormat>
  <Paragraphs>350</Paragraphs>
  <Slides>14</Slides>
  <Notes>14</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14</vt:i4>
      </vt:variant>
    </vt:vector>
  </HeadingPairs>
  <TitlesOfParts>
    <vt:vector size="18" baseType="lpstr">
      <vt:lpstr>Century Gothic</vt:lpstr>
      <vt:lpstr>Calibri</vt:lpstr>
      <vt:lpstr>Simple Light</vt:lpstr>
      <vt:lpstr>Office Theme</vt:lpstr>
      <vt:lpstr>PowerPoint Presentation</vt:lpstr>
      <vt:lpstr>PowerPoint Presentation</vt:lpstr>
      <vt:lpstr>PowerPoint Presentation</vt:lpstr>
      <vt:lpstr>Grade 7: Module 4:  Unit 1: Lesson 7</vt:lpstr>
      <vt:lpstr>PowerPoint Presentation</vt:lpstr>
      <vt:lpstr>Let’s analyze evidence</vt:lpstr>
      <vt:lpstr>Let’s read Excerpt 3 and answer questions 1-3</vt:lpstr>
      <vt:lpstr>Let’s read Excerpt 3 and answer question 4</vt:lpstr>
      <vt:lpstr>Let’s fill out the Brain Development anchor chart</vt:lpstr>
      <vt:lpstr>Let’s revisit the Gallery Walk </vt:lpstr>
      <vt:lpstr>Let’s go on a Gallery Walk</vt:lpstr>
      <vt:lpstr>Let’s reflect in our Thinking Logs</vt:lpstr>
      <vt:lpstr>Homework</vt:lpstr>
      <vt:lpstr>Small Group Block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5</cp:revision>
  <dcterms:modified xsi:type="dcterms:W3CDTF">2018-11-18T17:40:56Z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