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56AE540-E407-44F2-8E02-3E8BF72AAA7F}">
  <a:tblStyle styleId="{B56AE540-E407-44F2-8E02-3E8BF72AAA7F}"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1652" autoAdjust="0"/>
  </p:normalViewPr>
  <p:slideViewPr>
    <p:cSldViewPr snapToGrid="0">
      <p:cViewPr varScale="1">
        <p:scale>
          <a:sx n="36" d="100"/>
          <a:sy n="36" d="100"/>
        </p:scale>
        <p:origin x="1626" y="4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62847498-550A-523C-6219-8B04A4991181}"/>
    <pc:docChg chg="addSld">
      <pc:chgData name="Jennifer Snapp" userId="S::jennifer.snapp@detroitk12.org::42622253-5fe4-47d2-9c8f-1ef2d995c939" providerId="AD" clId="Web-{62847498-550A-523C-6219-8B04A4991181}" dt="2019-03-25T19:50:25.829" v="0"/>
      <pc:docMkLst>
        <pc:docMk/>
      </pc:docMkLst>
      <pc:sldChg chg="add">
        <pc:chgData name="Jennifer Snapp" userId="S::jennifer.snapp@detroitk12.org::42622253-5fe4-47d2-9c8f-1ef2d995c939" providerId="AD" clId="Web-{62847498-550A-523C-6219-8B04A4991181}" dt="2019-03-25T19:50:25.829" v="0"/>
        <pc:sldMkLst>
          <pc:docMk/>
          <pc:sldMk cId="2751805676" sldId="272"/>
        </pc:sldMkLst>
      </pc:sldChg>
      <pc:sldMasterChg chg="addSldLayout">
        <pc:chgData name="Jennifer Snapp" userId="S::jennifer.snapp@detroitk12.org::42622253-5fe4-47d2-9c8f-1ef2d995c939" providerId="AD" clId="Web-{62847498-550A-523C-6219-8B04A4991181}" dt="2019-03-25T19:50:25.829" v="0"/>
        <pc:sldMasterMkLst>
          <pc:docMk/>
          <pc:sldMasterMk cId="0" sldId="2147483671"/>
        </pc:sldMasterMkLst>
        <pc:sldLayoutChg chg="add replId">
          <pc:chgData name="Jennifer Snapp" userId="S::jennifer.snapp@detroitk12.org::42622253-5fe4-47d2-9c8f-1ef2d995c939" providerId="AD" clId="Web-{62847498-550A-523C-6219-8B04A4991181}" dt="2019-03-25T19:50:25.829" v="0"/>
          <pc:sldLayoutMkLst>
            <pc:docMk/>
            <pc:sldMasterMk cId="0" sldId="2147483671"/>
            <pc:sldLayoutMk cId="3591427429"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392647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today’s lesson is for students to learn the process for reading poetry.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feel anxious about “getting” poetry, so consider how you can be encouraging and upbeat.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Lessons 12–15, students will work extensively with the </a:t>
            </a:r>
            <a:r>
              <a:rPr lang="en" sz="1200" b="1" dirty="0">
                <a:solidFill>
                  <a:schemeClr val="dk1"/>
                </a:solidFill>
                <a:latin typeface="Calibri"/>
                <a:ea typeface="Calibri"/>
                <a:cs typeface="Calibri"/>
                <a:sym typeface="Calibri"/>
              </a:rPr>
              <a:t>How to Read a Poem anchor chart</a:t>
            </a:r>
            <a:r>
              <a:rPr lang="en" sz="1200" dirty="0">
                <a:solidFill>
                  <a:schemeClr val="dk1"/>
                </a:solidFill>
                <a:latin typeface="Calibri"/>
                <a:ea typeface="Calibri"/>
                <a:cs typeface="Calibri"/>
                <a:sym typeface="Calibri"/>
              </a:rPr>
              <a:t>, which gives them specific steps on reading and rereading poetry to find different layers of meaning. You will model those steps in this lesson. Remember to emphasize the need to cite textual evidence and consider how each choice the author makes contributes to the text’s overall meaning. Students should not be reading to find metaphors but rather to analyze how each metaphor contributes to the poem as a whole.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an opportunity to share their Found Poem Draft #2. Alternatively, you could collect their homework during the entry task and share anonymously some of the strongest poems.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Collect and review the Exit Ticket: Self-Assessment to guide your instruction in the remaining lessons in this mini unit (Lessons 13–15). If you need to add another day of instruction on how to read poetry, consider using one of the suggested poems in the Unit 1 Overview.  </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71720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Modeling How to Read a Poem</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 metaphor to explain the process of how to read a poem is effective, because it models a strategy poets use. It’s also effective to be transparent about this strategy.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“Because we know poets use metaphors, we are going to use a metaphor to think about poetry. So, let’s think of poetry as a car. You may like the way a car looks, but the way a car looks is only a small part of what makes a car cool. It’s the engine of a car that you want to look at to appreciate the whole car. In this class, you are going to ‘pop the hood,’ as you did in Lesson 11 with the Claude McKay lines, and look inside to see what makes a poem ‘move.’”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a:t>
            </a:r>
            <a:r>
              <a:rPr lang="en" sz="1200" b="1" dirty="0">
                <a:solidFill>
                  <a:schemeClr val="dk1"/>
                </a:solidFill>
                <a:latin typeface="Calibri"/>
                <a:ea typeface="Calibri"/>
                <a:cs typeface="Calibri"/>
                <a:sym typeface="Calibri"/>
              </a:rPr>
              <a:t>How to Read a Poem anchor chart, student version </a:t>
            </a:r>
            <a:r>
              <a:rPr lang="en" sz="1200" dirty="0">
                <a:solidFill>
                  <a:schemeClr val="dk1"/>
                </a:solidFill>
                <a:latin typeface="Calibri"/>
                <a:ea typeface="Calibri"/>
                <a:cs typeface="Calibri"/>
                <a:sym typeface="Calibri"/>
              </a:rPr>
              <a:t>and one copy </a:t>
            </a:r>
            <a:r>
              <a:rPr lang="en" sz="1200" b="0" dirty="0">
                <a:solidFill>
                  <a:schemeClr val="dk1"/>
                </a:solidFill>
                <a:latin typeface="Calibri"/>
                <a:ea typeface="Calibri"/>
                <a:cs typeface="Calibri"/>
                <a:sym typeface="Calibri"/>
              </a:rPr>
              <a:t>of “The Negro Speaks of Rivers” to each </a:t>
            </a:r>
            <a:r>
              <a:rPr lang="en" sz="1200" dirty="0">
                <a:solidFill>
                  <a:schemeClr val="dk1"/>
                </a:solidFill>
                <a:latin typeface="Calibri"/>
                <a:ea typeface="Calibri"/>
                <a:cs typeface="Calibri"/>
                <a:sym typeface="Calibri"/>
              </a:rPr>
              <a:t>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How to Read a Poem anchor chart, student version.</a:t>
            </a:r>
            <a:r>
              <a:rPr lang="en" sz="1200" dirty="0">
                <a:solidFill>
                  <a:schemeClr val="dk1"/>
                </a:solidFill>
                <a:latin typeface="Calibri"/>
                <a:ea typeface="Calibri"/>
                <a:cs typeface="Calibri"/>
                <a:sym typeface="Calibri"/>
              </a:rPr>
              <a:t> Read the definitions posted on the slide and ask if students need any other words clarified.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03" name="Google Shape;203;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8311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2a8c0319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Modeling How to Read a Poem,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wonder about Hughes’ use of the word “negro,” which is an archaic and generally offensive term that President Obama offically banned from federal use in 2016 (</a:t>
            </a:r>
            <a:r>
              <a:rPr lang="en-US" sz="1200">
                <a:solidFill>
                  <a:schemeClr val="dk1"/>
                </a:solidFill>
                <a:latin typeface="Calibri"/>
                <a:ea typeface="Calibri"/>
                <a:cs typeface="Calibri"/>
                <a:sym typeface="Calibri"/>
              </a:rPr>
              <a:t>https://news.vice.com/en_us/article/43medm/the-words-oriental-and-negro-can-no-longer-be-used-in-us-federal-laws)</a:t>
            </a:r>
            <a:r>
              <a:rPr lang="en" sz="120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explaining that when Hughes wrote this poem in 1921, “negro” was considered an acceptable description and was utilized by other African-American writers, including Martin Luther King, Jr. In the 1960’s, objection to the word arose, as it was reminiscent of a history of slavery and segregation. This is a good example of how awareness and thus language can shift over time.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are going to model the process of how to read a poem with “The Negro Speaks of Rivers” by Langston Hughes. Briefly explain who Langston Hughes was (see Teaching Notes, Slide 1; and also Slide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readers who are unfamiliar with poetry often try to read it as they would any other literature—silently in their heads. But poems are best understood when they are read aloud. So, the class is going to listen as you read the poem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poem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leading students in a 15-20 minute discussion of the poem, following Step 1 on the </a:t>
            </a:r>
            <a:r>
              <a:rPr lang="en" sz="1200" b="1" dirty="0">
                <a:solidFill>
                  <a:schemeClr val="dk1"/>
                </a:solidFill>
                <a:latin typeface="Calibri"/>
                <a:ea typeface="Calibri"/>
                <a:cs typeface="Calibri"/>
                <a:sym typeface="Calibri"/>
              </a:rPr>
              <a:t>How to Read a Poem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 version</a:t>
            </a:r>
            <a:r>
              <a:rPr lang="en" sz="1200" dirty="0">
                <a:solidFill>
                  <a:schemeClr val="dk1"/>
                </a:solidFill>
                <a:latin typeface="Calibri"/>
                <a:ea typeface="Calibri"/>
                <a:cs typeface="Calibri"/>
                <a:sym typeface="Calibri"/>
              </a:rPr>
              <a:t>. Depending on the needs of your class, you may find yourself modeling more heavily or eliciting responses to the questions from your students. See </a:t>
            </a:r>
            <a:r>
              <a:rPr lang="en" sz="1200" b="1" dirty="0">
                <a:solidFill>
                  <a:schemeClr val="dk1"/>
                </a:solidFill>
                <a:latin typeface="Calibri"/>
                <a:ea typeface="Calibri"/>
                <a:cs typeface="Calibri"/>
                <a:sym typeface="Calibri"/>
              </a:rPr>
              <a:t>Modeling the How to Read a Poem anchor chart (answers, for teacher reference) </a:t>
            </a:r>
            <a:r>
              <a:rPr lang="en" sz="1200" dirty="0">
                <a:solidFill>
                  <a:schemeClr val="dk1"/>
                </a:solidFill>
                <a:latin typeface="Calibri"/>
                <a:ea typeface="Calibri"/>
                <a:cs typeface="Calibri"/>
                <a:sym typeface="Calibri"/>
              </a:rPr>
              <a:t>for suggested responses.   Students may want to refer to the </a:t>
            </a:r>
            <a:r>
              <a:rPr lang="en" sz="1200" b="1" dirty="0">
                <a:solidFill>
                  <a:schemeClr val="dk1"/>
                </a:solidFill>
                <a:latin typeface="Calibri"/>
                <a:ea typeface="Calibri"/>
                <a:cs typeface="Calibri"/>
                <a:sym typeface="Calibri"/>
              </a:rPr>
              <a:t>Poet’s Toolbox reference sheet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to draw students’ attention to the poem’s structure and repetition in particular. Also, during the discussion, model how to annotate the text of the poem on the projected version. Remind students that good readers often annotate complex texts, like poetry and </a:t>
            </a:r>
            <a:r>
              <a:rPr lang="en" sz="1200" i="1" dirty="0">
                <a:solidFill>
                  <a:schemeClr val="dk1"/>
                </a:solidFill>
                <a:latin typeface="Calibri"/>
                <a:ea typeface="Calibri"/>
                <a:cs typeface="Calibri"/>
                <a:sym typeface="Calibri"/>
              </a:rPr>
              <a:t>Frederick Douglass</a:t>
            </a:r>
            <a:r>
              <a:rPr lang="en" sz="1200" dirty="0">
                <a:solidFill>
                  <a:schemeClr val="dk1"/>
                </a:solidFill>
                <a:latin typeface="Calibri"/>
                <a:ea typeface="Calibri"/>
                <a:cs typeface="Calibri"/>
                <a:sym typeface="Calibri"/>
              </a:rPr>
              <a:t>, because they want to keep track of the thinking that a complex text requires. Invite students to annotate their texts as well.</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sample “listen-fors” for Step 1 are provided below; more can be found on the </a:t>
            </a:r>
            <a:r>
              <a:rPr lang="en" sz="1200" b="1" dirty="0">
                <a:solidFill>
                  <a:schemeClr val="dk1"/>
                </a:solidFill>
                <a:latin typeface="Calibri"/>
                <a:ea typeface="Calibri"/>
                <a:cs typeface="Calibri"/>
                <a:sym typeface="Calibri"/>
              </a:rPr>
              <a:t>Modeling the How to Read a Poem anchor chart (answers, for teacher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 title of the poem is setting up what it’s about—a man talking about rivers, both literal and figurative.”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 overall mood is proud and positive, reflective. Words like “grown,” “lulled me to sleep,” and “raised the pyramids” strike me as positive.”</a:t>
            </a:r>
            <a:endParaRPr sz="1200" dirty="0">
              <a:solidFill>
                <a:schemeClr val="dk1"/>
              </a:solidFill>
              <a:latin typeface="Calibri"/>
              <a:ea typeface="Calibri"/>
              <a:cs typeface="Calibri"/>
              <a:sym typeface="Calibri"/>
            </a:endParaRPr>
          </a:p>
          <a:p>
            <a:pPr marL="13716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benefit from having Step 1 in the </a:t>
            </a:r>
            <a:r>
              <a:rPr lang="en" sz="1200" b="1" dirty="0">
                <a:solidFill>
                  <a:schemeClr val="dk1"/>
                </a:solidFill>
                <a:latin typeface="Calibri"/>
                <a:ea typeface="Calibri"/>
                <a:cs typeface="Calibri"/>
                <a:sym typeface="Calibri"/>
              </a:rPr>
              <a:t>Modeling the How to Read a Poem anchor chart </a:t>
            </a:r>
            <a:r>
              <a:rPr lang="en" sz="1200" dirty="0">
                <a:solidFill>
                  <a:schemeClr val="dk1"/>
                </a:solidFill>
                <a:latin typeface="Calibri"/>
                <a:ea typeface="Calibri"/>
                <a:cs typeface="Calibri"/>
                <a:sym typeface="Calibri"/>
              </a:rPr>
              <a:t>read aloud before the discussion begins. Consider also giving students a chance to jot some ideas down prior to the discussion.</a:t>
            </a:r>
            <a:endParaRPr sz="1200" dirty="0">
              <a:solidFill>
                <a:schemeClr val="dk1"/>
              </a:solidFill>
              <a:latin typeface="Calibri"/>
              <a:ea typeface="Calibri"/>
              <a:cs typeface="Calibri"/>
              <a:sym typeface="Calibri"/>
            </a:endParaRPr>
          </a:p>
        </p:txBody>
      </p:sp>
      <p:sp>
        <p:nvSpPr>
          <p:cNvPr id="212" name="Google Shape;212;g42a8c0319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4373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2e12db98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2e12db98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Modeling How to Read a Poem,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four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leading students in a 15-20 minute discussion of the poem, following Step 2 on the </a:t>
            </a:r>
            <a:r>
              <a:rPr lang="en" sz="1200" b="1" dirty="0">
                <a:solidFill>
                  <a:schemeClr val="dk1"/>
                </a:solidFill>
                <a:latin typeface="Calibri"/>
                <a:ea typeface="Calibri"/>
                <a:cs typeface="Calibri"/>
                <a:sym typeface="Calibri"/>
              </a:rPr>
              <a:t>How to Read a Poem anchor chart, student version.</a:t>
            </a:r>
            <a:r>
              <a:rPr lang="en" sz="1200" dirty="0">
                <a:solidFill>
                  <a:schemeClr val="dk1"/>
                </a:solidFill>
                <a:latin typeface="Calibri"/>
                <a:ea typeface="Calibri"/>
                <a:cs typeface="Calibri"/>
                <a:sym typeface="Calibri"/>
              </a:rPr>
              <a:t> Depending on the needs of your class, you may find yourself modeling more heavily or eliciting responses to the questions from your students. See </a:t>
            </a:r>
            <a:r>
              <a:rPr lang="en" sz="1200" b="1" dirty="0">
                <a:solidFill>
                  <a:schemeClr val="dk1"/>
                </a:solidFill>
                <a:latin typeface="Calibri"/>
                <a:ea typeface="Calibri"/>
                <a:cs typeface="Calibri"/>
                <a:sym typeface="Calibri"/>
              </a:rPr>
              <a:t>Modeling the How to Read a Poem anchor chart (answers, for teacher reference) </a:t>
            </a:r>
            <a:r>
              <a:rPr lang="en" sz="1200" dirty="0">
                <a:solidFill>
                  <a:schemeClr val="dk1"/>
                </a:solidFill>
                <a:latin typeface="Calibri"/>
                <a:ea typeface="Calibri"/>
                <a:cs typeface="Calibri"/>
                <a:sym typeface="Calibri"/>
              </a:rPr>
              <a:t>for suggested responses.  Students may want to refer to the </a:t>
            </a:r>
            <a:r>
              <a:rPr lang="en" sz="1200" b="1" dirty="0">
                <a:solidFill>
                  <a:schemeClr val="dk1"/>
                </a:solidFill>
                <a:latin typeface="Calibri"/>
                <a:ea typeface="Calibri"/>
                <a:cs typeface="Calibri"/>
                <a:sym typeface="Calibri"/>
              </a:rPr>
              <a:t>Poet’s Toolbox reference sheet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sample “listen-fors” for Step 2 are provided below; more can be found on the </a:t>
            </a:r>
            <a:r>
              <a:rPr lang="en" sz="1200" b="1" dirty="0">
                <a:solidFill>
                  <a:schemeClr val="dk1"/>
                </a:solidFill>
                <a:latin typeface="Calibri"/>
                <a:ea typeface="Calibri"/>
                <a:cs typeface="Calibri"/>
                <a:sym typeface="Calibri"/>
              </a:rPr>
              <a:t>Modeling the How to Read a Poem anchor chart (answers, for teacher reference):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 word ‘rivers’ is repeated a lot. It’s the main subject and inspiration for the poem. But I also notice some glowing words, or words associated with the closing of day—like ‘golden,’ ‘sunset,’ and ‘dusky.’ I think this refers, literally, to the time Hughes saw the rivers but also the way his attitude toward them has grown. Just as the muddy waters turn golden in the sunset, as he reflects on what his soul and rivers have in common, he becomes more proud.”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The speaker </a:t>
            </a:r>
            <a:r>
              <a:rPr lang="en" sz="1200" b="0" dirty="0">
                <a:solidFill>
                  <a:schemeClr val="dk1"/>
                </a:solidFill>
                <a:latin typeface="Calibri"/>
                <a:ea typeface="Calibri"/>
                <a:cs typeface="Calibri"/>
                <a:sym typeface="Calibri"/>
              </a:rPr>
              <a:t>repeats</a:t>
            </a:r>
            <a:r>
              <a:rPr lang="en" sz="1200" dirty="0">
                <a:solidFill>
                  <a:schemeClr val="dk1"/>
                </a:solidFill>
                <a:latin typeface="Calibri"/>
                <a:ea typeface="Calibri"/>
                <a:cs typeface="Calibri"/>
                <a:sym typeface="Calibri"/>
              </a:rPr>
              <a:t> ‘I’ to show that even though he wasn’t technically there, because he has his ancestors’ blood, he can put himself in their place.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benefit from having Step 2 in the </a:t>
            </a:r>
            <a:r>
              <a:rPr lang="en" sz="1200" b="1" dirty="0">
                <a:solidFill>
                  <a:schemeClr val="dk1"/>
                </a:solidFill>
                <a:latin typeface="Calibri"/>
                <a:ea typeface="Calibri"/>
                <a:cs typeface="Calibri"/>
                <a:sym typeface="Calibri"/>
              </a:rPr>
              <a:t>Modeling the How to Read a Poem anchor chart </a:t>
            </a:r>
            <a:r>
              <a:rPr lang="en" sz="1200" dirty="0">
                <a:solidFill>
                  <a:schemeClr val="dk1"/>
                </a:solidFill>
                <a:latin typeface="Calibri"/>
                <a:ea typeface="Calibri"/>
                <a:cs typeface="Calibri"/>
                <a:sym typeface="Calibri"/>
              </a:rPr>
              <a:t>read aloud before you shift the discussion to that step. Consider also giving students a chance to jot some ideas down prior to the discussion.</a:t>
            </a:r>
            <a:endParaRPr dirty="0"/>
          </a:p>
        </p:txBody>
      </p:sp>
    </p:spTree>
    <p:extLst>
      <p:ext uri="{BB962C8B-B14F-4D97-AF65-F5344CB8AC3E}">
        <p14:creationId xmlns:p14="http://schemas.microsoft.com/office/powerpoint/2010/main" val="325026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2e12db98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42e12db98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Modeling How to Read a Poem,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four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leading students in a 15-20 minute discussion of the poem, following Step 3 on the </a:t>
            </a:r>
            <a:r>
              <a:rPr lang="en" sz="1200" b="1" dirty="0">
                <a:solidFill>
                  <a:schemeClr val="dk1"/>
                </a:solidFill>
                <a:latin typeface="Calibri"/>
                <a:ea typeface="Calibri"/>
                <a:cs typeface="Calibri"/>
                <a:sym typeface="Calibri"/>
              </a:rPr>
              <a:t>How to Read a Poem anchor chart, student version. </a:t>
            </a:r>
            <a:r>
              <a:rPr lang="en" sz="1200" dirty="0">
                <a:solidFill>
                  <a:schemeClr val="dk1"/>
                </a:solidFill>
                <a:latin typeface="Calibri"/>
                <a:ea typeface="Calibri"/>
                <a:cs typeface="Calibri"/>
                <a:sym typeface="Calibri"/>
              </a:rPr>
              <a:t>Depending on the needs of your class, you may find yourself modeling more heavily or eliciting responses to the questions from your students. See </a:t>
            </a:r>
            <a:r>
              <a:rPr lang="en" sz="1200" b="1" dirty="0">
                <a:solidFill>
                  <a:schemeClr val="dk1"/>
                </a:solidFill>
                <a:latin typeface="Calibri"/>
                <a:ea typeface="Calibri"/>
                <a:cs typeface="Calibri"/>
                <a:sym typeface="Calibri"/>
              </a:rPr>
              <a:t>Modeling the How to Read a Poem anchor chart (answers, for teacher reference) </a:t>
            </a:r>
            <a:r>
              <a:rPr lang="en" sz="1200" dirty="0">
                <a:solidFill>
                  <a:schemeClr val="dk1"/>
                </a:solidFill>
                <a:latin typeface="Calibri"/>
                <a:ea typeface="Calibri"/>
                <a:cs typeface="Calibri"/>
                <a:sym typeface="Calibri"/>
              </a:rPr>
              <a:t>for suggested responses.   Students may want to refer to the </a:t>
            </a:r>
            <a:r>
              <a:rPr lang="en" sz="1200" b="1" dirty="0">
                <a:solidFill>
                  <a:schemeClr val="dk1"/>
                </a:solidFill>
                <a:latin typeface="Calibri"/>
                <a:ea typeface="Calibri"/>
                <a:cs typeface="Calibri"/>
                <a:sym typeface="Calibri"/>
              </a:rPr>
              <a:t>Poet’s Toolbox reference sheet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You may wish to close the discussion by adding to the </a:t>
            </a:r>
            <a:r>
              <a:rPr lang="en" sz="1200" b="1" dirty="0">
                <a:solidFill>
                  <a:schemeClr val="dk1"/>
                </a:solidFill>
                <a:latin typeface="Calibri"/>
                <a:ea typeface="Calibri"/>
                <a:cs typeface="Calibri"/>
                <a:sym typeface="Calibri"/>
              </a:rPr>
              <a:t>Powerful Stories anchor chart</a:t>
            </a:r>
            <a:r>
              <a:rPr lang="en" sz="1200" dirty="0">
                <a:solidFill>
                  <a:schemeClr val="dk1"/>
                </a:solidFill>
                <a:latin typeface="Calibri"/>
                <a:ea typeface="Calibri"/>
                <a:cs typeface="Calibri"/>
                <a:sym typeface="Calibri"/>
              </a:rPr>
              <a:t>.  Assign each pair of students to one column;  give them a minute to discuss;  then call on one pair per column to share out and scribe answers on the class anchor chart.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sample “listen-fors” for Step 3 are provided below; more can be found on the </a:t>
            </a:r>
            <a:r>
              <a:rPr lang="en" sz="1200" b="1" dirty="0">
                <a:solidFill>
                  <a:schemeClr val="dk1"/>
                </a:solidFill>
                <a:latin typeface="Calibri"/>
                <a:ea typeface="Calibri"/>
                <a:cs typeface="Calibri"/>
                <a:sym typeface="Calibri"/>
              </a:rPr>
              <a:t>Modeling the How to Read a Poem anchor chart (answers, for teacher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The simile, which compares his soul to the rivers, helps us to get his theme—a person can feel proud of his heritage and the blood that flows through him.</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Just like a river, his soul flows—not with water, but with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human blood.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this blood is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ancient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connects him to his past.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benefit from having Step 3 in the </a:t>
            </a:r>
            <a:r>
              <a:rPr lang="en" sz="1200" b="1" dirty="0">
                <a:solidFill>
                  <a:schemeClr val="dk1"/>
                </a:solidFill>
                <a:latin typeface="Calibri"/>
                <a:ea typeface="Calibri"/>
                <a:cs typeface="Calibri"/>
                <a:sym typeface="Calibri"/>
              </a:rPr>
              <a:t>Modeling the How to Read a Poem anchor chart </a:t>
            </a:r>
            <a:r>
              <a:rPr lang="en" sz="1200" dirty="0">
                <a:solidFill>
                  <a:schemeClr val="dk1"/>
                </a:solidFill>
                <a:latin typeface="Calibri"/>
                <a:ea typeface="Calibri"/>
                <a:cs typeface="Calibri"/>
                <a:sym typeface="Calibri"/>
              </a:rPr>
              <a:t>read aloud before the discussion begins. Consider also giving students a chance to jot some ideas down prior to the discussion.</a:t>
            </a:r>
            <a:endParaRPr dirty="0"/>
          </a:p>
        </p:txBody>
      </p:sp>
    </p:spTree>
    <p:extLst>
      <p:ext uri="{BB962C8B-B14F-4D97-AF65-F5344CB8AC3E}">
        <p14:creationId xmlns:p14="http://schemas.microsoft.com/office/powerpoint/2010/main" val="1908866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42a8c0319b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Exit Ticket: Self-Assessment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 feel reluctant to be honest about what they need more instruction with or expect they will struggle with!</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the Exit Ticket: Self-Assessment.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the slide text aloud.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AutoNum type="arabicPeriod"/>
            </a:pPr>
            <a:r>
              <a:rPr lang="en" sz="1200" b="0" dirty="0">
                <a:solidFill>
                  <a:schemeClr val="dk1"/>
                </a:solidFill>
                <a:latin typeface="Calibri"/>
                <a:ea typeface="Calibri"/>
                <a:cs typeface="Calibri"/>
                <a:sym typeface="Calibri"/>
              </a:rPr>
              <a:t>Give students time to complete the Exit Ticket: Self-Assessment.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exit tickets and use them as formative assessment to inform your instruction in Lesson 13.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need to take the </a:t>
            </a:r>
            <a:r>
              <a:rPr lang="en" sz="1200" b="1" dirty="0">
                <a:solidFill>
                  <a:schemeClr val="dk1"/>
                </a:solidFill>
                <a:latin typeface="Calibri"/>
                <a:ea typeface="Calibri"/>
                <a:cs typeface="Calibri"/>
                <a:sym typeface="Calibri"/>
              </a:rPr>
              <a:t>Poet’s Toolbox reference sheet</a:t>
            </a:r>
            <a:r>
              <a:rPr lang="en" sz="1200" dirty="0">
                <a:solidFill>
                  <a:schemeClr val="dk1"/>
                </a:solidFill>
                <a:latin typeface="Calibri"/>
                <a:ea typeface="Calibri"/>
                <a:cs typeface="Calibri"/>
                <a:sym typeface="Calibri"/>
              </a:rPr>
              <a:t> home with them in order to complete the homework assignment.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a:t>
            </a:r>
            <a:r>
              <a:rPr lang="en" sz="1200" b="0" dirty="0">
                <a:solidFill>
                  <a:schemeClr val="dk1"/>
                </a:solidFill>
                <a:latin typeface="Calibri"/>
                <a:ea typeface="Calibri"/>
                <a:cs typeface="Calibri"/>
                <a:sym typeface="Calibri"/>
              </a:rPr>
              <a:t>write on their Exit Tickets.</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Some students might benefit from having the Exit Ticket: Self-Assessment read </a:t>
            </a:r>
            <a:r>
              <a:rPr lang="en" sz="1200" dirty="0">
                <a:solidFill>
                  <a:schemeClr val="dk1"/>
                </a:solidFill>
                <a:latin typeface="Calibri"/>
                <a:ea typeface="Calibri"/>
                <a:cs typeface="Calibri"/>
                <a:sym typeface="Calibri"/>
              </a:rPr>
              <a:t>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as needed, prompting students to specifically refer to their </a:t>
            </a:r>
            <a:r>
              <a:rPr lang="en" sz="1200" b="1" dirty="0">
                <a:solidFill>
                  <a:schemeClr val="dk1"/>
                </a:solidFill>
                <a:latin typeface="Calibri"/>
                <a:ea typeface="Calibri"/>
                <a:cs typeface="Calibri"/>
                <a:sym typeface="Calibri"/>
              </a:rPr>
              <a:t>Poet’s Toolbox</a:t>
            </a:r>
            <a:r>
              <a:rPr lang="en" sz="1200" dirty="0">
                <a:solidFill>
                  <a:schemeClr val="dk1"/>
                </a:solidFill>
                <a:latin typeface="Calibri"/>
                <a:ea typeface="Calibri"/>
                <a:cs typeface="Calibri"/>
                <a:sym typeface="Calibri"/>
              </a:rPr>
              <a:t> for help in completing </a:t>
            </a:r>
            <a:r>
              <a:rPr lang="en" sz="1200" b="0" dirty="0">
                <a:solidFill>
                  <a:schemeClr val="dk1"/>
                </a:solidFill>
                <a:latin typeface="Calibri"/>
                <a:ea typeface="Calibri"/>
                <a:cs typeface="Calibri"/>
                <a:sym typeface="Calibri"/>
              </a:rPr>
              <a:t>the Exit Ticket: Self-Assessment.</a:t>
            </a:r>
            <a:endParaRPr sz="1200" b="0" dirty="0">
              <a:solidFill>
                <a:schemeClr val="dk1"/>
              </a:solidFill>
              <a:latin typeface="Calibri"/>
              <a:ea typeface="Calibri"/>
              <a:cs typeface="Calibri"/>
              <a:sym typeface="Calibri"/>
            </a:endParaRPr>
          </a:p>
        </p:txBody>
      </p:sp>
      <p:sp>
        <p:nvSpPr>
          <p:cNvPr id="236" name="Google Shape;236;g42a8c0319b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4926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homework reinforces students’ understanding of the </a:t>
            </a:r>
            <a:r>
              <a:rPr lang="en" sz="1200" b="1" dirty="0">
                <a:solidFill>
                  <a:schemeClr val="dk1"/>
                </a:solidFill>
                <a:latin typeface="Calibri"/>
                <a:ea typeface="Calibri"/>
                <a:cs typeface="Calibri"/>
                <a:sym typeface="Calibri"/>
              </a:rPr>
              <a:t>Poet’s Toolbox</a:t>
            </a:r>
            <a:r>
              <a:rPr lang="en" sz="1200" dirty="0">
                <a:solidFill>
                  <a:schemeClr val="dk1"/>
                </a:solidFill>
                <a:latin typeface="Calibri"/>
                <a:ea typeface="Calibri"/>
                <a:cs typeface="Calibri"/>
                <a:sym typeface="Calibri"/>
              </a:rPr>
              <a:t> and will aid them in recognizing poetic language and understanding its significance in the future.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Poet’s Toolbox Matching Worksheet.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multiple choice options for students who might struggle to complete this homework.</a:t>
            </a:r>
            <a:endParaRPr sz="1200" dirty="0">
              <a:solidFill>
                <a:schemeClr val="dk1"/>
              </a:solidFill>
              <a:latin typeface="Calibri"/>
              <a:ea typeface="Calibri"/>
              <a:cs typeface="Calibri"/>
              <a:sym typeface="Calibri"/>
            </a:endParaRPr>
          </a:p>
        </p:txBody>
      </p:sp>
      <p:sp>
        <p:nvSpPr>
          <p:cNvPr id="244" name="Google Shape;244;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93195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53" name="Google Shape;253;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4811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Entry Task: How to Read a Poem</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How to Read a Poem anchor chart</a:t>
            </a:r>
            <a:r>
              <a:rPr lang="en" sz="1200" dirty="0">
                <a:solidFill>
                  <a:schemeClr val="dk1"/>
                </a:solidFill>
                <a:latin typeface="Calibri"/>
                <a:ea typeface="Calibri"/>
                <a:cs typeface="Calibri"/>
                <a:sym typeface="Calibri"/>
              </a:rPr>
              <a:t>, student version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“The Negro Speaks of Rivers”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Modeling the How to Read a Poem anchor chart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Exit Ticket: Self-Assessment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Poet’s Toolbox Matching Worksheet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Poet’s Toolbox Matching Worksheet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Powerful Stories anchor chart</a:t>
            </a:r>
            <a:r>
              <a:rPr lang="en" sz="1200" dirty="0">
                <a:solidFill>
                  <a:schemeClr val="dk1"/>
                </a:solidFill>
                <a:latin typeface="Calibri"/>
                <a:ea typeface="Calibri"/>
                <a:cs typeface="Calibri"/>
                <a:sym typeface="Calibri"/>
              </a:rPr>
              <a:t> (from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Poet’s Toolbox reference sheet </a:t>
            </a:r>
            <a:r>
              <a:rPr lang="en" sz="1200" dirty="0">
                <a:solidFill>
                  <a:schemeClr val="dk1"/>
                </a:solidFill>
                <a:latin typeface="Calibri"/>
                <a:ea typeface="Calibri"/>
                <a:cs typeface="Calibri"/>
                <a:sym typeface="Calibri"/>
              </a:rPr>
              <a:t>(from Lesson 11,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r>
              <a:rPr lang="en-US" sz="1200" baseline="0" dirty="0">
                <a:solidFill>
                  <a:schemeClr val="dk1"/>
                </a:solidFill>
                <a:latin typeface="Calibri"/>
                <a:ea typeface="Calibri"/>
                <a:cs typeface="Calibri"/>
                <a:sym typeface="Calibri"/>
              </a:rPr>
              <a:t> </a:t>
            </a:r>
            <a:r>
              <a:rPr lang="en" sz="1200" dirty="0">
                <a:latin typeface="Calibri"/>
                <a:ea typeface="Calibri"/>
                <a:cs typeface="Calibri"/>
                <a:sym typeface="Calibri"/>
              </a:rPr>
              <a:t>None</a:t>
            </a:r>
            <a:r>
              <a:rPr lang="en-US" sz="1200" dirty="0">
                <a:latin typeface="Calibri"/>
                <a:ea typeface="Calibri"/>
                <a:cs typeface="Calibri"/>
                <a:sym typeface="Calibri"/>
              </a:rPr>
              <a:t>.</a:t>
            </a:r>
            <a:endParaRPr sz="1200" dirty="0">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0943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Prepare Equity Sticks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this lesson, students read Langston Hughes’s poem “The Negro Speaks of Rivers.” You may wish to briefly review information about Hughes’ life to share with students. Many resources exist online, including</a:t>
            </a:r>
            <a:r>
              <a:rPr lang="en" sz="1200" b="0" baseline="0" dirty="0">
                <a:solidFill>
                  <a:schemeClr val="dk1"/>
                </a:solidFill>
                <a:latin typeface="Calibri"/>
                <a:ea typeface="Calibri"/>
                <a:cs typeface="Calibri"/>
                <a:sym typeface="Calibri"/>
              </a:rPr>
              <a:t> text (</a:t>
            </a:r>
            <a:r>
              <a:rPr lang="en-US" sz="1200" b="0" baseline="0" dirty="0">
                <a:solidFill>
                  <a:schemeClr val="dk1"/>
                </a:solidFill>
                <a:latin typeface="Calibri"/>
                <a:ea typeface="Calibri"/>
                <a:cs typeface="Calibri"/>
                <a:sym typeface="Calibri"/>
              </a:rPr>
              <a:t>https://www.biography.com/people/langston-hughes-9346313) </a:t>
            </a:r>
            <a:r>
              <a:rPr lang="en" sz="1200" b="0" dirty="0">
                <a:solidFill>
                  <a:schemeClr val="dk1"/>
                </a:solidFill>
                <a:latin typeface="Calibri"/>
                <a:ea typeface="Calibri"/>
                <a:cs typeface="Calibri"/>
                <a:sym typeface="Calibri"/>
              </a:rPr>
              <a:t>and</a:t>
            </a:r>
            <a:r>
              <a:rPr lang="en" sz="1200" b="0" baseline="0" dirty="0">
                <a:solidFill>
                  <a:schemeClr val="dk1"/>
                </a:solidFill>
                <a:latin typeface="Calibri"/>
                <a:ea typeface="Calibri"/>
                <a:cs typeface="Calibri"/>
                <a:sym typeface="Calibri"/>
              </a:rPr>
              <a:t> video (</a:t>
            </a:r>
            <a:r>
              <a:rPr lang="en-US" sz="1200" b="0" baseline="0" dirty="0">
                <a:solidFill>
                  <a:schemeClr val="dk1"/>
                </a:solidFill>
                <a:latin typeface="Calibri"/>
                <a:ea typeface="Calibri"/>
                <a:cs typeface="Calibri"/>
                <a:sym typeface="Calibri"/>
              </a:rPr>
              <a:t>https://www.youtube.com/watch?v=inP76rkYUso)</a:t>
            </a:r>
            <a:r>
              <a:rPr lang="en" sz="1200" b="0" dirty="0">
                <a:solidFill>
                  <a:schemeClr val="dk1"/>
                </a:solidFill>
                <a:latin typeface="Calibri"/>
                <a:ea typeface="Calibri"/>
                <a:cs typeface="Calibri"/>
                <a:sym typeface="Calibri"/>
              </a:rPr>
              <a:t> biographies.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 “The Negro Speaks of Rivers.” Be prepared to read this aloud with expression and consider how you would model annotating it for students. Also prepare to lead a 10-minute discussion about it based on the anchor chart (see Slide 11 for further detail).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 the Entry Task poem, “Introduction to Poetry,” by Billy Collins.</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Review these protocols before teaching. They are all (introduced) (used) in this lesson: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Use of Equity Sticks </a:t>
            </a:r>
            <a:r>
              <a:rPr lang="en" sz="1200" dirty="0">
                <a:solidFill>
                  <a:schemeClr val="dk1"/>
                </a:solidFill>
                <a:latin typeface="Calibri"/>
                <a:ea typeface="Calibri"/>
                <a:cs typeface="Calibri"/>
                <a:sym typeface="Calibri"/>
              </a:rPr>
              <a:t>(from Lesson 3)</a:t>
            </a:r>
            <a:endParaRPr sz="1200" b="1"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8656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9830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presenting a positive, upbeat attitude about poetry to energize even students who might feel reluctant about it. As noted in previous lessons, songs incorporate poetry, and reminding students of this and encouraging them to think about how poetry makes songs more powerful might be helpful.</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3129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How to Read a Poem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pointing out to students that this poem doesn’t rhyme, but it is still a poem! Poems that don’t have a set rhyme or rhythm are known as “free verse” poems. They are still poems, because they utilize vivid imagery, figurative language, economy of language, and line breaks to convey a central idea.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also giving students some background information on Billy Collins, who wrote this poem. He was the Poet Laureate of the United States from 2001-2003 and is known for his conversational, easy to access, often humorous but also deeply meaningful and poignant, poems.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might not be aware of the Poet Laureate position in the United States. The Poet Laureate’s job is to help increase public appreciation and awareness of poetry. More information can be found here: </a:t>
            </a:r>
            <a:r>
              <a:rPr lang="en-US" sz="1200" dirty="0">
                <a:solidFill>
                  <a:schemeClr val="dk1"/>
                </a:solidFill>
                <a:latin typeface="Calibri"/>
                <a:ea typeface="Calibri"/>
                <a:cs typeface="Calibri"/>
                <a:sym typeface="Calibri"/>
              </a:rPr>
              <a:t>https://www.loc.gov/poetry/about_laureate.html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the </a:t>
            </a:r>
            <a:r>
              <a:rPr lang="en" sz="1200" b="1" dirty="0">
                <a:solidFill>
                  <a:schemeClr val="dk1"/>
                </a:solidFill>
                <a:latin typeface="Calibri"/>
                <a:ea typeface="Calibri"/>
                <a:cs typeface="Calibri"/>
                <a:sym typeface="Calibri"/>
              </a:rPr>
              <a:t>Entry Task: How to Read a Poem </a:t>
            </a:r>
            <a:r>
              <a:rPr lang="en" sz="1200" dirty="0">
                <a:solidFill>
                  <a:schemeClr val="dk1"/>
                </a:solidFill>
                <a:latin typeface="Calibri"/>
                <a:ea typeface="Calibri"/>
                <a:cs typeface="Calibri"/>
                <a:sym typeface="Calibri"/>
              </a:rPr>
              <a:t>to each student. A copy is displayed here as well, or you may use the document camera.</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complete the </a:t>
            </a:r>
            <a:r>
              <a:rPr lang="en" sz="1200" b="1" dirty="0">
                <a:solidFill>
                  <a:schemeClr val="dk1"/>
                </a:solidFill>
                <a:latin typeface="Calibri"/>
                <a:ea typeface="Calibri"/>
                <a:cs typeface="Calibri"/>
                <a:sym typeface="Calibri"/>
              </a:rPr>
              <a:t>Entry Task: How to Read a Poem</a:t>
            </a:r>
            <a:r>
              <a:rPr lang="en" sz="1200" dirty="0">
                <a:solidFill>
                  <a:schemeClr val="dk1"/>
                </a:solidFill>
                <a:latin typeface="Calibri"/>
                <a:ea typeface="Calibri"/>
                <a:cs typeface="Calibri"/>
                <a:sym typeface="Calibri"/>
              </a:rPr>
              <a:t> individually.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paragraph on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focused on their </a:t>
            </a:r>
            <a:r>
              <a:rPr lang="en" sz="1200" b="1" dirty="0">
                <a:solidFill>
                  <a:schemeClr val="dk1"/>
                </a:solidFill>
                <a:latin typeface="Calibri"/>
                <a:ea typeface="Calibri"/>
                <a:cs typeface="Calibri"/>
                <a:sym typeface="Calibri"/>
              </a:rPr>
              <a:t>Entry Tasks</a:t>
            </a:r>
            <a:r>
              <a:rPr lang="en" sz="1200" dirty="0">
                <a:solidFill>
                  <a:schemeClr val="dk1"/>
                </a:solidFill>
                <a:latin typeface="Calibri"/>
                <a:ea typeface="Calibri"/>
                <a:cs typeface="Calibri"/>
                <a:sym typeface="Calibri"/>
              </a:rPr>
              <a:t>, possibly marking up the poem and definitely drawing images they “see” in the poem.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poem aloud or asking a student to help read it if you believe your students would benefit from the audio support.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371901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How to Read a Poem,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wish to bring in a slide or transparency to illustrate this image in Teacher Action Step 3.</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back to their </a:t>
            </a:r>
            <a:r>
              <a:rPr lang="en" sz="1200" b="1" dirty="0">
                <a:solidFill>
                  <a:schemeClr val="dk1"/>
                </a:solidFill>
                <a:latin typeface="Calibri"/>
                <a:ea typeface="Calibri"/>
                <a:cs typeface="Calibri"/>
                <a:sym typeface="Calibri"/>
              </a:rPr>
              <a:t>Entry Task: How to Read a Poem</a:t>
            </a:r>
            <a:r>
              <a:rPr lang="en" sz="1200" dirty="0">
                <a:solidFill>
                  <a:schemeClr val="dk1"/>
                </a:solidFill>
                <a:latin typeface="Calibri"/>
                <a:ea typeface="Calibri"/>
                <a:cs typeface="Calibri"/>
                <a:sym typeface="Calibri"/>
              </a:rPr>
              <a:t>. Using </a:t>
            </a:r>
            <a:r>
              <a:rPr lang="en" sz="1200" b="0" dirty="0">
                <a:solidFill>
                  <a:schemeClr val="dk1"/>
                </a:solidFill>
                <a:latin typeface="Calibri"/>
                <a:ea typeface="Calibri"/>
                <a:cs typeface="Calibri"/>
                <a:sym typeface="Calibri"/>
              </a:rPr>
              <a:t>Equity Sticks, call on one or two students to share what they drew.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the slide text aloud.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Model with the first image by saying something like this: </a:t>
            </a:r>
            <a:r>
              <a:rPr lang="en" sz="1200" b="0" i="1" dirty="0">
                <a:solidFill>
                  <a:schemeClr val="dk1"/>
                </a:solidFill>
                <a:latin typeface="Calibri"/>
                <a:ea typeface="Calibri"/>
                <a:cs typeface="Calibri"/>
                <a:sym typeface="Calibri"/>
              </a:rPr>
              <a:t>“The speaker wants me to read a poem as I would look at a color slide when I hold it up to the light. When I do that, I look closely at the details and am struck with the intricacy of the image in the slide. Therefore, I will look closely at the details in a poem.”</a:t>
            </a: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Ask students to think about the images they chose. Prompt them with questions like: </a:t>
            </a:r>
            <a:r>
              <a:rPr lang="en" sz="1200" b="0" i="1" dirty="0">
                <a:solidFill>
                  <a:schemeClr val="dk1"/>
                </a:solidFill>
                <a:latin typeface="Calibri"/>
                <a:ea typeface="Calibri"/>
                <a:cs typeface="Calibri"/>
                <a:sym typeface="Calibri"/>
              </a:rPr>
              <a:t>“How can you read like a mouse in a maze? A water skier? A hand searching for the light?”</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Ask volunteers to share. As they share, write key phrases on the board, such as: “look closely,” “listen to the sounds,” “have fun,” “keep reaching,” and “be curious.”</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Teacher Action Step 4, listen for students to say things like, “If I read like a mouse in a maze, I’m puzzled and trying to figure my way out” or “If I read like a water skier, I am just skimming the surface of the poem and enjoying the ride” or “If I read like a hand searching for the light, I am looking for the poem’s true meaning.”</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need extra support applying Collins’ metaphors to reading. Consider asking bridging questions such as, </a:t>
            </a:r>
            <a:r>
              <a:rPr lang="en" sz="1200" i="1" dirty="0">
                <a:solidFill>
                  <a:schemeClr val="dk1"/>
                </a:solidFill>
                <a:latin typeface="Calibri"/>
                <a:ea typeface="Calibri"/>
                <a:cs typeface="Calibri"/>
                <a:sym typeface="Calibri"/>
              </a:rPr>
              <a:t>“When a mouse is running through a maze, how does it feel? What is it looking for? How can this be similar to reading a poem?”</a:t>
            </a:r>
            <a:r>
              <a:rPr lang="en" sz="1200" dirty="0">
                <a:solidFill>
                  <a:schemeClr val="dk1"/>
                </a:solidFill>
                <a:latin typeface="Calibri"/>
                <a:ea typeface="Calibri"/>
                <a:cs typeface="Calibri"/>
                <a:sym typeface="Calibri"/>
              </a:rPr>
              <a:t> or </a:t>
            </a:r>
            <a:r>
              <a:rPr lang="en" sz="1200" i="1" dirty="0">
                <a:solidFill>
                  <a:schemeClr val="dk1"/>
                </a:solidFill>
                <a:latin typeface="Calibri"/>
                <a:ea typeface="Calibri"/>
                <a:cs typeface="Calibri"/>
                <a:sym typeface="Calibri"/>
              </a:rPr>
              <a:t>“Where is a water skier in relation to the water? How does a water skier feel? How can this be similar to reading a poem?” </a:t>
            </a:r>
            <a:r>
              <a:rPr lang="en" sz="1200" i="0" dirty="0">
                <a:solidFill>
                  <a:schemeClr val="dk1"/>
                </a:solidFill>
                <a:latin typeface="Calibri"/>
                <a:ea typeface="Calibri"/>
                <a:cs typeface="Calibri"/>
                <a:sym typeface="Calibri"/>
              </a:rPr>
              <a:t>or</a:t>
            </a:r>
            <a:r>
              <a:rPr lang="en" sz="1200" i="1" dirty="0">
                <a:solidFill>
                  <a:schemeClr val="dk1"/>
                </a:solidFill>
                <a:latin typeface="Calibri"/>
                <a:ea typeface="Calibri"/>
                <a:cs typeface="Calibri"/>
                <a:sym typeface="Calibri"/>
              </a:rPr>
              <a:t> “Why would someone search for a light? Why is light important? How does this relate to poetry?”</a:t>
            </a:r>
            <a:endParaRPr sz="1200" i="1" dirty="0">
              <a:latin typeface="Calibri"/>
              <a:ea typeface="Calibri"/>
              <a:cs typeface="Calibri"/>
              <a:sym typeface="Calibri"/>
            </a:endParaRPr>
          </a:p>
        </p:txBody>
      </p:sp>
    </p:spTree>
    <p:extLst>
      <p:ext uri="{BB962C8B-B14F-4D97-AF65-F5344CB8AC3E}">
        <p14:creationId xmlns:p14="http://schemas.microsoft.com/office/powerpoint/2010/main" val="116729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Previewing Learning Targets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Billy Collins’ poem allowed students to get a creative, unconventional perspective on how to read poems. The </a:t>
            </a:r>
            <a:r>
              <a:rPr lang="en" sz="1200" b="1" dirty="0">
                <a:solidFill>
                  <a:schemeClr val="dk1"/>
                </a:solidFill>
                <a:latin typeface="Calibri"/>
                <a:ea typeface="Calibri"/>
                <a:cs typeface="Calibri"/>
                <a:sym typeface="Calibri"/>
              </a:rPr>
              <a:t>Poet’s Toolbox</a:t>
            </a:r>
            <a:r>
              <a:rPr lang="en" sz="1200" dirty="0">
                <a:solidFill>
                  <a:schemeClr val="dk1"/>
                </a:solidFill>
                <a:latin typeface="Calibri"/>
                <a:ea typeface="Calibri"/>
                <a:cs typeface="Calibri"/>
                <a:sym typeface="Calibri"/>
              </a:rPr>
              <a:t> will give them a more formal, systematic method for approaching poetry. The Learning Targets act as a bridge between those two perspectives.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the posted Learning Targets.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student to read the Learning Targets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last paragraph of the slide aloud.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6" name="Google Shape;186;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67995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Reviewing the Poet’s Toolbox</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do not volunteer to share, consider reading exemplar poems anonymously. Encourage students to feel comfortable sharing by praising and reassuring their efforts.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Setting expectations for how the class should respond when others share can be helpful. For example, remind students to focus their attention on the presenting student and to clap when they are finished reading.</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paragraph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on the slide. Allow for wait time, as some students might resist sharing at first, but gain courage with a little time to think!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to share, making sure to praise specific aspects of each poem.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respectful and quiet while their classmates are reading.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94" name="Google Shape;194;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3704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591427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jpg"/></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www.biography.com/people/langston-hughes-9346313"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hyperlink" Target="https://www.youtube.com/watch?v=inP76rkYUso"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60-65 minutes to complete. </a:t>
            </a:r>
            <a:endParaRPr sz="1800"/>
          </a:p>
          <a:p>
            <a:pPr marL="457200" lvl="0" indent="-342900" algn="l" rtl="0">
              <a:lnSpc>
                <a:spcPct val="100000"/>
              </a:lnSpc>
              <a:spcBef>
                <a:spcPts val="1000"/>
              </a:spcBef>
              <a:spcAft>
                <a:spcPts val="0"/>
              </a:spcAft>
              <a:buSzPts val="1800"/>
              <a:buFont typeface="Century Gothic"/>
              <a:buChar char="•"/>
            </a:pPr>
            <a:r>
              <a:rPr lang="en" sz="1800"/>
              <a:t>The purpose of today’s lesson is for students to learn the process for reading poetry. </a:t>
            </a:r>
            <a:endParaRPr sz="1800"/>
          </a:p>
          <a:p>
            <a:pPr marL="457200" lvl="0" indent="0" algn="l" rtl="0">
              <a:lnSpc>
                <a:spcPct val="100000"/>
              </a:lnSpc>
              <a:spcBef>
                <a:spcPts val="0"/>
              </a:spcBef>
              <a:spcAft>
                <a:spcPts val="0"/>
              </a:spcAft>
              <a:buNone/>
            </a:pPr>
            <a:endParaRPr sz="1800"/>
          </a:p>
          <a:p>
            <a:pPr marL="0" lvl="0" indent="0" algn="l" rtl="0">
              <a:spcBef>
                <a:spcPts val="0"/>
              </a:spcBef>
              <a:spcAft>
                <a:spcPts val="0"/>
              </a:spcAft>
              <a:buNone/>
            </a:pPr>
            <a:r>
              <a:rPr lang="en" sz="1800" b="1"/>
              <a:t>The Learning Targets for students today are:</a:t>
            </a:r>
            <a:endParaRPr sz="1800" b="1"/>
          </a:p>
          <a:p>
            <a:pPr marL="457200" lvl="0" indent="-342900" algn="l" rtl="0">
              <a:lnSpc>
                <a:spcPct val="115000"/>
              </a:lnSpc>
              <a:spcBef>
                <a:spcPts val="1000"/>
              </a:spcBef>
              <a:spcAft>
                <a:spcPts val="0"/>
              </a:spcAft>
              <a:buClr>
                <a:srgbClr val="000000"/>
              </a:buClr>
              <a:buSzPts val="1800"/>
              <a:buChar char="•"/>
            </a:pPr>
            <a:r>
              <a:rPr lang="en" sz="1800"/>
              <a:t>I can identify common poetic devices, especially those that have to do with structure, figurative language, and repetition.</a:t>
            </a:r>
            <a:endParaRPr sz="1800"/>
          </a:p>
          <a:p>
            <a:pPr marL="457200" lvl="0" indent="-342900" algn="l" rtl="0">
              <a:lnSpc>
                <a:spcPct val="115000"/>
              </a:lnSpc>
              <a:spcBef>
                <a:spcPts val="0"/>
              </a:spcBef>
              <a:spcAft>
                <a:spcPts val="0"/>
              </a:spcAft>
              <a:buClr>
                <a:srgbClr val="000000"/>
              </a:buClr>
              <a:buSzPts val="1800"/>
              <a:buChar char="•"/>
            </a:pPr>
            <a:r>
              <a:rPr lang="en" sz="1800"/>
              <a:t>I can read and reread a poem to find layers of meaning.</a:t>
            </a:r>
            <a:endParaRPr sz="1800"/>
          </a:p>
          <a:p>
            <a:pPr marL="457200" lvl="0" indent="0" algn="l" rtl="0">
              <a:lnSpc>
                <a:spcPct val="90000"/>
              </a:lnSpc>
              <a:spcBef>
                <a:spcPts val="1000"/>
              </a:spcBef>
              <a:spcAft>
                <a:spcPts val="0"/>
              </a:spcAft>
              <a:buNone/>
            </a:pPr>
            <a:endParaRPr sz="1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4"/>
          <p:cNvSpPr txBox="1">
            <a:spLocks noGrp="1"/>
          </p:cNvSpPr>
          <p:nvPr>
            <p:ph type="body" idx="1"/>
          </p:nvPr>
        </p:nvSpPr>
        <p:spPr>
          <a:xfrm>
            <a:off x="4444225" y="1369225"/>
            <a:ext cx="40710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6" name="Google Shape;206;p34"/>
          <p:cNvSpPr txBox="1">
            <a:spLocks noGrp="1"/>
          </p:cNvSpPr>
          <p:nvPr>
            <p:ph type="title"/>
          </p:nvPr>
        </p:nvSpPr>
        <p:spPr>
          <a:xfrm>
            <a:off x="311700" y="263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study our How to Read a Poem anchor chart</a:t>
            </a:r>
            <a:endParaRPr sz="2400">
              <a:latin typeface="Century Gothic"/>
              <a:ea typeface="Century Gothic"/>
              <a:cs typeface="Century Gothic"/>
              <a:sym typeface="Century Gothic"/>
            </a:endParaRPr>
          </a:p>
        </p:txBody>
      </p:sp>
      <p:pic>
        <p:nvPicPr>
          <p:cNvPr id="208" name="Google Shape;208;p34"/>
          <p:cNvPicPr preferRelativeResize="0"/>
          <p:nvPr/>
        </p:nvPicPr>
        <p:blipFill>
          <a:blip r:embed="rId3">
            <a:alphaModFix/>
          </a:blip>
          <a:stretch>
            <a:fillRect/>
          </a:stretch>
        </p:blipFill>
        <p:spPr>
          <a:xfrm>
            <a:off x="394390" y="993775"/>
            <a:ext cx="3933550" cy="3638850"/>
          </a:xfrm>
          <a:prstGeom prst="rect">
            <a:avLst/>
          </a:prstGeom>
          <a:noFill/>
          <a:ln>
            <a:noFill/>
          </a:ln>
        </p:spPr>
      </p:pic>
      <p:sp>
        <p:nvSpPr>
          <p:cNvPr id="209" name="Google Shape;209;p34"/>
          <p:cNvSpPr txBox="1"/>
          <p:nvPr/>
        </p:nvSpPr>
        <p:spPr>
          <a:xfrm>
            <a:off x="4444225" y="1507300"/>
            <a:ext cx="4506300" cy="278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Here are some definitions of terms on the Anchor Chart:</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a:latin typeface="Century Gothic"/>
                <a:ea typeface="Century Gothic"/>
                <a:cs typeface="Century Gothic"/>
                <a:sym typeface="Century Gothic"/>
              </a:rPr>
              <a:t>Mood </a:t>
            </a:r>
            <a:r>
              <a:rPr lang="en" sz="1600">
                <a:latin typeface="Century Gothic"/>
                <a:ea typeface="Century Gothic"/>
                <a:cs typeface="Century Gothic"/>
                <a:sym typeface="Century Gothic"/>
              </a:rPr>
              <a:t>is the overall feeling of a poem.</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a:latin typeface="Century Gothic"/>
                <a:ea typeface="Century Gothic"/>
                <a:cs typeface="Century Gothic"/>
                <a:sym typeface="Century Gothic"/>
              </a:rPr>
              <a:t>Theme</a:t>
            </a:r>
            <a:r>
              <a:rPr lang="en" sz="1600">
                <a:latin typeface="Century Gothic"/>
                <a:ea typeface="Century Gothic"/>
                <a:cs typeface="Century Gothic"/>
                <a:sym typeface="Century Gothic"/>
              </a:rPr>
              <a:t> is the poem’s central idea or message.</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The </a:t>
            </a:r>
            <a:r>
              <a:rPr lang="en" sz="1600" b="1">
                <a:latin typeface="Century Gothic"/>
                <a:ea typeface="Century Gothic"/>
                <a:cs typeface="Century Gothic"/>
                <a:sym typeface="Century Gothic"/>
              </a:rPr>
              <a:t>speaker</a:t>
            </a:r>
            <a:r>
              <a:rPr lang="en" sz="1600">
                <a:latin typeface="Century Gothic"/>
                <a:ea typeface="Century Gothic"/>
                <a:cs typeface="Century Gothic"/>
                <a:sym typeface="Century Gothic"/>
              </a:rPr>
              <a:t> is the persona of a poem, the person or thing that is speaking the poem.</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Are there any other words that are unclear?</a:t>
            </a:r>
            <a:endParaRPr sz="1600">
              <a:latin typeface="Century Gothic"/>
              <a:ea typeface="Century Gothic"/>
              <a:cs typeface="Century Gothic"/>
              <a:sym typeface="Century Gothic"/>
            </a:endParaRPr>
          </a:p>
        </p:txBody>
      </p:sp>
      <p:pic>
        <p:nvPicPr>
          <p:cNvPr id="7" name="Google Shape;167;p29"/>
          <p:cNvPicPr preferRelativeResize="0"/>
          <p:nvPr/>
        </p:nvPicPr>
        <p:blipFill>
          <a:blip r:embed="rId4">
            <a:alphaModFix/>
          </a:blip>
          <a:stretch>
            <a:fillRect/>
          </a:stretch>
        </p:blipFill>
        <p:spPr>
          <a:xfrm>
            <a:off x="8077200" y="72019"/>
            <a:ext cx="955800" cy="117630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5"/>
          <p:cNvSpPr txBox="1">
            <a:spLocks noGrp="1"/>
          </p:cNvSpPr>
          <p:nvPr>
            <p:ph type="title"/>
          </p:nvPr>
        </p:nvSpPr>
        <p:spPr>
          <a:xfrm>
            <a:off x="311700" y="263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apply Step 1 to a poem by Langston Hughes</a:t>
            </a:r>
            <a:endParaRPr sz="2400">
              <a:latin typeface="Century Gothic"/>
              <a:ea typeface="Century Gothic"/>
              <a:cs typeface="Century Gothic"/>
              <a:sym typeface="Century Gothic"/>
            </a:endParaRPr>
          </a:p>
        </p:txBody>
      </p:sp>
      <p:pic>
        <p:nvPicPr>
          <p:cNvPr id="216" name="Google Shape;216;p35"/>
          <p:cNvPicPr preferRelativeResize="0"/>
          <p:nvPr/>
        </p:nvPicPr>
        <p:blipFill rotWithShape="1">
          <a:blip r:embed="rId3">
            <a:alphaModFix/>
          </a:blip>
          <a:srcRect b="47862"/>
          <a:stretch/>
        </p:blipFill>
        <p:spPr>
          <a:xfrm>
            <a:off x="424325" y="1374400"/>
            <a:ext cx="3933550" cy="1897225"/>
          </a:xfrm>
          <a:prstGeom prst="rect">
            <a:avLst/>
          </a:prstGeom>
          <a:noFill/>
          <a:ln>
            <a:noFill/>
          </a:ln>
        </p:spPr>
      </p:pic>
      <p:pic>
        <p:nvPicPr>
          <p:cNvPr id="217" name="Google Shape;217;p35"/>
          <p:cNvPicPr preferRelativeResize="0"/>
          <p:nvPr/>
        </p:nvPicPr>
        <p:blipFill>
          <a:blip r:embed="rId4">
            <a:alphaModFix/>
          </a:blip>
          <a:stretch>
            <a:fillRect/>
          </a:stretch>
        </p:blipFill>
        <p:spPr>
          <a:xfrm>
            <a:off x="4572000" y="1374412"/>
            <a:ext cx="4500374" cy="3084173"/>
          </a:xfrm>
          <a:prstGeom prst="rect">
            <a:avLst/>
          </a:prstGeom>
          <a:noFill/>
          <a:ln>
            <a:noFill/>
          </a:ln>
        </p:spPr>
      </p:pic>
      <p:pic>
        <p:nvPicPr>
          <p:cNvPr id="6" name="Google Shape;167;p29"/>
          <p:cNvPicPr preferRelativeResize="0"/>
          <p:nvPr/>
        </p:nvPicPr>
        <p:blipFill>
          <a:blip r:embed="rId5">
            <a:alphaModFix/>
          </a:blip>
          <a:stretch>
            <a:fillRect/>
          </a:stretch>
        </p:blipFill>
        <p:spPr>
          <a:xfrm>
            <a:off x="8077200" y="72019"/>
            <a:ext cx="955800" cy="117630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6"/>
          <p:cNvSpPr txBox="1">
            <a:spLocks noGrp="1"/>
          </p:cNvSpPr>
          <p:nvPr>
            <p:ph type="title"/>
          </p:nvPr>
        </p:nvSpPr>
        <p:spPr>
          <a:xfrm>
            <a:off x="311700" y="263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apply Step 2 to a poem by Langston Hughes</a:t>
            </a:r>
            <a:endParaRPr sz="2400">
              <a:latin typeface="Century Gothic"/>
              <a:ea typeface="Century Gothic"/>
              <a:cs typeface="Century Gothic"/>
              <a:sym typeface="Century Gothic"/>
            </a:endParaRPr>
          </a:p>
        </p:txBody>
      </p:sp>
      <p:pic>
        <p:nvPicPr>
          <p:cNvPr id="224" name="Google Shape;224;p36"/>
          <p:cNvPicPr preferRelativeResize="0"/>
          <p:nvPr/>
        </p:nvPicPr>
        <p:blipFill rotWithShape="1">
          <a:blip r:embed="rId3">
            <a:alphaModFix/>
          </a:blip>
          <a:srcRect t="51740" b="19293"/>
          <a:stretch/>
        </p:blipFill>
        <p:spPr>
          <a:xfrm>
            <a:off x="311700" y="1374400"/>
            <a:ext cx="3933550" cy="1054000"/>
          </a:xfrm>
          <a:prstGeom prst="rect">
            <a:avLst/>
          </a:prstGeom>
          <a:noFill/>
          <a:ln>
            <a:noFill/>
          </a:ln>
        </p:spPr>
      </p:pic>
      <p:pic>
        <p:nvPicPr>
          <p:cNvPr id="225" name="Google Shape;225;p36"/>
          <p:cNvPicPr preferRelativeResize="0"/>
          <p:nvPr/>
        </p:nvPicPr>
        <p:blipFill>
          <a:blip r:embed="rId4">
            <a:alphaModFix/>
          </a:blip>
          <a:stretch>
            <a:fillRect/>
          </a:stretch>
        </p:blipFill>
        <p:spPr>
          <a:xfrm>
            <a:off x="4491225" y="1374412"/>
            <a:ext cx="4500374" cy="3084173"/>
          </a:xfrm>
          <a:prstGeom prst="rect">
            <a:avLst/>
          </a:prstGeom>
          <a:noFill/>
          <a:ln>
            <a:noFill/>
          </a:ln>
        </p:spPr>
      </p:pic>
      <p:pic>
        <p:nvPicPr>
          <p:cNvPr id="6" name="Google Shape;167;p29"/>
          <p:cNvPicPr preferRelativeResize="0"/>
          <p:nvPr/>
        </p:nvPicPr>
        <p:blipFill>
          <a:blip r:embed="rId5">
            <a:alphaModFix/>
          </a:blip>
          <a:stretch>
            <a:fillRect/>
          </a:stretch>
        </p:blipFill>
        <p:spPr>
          <a:xfrm>
            <a:off x="8077200" y="72019"/>
            <a:ext cx="955800" cy="117630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7"/>
          <p:cNvSpPr txBox="1">
            <a:spLocks noGrp="1"/>
          </p:cNvSpPr>
          <p:nvPr>
            <p:ph type="title"/>
          </p:nvPr>
        </p:nvSpPr>
        <p:spPr>
          <a:xfrm>
            <a:off x="311700" y="263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apply Step 3 to a poem by Langston Hughes</a:t>
            </a:r>
            <a:endParaRPr sz="2400">
              <a:latin typeface="Century Gothic"/>
              <a:ea typeface="Century Gothic"/>
              <a:cs typeface="Century Gothic"/>
              <a:sym typeface="Century Gothic"/>
            </a:endParaRPr>
          </a:p>
        </p:txBody>
      </p:sp>
      <p:pic>
        <p:nvPicPr>
          <p:cNvPr id="232" name="Google Shape;232;p37"/>
          <p:cNvPicPr preferRelativeResize="0"/>
          <p:nvPr/>
        </p:nvPicPr>
        <p:blipFill>
          <a:blip r:embed="rId3">
            <a:alphaModFix/>
          </a:blip>
          <a:stretch>
            <a:fillRect/>
          </a:stretch>
        </p:blipFill>
        <p:spPr>
          <a:xfrm>
            <a:off x="405275" y="836451"/>
            <a:ext cx="3933550" cy="3638850"/>
          </a:xfrm>
          <a:prstGeom prst="rect">
            <a:avLst/>
          </a:prstGeom>
          <a:noFill/>
          <a:ln>
            <a:noFill/>
          </a:ln>
        </p:spPr>
      </p:pic>
      <p:pic>
        <p:nvPicPr>
          <p:cNvPr id="233" name="Google Shape;233;p37"/>
          <p:cNvPicPr preferRelativeResize="0"/>
          <p:nvPr/>
        </p:nvPicPr>
        <p:blipFill>
          <a:blip r:embed="rId4">
            <a:alphaModFix/>
          </a:blip>
          <a:stretch>
            <a:fillRect/>
          </a:stretch>
        </p:blipFill>
        <p:spPr>
          <a:xfrm>
            <a:off x="4491225" y="1374412"/>
            <a:ext cx="4500374" cy="3084173"/>
          </a:xfrm>
          <a:prstGeom prst="rect">
            <a:avLst/>
          </a:prstGeom>
          <a:noFill/>
          <a:ln>
            <a:noFill/>
          </a:ln>
        </p:spPr>
      </p:pic>
      <p:pic>
        <p:nvPicPr>
          <p:cNvPr id="6" name="Google Shape;167;p29"/>
          <p:cNvPicPr preferRelativeResize="0"/>
          <p:nvPr/>
        </p:nvPicPr>
        <p:blipFill>
          <a:blip r:embed="rId5">
            <a:alphaModFix/>
          </a:blip>
          <a:stretch>
            <a:fillRect/>
          </a:stretch>
        </p:blipFill>
        <p:spPr>
          <a:xfrm>
            <a:off x="8077200" y="72019"/>
            <a:ext cx="955800" cy="117630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8"/>
          <p:cNvSpPr txBox="1">
            <a:spLocks noGrp="1"/>
          </p:cNvSpPr>
          <p:nvPr>
            <p:ph type="title"/>
          </p:nvPr>
        </p:nvSpPr>
        <p:spPr>
          <a:xfrm>
            <a:off x="235500" y="113100"/>
            <a:ext cx="8520600" cy="691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reflect on our use of the </a:t>
            </a:r>
            <a:r>
              <a:rPr lang="en" sz="2400" b="1"/>
              <a:t>Poet’s Toolbox</a:t>
            </a:r>
            <a:endParaRPr sz="2400" b="1"/>
          </a:p>
        </p:txBody>
      </p:sp>
      <p:pic>
        <p:nvPicPr>
          <p:cNvPr id="240" name="Google Shape;240;p38"/>
          <p:cNvPicPr preferRelativeResize="0"/>
          <p:nvPr/>
        </p:nvPicPr>
        <p:blipFill>
          <a:blip r:embed="rId3">
            <a:alphaModFix/>
          </a:blip>
          <a:stretch>
            <a:fillRect/>
          </a:stretch>
        </p:blipFill>
        <p:spPr>
          <a:xfrm>
            <a:off x="413656" y="956700"/>
            <a:ext cx="4053925" cy="3735043"/>
          </a:xfrm>
          <a:prstGeom prst="rect">
            <a:avLst/>
          </a:prstGeom>
          <a:noFill/>
          <a:ln>
            <a:noFill/>
          </a:ln>
        </p:spPr>
      </p:pic>
      <p:sp>
        <p:nvSpPr>
          <p:cNvPr id="241" name="Google Shape;241;p38"/>
          <p:cNvSpPr txBox="1"/>
          <p:nvPr/>
        </p:nvSpPr>
        <p:spPr>
          <a:xfrm>
            <a:off x="5081350" y="1631625"/>
            <a:ext cx="3760500" cy="284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Please complete the </a:t>
            </a:r>
            <a:r>
              <a:rPr lang="en" sz="2000" b="1">
                <a:latin typeface="Century Gothic"/>
                <a:ea typeface="Century Gothic"/>
                <a:cs typeface="Century Gothic"/>
                <a:sym typeface="Century Gothic"/>
              </a:rPr>
              <a:t>Exit Ticket: Self-Assessment </a:t>
            </a:r>
            <a:r>
              <a:rPr lang="en" sz="2000">
                <a:latin typeface="Century Gothic"/>
                <a:ea typeface="Century Gothic"/>
                <a:cs typeface="Century Gothic"/>
                <a:sym typeface="Century Gothic"/>
              </a:rPr>
              <a:t>individually. Be as specific as you can so that your teacher can tailor instruction to meet your needs! Use your </a:t>
            </a:r>
            <a:r>
              <a:rPr lang="en" sz="2000" b="1">
                <a:latin typeface="Century Gothic"/>
                <a:ea typeface="Century Gothic"/>
                <a:cs typeface="Century Gothic"/>
                <a:sym typeface="Century Gothic"/>
              </a:rPr>
              <a:t>Poet’s Toolbox </a:t>
            </a:r>
            <a:r>
              <a:rPr lang="en" sz="2000">
                <a:latin typeface="Century Gothic"/>
                <a:ea typeface="Century Gothic"/>
                <a:cs typeface="Century Gothic"/>
                <a:sym typeface="Century Gothic"/>
              </a:rPr>
              <a:t>reference sheet to guide your answers.</a:t>
            </a:r>
            <a:endParaRPr sz="200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077200" y="72019"/>
            <a:ext cx="955800" cy="117630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7" name="Google Shape;247;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48" name="Google Shape;248;p39"/>
          <p:cNvSpPr txBox="1">
            <a:spLocks noGrp="1"/>
          </p:cNvSpPr>
          <p:nvPr>
            <p:ph type="body" idx="1"/>
          </p:nvPr>
        </p:nvSpPr>
        <p:spPr>
          <a:xfrm>
            <a:off x="311700" y="1381075"/>
            <a:ext cx="4070400" cy="3263400"/>
          </a:xfrm>
          <a:prstGeom prst="rect">
            <a:avLst/>
          </a:prstGeom>
        </p:spPr>
        <p:txBody>
          <a:bodyPr spcFirstLastPara="1" wrap="square" lIns="68575" tIns="34275" rIns="68575" bIns="34275" anchor="t" anchorCtr="0">
            <a:noAutofit/>
          </a:bodyPr>
          <a:lstStyle/>
          <a:p>
            <a:pPr marL="457200" lvl="0" indent="-355600" algn="l" rtl="0">
              <a:lnSpc>
                <a:spcPct val="100000"/>
              </a:lnSpc>
              <a:spcBef>
                <a:spcPts val="0"/>
              </a:spcBef>
              <a:spcAft>
                <a:spcPts val="0"/>
              </a:spcAft>
              <a:buSzPts val="2000"/>
              <a:buChar char="•"/>
            </a:pPr>
            <a:r>
              <a:rPr lang="en" sz="2000"/>
              <a:t>Complete the </a:t>
            </a:r>
            <a:r>
              <a:rPr lang="en" sz="2000" b="1"/>
              <a:t>Poet’s Toolbox Matching Worksheet.</a:t>
            </a:r>
            <a:endParaRPr sz="2000" b="1"/>
          </a:p>
          <a:p>
            <a:pPr marL="457200" lvl="0" indent="-355600" algn="l" rtl="0">
              <a:lnSpc>
                <a:spcPct val="100000"/>
              </a:lnSpc>
              <a:spcBef>
                <a:spcPts val="0"/>
              </a:spcBef>
              <a:spcAft>
                <a:spcPts val="0"/>
              </a:spcAft>
              <a:buSzPts val="2000"/>
              <a:buChar char="•"/>
            </a:pPr>
            <a:r>
              <a:rPr lang="en" sz="2000"/>
              <a:t>Continue reading your independent reading book.</a:t>
            </a:r>
            <a:endParaRPr sz="2000"/>
          </a:p>
          <a:p>
            <a:pPr marL="0" lvl="0" indent="0" algn="l" rtl="0">
              <a:spcBef>
                <a:spcPts val="800"/>
              </a:spcBef>
              <a:spcAft>
                <a:spcPts val="0"/>
              </a:spcAft>
              <a:buNone/>
            </a:pPr>
            <a:endParaRPr sz="3000"/>
          </a:p>
        </p:txBody>
      </p:sp>
      <p:pic>
        <p:nvPicPr>
          <p:cNvPr id="250" name="Google Shape;250;p39"/>
          <p:cNvPicPr preferRelativeResize="0"/>
          <p:nvPr/>
        </p:nvPicPr>
        <p:blipFill>
          <a:blip r:embed="rId3">
            <a:alphaModFix/>
          </a:blip>
          <a:stretch>
            <a:fillRect/>
          </a:stretch>
        </p:blipFill>
        <p:spPr>
          <a:xfrm>
            <a:off x="4447676" y="692033"/>
            <a:ext cx="3524201" cy="3940592"/>
          </a:xfrm>
          <a:prstGeom prst="rect">
            <a:avLst/>
          </a:prstGeom>
          <a:noFill/>
          <a:ln>
            <a:noFill/>
          </a:ln>
        </p:spPr>
      </p:pic>
      <p:pic>
        <p:nvPicPr>
          <p:cNvPr id="7" name="Google Shape;167;p29"/>
          <p:cNvPicPr preferRelativeResize="0"/>
          <p:nvPr/>
        </p:nvPicPr>
        <p:blipFill>
          <a:blip r:embed="rId4">
            <a:alphaModFix/>
          </a:blip>
          <a:stretch>
            <a:fillRect/>
          </a:stretch>
        </p:blipFill>
        <p:spPr>
          <a:xfrm>
            <a:off x="8077200" y="72019"/>
            <a:ext cx="955800" cy="117630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6" name="Google Shape;256;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57" name="Google Shape;257;p40"/>
          <p:cNvGraphicFramePr/>
          <p:nvPr/>
        </p:nvGraphicFramePr>
        <p:xfrm>
          <a:off x="577191" y="1248212"/>
          <a:ext cx="7989600" cy="3230175"/>
        </p:xfrm>
        <a:graphic>
          <a:graphicData uri="http://schemas.openxmlformats.org/drawingml/2006/table">
            <a:tbl>
              <a:tblPr firstRow="1" bandRow="1">
                <a:noFill/>
                <a:tableStyleId>{B56AE540-E407-44F2-8E02-3E8BF72AAA7F}</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2751805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5206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12</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r>
              <a:rPr lang="en" b="1" dirty="0">
                <a:solidFill>
                  <a:schemeClr val="dk1"/>
                </a:solidFill>
                <a:latin typeface="Century Gothic"/>
                <a:ea typeface="Century Gothic"/>
                <a:cs typeface="Century Gothic"/>
                <a:sym typeface="Century Gothic"/>
              </a:rPr>
              <a:t>Preparing for Lesson 12:</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Entry Task: How to Read a Poem</a:t>
            </a:r>
            <a:r>
              <a:rPr lang="en" sz="1600" dirty="0">
                <a:solidFill>
                  <a:schemeClr val="dk1"/>
                </a:solidFill>
                <a:latin typeface="Century Gothic"/>
                <a:ea typeface="Century Gothic"/>
                <a:cs typeface="Century Gothic"/>
                <a:sym typeface="Century Gothic"/>
              </a:rPr>
              <a:t> (one per student and one to display)</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Document camera, if available</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Equity sticks </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How to Read a Poem anchor chart</a:t>
            </a:r>
            <a:r>
              <a:rPr lang="en" sz="1600" dirty="0">
                <a:solidFill>
                  <a:schemeClr val="dk1"/>
                </a:solidFill>
                <a:latin typeface="Century Gothic"/>
                <a:ea typeface="Century Gothic"/>
                <a:cs typeface="Century Gothic"/>
                <a:sym typeface="Century Gothic"/>
              </a:rPr>
              <a:t>, student version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“The Negro Speaks of Rivers” (one per student and one to display)</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Modeling the How to Read a Poem anchor chart (answers, for teacher reference)</a:t>
            </a:r>
            <a:endParaRPr sz="1600" b="1"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Powerful Stories anchor chart</a:t>
            </a:r>
            <a:r>
              <a:rPr lang="en" sz="1600" dirty="0">
                <a:solidFill>
                  <a:schemeClr val="dk1"/>
                </a:solidFill>
                <a:latin typeface="Century Gothic"/>
                <a:ea typeface="Century Gothic"/>
                <a:cs typeface="Century Gothic"/>
                <a:sym typeface="Century Gothic"/>
              </a:rPr>
              <a:t> (from Lesson 1)</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Exit Ticket: Self-Assessment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Poet’s Toolbox reference sheet </a:t>
            </a:r>
            <a:r>
              <a:rPr lang="en" sz="1600" dirty="0">
                <a:solidFill>
                  <a:schemeClr val="dk1"/>
                </a:solidFill>
                <a:latin typeface="Century Gothic"/>
                <a:ea typeface="Century Gothic"/>
                <a:cs typeface="Century Gothic"/>
                <a:sym typeface="Century Gothic"/>
              </a:rPr>
              <a:t>(from Lesson 11,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Poet’s Toolbox Matching Worksheet</a:t>
            </a:r>
            <a:r>
              <a:rPr lang="en" sz="1600" dirty="0">
                <a:solidFill>
                  <a:schemeClr val="dk1"/>
                </a:solidFill>
                <a:latin typeface="Century Gothic"/>
                <a:ea typeface="Century Gothic"/>
                <a:cs typeface="Century Gothic"/>
                <a:sym typeface="Century Gothic"/>
              </a:rPr>
              <a:t>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Poet’s Toolbox Matching Worksheet (answers, for teacher reference</a:t>
            </a:r>
            <a:r>
              <a:rPr lang="en" sz="1600" dirty="0">
                <a:solidFill>
                  <a:schemeClr val="dk1"/>
                </a:solidFill>
                <a:latin typeface="Century Gothic"/>
                <a:ea typeface="Century Gothic"/>
                <a:cs typeface="Century Gothic"/>
                <a:sym typeface="Century Gothic"/>
              </a:rPr>
              <a:t>)</a:t>
            </a:r>
            <a:endParaRPr sz="1600"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12</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Char char="●"/>
            </a:pPr>
            <a:r>
              <a:rPr lang="en" sz="1700" dirty="0">
                <a:solidFill>
                  <a:schemeClr val="dk1"/>
                </a:solidFill>
                <a:latin typeface="Century Gothic"/>
                <a:ea typeface="Century Gothic"/>
                <a:cs typeface="Century Gothic"/>
                <a:sym typeface="Century Gothic"/>
              </a:rPr>
              <a:t>In this lesson, students read Langston Hughes’s poem “The Negro Speaks of Rivers.” You may wish to briefly review information about Hughes’ life to share with students. Many resources exist online, including </a:t>
            </a:r>
            <a:r>
              <a:rPr lang="en" sz="1700" u="sng" dirty="0">
                <a:solidFill>
                  <a:schemeClr val="hlink"/>
                </a:solidFill>
                <a:latin typeface="Century Gothic"/>
                <a:ea typeface="Century Gothic"/>
                <a:cs typeface="Century Gothic"/>
                <a:sym typeface="Century Gothic"/>
                <a:hlinkClick r:id="rId3"/>
              </a:rPr>
              <a:t>text</a:t>
            </a:r>
            <a:r>
              <a:rPr lang="en" sz="1700" dirty="0">
                <a:solidFill>
                  <a:schemeClr val="dk1"/>
                </a:solidFill>
                <a:latin typeface="Century Gothic"/>
                <a:ea typeface="Century Gothic"/>
                <a:cs typeface="Century Gothic"/>
                <a:sym typeface="Century Gothic"/>
              </a:rPr>
              <a:t> and </a:t>
            </a:r>
            <a:r>
              <a:rPr lang="en" sz="1700" u="sng" dirty="0">
                <a:solidFill>
                  <a:schemeClr val="hlink"/>
                </a:solidFill>
                <a:latin typeface="Century Gothic"/>
                <a:ea typeface="Century Gothic"/>
                <a:cs typeface="Century Gothic"/>
                <a:sym typeface="Century Gothic"/>
                <a:hlinkClick r:id="rId4"/>
              </a:rPr>
              <a:t>video</a:t>
            </a:r>
            <a:r>
              <a:rPr lang="en" sz="1700" dirty="0">
                <a:solidFill>
                  <a:schemeClr val="dk1"/>
                </a:solidFill>
                <a:latin typeface="Century Gothic"/>
                <a:ea typeface="Century Gothic"/>
                <a:cs typeface="Century Gothic"/>
                <a:sym typeface="Century Gothic"/>
              </a:rPr>
              <a:t> biographies.</a:t>
            </a:r>
            <a:endParaRPr sz="1700" dirty="0">
              <a:solidFill>
                <a:schemeClr val="dk1"/>
              </a:solidFill>
              <a:latin typeface="Century Gothic"/>
              <a:ea typeface="Century Gothic"/>
              <a:cs typeface="Century Gothic"/>
              <a:sym typeface="Century Gothic"/>
            </a:endParaRPr>
          </a:p>
          <a:p>
            <a:pPr marL="457200" lvl="0" indent="-336550" algn="l" rtl="0">
              <a:spcBef>
                <a:spcPts val="0"/>
              </a:spcBef>
              <a:spcAft>
                <a:spcPts val="0"/>
              </a:spcAft>
              <a:buClr>
                <a:schemeClr val="dk1"/>
              </a:buClr>
              <a:buSzPts val="1700"/>
              <a:buChar char="●"/>
            </a:pPr>
            <a:r>
              <a:rPr lang="en" sz="1700" dirty="0">
                <a:solidFill>
                  <a:schemeClr val="dk1"/>
                </a:solidFill>
                <a:latin typeface="Century Gothic"/>
                <a:ea typeface="Century Gothic"/>
                <a:cs typeface="Century Gothic"/>
                <a:sym typeface="Century Gothic"/>
              </a:rPr>
              <a:t>Read “The Negro Speaks of Rivers.” Be prepared to read this aloud with expression and consider how you would model annotating it for students. Also prepare to lead a 10-minute discussion about it based on the anchor chart (see Slide 11 for further detail). </a:t>
            </a:r>
            <a:endParaRPr sz="1700" dirty="0">
              <a:solidFill>
                <a:schemeClr val="dk1"/>
              </a:solidFill>
              <a:latin typeface="Century Gothic"/>
              <a:ea typeface="Century Gothic"/>
              <a:cs typeface="Century Gothic"/>
              <a:sym typeface="Century Gothic"/>
            </a:endParaRPr>
          </a:p>
          <a:p>
            <a:pPr marL="457200" lvl="0" indent="-336550" algn="l" rtl="0">
              <a:spcBef>
                <a:spcPts val="0"/>
              </a:spcBef>
              <a:spcAft>
                <a:spcPts val="0"/>
              </a:spcAft>
              <a:buClr>
                <a:schemeClr val="dk1"/>
              </a:buClr>
              <a:buSzPts val="1700"/>
              <a:buFont typeface="Century Gothic"/>
              <a:buChar char="●"/>
            </a:pPr>
            <a:r>
              <a:rPr lang="en" sz="1700" dirty="0">
                <a:solidFill>
                  <a:schemeClr val="dk1"/>
                </a:solidFill>
                <a:latin typeface="Century Gothic"/>
                <a:ea typeface="Century Gothic"/>
                <a:cs typeface="Century Gothic"/>
                <a:sym typeface="Century Gothic"/>
              </a:rPr>
              <a:t>Read the Entry Task poem, “Introduction to Poetry,” by Billy Collins.</a:t>
            </a:r>
            <a:endParaRPr sz="17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700" dirty="0">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12</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Thinking and learning about how to read a poem</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Using what we know about how to read a poem to read “The Negro Speaks of Rivers” by Langston Hughes</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Sometimes people think of poetry as mysterious or hard to understand, but there are tools we can use that make reading it really enjoyable and exciting! Together, we’ll use The Poet’s Toolbox to discover some of those tools.</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077200" y="72019"/>
            <a:ext cx="955800" cy="117630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250900" y="273850"/>
            <a:ext cx="8264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learn from a poet about how to read poetry</a:t>
            </a:r>
            <a:endParaRPr sz="2400"/>
          </a:p>
        </p:txBody>
      </p:sp>
      <p:sp>
        <p:nvSpPr>
          <p:cNvPr id="173" name="Google Shape;173;p30"/>
          <p:cNvSpPr txBox="1">
            <a:spLocks noGrp="1"/>
          </p:cNvSpPr>
          <p:nvPr>
            <p:ph type="body" idx="1"/>
          </p:nvPr>
        </p:nvSpPr>
        <p:spPr>
          <a:xfrm>
            <a:off x="552450" y="1445425"/>
            <a:ext cx="4592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700"/>
              <a:t>For the next couple of lessons, we will be studying the stories that poets tell. The stories told in poems don’t necessarily have a beginning, middle, or end. They explore an idea, just like a story, and they do so in a beautiful and memorable way. </a:t>
            </a:r>
            <a:endParaRPr sz="1700"/>
          </a:p>
          <a:p>
            <a:pPr marL="0" lvl="0" indent="0" algn="l" rtl="0">
              <a:lnSpc>
                <a:spcPct val="100000"/>
              </a:lnSpc>
              <a:spcBef>
                <a:spcPts val="0"/>
              </a:spcBef>
              <a:spcAft>
                <a:spcPts val="0"/>
              </a:spcAft>
              <a:buClr>
                <a:schemeClr val="dk1"/>
              </a:buClr>
              <a:buSzPts val="1100"/>
              <a:buFont typeface="Arial"/>
              <a:buNone/>
            </a:pPr>
            <a:endParaRPr sz="1700"/>
          </a:p>
          <a:p>
            <a:pPr marL="0" lvl="0" indent="0" algn="l" rtl="0">
              <a:lnSpc>
                <a:spcPct val="100000"/>
              </a:lnSpc>
              <a:spcBef>
                <a:spcPts val="0"/>
              </a:spcBef>
              <a:spcAft>
                <a:spcPts val="0"/>
              </a:spcAft>
              <a:buClr>
                <a:schemeClr val="dk1"/>
              </a:buClr>
              <a:buSzPts val="1100"/>
              <a:buFont typeface="Arial"/>
              <a:buNone/>
            </a:pPr>
            <a:r>
              <a:rPr lang="en" sz="1700"/>
              <a:t>As with a  story, the reader is sometimes “tricked” into thinking about a big idea because the poem is so full of vivid images and so rhythmic that the reader can’t help finishing it!</a:t>
            </a:r>
            <a:endParaRPr sz="1700"/>
          </a:p>
        </p:txBody>
      </p:sp>
      <p:pic>
        <p:nvPicPr>
          <p:cNvPr id="175" name="Google Shape;175;p30"/>
          <p:cNvPicPr preferRelativeResize="0"/>
          <p:nvPr/>
        </p:nvPicPr>
        <p:blipFill>
          <a:blip r:embed="rId3">
            <a:alphaModFix/>
          </a:blip>
          <a:stretch>
            <a:fillRect/>
          </a:stretch>
        </p:blipFill>
        <p:spPr>
          <a:xfrm>
            <a:off x="5174350" y="1509287"/>
            <a:ext cx="3686843" cy="3466262"/>
          </a:xfrm>
          <a:prstGeom prst="rect">
            <a:avLst/>
          </a:prstGeom>
          <a:noFill/>
          <a:ln>
            <a:noFill/>
          </a:ln>
        </p:spPr>
      </p:pic>
      <p:pic>
        <p:nvPicPr>
          <p:cNvPr id="6" name="Google Shape;167;p29"/>
          <p:cNvPicPr preferRelativeResize="0"/>
          <p:nvPr/>
        </p:nvPicPr>
        <p:blipFill>
          <a:blip r:embed="rId4">
            <a:alphaModFix/>
          </a:blip>
          <a:stretch>
            <a:fillRect/>
          </a:stretch>
        </p:blipFill>
        <p:spPr>
          <a:xfrm>
            <a:off x="8077200" y="72019"/>
            <a:ext cx="955800" cy="117630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300"/>
              <a:t>Let’s think about how images make meaning</a:t>
            </a:r>
            <a:endParaRPr sz="2300"/>
          </a:p>
        </p:txBody>
      </p:sp>
      <p:sp>
        <p:nvSpPr>
          <p:cNvPr id="181" name="Google Shape;181;p31"/>
          <p:cNvSpPr txBox="1">
            <a:spLocks noGrp="1"/>
          </p:cNvSpPr>
          <p:nvPr>
            <p:ph type="body" idx="1"/>
          </p:nvPr>
        </p:nvSpPr>
        <p:spPr>
          <a:xfrm>
            <a:off x="628650" y="1445425"/>
            <a:ext cx="4592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000" dirty="0"/>
              <a:t>As you look back over your </a:t>
            </a:r>
            <a:r>
              <a:rPr lang="en" sz="2000" b="1" dirty="0"/>
              <a:t>Entry Task</a:t>
            </a:r>
            <a:r>
              <a:rPr lang="en" sz="2000" dirty="0"/>
              <a:t>, please think about this question:</a:t>
            </a:r>
            <a:endParaRPr sz="2000" dirty="0"/>
          </a:p>
          <a:p>
            <a:pPr marL="0" lvl="0" indent="0" algn="l" rtl="0">
              <a:lnSpc>
                <a:spcPct val="100000"/>
              </a:lnSpc>
              <a:spcBef>
                <a:spcPts val="0"/>
              </a:spcBef>
              <a:spcAft>
                <a:spcPts val="0"/>
              </a:spcAft>
              <a:buClr>
                <a:schemeClr val="dk1"/>
              </a:buClr>
              <a:buSzPts val="1100"/>
              <a:buFont typeface="Arial"/>
              <a:buNone/>
            </a:pPr>
            <a:endParaRPr sz="2000" dirty="0"/>
          </a:p>
          <a:p>
            <a:pPr marL="0" lvl="0" indent="0" algn="l" rtl="0">
              <a:lnSpc>
                <a:spcPct val="100000"/>
              </a:lnSpc>
              <a:spcBef>
                <a:spcPts val="0"/>
              </a:spcBef>
              <a:spcAft>
                <a:spcPts val="0"/>
              </a:spcAft>
              <a:buNone/>
            </a:pPr>
            <a:r>
              <a:rPr lang="en" sz="2000" b="1" dirty="0"/>
              <a:t>What do these images have to do with the title? How do they give us different instructions about how to read poetry?</a:t>
            </a:r>
            <a:endParaRPr sz="2000" b="1" dirty="0"/>
          </a:p>
          <a:p>
            <a:pPr marL="0" lvl="0" indent="0" algn="l" rtl="0">
              <a:lnSpc>
                <a:spcPct val="100000"/>
              </a:lnSpc>
              <a:spcBef>
                <a:spcPts val="0"/>
              </a:spcBef>
              <a:spcAft>
                <a:spcPts val="0"/>
              </a:spcAft>
              <a:buNone/>
            </a:pPr>
            <a:endParaRPr sz="1600" b="1" dirty="0"/>
          </a:p>
        </p:txBody>
      </p:sp>
      <p:pic>
        <p:nvPicPr>
          <p:cNvPr id="183" name="Google Shape;183;p31"/>
          <p:cNvPicPr preferRelativeResize="0"/>
          <p:nvPr/>
        </p:nvPicPr>
        <p:blipFill>
          <a:blip r:embed="rId3">
            <a:alphaModFix/>
          </a:blip>
          <a:stretch>
            <a:fillRect/>
          </a:stretch>
        </p:blipFill>
        <p:spPr>
          <a:xfrm>
            <a:off x="5174350" y="1509287"/>
            <a:ext cx="3686843" cy="3466262"/>
          </a:xfrm>
          <a:prstGeom prst="rect">
            <a:avLst/>
          </a:prstGeom>
          <a:noFill/>
          <a:ln>
            <a:noFill/>
          </a:ln>
        </p:spPr>
      </p:pic>
      <p:pic>
        <p:nvPicPr>
          <p:cNvPr id="6" name="Google Shape;167;p29"/>
          <p:cNvPicPr preferRelativeResize="0"/>
          <p:nvPr/>
        </p:nvPicPr>
        <p:blipFill>
          <a:blip r:embed="rId4">
            <a:alphaModFix/>
          </a:blip>
          <a:stretch>
            <a:fillRect/>
          </a:stretch>
        </p:blipFill>
        <p:spPr>
          <a:xfrm>
            <a:off x="8077200" y="72019"/>
            <a:ext cx="955800" cy="117630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226025" y="2594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p:txBody>
      </p:sp>
      <p:sp>
        <p:nvSpPr>
          <p:cNvPr id="190" name="Google Shape;190;p32"/>
          <p:cNvSpPr txBox="1"/>
          <p:nvPr/>
        </p:nvSpPr>
        <p:spPr>
          <a:xfrm>
            <a:off x="353625" y="300525"/>
            <a:ext cx="73335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Let’s look at our Learning Targets</a:t>
            </a:r>
            <a:endParaRPr sz="2400">
              <a:latin typeface="Century Gothic"/>
              <a:ea typeface="Century Gothic"/>
              <a:cs typeface="Century Gothic"/>
              <a:sym typeface="Century Gothic"/>
            </a:endParaRPr>
          </a:p>
        </p:txBody>
      </p:sp>
      <p:sp>
        <p:nvSpPr>
          <p:cNvPr id="191" name="Google Shape;191;p32"/>
          <p:cNvSpPr txBox="1"/>
          <p:nvPr/>
        </p:nvSpPr>
        <p:spPr>
          <a:xfrm>
            <a:off x="353625" y="1205500"/>
            <a:ext cx="7493700" cy="31182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Our Learning Targets for today are:</a:t>
            </a:r>
            <a:endParaRPr sz="1800" b="1">
              <a:solidFill>
                <a:schemeClr val="dk1"/>
              </a:solidFill>
              <a:latin typeface="Century Gothic"/>
              <a:ea typeface="Century Gothic"/>
              <a:cs typeface="Century Gothic"/>
              <a:sym typeface="Century Gothic"/>
            </a:endParaRPr>
          </a:p>
          <a:p>
            <a:pPr marL="457200" lvl="0" indent="-342900" algn="l" rtl="0">
              <a:lnSpc>
                <a:spcPct val="115000"/>
              </a:lnSpc>
              <a:spcBef>
                <a:spcPts val="100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I can identify common poetic devices, especially those that have to do with structure, figurative language, and repetition.</a:t>
            </a:r>
            <a:endParaRPr sz="1800">
              <a:solidFill>
                <a:schemeClr val="dk1"/>
              </a:solidFill>
              <a:latin typeface="Century Gothic"/>
              <a:ea typeface="Century Gothic"/>
              <a:cs typeface="Century Gothic"/>
              <a:sym typeface="Century Gothic"/>
            </a:endParaRPr>
          </a:p>
          <a:p>
            <a:pPr marL="457200" lvl="0" indent="-342900" algn="l" rtl="0">
              <a:lnSpc>
                <a:spcPct val="115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I can read and reread a poem to find layers of meaning.</a:t>
            </a: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a:solidFill>
                  <a:schemeClr val="dk1"/>
                </a:solidFill>
                <a:latin typeface="Century Gothic"/>
                <a:ea typeface="Century Gothic"/>
                <a:cs typeface="Century Gothic"/>
                <a:sym typeface="Century Gothic"/>
              </a:rPr>
              <a:t>We will focus on figurative language, repetition, and structure in this mini unit on poetry. There are many ways to write a poem and, therefore, there are many ways to read a poem! Today you will pay particular attention to these features. </a:t>
            </a:r>
            <a:endParaRPr sz="180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077200" y="72019"/>
            <a:ext cx="955800" cy="117630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7" name="Google Shape;197;p33"/>
          <p:cNvSpPr txBox="1">
            <a:spLocks noGrp="1"/>
          </p:cNvSpPr>
          <p:nvPr>
            <p:ph type="body" idx="1"/>
          </p:nvPr>
        </p:nvSpPr>
        <p:spPr>
          <a:xfrm>
            <a:off x="374325" y="1205425"/>
            <a:ext cx="8141100" cy="3393000"/>
          </a:xfrm>
          <a:prstGeom prst="rect">
            <a:avLst/>
          </a:prstGeom>
        </p:spPr>
        <p:txBody>
          <a:bodyPr spcFirstLastPara="1" wrap="square" lIns="68575" tIns="34275" rIns="68575" bIns="34275" anchor="t" anchorCtr="0">
            <a:noAutofit/>
          </a:bodyPr>
          <a:lstStyle/>
          <a:p>
            <a:pPr marL="76200" lvl="0" indent="0" algn="l" rtl="0">
              <a:lnSpc>
                <a:spcPct val="100000"/>
              </a:lnSpc>
              <a:spcBef>
                <a:spcPts val="0"/>
              </a:spcBef>
              <a:spcAft>
                <a:spcPts val="0"/>
              </a:spcAft>
              <a:buClr>
                <a:schemeClr val="dk1"/>
              </a:buClr>
              <a:buSzPts val="1100"/>
              <a:buFont typeface="Arial"/>
              <a:buNone/>
            </a:pPr>
            <a:r>
              <a:rPr lang="en" sz="2000"/>
              <a:t>For homework, you added figurative language to your poem. Remember, figurative language is different from literal language because literal language means exactly what it says, whereas figurative language uses similes, metaphors, and other tools to convey meaning. By employing these tools in order to convey meaning in the same way an artist might employ colors and shapes, poets develop true craftsmanship of language.</a:t>
            </a:r>
            <a:endParaRPr sz="2000"/>
          </a:p>
          <a:p>
            <a:pPr marL="76200" lvl="0" indent="0" algn="l" rtl="0">
              <a:lnSpc>
                <a:spcPct val="100000"/>
              </a:lnSpc>
              <a:spcBef>
                <a:spcPts val="0"/>
              </a:spcBef>
              <a:spcAft>
                <a:spcPts val="0"/>
              </a:spcAft>
              <a:buClr>
                <a:schemeClr val="dk1"/>
              </a:buClr>
              <a:buSzPts val="1100"/>
              <a:buFont typeface="Arial"/>
              <a:buNone/>
            </a:pPr>
            <a:endParaRPr sz="2000"/>
          </a:p>
          <a:p>
            <a:pPr marL="76200" lvl="0" indent="0" algn="l" rtl="0">
              <a:lnSpc>
                <a:spcPct val="100000"/>
              </a:lnSpc>
              <a:spcBef>
                <a:spcPts val="0"/>
              </a:spcBef>
              <a:spcAft>
                <a:spcPts val="0"/>
              </a:spcAft>
              <a:buClr>
                <a:schemeClr val="dk1"/>
              </a:buClr>
              <a:buSzPts val="1100"/>
              <a:buFont typeface="Arial"/>
              <a:buNone/>
            </a:pPr>
            <a:r>
              <a:rPr lang="en" sz="2000"/>
              <a:t>Would anybody like to share Draft 2 of their Found Poem?</a:t>
            </a:r>
            <a:endParaRPr sz="2000"/>
          </a:p>
          <a:p>
            <a:pPr marL="76200" lvl="0" indent="0" algn="l" rtl="0">
              <a:lnSpc>
                <a:spcPct val="100000"/>
              </a:lnSpc>
              <a:spcBef>
                <a:spcPts val="0"/>
              </a:spcBef>
              <a:spcAft>
                <a:spcPts val="0"/>
              </a:spcAft>
              <a:buClr>
                <a:schemeClr val="dk1"/>
              </a:buClr>
              <a:buSzPts val="1100"/>
              <a:buFont typeface="Arial"/>
              <a:buNone/>
            </a:pPr>
            <a:endParaRPr sz="2000"/>
          </a:p>
          <a:p>
            <a:pPr marL="76200" lvl="0" indent="0" algn="l" rtl="0">
              <a:lnSpc>
                <a:spcPct val="100000"/>
              </a:lnSpc>
              <a:spcBef>
                <a:spcPts val="0"/>
              </a:spcBef>
              <a:spcAft>
                <a:spcPts val="0"/>
              </a:spcAft>
              <a:buClr>
                <a:schemeClr val="dk1"/>
              </a:buClr>
              <a:buSzPts val="1100"/>
              <a:buFont typeface="Arial"/>
              <a:buNone/>
            </a:pPr>
            <a:endParaRPr sz="2000"/>
          </a:p>
          <a:p>
            <a:pPr marL="76200" lvl="0" indent="0" algn="l" rtl="0">
              <a:lnSpc>
                <a:spcPct val="100000"/>
              </a:lnSpc>
              <a:spcBef>
                <a:spcPts val="0"/>
              </a:spcBef>
              <a:spcAft>
                <a:spcPts val="0"/>
              </a:spcAft>
              <a:buClr>
                <a:schemeClr val="dk1"/>
              </a:buClr>
              <a:buSzPts val="1100"/>
              <a:buFont typeface="Arial"/>
              <a:buNone/>
            </a:pPr>
            <a:endParaRPr sz="2000"/>
          </a:p>
          <a:p>
            <a:pPr marL="76200" lvl="0" indent="0" algn="l" rtl="0">
              <a:lnSpc>
                <a:spcPct val="100000"/>
              </a:lnSpc>
              <a:spcBef>
                <a:spcPts val="0"/>
              </a:spcBef>
              <a:spcAft>
                <a:spcPts val="0"/>
              </a:spcAft>
              <a:buClr>
                <a:schemeClr val="dk1"/>
              </a:buClr>
              <a:buSzPts val="1100"/>
              <a:buFont typeface="Arial"/>
              <a:buNone/>
            </a:pPr>
            <a:endParaRPr sz="2000"/>
          </a:p>
        </p:txBody>
      </p:sp>
      <p:sp>
        <p:nvSpPr>
          <p:cNvPr id="199" name="Google Shape;199;p33"/>
          <p:cNvSpPr txBox="1"/>
          <p:nvPr/>
        </p:nvSpPr>
        <p:spPr>
          <a:xfrm>
            <a:off x="374325" y="420275"/>
            <a:ext cx="7351200" cy="55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Let’s share our Found Poems</a:t>
            </a:r>
            <a:endParaRPr sz="2400">
              <a:latin typeface="Century Gothic"/>
              <a:ea typeface="Century Gothic"/>
              <a:cs typeface="Century Gothic"/>
              <a:sym typeface="Century Gothic"/>
            </a:endParaRPr>
          </a:p>
        </p:txBody>
      </p:sp>
      <p:pic>
        <p:nvPicPr>
          <p:cNvPr id="200" name="Google Shape;200;p33"/>
          <p:cNvPicPr preferRelativeResize="0"/>
          <p:nvPr/>
        </p:nvPicPr>
        <p:blipFill>
          <a:blip r:embed="rId3">
            <a:alphaModFix/>
          </a:blip>
          <a:stretch>
            <a:fillRect/>
          </a:stretch>
        </p:blipFill>
        <p:spPr>
          <a:xfrm>
            <a:off x="152400" y="4785019"/>
            <a:ext cx="206081" cy="206081"/>
          </a:xfrm>
          <a:prstGeom prst="rect">
            <a:avLst/>
          </a:prstGeom>
          <a:noFill/>
          <a:ln>
            <a:noFill/>
          </a:ln>
        </p:spPr>
      </p:pic>
      <p:pic>
        <p:nvPicPr>
          <p:cNvPr id="7" name="Google Shape;167;p29"/>
          <p:cNvPicPr preferRelativeResize="0"/>
          <p:nvPr/>
        </p:nvPicPr>
        <p:blipFill>
          <a:blip r:embed="rId4">
            <a:alphaModFix/>
          </a:blip>
          <a:stretch>
            <a:fillRect/>
          </a:stretch>
        </p:blipFill>
        <p:spPr>
          <a:xfrm>
            <a:off x="8077200" y="72019"/>
            <a:ext cx="955800" cy="117630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98BE684-5D15-49DA-91F8-21D4CBC177C2}">
  <ds:schemaRefs>
    <ds:schemaRef ds:uri="http://schemas.microsoft.com/sharepoint/v3/contenttype/forms"/>
  </ds:schemaRefs>
</ds:datastoreItem>
</file>

<file path=customXml/itemProps2.xml><?xml version="1.0" encoding="utf-8"?>
<ds:datastoreItem xmlns:ds="http://schemas.openxmlformats.org/officeDocument/2006/customXml" ds:itemID="{CFA817FA-5298-4E18-A8F2-2C8855E2784C}"/>
</file>

<file path=customXml/itemProps3.xml><?xml version="1.0" encoding="utf-8"?>
<ds:datastoreItem xmlns:ds="http://schemas.openxmlformats.org/officeDocument/2006/customXml" ds:itemID="{7EA548CC-6CBD-46E6-ADDF-2C82A6F0DEA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30</TotalTime>
  <Words>4740</Words>
  <Application>Microsoft Office PowerPoint</Application>
  <PresentationFormat>On-screen Show (16:9)</PresentationFormat>
  <Paragraphs>349</Paragraphs>
  <Slides>17</Slides>
  <Notes>16</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Simple Light</vt:lpstr>
      <vt:lpstr>Office Theme</vt:lpstr>
      <vt:lpstr>PowerPoint Presentation</vt:lpstr>
      <vt:lpstr>PowerPoint Presentation</vt:lpstr>
      <vt:lpstr>PowerPoint Presentation</vt:lpstr>
      <vt:lpstr>Grade 7: Module 3:  Unit 1: Lesson 12</vt:lpstr>
      <vt:lpstr>PowerPoint Presentation</vt:lpstr>
      <vt:lpstr>Let’s learn from a poet about how to read poetry</vt:lpstr>
      <vt:lpstr>Let’s think about how images make meaning</vt:lpstr>
      <vt:lpstr> </vt:lpstr>
      <vt:lpstr>PowerPoint Presentation</vt:lpstr>
      <vt:lpstr>Let’s study our How to Read a Poem anchor chart</vt:lpstr>
      <vt:lpstr>Let’s apply Step 1 to a poem by Langston Hughes</vt:lpstr>
      <vt:lpstr>Let’s apply Step 2 to a poem by Langston Hughes</vt:lpstr>
      <vt:lpstr>Let’s apply Step 3 to a poem by Langston Hughes</vt:lpstr>
      <vt:lpstr>Let’s reflect on our use of the Poet’s Toolbox</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Nicole Bravo</cp:lastModifiedBy>
  <cp:revision>8</cp:revision>
  <dcterms:modified xsi:type="dcterms:W3CDTF">2019-03-25T19:50:27Z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